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4"/>
  </p:sldMasterIdLst>
  <p:notesMasterIdLst>
    <p:notesMasterId r:id="rId14"/>
  </p:notesMasterIdLst>
  <p:sldIdLst>
    <p:sldId id="286" r:id="rId5"/>
    <p:sldId id="285" r:id="rId6"/>
    <p:sldId id="290" r:id="rId7"/>
    <p:sldId id="291" r:id="rId8"/>
    <p:sldId id="287" r:id="rId9"/>
    <p:sldId id="289" r:id="rId10"/>
    <p:sldId id="288" r:id="rId11"/>
    <p:sldId id="292" r:id="rId12"/>
    <p:sldId id="294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B997EA-B5BD-4ADA-ABC0-34E7B2F0DD5D}" v="30" dt="2021-12-02T21:56:31.1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9" d="100"/>
          <a:sy n="79" d="100"/>
        </p:scale>
        <p:origin x="79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ulter, Andrew" userId="f76dfe92-bb72-40e1-b7c8-e859480e227e" providerId="ADAL" clId="{4BB997EA-B5BD-4ADA-ABC0-34E7B2F0DD5D}"/>
    <pc:docChg chg="undo custSel addSld delSld modSld">
      <pc:chgData name="Saulter, Andrew" userId="f76dfe92-bb72-40e1-b7c8-e859480e227e" providerId="ADAL" clId="{4BB997EA-B5BD-4ADA-ABC0-34E7B2F0DD5D}" dt="2021-12-03T08:37:20.455" v="3605" actId="20577"/>
      <pc:docMkLst>
        <pc:docMk/>
      </pc:docMkLst>
      <pc:sldChg chg="modSp mod">
        <pc:chgData name="Saulter, Andrew" userId="f76dfe92-bb72-40e1-b7c8-e859480e227e" providerId="ADAL" clId="{4BB997EA-B5BD-4ADA-ABC0-34E7B2F0DD5D}" dt="2021-12-02T21:27:48.665" v="2656" actId="14100"/>
        <pc:sldMkLst>
          <pc:docMk/>
          <pc:sldMk cId="2350919745" sldId="285"/>
        </pc:sldMkLst>
        <pc:spChg chg="mod">
          <ac:chgData name="Saulter, Andrew" userId="f76dfe92-bb72-40e1-b7c8-e859480e227e" providerId="ADAL" clId="{4BB997EA-B5BD-4ADA-ABC0-34E7B2F0DD5D}" dt="2021-12-02T21:27:48.665" v="2656" actId="14100"/>
          <ac:spMkLst>
            <pc:docMk/>
            <pc:sldMk cId="2350919745" sldId="285"/>
            <ac:spMk id="2" creationId="{00000000-0000-0000-0000-000000000000}"/>
          </ac:spMkLst>
        </pc:spChg>
        <pc:spChg chg="mod">
          <ac:chgData name="Saulter, Andrew" userId="f76dfe92-bb72-40e1-b7c8-e859480e227e" providerId="ADAL" clId="{4BB997EA-B5BD-4ADA-ABC0-34E7B2F0DD5D}" dt="2021-12-02T17:16:08.629" v="69" actId="1076"/>
          <ac:spMkLst>
            <pc:docMk/>
            <pc:sldMk cId="2350919745" sldId="285"/>
            <ac:spMk id="3" creationId="{00000000-0000-0000-0000-000000000000}"/>
          </ac:spMkLst>
        </pc:spChg>
      </pc:sldChg>
      <pc:sldChg chg="modSp mod">
        <pc:chgData name="Saulter, Andrew" userId="f76dfe92-bb72-40e1-b7c8-e859480e227e" providerId="ADAL" clId="{4BB997EA-B5BD-4ADA-ABC0-34E7B2F0DD5D}" dt="2021-12-02T21:13:50.830" v="1979" actId="27636"/>
        <pc:sldMkLst>
          <pc:docMk/>
          <pc:sldMk cId="3185659208" sldId="287"/>
        </pc:sldMkLst>
        <pc:spChg chg="mod">
          <ac:chgData name="Saulter, Andrew" userId="f76dfe92-bb72-40e1-b7c8-e859480e227e" providerId="ADAL" clId="{4BB997EA-B5BD-4ADA-ABC0-34E7B2F0DD5D}" dt="2021-12-02T21:13:50.830" v="1979" actId="27636"/>
          <ac:spMkLst>
            <pc:docMk/>
            <pc:sldMk cId="3185659208" sldId="287"/>
            <ac:spMk id="2" creationId="{6AD3DC78-0076-4444-95B9-3B36712D6277}"/>
          </ac:spMkLst>
        </pc:spChg>
        <pc:spChg chg="mod">
          <ac:chgData name="Saulter, Andrew" userId="f76dfe92-bb72-40e1-b7c8-e859480e227e" providerId="ADAL" clId="{4BB997EA-B5BD-4ADA-ABC0-34E7B2F0DD5D}" dt="2021-12-02T21:13:46.598" v="1977" actId="20577"/>
          <ac:spMkLst>
            <pc:docMk/>
            <pc:sldMk cId="3185659208" sldId="287"/>
            <ac:spMk id="3" creationId="{BC91D001-81AF-43AA-A3F1-EA724E21B4DB}"/>
          </ac:spMkLst>
        </pc:spChg>
      </pc:sldChg>
      <pc:sldChg chg="addSp delSp modSp mod">
        <pc:chgData name="Saulter, Andrew" userId="f76dfe92-bb72-40e1-b7c8-e859480e227e" providerId="ADAL" clId="{4BB997EA-B5BD-4ADA-ABC0-34E7B2F0DD5D}" dt="2021-12-02T22:03:29.303" v="3567" actId="20577"/>
        <pc:sldMkLst>
          <pc:docMk/>
          <pc:sldMk cId="1447781707" sldId="288"/>
        </pc:sldMkLst>
        <pc:spChg chg="mod">
          <ac:chgData name="Saulter, Andrew" userId="f76dfe92-bb72-40e1-b7c8-e859480e227e" providerId="ADAL" clId="{4BB997EA-B5BD-4ADA-ABC0-34E7B2F0DD5D}" dt="2021-12-02T22:03:29.303" v="3567" actId="20577"/>
          <ac:spMkLst>
            <pc:docMk/>
            <pc:sldMk cId="1447781707" sldId="288"/>
            <ac:spMk id="2" creationId="{11DB6615-C199-4D6D-A31B-8647BABEB889}"/>
          </ac:spMkLst>
        </pc:spChg>
        <pc:spChg chg="mod">
          <ac:chgData name="Saulter, Andrew" userId="f76dfe92-bb72-40e1-b7c8-e859480e227e" providerId="ADAL" clId="{4BB997EA-B5BD-4ADA-ABC0-34E7B2F0DD5D}" dt="2021-12-02T21:42:22.469" v="3230" actId="14100"/>
          <ac:spMkLst>
            <pc:docMk/>
            <pc:sldMk cId="1447781707" sldId="288"/>
            <ac:spMk id="3" creationId="{100F1E5D-5DF4-4473-B356-FE49269A6B88}"/>
          </ac:spMkLst>
        </pc:spChg>
        <pc:spChg chg="mod">
          <ac:chgData name="Saulter, Andrew" userId="f76dfe92-bb72-40e1-b7c8-e859480e227e" providerId="ADAL" clId="{4BB997EA-B5BD-4ADA-ABC0-34E7B2F0DD5D}" dt="2021-12-02T21:41:19.324" v="3220"/>
          <ac:spMkLst>
            <pc:docMk/>
            <pc:sldMk cId="1447781707" sldId="288"/>
            <ac:spMk id="7" creationId="{1A1D1C4A-86DB-4F18-A5A1-CDB3548135A5}"/>
          </ac:spMkLst>
        </pc:spChg>
        <pc:spChg chg="mod">
          <ac:chgData name="Saulter, Andrew" userId="f76dfe92-bb72-40e1-b7c8-e859480e227e" providerId="ADAL" clId="{4BB997EA-B5BD-4ADA-ABC0-34E7B2F0DD5D}" dt="2021-12-02T21:41:19.324" v="3220"/>
          <ac:spMkLst>
            <pc:docMk/>
            <pc:sldMk cId="1447781707" sldId="288"/>
            <ac:spMk id="9" creationId="{513AC03A-5F70-4BD9-AC31-3D2B6A0926F2}"/>
          </ac:spMkLst>
        </pc:spChg>
        <pc:grpChg chg="add del mod">
          <ac:chgData name="Saulter, Andrew" userId="f76dfe92-bb72-40e1-b7c8-e859480e227e" providerId="ADAL" clId="{4BB997EA-B5BD-4ADA-ABC0-34E7B2F0DD5D}" dt="2021-12-02T21:56:36.037" v="3233" actId="478"/>
          <ac:grpSpMkLst>
            <pc:docMk/>
            <pc:sldMk cId="1447781707" sldId="288"/>
            <ac:grpSpMk id="4" creationId="{B5D3720B-5D3B-42D4-8F79-9A02339A9076}"/>
          </ac:grpSpMkLst>
        </pc:grpChg>
        <pc:picChg chg="mod">
          <ac:chgData name="Saulter, Andrew" userId="f76dfe92-bb72-40e1-b7c8-e859480e227e" providerId="ADAL" clId="{4BB997EA-B5BD-4ADA-ABC0-34E7B2F0DD5D}" dt="2021-12-02T21:41:19.324" v="3220"/>
          <ac:picMkLst>
            <pc:docMk/>
            <pc:sldMk cId="1447781707" sldId="288"/>
            <ac:picMk id="5" creationId="{68FCCA7E-1878-48B6-8004-6AD4A1F0AA8B}"/>
          </ac:picMkLst>
        </pc:picChg>
        <pc:picChg chg="mod">
          <ac:chgData name="Saulter, Andrew" userId="f76dfe92-bb72-40e1-b7c8-e859480e227e" providerId="ADAL" clId="{4BB997EA-B5BD-4ADA-ABC0-34E7B2F0DD5D}" dt="2021-12-02T21:41:19.324" v="3220"/>
          <ac:picMkLst>
            <pc:docMk/>
            <pc:sldMk cId="1447781707" sldId="288"/>
            <ac:picMk id="6" creationId="{90D09B2A-D13E-4195-BD14-0E6BC3A8FC6C}"/>
          </ac:picMkLst>
        </pc:picChg>
        <pc:cxnChg chg="mod">
          <ac:chgData name="Saulter, Andrew" userId="f76dfe92-bb72-40e1-b7c8-e859480e227e" providerId="ADAL" clId="{4BB997EA-B5BD-4ADA-ABC0-34E7B2F0DD5D}" dt="2021-12-02T21:41:19.324" v="3220"/>
          <ac:cxnSpMkLst>
            <pc:docMk/>
            <pc:sldMk cId="1447781707" sldId="288"/>
            <ac:cxnSpMk id="8" creationId="{35CBDBFD-4AE9-4699-B6A6-D007BAC4D495}"/>
          </ac:cxnSpMkLst>
        </pc:cxnChg>
      </pc:sldChg>
      <pc:sldChg chg="addSp modSp add mod">
        <pc:chgData name="Saulter, Andrew" userId="f76dfe92-bb72-40e1-b7c8-e859480e227e" providerId="ADAL" clId="{4BB997EA-B5BD-4ADA-ABC0-34E7B2F0DD5D}" dt="2021-12-03T08:37:20.455" v="3605" actId="20577"/>
        <pc:sldMkLst>
          <pc:docMk/>
          <pc:sldMk cId="2723636020" sldId="289"/>
        </pc:sldMkLst>
        <pc:spChg chg="mod">
          <ac:chgData name="Saulter, Andrew" userId="f76dfe92-bb72-40e1-b7c8-e859480e227e" providerId="ADAL" clId="{4BB997EA-B5BD-4ADA-ABC0-34E7B2F0DD5D}" dt="2021-12-03T08:37:20.455" v="3605" actId="20577"/>
          <ac:spMkLst>
            <pc:docMk/>
            <pc:sldMk cId="2723636020" sldId="289"/>
            <ac:spMk id="2" creationId="{6AD3DC78-0076-4444-95B9-3B36712D6277}"/>
          </ac:spMkLst>
        </pc:spChg>
        <pc:spChg chg="add mod">
          <ac:chgData name="Saulter, Andrew" userId="f76dfe92-bb72-40e1-b7c8-e859480e227e" providerId="ADAL" clId="{4BB997EA-B5BD-4ADA-ABC0-34E7B2F0DD5D}" dt="2021-12-02T21:27:25.217" v="2653" actId="1076"/>
          <ac:spMkLst>
            <pc:docMk/>
            <pc:sldMk cId="2723636020" sldId="289"/>
            <ac:spMk id="4" creationId="{FA549EFA-BFAA-4BD0-A6F5-9152FA1E2BE3}"/>
          </ac:spMkLst>
        </pc:spChg>
        <pc:picChg chg="add mod">
          <ac:chgData name="Saulter, Andrew" userId="f76dfe92-bb72-40e1-b7c8-e859480e227e" providerId="ADAL" clId="{4BB997EA-B5BD-4ADA-ABC0-34E7B2F0DD5D}" dt="2021-12-02T21:15:43.271" v="1990" actId="1076"/>
          <ac:picMkLst>
            <pc:docMk/>
            <pc:sldMk cId="2723636020" sldId="289"/>
            <ac:picMk id="1026" creationId="{7B5BDD7C-9323-4B4D-A5A7-DF5B19315983}"/>
          </ac:picMkLst>
        </pc:picChg>
        <pc:picChg chg="add mod">
          <ac:chgData name="Saulter, Andrew" userId="f76dfe92-bb72-40e1-b7c8-e859480e227e" providerId="ADAL" clId="{4BB997EA-B5BD-4ADA-ABC0-34E7B2F0DD5D}" dt="2021-12-02T21:15:38.967" v="1989" actId="1076"/>
          <ac:picMkLst>
            <pc:docMk/>
            <pc:sldMk cId="2723636020" sldId="289"/>
            <ac:picMk id="1028" creationId="{021F66A3-266E-4459-9A4A-2C1C37F3ACBF}"/>
          </ac:picMkLst>
        </pc:picChg>
      </pc:sldChg>
      <pc:sldChg chg="addSp modSp new mod">
        <pc:chgData name="Saulter, Andrew" userId="f76dfe92-bb72-40e1-b7c8-e859480e227e" providerId="ADAL" clId="{4BB997EA-B5BD-4ADA-ABC0-34E7B2F0DD5D}" dt="2021-12-02T22:00:28.710" v="3435" actId="27636"/>
        <pc:sldMkLst>
          <pc:docMk/>
          <pc:sldMk cId="1362345044" sldId="290"/>
        </pc:sldMkLst>
        <pc:spChg chg="mod">
          <ac:chgData name="Saulter, Andrew" userId="f76dfe92-bb72-40e1-b7c8-e859480e227e" providerId="ADAL" clId="{4BB997EA-B5BD-4ADA-ABC0-34E7B2F0DD5D}" dt="2021-12-02T22:00:28.710" v="3435" actId="27636"/>
          <ac:spMkLst>
            <pc:docMk/>
            <pc:sldMk cId="1362345044" sldId="290"/>
            <ac:spMk id="2" creationId="{AC0BDC8D-C88B-4349-9202-6B0A4B6E66CF}"/>
          </ac:spMkLst>
        </pc:spChg>
        <pc:spChg chg="mod">
          <ac:chgData name="Saulter, Andrew" userId="f76dfe92-bb72-40e1-b7c8-e859480e227e" providerId="ADAL" clId="{4BB997EA-B5BD-4ADA-ABC0-34E7B2F0DD5D}" dt="2021-12-02T17:31:33.849" v="834" actId="1076"/>
          <ac:spMkLst>
            <pc:docMk/>
            <pc:sldMk cId="1362345044" sldId="290"/>
            <ac:spMk id="3" creationId="{7F9DCFB4-2622-4F74-995E-ADF476F0CD89}"/>
          </ac:spMkLst>
        </pc:spChg>
        <pc:spChg chg="add mod">
          <ac:chgData name="Saulter, Andrew" userId="f76dfe92-bb72-40e1-b7c8-e859480e227e" providerId="ADAL" clId="{4BB997EA-B5BD-4ADA-ABC0-34E7B2F0DD5D}" dt="2021-12-02T17:31:13.512" v="831" actId="207"/>
          <ac:spMkLst>
            <pc:docMk/>
            <pc:sldMk cId="1362345044" sldId="290"/>
            <ac:spMk id="5" creationId="{1AAB4FDD-4BA2-4227-AD7C-E168DC6E6CDB}"/>
          </ac:spMkLst>
        </pc:spChg>
        <pc:picChg chg="add mod">
          <ac:chgData name="Saulter, Andrew" userId="f76dfe92-bb72-40e1-b7c8-e859480e227e" providerId="ADAL" clId="{4BB997EA-B5BD-4ADA-ABC0-34E7B2F0DD5D}" dt="2021-12-02T17:30:59.511" v="828" actId="1076"/>
          <ac:picMkLst>
            <pc:docMk/>
            <pc:sldMk cId="1362345044" sldId="290"/>
            <ac:picMk id="4" creationId="{D6BDFCF5-51D4-47F9-AE1C-0362AB893C82}"/>
          </ac:picMkLst>
        </pc:picChg>
      </pc:sldChg>
      <pc:sldChg chg="addSp delSp modSp add mod">
        <pc:chgData name="Saulter, Andrew" userId="f76dfe92-bb72-40e1-b7c8-e859480e227e" providerId="ADAL" clId="{4BB997EA-B5BD-4ADA-ABC0-34E7B2F0DD5D}" dt="2021-12-02T21:22:28.193" v="2383" actId="1076"/>
        <pc:sldMkLst>
          <pc:docMk/>
          <pc:sldMk cId="871644674" sldId="291"/>
        </pc:sldMkLst>
        <pc:spChg chg="mod">
          <ac:chgData name="Saulter, Andrew" userId="f76dfe92-bb72-40e1-b7c8-e859480e227e" providerId="ADAL" clId="{4BB997EA-B5BD-4ADA-ABC0-34E7B2F0DD5D}" dt="2021-12-02T21:22:28.193" v="2383" actId="1076"/>
          <ac:spMkLst>
            <pc:docMk/>
            <pc:sldMk cId="871644674" sldId="291"/>
            <ac:spMk id="2" creationId="{AC0BDC8D-C88B-4349-9202-6B0A4B6E66CF}"/>
          </ac:spMkLst>
        </pc:spChg>
        <pc:spChg chg="mod">
          <ac:chgData name="Saulter, Andrew" userId="f76dfe92-bb72-40e1-b7c8-e859480e227e" providerId="ADAL" clId="{4BB997EA-B5BD-4ADA-ABC0-34E7B2F0DD5D}" dt="2021-12-02T17:44:55.491" v="1256" actId="1076"/>
          <ac:spMkLst>
            <pc:docMk/>
            <pc:sldMk cId="871644674" sldId="291"/>
            <ac:spMk id="5" creationId="{1AAB4FDD-4BA2-4227-AD7C-E168DC6E6CDB}"/>
          </ac:spMkLst>
        </pc:spChg>
        <pc:spChg chg="add mod">
          <ac:chgData name="Saulter, Andrew" userId="f76dfe92-bb72-40e1-b7c8-e859480e227e" providerId="ADAL" clId="{4BB997EA-B5BD-4ADA-ABC0-34E7B2F0DD5D}" dt="2021-12-02T17:45:01.788" v="1258" actId="1076"/>
          <ac:spMkLst>
            <pc:docMk/>
            <pc:sldMk cId="871644674" sldId="291"/>
            <ac:spMk id="8" creationId="{E328AF18-4C26-466C-B2EE-B558ECAA2D53}"/>
          </ac:spMkLst>
        </pc:spChg>
        <pc:picChg chg="del">
          <ac:chgData name="Saulter, Andrew" userId="f76dfe92-bb72-40e1-b7c8-e859480e227e" providerId="ADAL" clId="{4BB997EA-B5BD-4ADA-ABC0-34E7B2F0DD5D}" dt="2021-12-02T17:40:29.128" v="1093" actId="478"/>
          <ac:picMkLst>
            <pc:docMk/>
            <pc:sldMk cId="871644674" sldId="291"/>
            <ac:picMk id="4" creationId="{D6BDFCF5-51D4-47F9-AE1C-0362AB893C82}"/>
          </ac:picMkLst>
        </pc:picChg>
        <pc:picChg chg="mod">
          <ac:chgData name="Saulter, Andrew" userId="f76dfe92-bb72-40e1-b7c8-e859480e227e" providerId="ADAL" clId="{4BB997EA-B5BD-4ADA-ABC0-34E7B2F0DD5D}" dt="2021-12-02T17:44:51.849" v="1255" actId="1076"/>
          <ac:picMkLst>
            <pc:docMk/>
            <pc:sldMk cId="871644674" sldId="291"/>
            <ac:picMk id="6" creationId="{D140BC21-F808-45C2-8A7E-B31AF37FD281}"/>
          </ac:picMkLst>
        </pc:picChg>
        <pc:picChg chg="del">
          <ac:chgData name="Saulter, Andrew" userId="f76dfe92-bb72-40e1-b7c8-e859480e227e" providerId="ADAL" clId="{4BB997EA-B5BD-4ADA-ABC0-34E7B2F0DD5D}" dt="2021-12-02T17:42:40.947" v="1212" actId="478"/>
          <ac:picMkLst>
            <pc:docMk/>
            <pc:sldMk cId="871644674" sldId="291"/>
            <ac:picMk id="7" creationId="{4EE0FE8D-7FE2-4797-99F8-285CC244380E}"/>
          </ac:picMkLst>
        </pc:picChg>
        <pc:picChg chg="mod">
          <ac:chgData name="Saulter, Andrew" userId="f76dfe92-bb72-40e1-b7c8-e859480e227e" providerId="ADAL" clId="{4BB997EA-B5BD-4ADA-ABC0-34E7B2F0DD5D}" dt="2021-12-02T17:44:57.750" v="1257" actId="1076"/>
          <ac:picMkLst>
            <pc:docMk/>
            <pc:sldMk cId="871644674" sldId="291"/>
            <ac:picMk id="1026" creationId="{89F55EED-878F-4D25-9C8F-537314F02588}"/>
          </ac:picMkLst>
        </pc:picChg>
      </pc:sldChg>
      <pc:sldChg chg="addSp delSp modSp add mod">
        <pc:chgData name="Saulter, Andrew" userId="f76dfe92-bb72-40e1-b7c8-e859480e227e" providerId="ADAL" clId="{4BB997EA-B5BD-4ADA-ABC0-34E7B2F0DD5D}" dt="2021-12-02T21:58:45.715" v="3345" actId="20577"/>
        <pc:sldMkLst>
          <pc:docMk/>
          <pc:sldMk cId="4099784371" sldId="292"/>
        </pc:sldMkLst>
        <pc:spChg chg="mod">
          <ac:chgData name="Saulter, Andrew" userId="f76dfe92-bb72-40e1-b7c8-e859480e227e" providerId="ADAL" clId="{4BB997EA-B5BD-4ADA-ABC0-34E7B2F0DD5D}" dt="2021-12-02T21:58:45.715" v="3345" actId="20577"/>
          <ac:spMkLst>
            <pc:docMk/>
            <pc:sldMk cId="4099784371" sldId="292"/>
            <ac:spMk id="2" creationId="{11DB6615-C199-4D6D-A31B-8647BABEB889}"/>
          </ac:spMkLst>
        </pc:spChg>
        <pc:spChg chg="del mod">
          <ac:chgData name="Saulter, Andrew" userId="f76dfe92-bb72-40e1-b7c8-e859480e227e" providerId="ADAL" clId="{4BB997EA-B5BD-4ADA-ABC0-34E7B2F0DD5D}" dt="2021-12-02T21:57:58.755" v="3280" actId="478"/>
          <ac:spMkLst>
            <pc:docMk/>
            <pc:sldMk cId="4099784371" sldId="292"/>
            <ac:spMk id="3" creationId="{100F1E5D-5DF4-4473-B356-FE49269A6B88}"/>
          </ac:spMkLst>
        </pc:spChg>
        <pc:spChg chg="add del mod">
          <ac:chgData name="Saulter, Andrew" userId="f76dfe92-bb72-40e1-b7c8-e859480e227e" providerId="ADAL" clId="{4BB997EA-B5BD-4ADA-ABC0-34E7B2F0DD5D}" dt="2021-12-02T21:58:01.260" v="3281" actId="478"/>
          <ac:spMkLst>
            <pc:docMk/>
            <pc:sldMk cId="4099784371" sldId="292"/>
            <ac:spMk id="11" creationId="{6164D2B4-28CB-4E7A-A326-E4B8C388E7FF}"/>
          </ac:spMkLst>
        </pc:spChg>
        <pc:grpChg chg="mod">
          <ac:chgData name="Saulter, Andrew" userId="f76dfe92-bb72-40e1-b7c8-e859480e227e" providerId="ADAL" clId="{4BB997EA-B5BD-4ADA-ABC0-34E7B2F0DD5D}" dt="2021-12-02T21:58:13.792" v="3284" actId="1076"/>
          <ac:grpSpMkLst>
            <pc:docMk/>
            <pc:sldMk cId="4099784371" sldId="292"/>
            <ac:grpSpMk id="4" creationId="{B5D3720B-5D3B-42D4-8F79-9A02339A9076}"/>
          </ac:grpSpMkLst>
        </pc:grpChg>
      </pc:sldChg>
      <pc:sldChg chg="new del">
        <pc:chgData name="Saulter, Andrew" userId="f76dfe92-bb72-40e1-b7c8-e859480e227e" providerId="ADAL" clId="{4BB997EA-B5BD-4ADA-ABC0-34E7B2F0DD5D}" dt="2021-12-02T22:05:23.771" v="3580" actId="47"/>
        <pc:sldMkLst>
          <pc:docMk/>
          <pc:sldMk cId="3952998350" sldId="293"/>
        </pc:sldMkLst>
      </pc:sldChg>
      <pc:sldChg chg="modSp new mod">
        <pc:chgData name="Saulter, Andrew" userId="f76dfe92-bb72-40e1-b7c8-e859480e227e" providerId="ADAL" clId="{4BB997EA-B5BD-4ADA-ABC0-34E7B2F0DD5D}" dt="2021-12-02T22:05:20.519" v="3579" actId="20577"/>
        <pc:sldMkLst>
          <pc:docMk/>
          <pc:sldMk cId="762492748" sldId="294"/>
        </pc:sldMkLst>
        <pc:spChg chg="mod">
          <ac:chgData name="Saulter, Andrew" userId="f76dfe92-bb72-40e1-b7c8-e859480e227e" providerId="ADAL" clId="{4BB997EA-B5BD-4ADA-ABC0-34E7B2F0DD5D}" dt="2021-12-02T22:05:20.519" v="3579" actId="20577"/>
          <ac:spMkLst>
            <pc:docMk/>
            <pc:sldMk cId="762492748" sldId="294"/>
            <ac:spMk id="2" creationId="{F24EDBDC-648C-493F-B747-1A726FAD7B5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7B4C97-B0AB-415A-87C7-A72C5EB9248F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2B7FA-AB46-4993-BA79-F306F77A20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328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AB718E9-3F82-424E-ABA2-5A93833597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1294" cy="51532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00" y="698400"/>
            <a:ext cx="5016036" cy="1157696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000" y="2129051"/>
            <a:ext cx="4333648" cy="1814299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>
                <a:solidFill>
                  <a:schemeClr val="bg2"/>
                </a:solidFill>
              </a:rPr>
              <a:t>www.metoffice.gov.uk	</a:t>
            </a:r>
            <a:endParaRPr lang="en-GB" sz="800" dirty="0">
              <a:solidFill>
                <a:schemeClr val="bg2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217158" y="4735773"/>
            <a:ext cx="4926842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r" defTabSz="450850">
              <a:tabLst/>
            </a:pPr>
            <a:r>
              <a:rPr lang="fr-BE" sz="800" dirty="0">
                <a:solidFill>
                  <a:schemeClr val="bg2"/>
                </a:solidFill>
              </a:rPr>
              <a:t>© Crown Copyright</a:t>
            </a:r>
            <a:r>
              <a:rPr lang="fr-BE" sz="800" baseline="0" dirty="0">
                <a:solidFill>
                  <a:schemeClr val="bg2"/>
                </a:solidFill>
              </a:rPr>
              <a:t> 2020, Met Office</a:t>
            </a:r>
            <a:endParaRPr lang="en-GB" sz="800" dirty="0">
              <a:solidFill>
                <a:schemeClr val="bg2"/>
              </a:solidFill>
            </a:endParaRPr>
          </a:p>
        </p:txBody>
      </p:sp>
      <p:pic>
        <p:nvPicPr>
          <p:cNvPr id="10" name="MO_MASTER_for_dark_backg_RBG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83600" y="54000"/>
            <a:ext cx="1803780" cy="56565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36347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columns thi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000" y="1548000"/>
            <a:ext cx="5670000" cy="3060000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2000" y="1548000"/>
            <a:ext cx="2700000" cy="3060000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57352" y="1548000"/>
            <a:ext cx="0" cy="30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9481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000" y="1548000"/>
            <a:ext cx="2700000" cy="3060000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2000" y="1548000"/>
            <a:ext cx="2700000" cy="3060000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93513" y="1548000"/>
            <a:ext cx="0" cy="30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ontent Placeholder 3"/>
          <p:cNvSpPr>
            <a:spLocks noGrp="1"/>
          </p:cNvSpPr>
          <p:nvPr>
            <p:ph sz="half" idx="10"/>
          </p:nvPr>
        </p:nvSpPr>
        <p:spPr>
          <a:xfrm>
            <a:off x="3222000" y="1548000"/>
            <a:ext cx="2700000" cy="3060000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57352" y="1548000"/>
            <a:ext cx="0" cy="30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0483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co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699740"/>
            <a:ext cx="4087988" cy="57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000" y="1548000"/>
            <a:ext cx="4087988" cy="3060000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4562272" y="1"/>
            <a:ext cx="4572000" cy="471678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5971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ntent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4347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09468"/>
            <a:ext cx="9144000" cy="402238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52413" y="818866"/>
            <a:ext cx="8639175" cy="378964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2173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40179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 - rea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>
                <a:solidFill>
                  <a:schemeClr val="tx1"/>
                </a:solidFill>
              </a:rPr>
              <a:t>	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1038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vider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728000"/>
            <a:ext cx="9144000" cy="3415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699739"/>
            <a:ext cx="8640000" cy="9004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2000" y="1975480"/>
            <a:ext cx="8640000" cy="2632520"/>
          </a:xfrm>
        </p:spPr>
        <p:txBody>
          <a:bodyPr/>
          <a:lstStyle>
            <a:lvl1pPr marL="0" indent="0">
              <a:buNone/>
              <a:defRPr baseline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>
                <a:solidFill>
                  <a:schemeClr val="tx1"/>
                </a:solidFill>
              </a:rPr>
              <a:t>	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88747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vider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728000"/>
            <a:ext cx="9144000" cy="34155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699740"/>
            <a:ext cx="8640000" cy="90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2000" y="1976400"/>
            <a:ext cx="8640000" cy="2631600"/>
          </a:xfrm>
        </p:spPr>
        <p:txBody>
          <a:bodyPr/>
          <a:lstStyle>
            <a:lvl1pPr marL="0" indent="0">
              <a:buNone/>
              <a:defRPr baseline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>
                <a:solidFill>
                  <a:schemeClr val="tx1"/>
                </a:solidFill>
              </a:rPr>
              <a:t>	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13758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vi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728000"/>
            <a:ext cx="9144000" cy="34155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699740"/>
            <a:ext cx="8640000" cy="90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2000" y="1976400"/>
            <a:ext cx="8640000" cy="26316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2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>
                <a:solidFill>
                  <a:schemeClr val="bg2"/>
                </a:solidFill>
              </a:rPr>
              <a:t>	</a:t>
            </a:r>
            <a:endParaRPr lang="en-GB" sz="800" dirty="0">
              <a:solidFill>
                <a:schemeClr val="bg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211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AB718E9-3F82-424E-ABA2-5A93833597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1294" cy="51532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00" y="698400"/>
            <a:ext cx="5016036" cy="1157696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000" y="2129051"/>
            <a:ext cx="4333648" cy="1814299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>
                <a:solidFill>
                  <a:schemeClr val="bg2"/>
                </a:solidFill>
              </a:rPr>
              <a:t>www.metoffice.gov.uk	</a:t>
            </a:r>
            <a:endParaRPr lang="en-GB" sz="800" dirty="0">
              <a:solidFill>
                <a:schemeClr val="bg2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217158" y="4735773"/>
            <a:ext cx="4926842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r" defTabSz="450850">
              <a:tabLst/>
            </a:pPr>
            <a:r>
              <a:rPr lang="fr-BE" sz="800" dirty="0">
                <a:solidFill>
                  <a:schemeClr val="bg2"/>
                </a:solidFill>
              </a:rPr>
              <a:t>© Crown Copyright</a:t>
            </a:r>
            <a:r>
              <a:rPr lang="fr-BE" sz="800" baseline="0" dirty="0">
                <a:solidFill>
                  <a:schemeClr val="bg2"/>
                </a:solidFill>
              </a:rPr>
              <a:t> 2020, Met Office</a:t>
            </a:r>
            <a:endParaRPr lang="en-GB" sz="800" dirty="0">
              <a:solidFill>
                <a:schemeClr val="bg2"/>
              </a:solidFill>
            </a:endParaRPr>
          </a:p>
        </p:txBody>
      </p:sp>
      <p:pic>
        <p:nvPicPr>
          <p:cNvPr id="10" name="MO_MASTER_for_dark_backg_RBG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83600" y="54000"/>
            <a:ext cx="1803780" cy="56565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972813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vider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728000"/>
            <a:ext cx="9144000" cy="34155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699740"/>
            <a:ext cx="8640000" cy="90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2000" y="1976400"/>
            <a:ext cx="8640000" cy="2631600"/>
          </a:xfrm>
        </p:spPr>
        <p:txBody>
          <a:bodyPr/>
          <a:lstStyle>
            <a:lvl1pPr marL="0" indent="0">
              <a:buNone/>
              <a:defRPr baseline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>
                <a:solidFill>
                  <a:schemeClr val="tx1"/>
                </a:solidFill>
              </a:rPr>
              <a:t>	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91542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vider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728000"/>
            <a:ext cx="9144000" cy="34155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699740"/>
            <a:ext cx="8640000" cy="90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2000" y="1976400"/>
            <a:ext cx="8640000" cy="2631600"/>
          </a:xfrm>
        </p:spPr>
        <p:txBody>
          <a:bodyPr/>
          <a:lstStyle>
            <a:lvl1pPr marL="0" indent="0">
              <a:buNone/>
              <a:defRPr baseline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>
                <a:solidFill>
                  <a:schemeClr val="tx1"/>
                </a:solidFill>
              </a:rPr>
              <a:t>	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13338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822593"/>
            <a:ext cx="9144000" cy="3415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GB" sz="20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2000" y="699739"/>
            <a:ext cx="8640000" cy="90048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82721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>
                <a:solidFill>
                  <a:schemeClr val="tx1"/>
                </a:solidFill>
              </a:rPr>
              <a:t>www.metoffice.gov.uk	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4217158" y="4827213"/>
            <a:ext cx="4926842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r" defTabSz="450850">
              <a:tabLst/>
            </a:pPr>
            <a:r>
              <a:rPr lang="fr-BE" sz="800" dirty="0">
                <a:solidFill>
                  <a:schemeClr val="tx1"/>
                </a:solidFill>
              </a:rPr>
              <a:t>© Crown Copyright</a:t>
            </a:r>
            <a:r>
              <a:rPr lang="fr-BE" sz="800" baseline="0" dirty="0">
                <a:solidFill>
                  <a:schemeClr val="tx1"/>
                </a:solidFill>
              </a:rPr>
              <a:t> 2020, Met Office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46704" y="2004607"/>
            <a:ext cx="86400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BE" sz="1600" dirty="0"/>
              <a:t>For more information </a:t>
            </a:r>
            <a:r>
              <a:rPr lang="fr-BE" sz="1600" dirty="0" err="1"/>
              <a:t>please</a:t>
            </a:r>
            <a:r>
              <a:rPr lang="fr-BE" sz="1600" dirty="0"/>
              <a:t> contact</a:t>
            </a:r>
            <a:endParaRPr lang="en-GB" sz="16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86704" y="3994278"/>
            <a:ext cx="8100000" cy="360000"/>
          </a:xfrm>
        </p:spPr>
        <p:txBody>
          <a:bodyPr anchor="ctr"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 dirty="0"/>
              <a:t>Insert phone number here</a:t>
            </a:r>
            <a:endParaRPr lang="en-GB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86704" y="3308732"/>
            <a:ext cx="8100000" cy="360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Insert e-mail here</a:t>
            </a:r>
            <a:endParaRPr lang="en-GB" dirty="0"/>
          </a:p>
        </p:txBody>
      </p:sp>
      <p:pic>
        <p:nvPicPr>
          <p:cNvPr id="16" name="email-icon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9161" y="3293168"/>
            <a:ext cx="357677" cy="39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phone-icon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0419" y="3969028"/>
            <a:ext cx="415161" cy="39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web-icon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24000" y="2617307"/>
            <a:ext cx="467999" cy="39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DF812764-35C6-4759-8316-7323965CEE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6704" y="2627841"/>
            <a:ext cx="8100000" cy="360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www.metoffice.gov.uk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0251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ver-backg-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1294" cy="515322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00" y="698400"/>
            <a:ext cx="8640000" cy="1157696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000" y="2129051"/>
            <a:ext cx="8640000" cy="1814299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>
                <a:solidFill>
                  <a:schemeClr val="bg2"/>
                </a:solidFill>
              </a:rPr>
              <a:t>www.metoffice.gov.uk	</a:t>
            </a:r>
            <a:endParaRPr lang="en-GB" sz="800" dirty="0">
              <a:solidFill>
                <a:schemeClr val="bg2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217158" y="4735773"/>
            <a:ext cx="4926842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r" defTabSz="450850">
              <a:tabLst/>
            </a:pPr>
            <a:r>
              <a:rPr lang="fr-BE" sz="800" dirty="0">
                <a:solidFill>
                  <a:schemeClr val="bg2"/>
                </a:solidFill>
              </a:rPr>
              <a:t>© Crown Copyright</a:t>
            </a:r>
            <a:r>
              <a:rPr lang="fr-BE" sz="800" baseline="0" dirty="0">
                <a:solidFill>
                  <a:schemeClr val="bg2"/>
                </a:solidFill>
              </a:rPr>
              <a:t> 2020, Met Office</a:t>
            </a:r>
            <a:endParaRPr lang="en-GB" sz="800" dirty="0">
              <a:solidFill>
                <a:schemeClr val="bg2"/>
              </a:solidFill>
            </a:endParaRPr>
          </a:p>
        </p:txBody>
      </p:sp>
      <p:pic>
        <p:nvPicPr>
          <p:cNvPr id="10" name="MO_MASTER_for_dark_backg_RBG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83600" y="54000"/>
            <a:ext cx="1803780" cy="56565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45083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00" y="698400"/>
            <a:ext cx="8640000" cy="1157696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000" y="2129051"/>
            <a:ext cx="8640000" cy="1814299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4217158" y="4735773"/>
            <a:ext cx="4926842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r" defTabSz="450850">
              <a:tabLst/>
            </a:pPr>
            <a:r>
              <a:rPr lang="fr-BE" sz="800" dirty="0">
                <a:solidFill>
                  <a:schemeClr val="tx1"/>
                </a:solidFill>
              </a:rPr>
              <a:t>© Crown Copyright</a:t>
            </a:r>
            <a:r>
              <a:rPr lang="fr-BE" sz="800" baseline="0" dirty="0">
                <a:solidFill>
                  <a:schemeClr val="tx1"/>
                </a:solidFill>
              </a:rPr>
              <a:t> 2020, Met Office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>
                <a:solidFill>
                  <a:schemeClr val="tx1"/>
                </a:solidFill>
              </a:rPr>
              <a:t>www.metoffice.gov.uk</a:t>
            </a:r>
            <a:r>
              <a:rPr lang="fr-BE" sz="800" dirty="0">
                <a:solidFill>
                  <a:schemeClr val="bg2"/>
                </a:solidFill>
              </a:rPr>
              <a:t>	</a:t>
            </a:r>
            <a:endParaRPr lang="en-GB" sz="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362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-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00" y="698400"/>
            <a:ext cx="8640000" cy="1157696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000" y="2129051"/>
            <a:ext cx="8640000" cy="1814299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4217158" y="4735773"/>
            <a:ext cx="4926842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r" defTabSz="450850">
              <a:tabLst/>
            </a:pPr>
            <a:r>
              <a:rPr lang="fr-BE" sz="800" dirty="0">
                <a:solidFill>
                  <a:schemeClr val="tx1"/>
                </a:solidFill>
              </a:rPr>
              <a:t>© Crown Copyright</a:t>
            </a:r>
            <a:r>
              <a:rPr lang="fr-BE" sz="800" baseline="0" dirty="0">
                <a:solidFill>
                  <a:schemeClr val="tx1"/>
                </a:solidFill>
              </a:rPr>
              <a:t> 2020, Met Office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>
                <a:solidFill>
                  <a:schemeClr val="tx1"/>
                </a:solidFill>
              </a:rPr>
              <a:t>www.metoffice.gov.uk</a:t>
            </a:r>
            <a:r>
              <a:rPr lang="fr-BE" sz="800" dirty="0">
                <a:solidFill>
                  <a:schemeClr val="bg2"/>
                </a:solidFill>
              </a:rPr>
              <a:t>	</a:t>
            </a:r>
            <a:endParaRPr lang="en-GB" sz="800" dirty="0">
              <a:solidFill>
                <a:schemeClr val="bg2"/>
              </a:solidFill>
            </a:endParaRPr>
          </a:p>
        </p:txBody>
      </p:sp>
      <p:sp>
        <p:nvSpPr>
          <p:cNvPr id="7" name="Shape 48"/>
          <p:cNvSpPr/>
          <p:nvPr userDrawn="1"/>
        </p:nvSpPr>
        <p:spPr>
          <a:xfrm>
            <a:off x="-1" y="-6009"/>
            <a:ext cx="9144002" cy="687642"/>
          </a:xfrm>
          <a:prstGeom prst="rect">
            <a:avLst/>
          </a:prstGeom>
          <a:blipFill>
            <a:blip r:embed="rId2" cstate="print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6789" tIns="26789" rIns="26789" bIns="26789" anchor="ctr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pPr marL="0" marR="0" lvl="0" indent="0" algn="ctr" defTabSz="2190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sym typeface="Helvetica Light"/>
              </a:rPr>
              <a:t>  </a:t>
            </a:r>
          </a:p>
        </p:txBody>
      </p:sp>
      <p:pic>
        <p:nvPicPr>
          <p:cNvPr id="9" name="MO_MASTER_for_dark_backg_RBG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83600" y="54000"/>
            <a:ext cx="1803780" cy="56565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84869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00" y="698400"/>
            <a:ext cx="8640000" cy="1157696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000" y="2129051"/>
            <a:ext cx="8640000" cy="1814299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hape 64"/>
          <p:cNvSpPr/>
          <p:nvPr userDrawn="1"/>
        </p:nvSpPr>
        <p:spPr>
          <a:xfrm flipV="1">
            <a:off x="2141935" y="135000"/>
            <a:ext cx="0" cy="4050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26789" tIns="26789" rIns="26789" bIns="26789" anchor="ctr"/>
          <a:lstStyle/>
          <a:p>
            <a:pPr marL="0" marR="0" lvl="0" indent="0" algn="ctr" defTabSz="2190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/>
              <a:sym typeface="Helvetica Light"/>
            </a:endParaRPr>
          </a:p>
        </p:txBody>
      </p:sp>
      <p:sp>
        <p:nvSpPr>
          <p:cNvPr id="5" name="Shape 68"/>
          <p:cNvSpPr/>
          <p:nvPr userDrawn="1"/>
        </p:nvSpPr>
        <p:spPr>
          <a:xfrm>
            <a:off x="7531089" y="204551"/>
            <a:ext cx="1360911" cy="27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6789" tIns="26789" rIns="26789" bIns="26789"/>
          <a:lstStyle/>
          <a:p>
            <a:pPr marL="0" marR="0" lvl="0" indent="0" algn="l" defTabSz="342900" rtl="0" eaLnBrk="1" fontAlgn="auto" latinLnBrk="0" hangingPunct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Working together </a:t>
            </a:r>
            <a:b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(enter working relationship)</a:t>
            </a:r>
          </a:p>
        </p:txBody>
      </p:sp>
      <p:sp>
        <p:nvSpPr>
          <p:cNvPr id="6" name="Shape 69"/>
          <p:cNvSpPr>
            <a:spLocks noGrp="1"/>
          </p:cNvSpPr>
          <p:nvPr>
            <p:ph type="pic" sz="quarter" idx="13"/>
          </p:nvPr>
        </p:nvSpPr>
        <p:spPr>
          <a:xfrm>
            <a:off x="2227171" y="204551"/>
            <a:ext cx="1176126" cy="270000"/>
          </a:xfrm>
          <a:prstGeom prst="rect">
            <a:avLst/>
          </a:prstGeom>
          <a:noFill/>
          <a:ln>
            <a:noFill/>
          </a:ln>
        </p:spPr>
        <p:txBody>
          <a:bodyPr wrap="square" lIns="68579" tIns="34289" rIns="68579" bIns="34289" anchor="t">
            <a:noAutofit/>
          </a:bodyPr>
          <a:lstStyle>
            <a:lvl1pPr marL="0" indent="0">
              <a:buNone/>
              <a:defRPr sz="8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Shape 70"/>
          <p:cNvSpPr>
            <a:spLocks noGrp="1"/>
          </p:cNvSpPr>
          <p:nvPr>
            <p:ph type="pic" sz="quarter" idx="14"/>
          </p:nvPr>
        </p:nvSpPr>
        <p:spPr>
          <a:xfrm>
            <a:off x="3577935" y="204551"/>
            <a:ext cx="1176127" cy="270000"/>
          </a:xfrm>
          <a:prstGeom prst="rect">
            <a:avLst/>
          </a:prstGeom>
          <a:noFill/>
          <a:ln>
            <a:noFill/>
          </a:ln>
        </p:spPr>
        <p:txBody>
          <a:bodyPr lIns="68579" tIns="34289" rIns="68579" bIns="34289" anchor="t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" name="Shape 71"/>
          <p:cNvSpPr>
            <a:spLocks noGrp="1"/>
          </p:cNvSpPr>
          <p:nvPr>
            <p:ph type="pic" sz="quarter" idx="15"/>
          </p:nvPr>
        </p:nvSpPr>
        <p:spPr>
          <a:xfrm>
            <a:off x="4928103" y="204551"/>
            <a:ext cx="1176127" cy="270000"/>
          </a:xfrm>
          <a:prstGeom prst="rect">
            <a:avLst/>
          </a:prstGeom>
          <a:noFill/>
          <a:ln>
            <a:noFill/>
          </a:ln>
        </p:spPr>
        <p:txBody>
          <a:bodyPr lIns="68579" tIns="34289" rIns="68579" bIns="34289" anchor="t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9" name="Shape 64"/>
          <p:cNvSpPr/>
          <p:nvPr userDrawn="1"/>
        </p:nvSpPr>
        <p:spPr>
          <a:xfrm flipV="1">
            <a:off x="3490913" y="135000"/>
            <a:ext cx="0" cy="4050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26789" tIns="26789" rIns="26789" bIns="26789" anchor="ctr"/>
          <a:lstStyle/>
          <a:p>
            <a:pPr marL="0" marR="0" lvl="0" indent="0" algn="ctr" defTabSz="2190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/>
              <a:sym typeface="Helvetica Light"/>
            </a:endParaRPr>
          </a:p>
        </p:txBody>
      </p:sp>
      <p:sp>
        <p:nvSpPr>
          <p:cNvPr id="10" name="Shape 64"/>
          <p:cNvSpPr/>
          <p:nvPr userDrawn="1"/>
        </p:nvSpPr>
        <p:spPr>
          <a:xfrm flipV="1">
            <a:off x="4842272" y="135000"/>
            <a:ext cx="0" cy="4050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26789" tIns="26789" rIns="26789" bIns="26789" anchor="ctr"/>
          <a:lstStyle/>
          <a:p>
            <a:pPr marL="0" marR="0" lvl="0" indent="0" algn="ctr" defTabSz="2190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/>
              <a:sym typeface="Helvetica Light"/>
            </a:endParaRPr>
          </a:p>
        </p:txBody>
      </p:sp>
      <p:sp>
        <p:nvSpPr>
          <p:cNvPr id="11" name="Shape 64"/>
          <p:cNvSpPr/>
          <p:nvPr userDrawn="1"/>
        </p:nvSpPr>
        <p:spPr>
          <a:xfrm flipV="1">
            <a:off x="6192441" y="135000"/>
            <a:ext cx="0" cy="4050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26789" tIns="26789" rIns="26789" bIns="26789" anchor="ctr"/>
          <a:lstStyle/>
          <a:p>
            <a:pPr marL="0" marR="0" lvl="0" indent="0" algn="ctr" defTabSz="2190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/>
              <a:sym typeface="Helvetica Light"/>
            </a:endParaRPr>
          </a:p>
        </p:txBody>
      </p:sp>
      <p:sp>
        <p:nvSpPr>
          <p:cNvPr id="12" name="Shape 71"/>
          <p:cNvSpPr>
            <a:spLocks noGrp="1"/>
          </p:cNvSpPr>
          <p:nvPr>
            <p:ph type="pic" sz="quarter" idx="17"/>
          </p:nvPr>
        </p:nvSpPr>
        <p:spPr>
          <a:xfrm>
            <a:off x="6273702" y="204551"/>
            <a:ext cx="1176127" cy="270000"/>
          </a:xfrm>
          <a:prstGeom prst="rect">
            <a:avLst/>
          </a:prstGeom>
          <a:noFill/>
          <a:ln>
            <a:noFill/>
          </a:ln>
        </p:spPr>
        <p:txBody>
          <a:bodyPr lIns="68579" tIns="34289" rIns="68579" bIns="34289" anchor="t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>
                <a:solidFill>
                  <a:schemeClr val="tx1"/>
                </a:solidFill>
              </a:rPr>
              <a:t>www.metoffice.gov.uk</a:t>
            </a:r>
            <a:r>
              <a:rPr lang="fr-BE" sz="800" dirty="0">
                <a:solidFill>
                  <a:schemeClr val="bg2"/>
                </a:solidFill>
              </a:rPr>
              <a:t>	</a:t>
            </a:r>
            <a:endParaRPr lang="en-GB" sz="800" dirty="0">
              <a:solidFill>
                <a:schemeClr val="bg2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4217158" y="4735773"/>
            <a:ext cx="4926842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r" defTabSz="450850">
              <a:tabLst/>
            </a:pPr>
            <a:r>
              <a:rPr lang="fr-BE" sz="800" dirty="0">
                <a:solidFill>
                  <a:schemeClr val="tx1"/>
                </a:solidFill>
              </a:rPr>
              <a:t>© Crown Copyright</a:t>
            </a:r>
            <a:r>
              <a:rPr lang="fr-BE" sz="800" baseline="0" dirty="0">
                <a:solidFill>
                  <a:schemeClr val="tx1"/>
                </a:solidFill>
              </a:rPr>
              <a:t> 2020, Met Office</a:t>
            </a:r>
            <a:endParaRPr lang="en-GB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979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48"/>
          <p:cNvSpPr/>
          <p:nvPr userDrawn="1"/>
        </p:nvSpPr>
        <p:spPr>
          <a:xfrm>
            <a:off x="-1" y="-6009"/>
            <a:ext cx="9144002" cy="687642"/>
          </a:xfrm>
          <a:prstGeom prst="rect">
            <a:avLst/>
          </a:prstGeom>
          <a:blipFill>
            <a:blip r:embed="rId2" cstate="print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6789" tIns="26789" rIns="26789" bIns="26789" anchor="ctr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pPr marL="0" marR="0" lvl="0" indent="0" algn="ctr" defTabSz="2190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sym typeface="Helvetica Light"/>
              </a:rPr>
              <a:t> 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00" y="698400"/>
            <a:ext cx="8640000" cy="1157696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000" y="2129051"/>
            <a:ext cx="8640000" cy="1814299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hape 64"/>
          <p:cNvSpPr/>
          <p:nvPr userDrawn="1"/>
        </p:nvSpPr>
        <p:spPr>
          <a:xfrm flipV="1">
            <a:off x="2141935" y="135000"/>
            <a:ext cx="0" cy="405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26789" tIns="26789" rIns="26789" bIns="26789" anchor="ctr"/>
          <a:lstStyle/>
          <a:p>
            <a:pPr marL="0" marR="0" lvl="0" indent="0" algn="ctr" defTabSz="2190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/>
              <a:sym typeface="Helvetica Light"/>
            </a:endParaRPr>
          </a:p>
        </p:txBody>
      </p:sp>
      <p:sp>
        <p:nvSpPr>
          <p:cNvPr id="6" name="Shape 69"/>
          <p:cNvSpPr>
            <a:spLocks noGrp="1"/>
          </p:cNvSpPr>
          <p:nvPr>
            <p:ph type="pic" sz="quarter" idx="13"/>
          </p:nvPr>
        </p:nvSpPr>
        <p:spPr>
          <a:xfrm>
            <a:off x="2227171" y="204551"/>
            <a:ext cx="1176126" cy="270000"/>
          </a:xfrm>
          <a:prstGeom prst="rect">
            <a:avLst/>
          </a:prstGeom>
          <a:noFill/>
          <a:ln>
            <a:noFill/>
          </a:ln>
        </p:spPr>
        <p:txBody>
          <a:bodyPr wrap="square" lIns="68579" tIns="34289" rIns="68579" bIns="34289" anchor="t">
            <a:noAutofit/>
          </a:bodyPr>
          <a:lstStyle>
            <a:lvl1pPr marL="0" indent="0">
              <a:buNone/>
              <a:defRPr sz="8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Shape 70"/>
          <p:cNvSpPr>
            <a:spLocks noGrp="1"/>
          </p:cNvSpPr>
          <p:nvPr>
            <p:ph type="pic" sz="quarter" idx="14"/>
          </p:nvPr>
        </p:nvSpPr>
        <p:spPr>
          <a:xfrm>
            <a:off x="3577935" y="204551"/>
            <a:ext cx="1176127" cy="270000"/>
          </a:xfrm>
          <a:prstGeom prst="rect">
            <a:avLst/>
          </a:prstGeom>
          <a:noFill/>
          <a:ln>
            <a:noFill/>
          </a:ln>
        </p:spPr>
        <p:txBody>
          <a:bodyPr lIns="68579" tIns="34289" rIns="68579" bIns="34289" anchor="t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" name="Shape 71"/>
          <p:cNvSpPr>
            <a:spLocks noGrp="1"/>
          </p:cNvSpPr>
          <p:nvPr>
            <p:ph type="pic" sz="quarter" idx="15"/>
          </p:nvPr>
        </p:nvSpPr>
        <p:spPr>
          <a:xfrm>
            <a:off x="4928103" y="204551"/>
            <a:ext cx="1176127" cy="270000"/>
          </a:xfrm>
          <a:prstGeom prst="rect">
            <a:avLst/>
          </a:prstGeom>
          <a:noFill/>
          <a:ln>
            <a:noFill/>
          </a:ln>
        </p:spPr>
        <p:txBody>
          <a:bodyPr lIns="68579" tIns="34289" rIns="68579" bIns="34289" anchor="t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9" name="Shape 64"/>
          <p:cNvSpPr/>
          <p:nvPr userDrawn="1"/>
        </p:nvSpPr>
        <p:spPr>
          <a:xfrm flipV="1">
            <a:off x="3490913" y="135000"/>
            <a:ext cx="0" cy="405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26789" tIns="26789" rIns="26789" bIns="26789" anchor="ctr"/>
          <a:lstStyle/>
          <a:p>
            <a:pPr marL="0" marR="0" lvl="0" indent="0" algn="ctr" defTabSz="2190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/>
              <a:sym typeface="Helvetica Light"/>
            </a:endParaRPr>
          </a:p>
        </p:txBody>
      </p:sp>
      <p:sp>
        <p:nvSpPr>
          <p:cNvPr id="10" name="Shape 64"/>
          <p:cNvSpPr/>
          <p:nvPr userDrawn="1"/>
        </p:nvSpPr>
        <p:spPr>
          <a:xfrm flipV="1">
            <a:off x="4842272" y="135000"/>
            <a:ext cx="0" cy="405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26789" tIns="26789" rIns="26789" bIns="26789" anchor="ctr"/>
          <a:lstStyle/>
          <a:p>
            <a:pPr marL="0" marR="0" lvl="0" indent="0" algn="ctr" defTabSz="2190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/>
              <a:sym typeface="Helvetica Light"/>
            </a:endParaRPr>
          </a:p>
        </p:txBody>
      </p:sp>
      <p:sp>
        <p:nvSpPr>
          <p:cNvPr id="11" name="Shape 64"/>
          <p:cNvSpPr/>
          <p:nvPr userDrawn="1"/>
        </p:nvSpPr>
        <p:spPr>
          <a:xfrm flipV="1">
            <a:off x="6192441" y="135000"/>
            <a:ext cx="0" cy="405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26789" tIns="26789" rIns="26789" bIns="26789" anchor="ctr"/>
          <a:lstStyle/>
          <a:p>
            <a:pPr marL="0" marR="0" lvl="0" indent="0" algn="ctr" defTabSz="2190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/>
              <a:sym typeface="Helvetica Light"/>
            </a:endParaRPr>
          </a:p>
        </p:txBody>
      </p:sp>
      <p:sp>
        <p:nvSpPr>
          <p:cNvPr id="12" name="Shape 71"/>
          <p:cNvSpPr>
            <a:spLocks noGrp="1"/>
          </p:cNvSpPr>
          <p:nvPr>
            <p:ph type="pic" sz="quarter" idx="17"/>
          </p:nvPr>
        </p:nvSpPr>
        <p:spPr>
          <a:xfrm>
            <a:off x="6273702" y="204551"/>
            <a:ext cx="1176127" cy="270000"/>
          </a:xfrm>
          <a:prstGeom prst="rect">
            <a:avLst/>
          </a:prstGeom>
          <a:noFill/>
          <a:ln>
            <a:noFill/>
          </a:ln>
        </p:spPr>
        <p:txBody>
          <a:bodyPr lIns="68579" tIns="34289" rIns="68579" bIns="34289" anchor="t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>
                <a:solidFill>
                  <a:schemeClr val="tx1"/>
                </a:solidFill>
              </a:rPr>
              <a:t>www.metoffice.gov.uk</a:t>
            </a:r>
            <a:r>
              <a:rPr lang="fr-BE" sz="800" dirty="0">
                <a:solidFill>
                  <a:schemeClr val="bg2"/>
                </a:solidFill>
              </a:rPr>
              <a:t>	</a:t>
            </a:r>
            <a:endParaRPr lang="en-GB" sz="800" dirty="0">
              <a:solidFill>
                <a:schemeClr val="bg2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4217158" y="4735773"/>
            <a:ext cx="4926842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r" defTabSz="450850">
              <a:tabLst/>
            </a:pPr>
            <a:r>
              <a:rPr lang="fr-BE" sz="800" dirty="0">
                <a:solidFill>
                  <a:schemeClr val="tx1"/>
                </a:solidFill>
              </a:rPr>
              <a:t>© Crown Copyright</a:t>
            </a:r>
            <a:r>
              <a:rPr lang="fr-BE" sz="800" baseline="0" dirty="0">
                <a:solidFill>
                  <a:schemeClr val="tx1"/>
                </a:solidFill>
              </a:rPr>
              <a:t> 2020, Met Office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5" name="Shape 68"/>
          <p:cNvSpPr/>
          <p:nvPr userDrawn="1"/>
        </p:nvSpPr>
        <p:spPr>
          <a:xfrm>
            <a:off x="7531089" y="204551"/>
            <a:ext cx="1360911" cy="27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6789" tIns="26789" rIns="26789" bIns="26789"/>
          <a:lstStyle/>
          <a:p>
            <a:pPr marL="0" marR="0" lvl="0" indent="0" algn="l" defTabSz="342900" rtl="0" eaLnBrk="1" fontAlgn="auto" latinLnBrk="0" hangingPunct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Working together </a:t>
            </a:r>
            <a:b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(enter working relationship)</a:t>
            </a:r>
          </a:p>
        </p:txBody>
      </p:sp>
      <p:pic>
        <p:nvPicPr>
          <p:cNvPr id="18" name="MO_MASTER_for_dark_backg_RBG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83600" y="54000"/>
            <a:ext cx="1803780" cy="56565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47208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2625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000" y="1548000"/>
            <a:ext cx="4087988" cy="3060000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400" y="1548000"/>
            <a:ext cx="4089600" cy="3060000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67473" y="1548000"/>
            <a:ext cx="0" cy="30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1592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000" y="699740"/>
            <a:ext cx="8640000" cy="576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000" y="1548000"/>
            <a:ext cx="8640000" cy="306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MO_MASTER_black_mono_for_light_backg_RBG.png"/>
          <p:cNvPicPr>
            <a:picLocks noChangeAspect="1"/>
          </p:cNvPicPr>
          <p:nvPr userDrawn="1"/>
        </p:nvPicPr>
        <p:blipFill>
          <a:blip r:embed="rId24" cstate="print"/>
          <a:stretch>
            <a:fillRect/>
          </a:stretch>
        </p:blipFill>
        <p:spPr>
          <a:xfrm>
            <a:off x="183946" y="54592"/>
            <a:ext cx="1802343" cy="565200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Rectangle 8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>
                <a:solidFill>
                  <a:schemeClr val="tx1"/>
                </a:solidFill>
              </a:rPr>
              <a:t>	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851910" y="4802317"/>
            <a:ext cx="143637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8655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6" r:id="rId2"/>
    <p:sldLayoutId id="2147483659" r:id="rId3"/>
    <p:sldLayoutId id="2147483681" r:id="rId4"/>
    <p:sldLayoutId id="2147483684" r:id="rId5"/>
    <p:sldLayoutId id="2147483682" r:id="rId6"/>
    <p:sldLayoutId id="2147483685" r:id="rId7"/>
    <p:sldLayoutId id="2147483660" r:id="rId8"/>
    <p:sldLayoutId id="2147483662" r:id="rId9"/>
    <p:sldLayoutId id="2147483670" r:id="rId10"/>
    <p:sldLayoutId id="2147483669" r:id="rId11"/>
    <p:sldLayoutId id="2147483668" r:id="rId12"/>
    <p:sldLayoutId id="2147483664" r:id="rId13"/>
    <p:sldLayoutId id="2147483671" r:id="rId14"/>
    <p:sldLayoutId id="2147483665" r:id="rId15"/>
    <p:sldLayoutId id="2147483677" r:id="rId16"/>
    <p:sldLayoutId id="2147483672" r:id="rId17"/>
    <p:sldLayoutId id="2147483676" r:id="rId18"/>
    <p:sldLayoutId id="2147483674" r:id="rId19"/>
    <p:sldLayoutId id="2147483675" r:id="rId20"/>
    <p:sldLayoutId id="2147483673" r:id="rId21"/>
    <p:sldLayoutId id="2147483683" r:id="rId2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marine.copernicus.eu/access-data/ocean-state-report/ocean-state-report-4th-issue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095D7-3DA2-4EEF-B2BF-9AD76502A0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Met Office activities in the NOOS region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B69916-B4CA-4671-B9CE-73853C90D5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Presentation to NOOS annual meeting; 3</a:t>
            </a:r>
            <a:r>
              <a:rPr lang="en-GB" baseline="30000" dirty="0"/>
              <a:t>rd</a:t>
            </a:r>
            <a:r>
              <a:rPr lang="en-GB" dirty="0"/>
              <a:t> December 2021</a:t>
            </a:r>
          </a:p>
        </p:txBody>
      </p:sp>
    </p:spTree>
    <p:extLst>
      <p:ext uri="{BB962C8B-B14F-4D97-AF65-F5344CB8AC3E}">
        <p14:creationId xmlns:p14="http://schemas.microsoft.com/office/powerpoint/2010/main" val="1309949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2000" y="1173345"/>
            <a:ext cx="8640000" cy="3665691"/>
          </a:xfrm>
        </p:spPr>
        <p:txBody>
          <a:bodyPr>
            <a:normAutofit fontScale="77500" lnSpcReduction="20000"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3D baroclinic ocean models</a:t>
            </a:r>
            <a:endParaRPr lang="en-GB" sz="1800" dirty="0">
              <a:solidFill>
                <a:schemeClr val="accent2">
                  <a:lumMod val="75000"/>
                </a:schemeClr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lvl="1" indent="-342900">
              <a:buFont typeface="Symbol" panose="05050102010706020507" pitchFamily="18" charset="2"/>
              <a:buChar char=""/>
            </a:pPr>
            <a:r>
              <a:rPr lang="en-GB" sz="1400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AMM15, 1.5km shelf enabled regional baroclinic FOAM-NEMO model for Northwest European Shelf; nested in regional open ocean model (FOAM-NEMO North Atlantic) and CMEMS Baltic model, forced by ECMWF and two-way coupled with WAVEWATCH III; 1x daily cycle generating 2 day analysis and 7 day forecast</a:t>
            </a:r>
          </a:p>
          <a:p>
            <a:pPr marL="685800" lvl="1" indent="-342900">
              <a:buFont typeface="Symbol" panose="05050102010706020507" pitchFamily="18" charset="2"/>
              <a:buChar char=""/>
            </a:pPr>
            <a:r>
              <a:rPr lang="en-GB" sz="1400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AMM7, 7km shelf enabled regional baroclinic FOAM-NEMO model for Northwest European Shelf; nested in regional open ocean model (FOAM-NEMO North Atlantic) and CMEMS Baltic model, forced by Global UM and one-way coupled with ERSEM to produce biogeochemical data; 1x daily cycle generating 2 day analysis and 6 day forecast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Surge and wave models</a:t>
            </a:r>
          </a:p>
          <a:p>
            <a:pPr marL="685800" lvl="1" indent="-342900">
              <a:buFont typeface="Symbol" panose="05050102010706020507" pitchFamily="18" charset="2"/>
              <a:buChar char=""/>
            </a:pPr>
            <a:r>
              <a:rPr lang="en-GB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NEMO-surge AMM7, 7km shelf enabled barotropic NEMO model; run in tide-only and </a:t>
            </a:r>
            <a:r>
              <a:rPr lang="en-GB" sz="1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tide+meteorology</a:t>
            </a:r>
            <a:r>
              <a:rPr lang="en-GB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forced modes to enable estimation of meteorological effect on sea-surface height (surge residual), forcing from Global UM (deterministic) and MOGREPS-G (ensemble); 4x daily cycle generating up to 7 day forecast for 18 ensemble members (ensemble usually applied as lagged forecasts from consecutive cycles; 36 members)</a:t>
            </a:r>
          </a:p>
          <a:p>
            <a:pPr marL="685800" lvl="1" indent="-342900">
              <a:buFont typeface="Symbol" panose="05050102010706020507" pitchFamily="18" charset="2"/>
              <a:buChar char=""/>
            </a:pPr>
            <a:r>
              <a:rPr lang="en-GB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UK Waters WAVEWATCH III model on 3-1.5km SMC grid (AMM15 domain); nested in global WAVEWATCH III and forced by Global UM and AMM15 surface currents; 4x daily cycle generating 2.5 day forecast</a:t>
            </a:r>
          </a:p>
          <a:p>
            <a:pPr marL="685800" lvl="1" indent="-342900">
              <a:buFont typeface="Symbol" panose="05050102010706020507" pitchFamily="18" charset="2"/>
              <a:buChar char=""/>
            </a:pPr>
            <a:r>
              <a:rPr lang="en-GB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Global WAVEWATCH III model on 25-12-6-3km SMC grid (12-3 km cells in NOOS region); forced by Global UM; 4x daily updates generation 2.5-6 day forecast</a:t>
            </a:r>
          </a:p>
          <a:p>
            <a:pPr marL="685800" lvl="1" indent="-342900">
              <a:buFont typeface="Symbol" panose="05050102010706020507" pitchFamily="18" charset="2"/>
              <a:buChar char=""/>
            </a:pPr>
            <a:r>
              <a:rPr lang="en-GB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Atlantic WAVEWATCH III ensemble model on 25-12-6-3km SMC grid (12-3km cells in NOOS region); forced by MOGREPS-G; 4x daily cycle generating up to 7 day forecast for 18 ensemble members (ensemble usually applied as lagged forecasts from consecutive cycles; 36 members)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Re-analysis</a:t>
            </a:r>
          </a:p>
          <a:p>
            <a:pPr marL="685800" lvl="1" indent="-342900">
              <a:buFont typeface="Symbol" panose="05050102010706020507" pitchFamily="18" charset="2"/>
              <a:buChar char=""/>
            </a:pPr>
            <a:r>
              <a:rPr lang="en-GB" sz="1400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AMM7 NEMO-ERSEM ocean physics-biogeochemistry reanalysis from 1993-present, forced by ERA5</a:t>
            </a:r>
          </a:p>
          <a:p>
            <a:pPr marL="685800" lvl="1" indent="-342900">
              <a:buFont typeface="Symbol" panose="05050102010706020507" pitchFamily="18" charset="2"/>
              <a:buChar char=""/>
            </a:pPr>
            <a:r>
              <a:rPr lang="en-GB" sz="1400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AMM15 WAVEWATCH III model on 3-1.5km SMC grid, hindcast from 1980-present, forced by ERA5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000" y="535500"/>
            <a:ext cx="8640000" cy="576000"/>
          </a:xfrm>
        </p:spPr>
        <p:txBody>
          <a:bodyPr>
            <a:normAutofit/>
          </a:bodyPr>
          <a:lstStyle/>
          <a:p>
            <a:r>
              <a:rPr lang="en-GB" dirty="0"/>
              <a:t>Operational Systems</a:t>
            </a:r>
          </a:p>
        </p:txBody>
      </p:sp>
    </p:spTree>
    <p:extLst>
      <p:ext uri="{BB962C8B-B14F-4D97-AF65-F5344CB8AC3E}">
        <p14:creationId xmlns:p14="http://schemas.microsoft.com/office/powerpoint/2010/main" val="2350919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C0BDC8D-C88B-4349-9202-6B0A4B6E6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000" y="1274063"/>
            <a:ext cx="4731061" cy="3500237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OS44 (live at 8</a:t>
            </a:r>
            <a:r>
              <a:rPr lang="en-GB" baseline="30000" dirty="0"/>
              <a:t>th</a:t>
            </a:r>
            <a:r>
              <a:rPr lang="en-GB" dirty="0"/>
              <a:t> Dec 2020); PS45 (due live March 2022)</a:t>
            </a:r>
          </a:p>
          <a:p>
            <a:r>
              <a:rPr lang="en-GB" dirty="0"/>
              <a:t>Wave and surge</a:t>
            </a:r>
          </a:p>
          <a:p>
            <a:pPr lvl="1"/>
            <a:r>
              <a:rPr lang="en-GB" dirty="0"/>
              <a:t>OS44 - Retirement of WWIII vn3.14 European 8km model; products replaced by 6km gridded data cut-out from 25-12-6-3km global model (similar 6km ensemble also available)</a:t>
            </a:r>
          </a:p>
          <a:p>
            <a:pPr lvl="1"/>
            <a:r>
              <a:rPr lang="en-GB" dirty="0"/>
              <a:t>PS45 - Update wave models to WWIII vn7.12 (ahead of public release)</a:t>
            </a:r>
          </a:p>
          <a:p>
            <a:pPr lvl="1"/>
            <a:r>
              <a:rPr lang="en-GB" dirty="0"/>
              <a:t>OS44 - Retired CS3X surge ensemble – probabilistic surge forecasts from NEMO-surge AMM7 configuration</a:t>
            </a:r>
          </a:p>
          <a:p>
            <a:pPr lvl="1"/>
            <a:r>
              <a:rPr lang="en-GB" dirty="0"/>
              <a:t>OS44 (summer 2021) – Update of surge bathymetry to use 2D varying bottom friction</a:t>
            </a:r>
          </a:p>
          <a:p>
            <a:pPr lvl="1"/>
            <a:r>
              <a:rPr lang="en-GB" dirty="0"/>
              <a:t>40-year ERA5 based surge hindcast generated </a:t>
            </a:r>
          </a:p>
          <a:p>
            <a:pPr lvl="1"/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9DCFB4-2622-4F74-995E-ADF476F0C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257" y="560631"/>
            <a:ext cx="8640000" cy="576000"/>
          </a:xfrm>
        </p:spPr>
        <p:txBody>
          <a:bodyPr/>
          <a:lstStyle/>
          <a:p>
            <a:r>
              <a:rPr lang="en-GB" dirty="0"/>
              <a:t>Recent updates to operational models</a:t>
            </a:r>
          </a:p>
        </p:txBody>
      </p:sp>
      <p:pic>
        <p:nvPicPr>
          <p:cNvPr id="4" name="Picture 3" descr="Chart&#10;&#10;Description automatically generated with low confidence">
            <a:extLst>
              <a:ext uri="{FF2B5EF4-FFF2-40B4-BE49-F238E27FC236}">
                <a16:creationId xmlns:a16="http://schemas.microsoft.com/office/drawing/2014/main" id="{D6BDFCF5-51D4-47F9-AE1C-0362AB893C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185" y="1363425"/>
            <a:ext cx="3824999" cy="306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AB4FDD-4BA2-4227-AD7C-E168DC6E6CDB}"/>
              </a:ext>
            </a:extLst>
          </p:cNvPr>
          <p:cNvSpPr txBox="1"/>
          <p:nvPr/>
        </p:nvSpPr>
        <p:spPr>
          <a:xfrm>
            <a:off x="4818743" y="4372610"/>
            <a:ext cx="4325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2">
                    <a:lumMod val="75000"/>
                  </a:schemeClr>
                </a:solidFill>
              </a:rPr>
              <a:t>Bottom friction coefficients derived from Thetis model adjoint</a:t>
            </a:r>
          </a:p>
        </p:txBody>
      </p:sp>
    </p:spTree>
    <p:extLst>
      <p:ext uri="{BB962C8B-B14F-4D97-AF65-F5344CB8AC3E}">
        <p14:creationId xmlns:p14="http://schemas.microsoft.com/office/powerpoint/2010/main" val="1362345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C0BDC8D-C88B-4349-9202-6B0A4B6E6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577" y="1217551"/>
            <a:ext cx="4731061" cy="3670038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OS44 (live at 8</a:t>
            </a:r>
            <a:r>
              <a:rPr lang="en-GB" baseline="30000" dirty="0"/>
              <a:t>th</a:t>
            </a:r>
            <a:r>
              <a:rPr lang="en-GB" dirty="0"/>
              <a:t> Dec 2020); PS45 (due live March 2022)</a:t>
            </a:r>
          </a:p>
          <a:p>
            <a:r>
              <a:rPr lang="en-GB" dirty="0"/>
              <a:t>Shelf Seas</a:t>
            </a:r>
          </a:p>
          <a:p>
            <a:pPr lvl="1"/>
            <a:r>
              <a:rPr lang="en-GB" dirty="0"/>
              <a:t>OS44 – AMM15 uses two way coupled ocean-wave scheme (currents -&gt; wave; ocean stress, Stokes, Hs -&gt; ocean)</a:t>
            </a:r>
          </a:p>
          <a:p>
            <a:pPr lvl="1"/>
            <a:r>
              <a:rPr lang="en-GB" dirty="0"/>
              <a:t>OS44 – AMM7 biogeochemistry includes chlorophyll assimilation</a:t>
            </a:r>
          </a:p>
          <a:p>
            <a:pPr lvl="1"/>
            <a:r>
              <a:rPr lang="en-GB" dirty="0"/>
              <a:t>OS44 – AMM7 updated river inputs and SST bias correction</a:t>
            </a:r>
          </a:p>
          <a:p>
            <a:pPr lvl="1"/>
            <a:r>
              <a:rPr lang="en-GB" dirty="0"/>
              <a:t>PS45 – AMM15/AMM7 updated west/north boundary conditions to use CMEMS GLO-HR inputs (PSY4 introduces SSH change)</a:t>
            </a:r>
          </a:p>
          <a:p>
            <a:pPr lvl="1"/>
            <a:r>
              <a:rPr lang="en-GB" dirty="0"/>
              <a:t>PS45 – AMM15 uses hourly ECMWF forcing</a:t>
            </a:r>
          </a:p>
          <a:p>
            <a:pPr lvl="1"/>
            <a:r>
              <a:rPr lang="en-GB" dirty="0"/>
              <a:t>PS45 – Met Office NWP models will use forecast SSTs from AMM15 as surface temperature boundary condition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9DCFB4-2622-4F74-995E-ADF476F0C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257" y="560631"/>
            <a:ext cx="8640000" cy="576000"/>
          </a:xfrm>
        </p:spPr>
        <p:txBody>
          <a:bodyPr/>
          <a:lstStyle/>
          <a:p>
            <a:r>
              <a:rPr lang="en-GB" dirty="0"/>
              <a:t>Recent updates to operational models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AB4FDD-4BA2-4227-AD7C-E168DC6E6CDB}"/>
              </a:ext>
            </a:extLst>
          </p:cNvPr>
          <p:cNvSpPr txBox="1"/>
          <p:nvPr/>
        </p:nvSpPr>
        <p:spPr>
          <a:xfrm>
            <a:off x="4752605" y="2293965"/>
            <a:ext cx="4073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accent2">
                    <a:lumMod val="75000"/>
                  </a:schemeClr>
                </a:solidFill>
              </a:rPr>
              <a:t>Improvement in </a:t>
            </a:r>
            <a:r>
              <a:rPr lang="en-GB" sz="1200" dirty="0" err="1">
                <a:solidFill>
                  <a:schemeClr val="accent2">
                    <a:lumMod val="75000"/>
                  </a:schemeClr>
                </a:solidFill>
              </a:rPr>
              <a:t>Doodson</a:t>
            </a:r>
            <a:r>
              <a:rPr lang="en-GB" sz="1200" dirty="0">
                <a:solidFill>
                  <a:schemeClr val="accent2">
                    <a:lumMod val="75000"/>
                  </a:schemeClr>
                </a:solidFill>
              </a:rPr>
              <a:t> filtered SSH residuals at Sheerness due to coupling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40BC21-F808-45C2-8A7E-B31AF37FD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0454" y="1136631"/>
            <a:ext cx="4125634" cy="119956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9F55EED-878F-4D25-9C8F-537314F02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693" y="2755630"/>
            <a:ext cx="2813156" cy="170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28AF18-4C26-466C-B2EE-B558ECAA2D53}"/>
              </a:ext>
            </a:extLst>
          </p:cNvPr>
          <p:cNvSpPr txBox="1"/>
          <p:nvPr/>
        </p:nvSpPr>
        <p:spPr>
          <a:xfrm>
            <a:off x="5561328" y="4461244"/>
            <a:ext cx="3084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2">
                    <a:lumMod val="75000"/>
                  </a:schemeClr>
                </a:solidFill>
              </a:rPr>
              <a:t>Chlorophyll improvement with DA</a:t>
            </a:r>
          </a:p>
        </p:txBody>
      </p:sp>
    </p:spTree>
    <p:extLst>
      <p:ext uri="{BB962C8B-B14F-4D97-AF65-F5344CB8AC3E}">
        <p14:creationId xmlns:p14="http://schemas.microsoft.com/office/powerpoint/2010/main" val="871644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D3DC78-0076-4444-95B9-3B36712D6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000" y="1373275"/>
            <a:ext cx="8640000" cy="3384841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2020</a:t>
            </a:r>
          </a:p>
          <a:p>
            <a:pPr lvl="1" fontAlgn="base"/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ddition of total chlorophyll data assimilation at the forecast system; </a:t>
            </a:r>
          </a:p>
          <a:p>
            <a:pPr lvl="1" fontAlgn="base"/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rovision of wave hindcast (1980-2019); </a:t>
            </a:r>
          </a:p>
          <a:p>
            <a:pPr lvl="1" fontAlgn="base"/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implementation of coupled ocean-wave forecasts, significantly improving the accuracy of the horizontal velocities fields; </a:t>
            </a:r>
          </a:p>
          <a:p>
            <a:pPr lvl="1" fontAlgn="base"/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new physics and biogeochemical reanalysis time series (1993-2019) produced with an ocean-biogeochemistry coupled 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suiteand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assimilation of Phytoplankton Functional Types (PFTs).; </a:t>
            </a:r>
          </a:p>
          <a:p>
            <a:pPr lvl="1" fontAlgn="base"/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intercomparison o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 the NWS, IBI and Global reanalysis </a:t>
            </a:r>
            <a:r>
              <a:rPr lang="en-GB" sz="1600" b="0" i="0" dirty="0">
                <a:solidFill>
                  <a:srgbClr val="000000"/>
                </a:solidFill>
                <a:effectLst/>
                <a:latin typeface="WordVisi_MSFontService"/>
              </a:rPr>
              <a:t>Multi Model Ensemble 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 the overlapping domain . </a:t>
            </a:r>
          </a:p>
          <a:p>
            <a:pPr lvl="1" fontAlgn="base"/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new OMI for temperature and salinity anomalies, based on NWS reanalysis and study contribution to the 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2"/>
              </a:rPr>
              <a:t>Ocean State Report 4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“Using CMEMS satellite and model data to help assess eutrophication status in Northwest European Shelf Seas”</a:t>
            </a:r>
            <a:endParaRPr lang="en-GB" dirty="0"/>
          </a:p>
          <a:p>
            <a:r>
              <a:rPr lang="en-GB" dirty="0"/>
              <a:t>2021</a:t>
            </a:r>
          </a:p>
          <a:p>
            <a:pPr lvl="1" fontAlgn="base"/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forecast products monitoring and inter-comparison with the BSH Multi-Model Ensemble (MME) forecast system.  </a:t>
            </a:r>
          </a:p>
          <a:p>
            <a:pPr lvl="1" fontAlgn="base"/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extensions (to mid 2021) of the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physics-biogeochemistry reanalysis and wave hindcast</a:t>
            </a:r>
          </a:p>
          <a:p>
            <a:pPr lvl="1" fontAlgn="base"/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OMI extension  </a:t>
            </a:r>
          </a:p>
          <a:p>
            <a:pPr lvl="1" fontAlgn="base"/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preparations for implementation of AMM7 and AMM15 configurations with Atlantic lateral boundaries from CMEMS GLO-HR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C91D001-81AF-43AA-A3F1-EA724E21B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797276"/>
            <a:ext cx="8640000" cy="576000"/>
          </a:xfrm>
        </p:spPr>
        <p:txBody>
          <a:bodyPr>
            <a:normAutofit fontScale="90000"/>
          </a:bodyPr>
          <a:lstStyle/>
          <a:p>
            <a:r>
              <a:rPr lang="en-GB" dirty="0"/>
              <a:t>Copernicus Marine Service – Northwest European Shelf MFC; updates in 2020-21</a:t>
            </a:r>
          </a:p>
        </p:txBody>
      </p:sp>
    </p:spTree>
    <p:extLst>
      <p:ext uri="{BB962C8B-B14F-4D97-AF65-F5344CB8AC3E}">
        <p14:creationId xmlns:p14="http://schemas.microsoft.com/office/powerpoint/2010/main" val="3185659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D3DC78-0076-4444-95B9-3B36712D6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000" y="1548000"/>
            <a:ext cx="5412425" cy="3060000"/>
          </a:xfrm>
        </p:spPr>
        <p:txBody>
          <a:bodyPr/>
          <a:lstStyle/>
          <a:p>
            <a:r>
              <a:rPr lang="en-GB" dirty="0"/>
              <a:t>Status of service bid for 2022</a:t>
            </a:r>
          </a:p>
          <a:p>
            <a:pPr lvl="1"/>
            <a:r>
              <a:rPr lang="en-GB" dirty="0"/>
              <a:t>Current consortium (Met Office, NOC, PML, BSH) provided a bid for continuation of service in Phase2 of Copernicus – start date 01 Jan 2022</a:t>
            </a:r>
          </a:p>
          <a:p>
            <a:pPr lvl="1"/>
            <a:r>
              <a:rPr lang="en-GB" dirty="0"/>
              <a:t>The process has been complicated by a delayed agreement of UK’s contribution to the space protocol</a:t>
            </a:r>
          </a:p>
          <a:p>
            <a:pPr lvl="1"/>
            <a:r>
              <a:rPr lang="en-GB" dirty="0"/>
              <a:t>At point </a:t>
            </a:r>
            <a:r>
              <a:rPr lang="en-GB"/>
              <a:t>of presenting outcome </a:t>
            </a:r>
            <a:r>
              <a:rPr lang="en-GB" dirty="0"/>
              <a:t>of bid review by </a:t>
            </a:r>
            <a:r>
              <a:rPr lang="en-GB" dirty="0" err="1"/>
              <a:t>MOi</a:t>
            </a:r>
            <a:r>
              <a:rPr lang="en-GB" dirty="0"/>
              <a:t> and EC procurement board pending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C91D001-81AF-43AA-A3F1-EA724E21B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797276"/>
            <a:ext cx="8640000" cy="576000"/>
          </a:xfrm>
        </p:spPr>
        <p:txBody>
          <a:bodyPr>
            <a:normAutofit fontScale="90000"/>
          </a:bodyPr>
          <a:lstStyle/>
          <a:p>
            <a:r>
              <a:rPr lang="en-GB" dirty="0"/>
              <a:t>Copernicus Marine Service – Northwest European Shelf MFC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B5BDD7C-9323-4B4D-A5A7-DF5B19315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479" y="1254186"/>
            <a:ext cx="3098959" cy="182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21F66A3-266E-4459-9A4A-2C1C37F3A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479" y="2989675"/>
            <a:ext cx="3117521" cy="187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549EFA-BFAA-4BD0-A6F5-9152FA1E2BE3}"/>
              </a:ext>
            </a:extLst>
          </p:cNvPr>
          <p:cNvSpPr txBox="1"/>
          <p:nvPr/>
        </p:nvSpPr>
        <p:spPr>
          <a:xfrm>
            <a:off x="3588007" y="4146335"/>
            <a:ext cx="2294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2">
                    <a:lumMod val="75000"/>
                  </a:schemeClr>
                </a:solidFill>
              </a:rPr>
              <a:t>User statistics for NWS products in Copernicus Marine</a:t>
            </a:r>
          </a:p>
        </p:txBody>
      </p:sp>
    </p:spTree>
    <p:extLst>
      <p:ext uri="{BB962C8B-B14F-4D97-AF65-F5344CB8AC3E}">
        <p14:creationId xmlns:p14="http://schemas.microsoft.com/office/powerpoint/2010/main" val="2723636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DB6615-C199-4D6D-A31B-8647BABEB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170" y="1157496"/>
            <a:ext cx="7974418" cy="3224262"/>
          </a:xfrm>
        </p:spPr>
        <p:txBody>
          <a:bodyPr>
            <a:normAutofit lnSpcReduction="10000"/>
          </a:bodyPr>
          <a:lstStyle/>
          <a:p>
            <a:r>
              <a:rPr lang="en-GB" dirty="0"/>
              <a:t>2022 will be a freeze year for operational model upgrades, due to Met Office transition to new supercomputer</a:t>
            </a:r>
          </a:p>
          <a:p>
            <a:r>
              <a:rPr lang="en-GB" dirty="0"/>
              <a:t>Anticipated updates in 2023/24:</a:t>
            </a:r>
          </a:p>
          <a:p>
            <a:pPr lvl="1"/>
            <a:r>
              <a:rPr lang="en-GB" dirty="0"/>
              <a:t>Updated SLA assimilation on-shelf (2023)</a:t>
            </a:r>
          </a:p>
          <a:p>
            <a:pPr lvl="1"/>
            <a:r>
              <a:rPr lang="en-GB" dirty="0"/>
              <a:t>AMM15 to NEMOv4 and update Baltic boundary condition (2023)</a:t>
            </a:r>
          </a:p>
          <a:p>
            <a:pPr lvl="1"/>
            <a:r>
              <a:rPr lang="en-GB" dirty="0"/>
              <a:t>Copernicus Marine AMM15 ocean-wave forecasts extended to 10 days and 2x daily cycling (2023)</a:t>
            </a:r>
          </a:p>
          <a:p>
            <a:pPr lvl="1"/>
            <a:r>
              <a:rPr lang="en-GB" dirty="0"/>
              <a:t>AMM15 ocean-wave forecasts include wetting and drying scheme and Multi-Envelope Vertical Coordinates (2024)</a:t>
            </a:r>
          </a:p>
          <a:p>
            <a:pPr lvl="1"/>
            <a:r>
              <a:rPr lang="en-GB" dirty="0"/>
              <a:t>Improved wind pre-processing for wave refined (SMC) grids (2023)</a:t>
            </a:r>
          </a:p>
          <a:p>
            <a:pPr lvl="1"/>
            <a:r>
              <a:rPr lang="en-GB" dirty="0"/>
              <a:t>Assimilation of regular glider transect in central North Sea (2023)</a:t>
            </a:r>
          </a:p>
          <a:p>
            <a:pPr lvl="1"/>
            <a:r>
              <a:rPr lang="en-GB" dirty="0"/>
              <a:t>Updated BGC DA package (2023)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0F1E5D-5DF4-4473-B356-FE49269A6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537379"/>
            <a:ext cx="4320000" cy="576000"/>
          </a:xfrm>
        </p:spPr>
        <p:txBody>
          <a:bodyPr/>
          <a:lstStyle/>
          <a:p>
            <a:r>
              <a:rPr lang="en-GB" dirty="0"/>
              <a:t>Planned developments</a:t>
            </a:r>
          </a:p>
        </p:txBody>
      </p:sp>
    </p:spTree>
    <p:extLst>
      <p:ext uri="{BB962C8B-B14F-4D97-AF65-F5344CB8AC3E}">
        <p14:creationId xmlns:p14="http://schemas.microsoft.com/office/powerpoint/2010/main" val="1447781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DB6615-C199-4D6D-A31B-8647BABEB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170" y="720191"/>
            <a:ext cx="4716510" cy="3892269"/>
          </a:xfrm>
        </p:spPr>
        <p:txBody>
          <a:bodyPr>
            <a:normAutofit/>
          </a:bodyPr>
          <a:lstStyle/>
          <a:p>
            <a:r>
              <a:rPr lang="en-GB" dirty="0"/>
              <a:t>New vertical coordinates for </a:t>
            </a:r>
            <a:br>
              <a:rPr lang="en-GB" dirty="0"/>
            </a:br>
            <a:r>
              <a:rPr lang="en-GB" dirty="0"/>
              <a:t>AMM15</a:t>
            </a:r>
          </a:p>
          <a:p>
            <a:pPr lvl="1"/>
            <a:r>
              <a:rPr lang="en-GB" sz="1200" dirty="0">
                <a:cs typeface="Arial"/>
              </a:rPr>
              <a:t>paper under review for fully  assessed </a:t>
            </a:r>
            <a:br>
              <a:rPr lang="en-GB" sz="1200" dirty="0">
                <a:cs typeface="Arial"/>
              </a:rPr>
            </a:br>
            <a:r>
              <a:rPr lang="en-GB" sz="1200" dirty="0">
                <a:cs typeface="Arial"/>
              </a:rPr>
              <a:t>system in AMM7, now implementing and </a:t>
            </a:r>
            <a:br>
              <a:rPr lang="en-GB" sz="1200" dirty="0">
                <a:cs typeface="Arial"/>
              </a:rPr>
            </a:br>
            <a:r>
              <a:rPr lang="en-GB" sz="1200" dirty="0">
                <a:cs typeface="Arial"/>
              </a:rPr>
              <a:t>assessing  in AMM15</a:t>
            </a:r>
            <a:endParaRPr lang="en-GB" sz="1200" dirty="0"/>
          </a:p>
          <a:p>
            <a:r>
              <a:rPr lang="en-GB" sz="1800" dirty="0"/>
              <a:t>Key Outcome of new vertical</a:t>
            </a:r>
            <a:br>
              <a:rPr lang="en-GB" sz="1800" dirty="0"/>
            </a:br>
            <a:r>
              <a:rPr lang="en-GB" sz="1800" dirty="0"/>
              <a:t>coordinates plus wetting and </a:t>
            </a:r>
            <a:br>
              <a:rPr lang="en-GB" sz="1800" dirty="0"/>
            </a:br>
            <a:r>
              <a:rPr lang="en-GB" sz="1800" dirty="0"/>
              <a:t>drying: </a:t>
            </a:r>
            <a:endParaRPr lang="en-GB" sz="1800" dirty="0">
              <a:cs typeface="Arial"/>
            </a:endParaRPr>
          </a:p>
          <a:p>
            <a:pPr lvl="1"/>
            <a:r>
              <a:rPr lang="en-GB" sz="1200" dirty="0">
                <a:cs typeface="Arial"/>
              </a:rPr>
              <a:t>Represent wetting and drying over beaches </a:t>
            </a:r>
          </a:p>
          <a:p>
            <a:pPr lvl="1"/>
            <a:r>
              <a:rPr lang="en-GB" sz="1200" dirty="0">
                <a:cs typeface="Arial"/>
              </a:rPr>
              <a:t>Removal of existing 10 metre min bathy limitation</a:t>
            </a:r>
          </a:p>
          <a:p>
            <a:pPr lvl="1"/>
            <a:r>
              <a:rPr lang="en-GB" sz="1200" dirty="0">
                <a:ea typeface="+mn-lt"/>
                <a:cs typeface="+mn-lt"/>
              </a:rPr>
              <a:t>Reduced Horizontal Pressure Gradient errors </a:t>
            </a:r>
          </a:p>
          <a:p>
            <a:pPr lvl="1"/>
            <a:r>
              <a:rPr lang="en-GB" sz="1200" dirty="0">
                <a:ea typeface="+mn-lt"/>
                <a:cs typeface="+mn-lt"/>
              </a:rPr>
              <a:t>Removal of sawtooth bathymetry at shelf break</a:t>
            </a:r>
          </a:p>
          <a:p>
            <a:pPr lvl="1"/>
            <a:r>
              <a:rPr lang="en-GB" sz="1200" dirty="0">
                <a:ea typeface="+mn-lt"/>
                <a:cs typeface="+mn-lt"/>
              </a:rPr>
              <a:t>Improved model representation of stratification</a:t>
            </a:r>
          </a:p>
          <a:p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D3720B-5D3B-42D4-8F79-9A02339A9076}"/>
              </a:ext>
            </a:extLst>
          </p:cNvPr>
          <p:cNvGrpSpPr/>
          <p:nvPr/>
        </p:nvGrpSpPr>
        <p:grpSpPr>
          <a:xfrm>
            <a:off x="4040664" y="789579"/>
            <a:ext cx="4872429" cy="3753491"/>
            <a:chOff x="4207638" y="908962"/>
            <a:chExt cx="4872429" cy="375349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8FCCA7E-1878-48B6-8004-6AD4A1F0A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07638" y="908962"/>
              <a:ext cx="2583148" cy="172105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0D09B2A-D13E-4195-BD14-0E6BC3A8FC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63425" y="2797186"/>
              <a:ext cx="2587843" cy="172105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1A1D1C4A-86DB-4F18-A5A1-CDB3548135A5}"/>
                    </a:ext>
                  </a:extLst>
                </p:cNvPr>
                <p:cNvSpPr txBox="1"/>
                <p:nvPr/>
              </p:nvSpPr>
              <p:spPr>
                <a:xfrm>
                  <a:off x="7053381" y="1016544"/>
                  <a:ext cx="1980386" cy="1477328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GB" sz="900" b="1">
                      <a:solidFill>
                        <a:srgbClr val="FF0000"/>
                      </a:solidFill>
                    </a:rPr>
                    <a:t>Quasi-Vanishing terrain-following</a:t>
                  </a:r>
                  <a:r>
                    <a:rPr lang="en-GB" sz="900"/>
                    <a:t> levels with </a:t>
                  </a:r>
                  <a14:m>
                    <m:oMath xmlns:m="http://schemas.openxmlformats.org/officeDocument/2006/math">
                      <m:r>
                        <a:rPr lang="en-GB" sz="9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𝐫</m:t>
                      </m:r>
                      <m:r>
                        <a:rPr lang="en-GB" sz="9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𝐦𝐚𝐱</m:t>
                      </m:r>
                      <m:r>
                        <a:rPr lang="en-GB" sz="9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9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9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9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</m:oMath>
                  </a14:m>
                  <a:r>
                    <a:rPr lang="en-GB" sz="900" b="1">
                      <a:solidFill>
                        <a:srgbClr val="FF0000"/>
                      </a:solidFill>
                    </a:rPr>
                    <a:t>.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GB" sz="900" b="1">
                      <a:solidFill>
                        <a:srgbClr val="FF0000"/>
                      </a:solidFill>
                    </a:rPr>
                    <a:t>Red</a:t>
                  </a:r>
                  <a:r>
                    <a:rPr lang="en-GB" sz="900" b="1"/>
                    <a:t> indicates undesirable large slopes in the coordinates</a:t>
                  </a:r>
                  <a:endParaRPr lang="en-GB" sz="900"/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GB" sz="900"/>
                    <a:t>Model bathymetry may present unrealistic </a:t>
                  </a:r>
                  <a:r>
                    <a:rPr lang="en-GB" sz="900" b="1"/>
                    <a:t>saw-tooth patterns over the shelf and  shelf-break</a:t>
                  </a:r>
                  <a:endParaRPr lang="en-GB" sz="90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1A1D1C4A-86DB-4F18-A5A1-CDB3548135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53381" y="1016544"/>
                  <a:ext cx="1980386" cy="1477328"/>
                </a:xfrm>
                <a:prstGeom prst="rect">
                  <a:avLst/>
                </a:prstGeom>
                <a:blipFill>
                  <a:blip r:embed="rId4"/>
                  <a:stretch>
                    <a:fillRect b="-82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35CBDBFD-4AE9-4699-B6A6-D007BAC4D49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09259" y="1837145"/>
              <a:ext cx="1100378" cy="11188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513AC03A-5F70-4BD9-AC31-3D2B6A0926F2}"/>
                    </a:ext>
                  </a:extLst>
                </p:cNvPr>
                <p:cNvSpPr txBox="1"/>
                <p:nvPr/>
              </p:nvSpPr>
              <p:spPr>
                <a:xfrm>
                  <a:off x="7007080" y="2769627"/>
                  <a:ext cx="2072987" cy="1892826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GB" sz="900" b="1">
                      <a:solidFill>
                        <a:srgbClr val="FF0000"/>
                      </a:solidFill>
                    </a:rPr>
                    <a:t>Multi Envelope s-coordinate system </a:t>
                  </a:r>
                  <a:r>
                    <a:rPr lang="en-GB" sz="900"/>
                    <a:t>(Bruciaferri et al. 2018, 2020) with </a:t>
                  </a:r>
                  <a:r>
                    <a:rPr lang="en-GB" sz="900" b="1"/>
                    <a:t>2 envelopes: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endParaRPr lang="en-GB" sz="900"/>
                </a:p>
                <a:p>
                  <a:pPr marL="285750" lvl="0" indent="-285750">
                    <a:buFont typeface="Arial" panose="020B0604020202020204" pitchFamily="34" charset="0"/>
                    <a:buChar char="•"/>
                  </a:pPr>
                  <a:r>
                    <a:rPr lang="en-GB" sz="900" b="1"/>
                    <a:t>Above 250 m</a:t>
                  </a:r>
                  <a:r>
                    <a:rPr lang="en-GB" sz="900"/>
                    <a:t>: 25 s-levels with Siddorn &amp; Furner 2012 stretching function following an </a:t>
                  </a:r>
                  <a:r>
                    <a:rPr lang="en-GB" sz="900" b="1">
                      <a:solidFill>
                        <a:srgbClr val="DA30B6"/>
                      </a:solidFill>
                    </a:rPr>
                    <a:t>envelope bathymetry</a:t>
                  </a:r>
                  <a:r>
                    <a:rPr lang="en-GB" sz="900"/>
                    <a:t> with  </a:t>
                  </a:r>
                  <a14:m>
                    <m:oMath xmlns:m="http://schemas.openxmlformats.org/officeDocument/2006/math">
                      <m:r>
                        <a:rPr lang="en-GB" sz="9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𝐫</m:t>
                      </m:r>
                      <m:r>
                        <a:rPr lang="en-GB" sz="9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𝐦𝐚𝐱</m:t>
                      </m:r>
                      <m:r>
                        <a:rPr lang="en-GB" sz="9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9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9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9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</m:oMath>
                  </a14:m>
                  <a:r>
                    <a:rPr lang="en-GB" sz="900" b="1">
                      <a:solidFill>
                        <a:srgbClr val="FF0000"/>
                      </a:solidFill>
                    </a:rPr>
                    <a:t> </a:t>
                  </a:r>
                  <a:endParaRPr lang="en-GB" sz="900" b="1">
                    <a:solidFill>
                      <a:srgbClr val="2A2A2A"/>
                    </a:solidFill>
                  </a:endParaRPr>
                </a:p>
                <a:p>
                  <a:pPr lvl="0"/>
                  <a:endParaRPr lang="en-GB" sz="900" b="1">
                    <a:solidFill>
                      <a:srgbClr val="2A2A2A"/>
                    </a:solidFill>
                  </a:endParaRP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GB" sz="900" b="1"/>
                    <a:t>Below 250 m</a:t>
                  </a:r>
                  <a:r>
                    <a:rPr lang="en-GB" sz="900"/>
                    <a:t>: </a:t>
                  </a:r>
                  <a:r>
                    <a:rPr lang="en-US" sz="900"/>
                    <a:t>26 s-levels following an </a:t>
                  </a:r>
                  <a:r>
                    <a:rPr lang="en-US" sz="900" b="1">
                      <a:solidFill>
                        <a:schemeClr val="accent1">
                          <a:lumMod val="75000"/>
                        </a:schemeClr>
                      </a:solidFill>
                    </a:rPr>
                    <a:t>envelope bathymetry</a:t>
                  </a:r>
                  <a:endParaRPr lang="en-GB" sz="90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513AC03A-5F70-4BD9-AC31-3D2B6A0926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07080" y="2769627"/>
                  <a:ext cx="2072987" cy="1892826"/>
                </a:xfrm>
                <a:prstGeom prst="rect">
                  <a:avLst/>
                </a:prstGeom>
                <a:blipFill>
                  <a:blip r:embed="rId5"/>
                  <a:stretch>
                    <a:fillRect b="-32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99784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EDBDC-648C-493F-B747-1A726FAD7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9EC7A-F5E3-4F97-88C3-F751D4EE0D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492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et Office">
      <a:dk1>
        <a:srgbClr val="2A2A2A"/>
      </a:dk1>
      <a:lt1>
        <a:srgbClr val="B9DC0C"/>
      </a:lt1>
      <a:dk2>
        <a:srgbClr val="2A2A2A"/>
      </a:dk2>
      <a:lt2>
        <a:srgbClr val="FFFFFF"/>
      </a:lt2>
      <a:accent1>
        <a:srgbClr val="50B9A4"/>
      </a:accent1>
      <a:accent2>
        <a:srgbClr val="007AA9"/>
      </a:accent2>
      <a:accent3>
        <a:srgbClr val="E47452"/>
      </a:accent3>
      <a:accent4>
        <a:srgbClr val="A1A0AA"/>
      </a:accent4>
      <a:accent5>
        <a:srgbClr val="FFFFFF"/>
      </a:accent5>
      <a:accent6>
        <a:srgbClr val="FFFFFF"/>
      </a:accent6>
      <a:hlink>
        <a:srgbClr val="0673F9"/>
      </a:hlink>
      <a:folHlink>
        <a:srgbClr val="6F2735"/>
      </a:folHlink>
    </a:clrScheme>
    <a:fontScheme name="Met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.Met_Office_PowerPoint_Template" id="{087F1D55-BA79-4962-BA6D-E15AF8FC5BA3}" vid="{26193FBF-F427-4F77-AA54-31FE1D919D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AF401DBF1A4B48960315539047D8C9" ma:contentTypeVersion="10" ma:contentTypeDescription="Create a new document." ma:contentTypeScope="" ma:versionID="d4ab3a1efb6c6698e5b10a2a5e0157ab">
  <xsd:schema xmlns:xsd="http://www.w3.org/2001/XMLSchema" xmlns:xs="http://www.w3.org/2001/XMLSchema" xmlns:p="http://schemas.microsoft.com/office/2006/metadata/properties" xmlns:ns2="87695d73-77f0-4bdc-af97-6069eead77bc" xmlns:ns3="11cb7e46-37bd-458d-a0ac-eb9b1dc50a63" targetNamespace="http://schemas.microsoft.com/office/2006/metadata/properties" ma:root="true" ma:fieldsID="529c5f4196657c5ad590143836a6b6cf" ns2:_="" ns3:_="">
    <xsd:import namespace="87695d73-77f0-4bdc-af97-6069eead77bc"/>
    <xsd:import namespace="11cb7e46-37bd-458d-a0ac-eb9b1dc50a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95d73-77f0-4bdc-af97-6069eead77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cb7e46-37bd-458d-a0ac-eb9b1dc50a6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93397B-B655-4024-991E-71097FB8795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5CBD1F6-91C3-4A38-8FFC-56DD4FC2B3B7}">
  <ds:schemaRefs>
    <ds:schemaRef ds:uri="http://purl.org/dc/elements/1.1/"/>
    <ds:schemaRef ds:uri="87695d73-77f0-4bdc-af97-6069eead77bc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11cb7e46-37bd-458d-a0ac-eb9b1dc50a63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AA2F132-67E6-49C3-97F0-4140932F8A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695d73-77f0-4bdc-af97-6069eead77bc"/>
    <ds:schemaRef ds:uri="11cb7e46-37bd-458d-a0ac-eb9b1dc50a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1.Met_Office_PowerPoint_Template</Template>
  <TotalTime>140</TotalTime>
  <Words>1087</Words>
  <Application>Microsoft Office PowerPoint</Application>
  <PresentationFormat>On-screen Show (16:9)</PresentationFormat>
  <Paragraphs>80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Cambria Math</vt:lpstr>
      <vt:lpstr>Symbol</vt:lpstr>
      <vt:lpstr>WordVisi_MSFontService</vt:lpstr>
      <vt:lpstr>Office Theme</vt:lpstr>
      <vt:lpstr>Met Office activities in the NOOS region</vt:lpstr>
      <vt:lpstr>Operational Systems</vt:lpstr>
      <vt:lpstr>Recent updates to operational models</vt:lpstr>
      <vt:lpstr>Recent updates to operational models</vt:lpstr>
      <vt:lpstr>Copernicus Marine Service – Northwest European Shelf MFC; updates in 2020-21</vt:lpstr>
      <vt:lpstr>Copernicus Marine Service – Northwest European Shelf MFC</vt:lpstr>
      <vt:lpstr>Planned developments</vt:lpstr>
      <vt:lpstr>PowerPoint Presentation</vt:lpstr>
      <vt:lpstr>Questions?</vt:lpstr>
    </vt:vector>
  </TitlesOfParts>
  <Company>Met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 Office activities in the NOOS region</dc:title>
  <dc:creator>Saulter, Andrew</dc:creator>
  <cp:lastModifiedBy>Saulter, Andrew</cp:lastModifiedBy>
  <cp:revision>1</cp:revision>
  <dcterms:created xsi:type="dcterms:W3CDTF">2021-12-02T16:46:47Z</dcterms:created>
  <dcterms:modified xsi:type="dcterms:W3CDTF">2021-12-03T08:37:23Z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0x01010098AF401DBF1A4B48960315539047D8C9</vt:lpwstr>
  </property>
</Properties>
</file>