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2" r:id="rId6"/>
    <p:sldId id="263" r:id="rId7"/>
    <p:sldId id="260" r:id="rId8"/>
    <p:sldId id="261" r:id="rId9"/>
    <p:sldId id="264" r:id="rId10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48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55E39D-B5E3-4C28-8C95-CFB9610F9AAE}" type="datetimeFigureOut">
              <a:rPr lang="da-DK" smtClean="0"/>
              <a:t>15-11-2017</a:t>
            </a:fld>
            <a:endParaRPr lang="da-DK"/>
          </a:p>
        </p:txBody>
      </p:sp>
      <p:sp>
        <p:nvSpPr>
          <p:cNvPr id="4" name="Pladsholder til dias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1C0FC7-C3A0-49A4-BFB1-9F55215064D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540916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90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1658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57883" indent="-291494" defTabSz="91658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65974" indent="-233195" defTabSz="91658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32364" indent="-233195" defTabSz="91658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98754" indent="-233195" defTabSz="91658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65143" indent="-233195" defTabSz="91658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31533" indent="-233195" defTabSz="91658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97923" indent="-233195" defTabSz="91658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64313" indent="-233195" defTabSz="91658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5F77D20E-4F39-4451-87EA-5C16D4A9EAD9}" type="slidenum">
              <a:rPr lang="da-DK" altLang="da-DK" smtClean="0"/>
              <a:pPr eaLnBrk="1" hangingPunct="1">
                <a:defRPr/>
              </a:pPr>
              <a:t>2</a:t>
            </a:fld>
            <a:endParaRPr lang="da-DK" altLang="da-DK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GB" altLang="da-DK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90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1658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57883" indent="-291494" defTabSz="91658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65974" indent="-233195" defTabSz="91658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32364" indent="-233195" defTabSz="91658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98754" indent="-233195" defTabSz="91658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65143" indent="-233195" defTabSz="91658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31533" indent="-233195" defTabSz="91658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97923" indent="-233195" defTabSz="91658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64313" indent="-233195" defTabSz="91658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5F77D20E-4F39-4451-87EA-5C16D4A9EAD9}" type="slidenum">
              <a:rPr lang="da-DK" altLang="da-DK" smtClean="0"/>
              <a:pPr eaLnBrk="1" hangingPunct="1">
                <a:defRPr/>
              </a:pPr>
              <a:t>3</a:t>
            </a:fld>
            <a:endParaRPr lang="da-DK" altLang="da-DK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GB" altLang="da-DK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0A294-E79A-42AC-865B-0535E8D9F627}" type="datetimeFigureOut">
              <a:rPr lang="da-DK" smtClean="0"/>
              <a:t>15-11-2017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94A61-7E2D-4198-AA40-781994549D1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90074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0A294-E79A-42AC-865B-0535E8D9F627}" type="datetimeFigureOut">
              <a:rPr lang="da-DK" smtClean="0"/>
              <a:t>15-11-2017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94A61-7E2D-4198-AA40-781994549D1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518550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0A294-E79A-42AC-865B-0535E8D9F627}" type="datetimeFigureOut">
              <a:rPr lang="da-DK" smtClean="0"/>
              <a:t>15-11-2017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94A61-7E2D-4198-AA40-781994549D1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26011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0A294-E79A-42AC-865B-0535E8D9F627}" type="datetimeFigureOut">
              <a:rPr lang="da-DK" smtClean="0"/>
              <a:t>15-11-2017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94A61-7E2D-4198-AA40-781994549D1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55476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0A294-E79A-42AC-865B-0535E8D9F627}" type="datetimeFigureOut">
              <a:rPr lang="da-DK" smtClean="0"/>
              <a:t>15-11-2017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94A61-7E2D-4198-AA40-781994549D1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74833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0A294-E79A-42AC-865B-0535E8D9F627}" type="datetimeFigureOut">
              <a:rPr lang="da-DK" smtClean="0"/>
              <a:t>15-11-2017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94A61-7E2D-4198-AA40-781994549D1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115955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0A294-E79A-42AC-865B-0535E8D9F627}" type="datetimeFigureOut">
              <a:rPr lang="da-DK" smtClean="0"/>
              <a:t>15-11-2017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94A61-7E2D-4198-AA40-781994549D1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61260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0A294-E79A-42AC-865B-0535E8D9F627}" type="datetimeFigureOut">
              <a:rPr lang="da-DK" smtClean="0"/>
              <a:t>15-11-2017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94A61-7E2D-4198-AA40-781994549D1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80634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0A294-E79A-42AC-865B-0535E8D9F627}" type="datetimeFigureOut">
              <a:rPr lang="da-DK" smtClean="0"/>
              <a:t>15-11-2017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94A61-7E2D-4198-AA40-781994549D1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88573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0A294-E79A-42AC-865B-0535E8D9F627}" type="datetimeFigureOut">
              <a:rPr lang="da-DK" smtClean="0"/>
              <a:t>15-11-2017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94A61-7E2D-4198-AA40-781994549D1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726997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0A294-E79A-42AC-865B-0535E8D9F627}" type="datetimeFigureOut">
              <a:rPr lang="da-DK" smtClean="0"/>
              <a:t>15-11-2017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94A61-7E2D-4198-AA40-781994549D1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3047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B0A294-E79A-42AC-865B-0535E8D9F627}" type="datetimeFigureOut">
              <a:rPr lang="da-DK" smtClean="0"/>
              <a:t>15-11-2017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D94A61-7E2D-4198-AA40-781994549D1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27319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764704"/>
            <a:ext cx="7772400" cy="1470025"/>
          </a:xfrm>
        </p:spPr>
        <p:txBody>
          <a:bodyPr/>
          <a:lstStyle/>
          <a:p>
            <a:r>
              <a:rPr lang="da-DK" dirty="0" smtClean="0"/>
              <a:t>Sea </a:t>
            </a:r>
            <a:r>
              <a:rPr lang="da-DK" dirty="0" err="1" smtClean="0"/>
              <a:t>level</a:t>
            </a:r>
            <a:r>
              <a:rPr lang="da-DK" dirty="0" smtClean="0"/>
              <a:t> observation </a:t>
            </a:r>
            <a:r>
              <a:rPr lang="da-DK" dirty="0" err="1" smtClean="0"/>
              <a:t>exchange</a:t>
            </a:r>
            <a:endParaRPr lang="da-DK" dirty="0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71600" y="2492896"/>
            <a:ext cx="6400800" cy="3312368"/>
          </a:xfrm>
        </p:spPr>
        <p:txBody>
          <a:bodyPr>
            <a:normAutofit lnSpcReduction="10000"/>
          </a:bodyPr>
          <a:lstStyle/>
          <a:p>
            <a:pPr algn="l"/>
            <a:r>
              <a:rPr lang="da-DK" dirty="0" smtClean="0">
                <a:solidFill>
                  <a:schemeClr val="tx1"/>
                </a:solidFill>
              </a:rPr>
              <a:t>Managed at DMI </a:t>
            </a:r>
            <a:r>
              <a:rPr lang="da-DK" dirty="0" err="1" smtClean="0">
                <a:solidFill>
                  <a:schemeClr val="tx1"/>
                </a:solidFill>
              </a:rPr>
              <a:t>thru</a:t>
            </a:r>
            <a:endParaRPr lang="da-DK" dirty="0" smtClean="0">
              <a:solidFill>
                <a:schemeClr val="tx1"/>
              </a:solidFill>
            </a:endParaRPr>
          </a:p>
          <a:p>
            <a:pPr algn="l"/>
            <a:endParaRPr lang="da-DK" dirty="0" smtClean="0">
              <a:solidFill>
                <a:schemeClr val="tx1"/>
              </a:solidFill>
            </a:endParaRPr>
          </a:p>
          <a:p>
            <a:pPr marL="457200" indent="-457200" algn="l">
              <a:buFontTx/>
              <a:buChar char="-"/>
            </a:pPr>
            <a:r>
              <a:rPr lang="da-DK" dirty="0" smtClean="0">
                <a:solidFill>
                  <a:schemeClr val="tx1"/>
                </a:solidFill>
              </a:rPr>
              <a:t>ftp </a:t>
            </a:r>
            <a:r>
              <a:rPr lang="da-DK" dirty="0" err="1" smtClean="0">
                <a:solidFill>
                  <a:schemeClr val="tx1"/>
                </a:solidFill>
              </a:rPr>
              <a:t>boxes</a:t>
            </a:r>
            <a:endParaRPr lang="da-DK" dirty="0" smtClean="0">
              <a:solidFill>
                <a:schemeClr val="tx1"/>
              </a:solidFill>
            </a:endParaRPr>
          </a:p>
          <a:p>
            <a:pPr marL="457200" indent="-457200" algn="l">
              <a:buFontTx/>
              <a:buChar char="-"/>
            </a:pPr>
            <a:r>
              <a:rPr lang="da-DK" dirty="0" smtClean="0">
                <a:solidFill>
                  <a:schemeClr val="tx1"/>
                </a:solidFill>
              </a:rPr>
              <a:t>GTS/BUFR (UK data)</a:t>
            </a:r>
          </a:p>
          <a:p>
            <a:pPr marL="457200" indent="-457200" algn="l">
              <a:buFontTx/>
              <a:buChar char="-"/>
            </a:pPr>
            <a:endParaRPr lang="da-DK" dirty="0" smtClean="0">
              <a:solidFill>
                <a:schemeClr val="tx1"/>
              </a:solidFill>
            </a:endParaRPr>
          </a:p>
          <a:p>
            <a:pPr algn="l"/>
            <a:r>
              <a:rPr lang="da-DK" dirty="0" smtClean="0">
                <a:solidFill>
                  <a:schemeClr val="tx1"/>
                </a:solidFill>
                <a:sym typeface="Wingdings" panose="05000000000000000000" pitchFamily="2" charset="2"/>
              </a:rPr>
              <a:t> </a:t>
            </a:r>
            <a:r>
              <a:rPr lang="da-DK" dirty="0" err="1" smtClean="0">
                <a:solidFill>
                  <a:schemeClr val="tx1"/>
                </a:solidFill>
                <a:sym typeface="Wingdings" panose="05000000000000000000" pitchFamily="2" charset="2"/>
              </a:rPr>
              <a:t>MySQL</a:t>
            </a:r>
            <a:r>
              <a:rPr lang="da-DK" dirty="0" smtClean="0">
                <a:solidFill>
                  <a:schemeClr val="tx1"/>
                </a:solidFill>
                <a:sym typeface="Wingdings" panose="05000000000000000000" pitchFamily="2" charset="2"/>
              </a:rPr>
              <a:t> data base</a:t>
            </a:r>
            <a:endParaRPr lang="da-DK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87960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1143000"/>
          </a:xfrm>
          <a:extLst>
            <a:ext uri="{909E8E84-426E-40DD-AFC4-6F175D3DCCD1}">
              <a14:hiddenFill xmlns:a14="http://schemas.microsoft.com/office/drawing/2010/main">
                <a:solidFill>
                  <a:schemeClr val="accent2">
                    <a:alpha val="50195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38100" cap="flat" cmpd="sng">
                <a:solidFill>
                  <a:srgbClr val="FF3300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rtlCol="0">
            <a:normAutofit/>
          </a:bodyPr>
          <a:lstStyle/>
          <a:p>
            <a:pPr defTabSz="762000" eaLnBrk="1" fontAlgn="auto" hangingPunct="1">
              <a:spcAft>
                <a:spcPts val="0"/>
              </a:spcAft>
              <a:defRPr/>
            </a:pPr>
            <a:r>
              <a:rPr lang="en-GB" altLang="da-DK" sz="2800" dirty="0" smtClean="0">
                <a:latin typeface="+mn-lt"/>
              </a:rPr>
              <a:t>Sea level observation exchange</a:t>
            </a:r>
            <a:br>
              <a:rPr lang="en-GB" altLang="da-DK" sz="2800" dirty="0" smtClean="0">
                <a:latin typeface="+mn-lt"/>
              </a:rPr>
            </a:br>
            <a:r>
              <a:rPr lang="en-GB" altLang="da-DK" sz="2800" dirty="0" smtClean="0">
                <a:latin typeface="+mn-lt"/>
              </a:rPr>
              <a:t>2x nine countries</a:t>
            </a:r>
            <a:endParaRPr lang="en-GB" altLang="da-DK" sz="2800" i="1" dirty="0" smtClean="0">
              <a:latin typeface="+mn-lt"/>
            </a:endParaRPr>
          </a:p>
        </p:txBody>
      </p:sp>
      <p:sp>
        <p:nvSpPr>
          <p:cNvPr id="17411" name="Rectangle 5"/>
          <p:cNvSpPr>
            <a:spLocks noChangeArrowheads="1"/>
          </p:cNvSpPr>
          <p:nvPr/>
        </p:nvSpPr>
        <p:spPr bwMode="auto">
          <a:xfrm>
            <a:off x="4572000" y="1341438"/>
            <a:ext cx="2087563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2">
                    <a:alpha val="50195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FF33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>
            <a:lvl1pPr defTabSz="762000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76200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7620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7620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7620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da-DK" sz="1800">
                <a:latin typeface="Arial Black" pitchFamily="34" charset="0"/>
              </a:rPr>
              <a:t>boos.org</a:t>
            </a:r>
            <a:endParaRPr lang="en-GB" altLang="da-DK" sz="1800" i="1">
              <a:latin typeface="Arial Black" pitchFamily="34" charset="0"/>
            </a:endParaRPr>
          </a:p>
        </p:txBody>
      </p:sp>
      <p:sp>
        <p:nvSpPr>
          <p:cNvPr id="17412" name="Rectangle 6"/>
          <p:cNvSpPr>
            <a:spLocks noChangeArrowheads="1"/>
          </p:cNvSpPr>
          <p:nvPr/>
        </p:nvSpPr>
        <p:spPr bwMode="auto">
          <a:xfrm>
            <a:off x="-36513" y="1846263"/>
            <a:ext cx="2232026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2">
                    <a:alpha val="50195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FF33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>
            <a:lvl1pPr defTabSz="762000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76200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7620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7620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7620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da-DK" sz="1800">
                <a:latin typeface="Arial Black" pitchFamily="34" charset="0"/>
              </a:rPr>
              <a:t>noos.bsh.de</a:t>
            </a:r>
            <a:endParaRPr lang="en-GB" altLang="da-DK" sz="1800" i="1">
              <a:latin typeface="Arial Black" pitchFamily="34" charset="0"/>
            </a:endParaRPr>
          </a:p>
        </p:txBody>
      </p:sp>
      <p:pic>
        <p:nvPicPr>
          <p:cNvPr id="17413" name="Billed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2349500"/>
            <a:ext cx="4437063" cy="43926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14" name="Billed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3438" y="1773238"/>
            <a:ext cx="4392612" cy="49625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90478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1143000"/>
          </a:xfrm>
          <a:extLst>
            <a:ext uri="{909E8E84-426E-40DD-AFC4-6F175D3DCCD1}">
              <a14:hiddenFill xmlns:a14="http://schemas.microsoft.com/office/drawing/2010/main">
                <a:solidFill>
                  <a:schemeClr val="accent2">
                    <a:alpha val="50195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38100" cap="flat" cmpd="sng">
                <a:solidFill>
                  <a:srgbClr val="FF3300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rtlCol="0">
            <a:normAutofit/>
          </a:bodyPr>
          <a:lstStyle/>
          <a:p>
            <a:pPr defTabSz="762000" eaLnBrk="1" fontAlgn="auto" hangingPunct="1">
              <a:spcAft>
                <a:spcPts val="0"/>
              </a:spcAft>
              <a:defRPr/>
            </a:pPr>
            <a:r>
              <a:rPr lang="en-GB" altLang="da-DK" sz="2800" dirty="0" smtClean="0">
                <a:latin typeface="+mn-lt"/>
              </a:rPr>
              <a:t>Sea level observation exchange</a:t>
            </a:r>
            <a:endParaRPr lang="en-GB" altLang="da-DK" sz="2800" i="1" dirty="0" smtClean="0">
              <a:latin typeface="+mn-lt"/>
            </a:endParaRPr>
          </a:p>
        </p:txBody>
      </p:sp>
      <p:pic>
        <p:nvPicPr>
          <p:cNvPr id="2" name="Billed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0750" y="1234405"/>
            <a:ext cx="4762500" cy="4714875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4022776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683568" y="2492896"/>
            <a:ext cx="7920880" cy="3816424"/>
          </a:xfrm>
        </p:spPr>
        <p:txBody>
          <a:bodyPr>
            <a:normAutofit fontScale="40000" lnSpcReduction="20000"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da-DK" sz="6000" dirty="0" smtClean="0">
                <a:solidFill>
                  <a:schemeClr val="tx1"/>
                </a:solidFill>
              </a:rPr>
              <a:t>British data</a:t>
            </a:r>
          </a:p>
          <a:p>
            <a:pPr marL="0" lvl="1" algn="l"/>
            <a:r>
              <a:rPr lang="da-DK" dirty="0" smtClean="0">
                <a:solidFill>
                  <a:schemeClr val="tx1"/>
                </a:solidFill>
              </a:rPr>
              <a:t>	</a:t>
            </a:r>
            <a:r>
              <a:rPr lang="da-DK" sz="5100" dirty="0" err="1">
                <a:solidFill>
                  <a:schemeClr val="tx1"/>
                </a:solidFill>
              </a:rPr>
              <a:t>D</a:t>
            </a:r>
            <a:r>
              <a:rPr lang="da-DK" sz="5100" dirty="0" err="1" smtClean="0">
                <a:solidFill>
                  <a:schemeClr val="tx1"/>
                </a:solidFill>
              </a:rPr>
              <a:t>ecoding</a:t>
            </a:r>
            <a:r>
              <a:rPr lang="da-DK" sz="5100" dirty="0" smtClean="0">
                <a:solidFill>
                  <a:schemeClr val="tx1"/>
                </a:solidFill>
              </a:rPr>
              <a:t> problem at DMI.</a:t>
            </a:r>
          </a:p>
          <a:p>
            <a:pPr marL="0" lvl="1" algn="l"/>
            <a:r>
              <a:rPr lang="da-DK" sz="5100" dirty="0">
                <a:solidFill>
                  <a:schemeClr val="tx1"/>
                </a:solidFill>
              </a:rPr>
              <a:t>	</a:t>
            </a:r>
            <a:r>
              <a:rPr lang="da-DK" sz="5100" dirty="0" err="1" smtClean="0">
                <a:solidFill>
                  <a:schemeClr val="tx1"/>
                </a:solidFill>
              </a:rPr>
              <a:t>Solved</a:t>
            </a:r>
            <a:r>
              <a:rPr lang="da-DK" sz="5100" dirty="0" smtClean="0">
                <a:solidFill>
                  <a:schemeClr val="tx1"/>
                </a:solidFill>
              </a:rPr>
              <a:t> </a:t>
            </a:r>
            <a:r>
              <a:rPr lang="da-DK" sz="5100" dirty="0" err="1" smtClean="0">
                <a:solidFill>
                  <a:schemeClr val="tx1"/>
                </a:solidFill>
              </a:rPr>
              <a:t>after</a:t>
            </a:r>
            <a:r>
              <a:rPr lang="da-DK" sz="5100" dirty="0" smtClean="0">
                <a:solidFill>
                  <a:schemeClr val="tx1"/>
                </a:solidFill>
              </a:rPr>
              <a:t> last </a:t>
            </a:r>
            <a:r>
              <a:rPr lang="da-DK" sz="5100" dirty="0" err="1" smtClean="0">
                <a:solidFill>
                  <a:schemeClr val="tx1"/>
                </a:solidFill>
              </a:rPr>
              <a:t>year’s</a:t>
            </a:r>
            <a:r>
              <a:rPr lang="da-DK" sz="5100" dirty="0" smtClean="0">
                <a:solidFill>
                  <a:schemeClr val="tx1"/>
                </a:solidFill>
              </a:rPr>
              <a:t> meeting, but </a:t>
            </a:r>
            <a:r>
              <a:rPr lang="da-DK" sz="5100" dirty="0" err="1" smtClean="0">
                <a:solidFill>
                  <a:schemeClr val="tx1"/>
                </a:solidFill>
              </a:rPr>
              <a:t>broken</a:t>
            </a:r>
            <a:r>
              <a:rPr lang="da-DK" sz="5100" dirty="0" smtClean="0">
                <a:solidFill>
                  <a:schemeClr val="tx1"/>
                </a:solidFill>
              </a:rPr>
              <a:t> </a:t>
            </a:r>
            <a:r>
              <a:rPr lang="da-DK" sz="5100" dirty="0" err="1" smtClean="0">
                <a:solidFill>
                  <a:schemeClr val="tx1"/>
                </a:solidFill>
              </a:rPr>
              <a:t>again</a:t>
            </a:r>
            <a:r>
              <a:rPr lang="da-DK" sz="5100" dirty="0" smtClean="0">
                <a:solidFill>
                  <a:schemeClr val="tx1"/>
                </a:solidFill>
              </a:rPr>
              <a:t> </a:t>
            </a:r>
            <a:r>
              <a:rPr lang="da-DK" sz="5100" dirty="0" smtClean="0">
                <a:solidFill>
                  <a:schemeClr val="tx1"/>
                </a:solidFill>
                <a:sym typeface="Wingdings" panose="05000000000000000000" pitchFamily="2" charset="2"/>
              </a:rPr>
              <a:t></a:t>
            </a:r>
            <a:endParaRPr lang="da-DK" sz="5100" dirty="0" smtClean="0">
              <a:solidFill>
                <a:schemeClr val="tx1"/>
              </a:solidFill>
            </a:endParaRPr>
          </a:p>
          <a:p>
            <a:pPr marL="0" lvl="1" algn="l"/>
            <a:r>
              <a:rPr lang="da-DK" sz="5100" dirty="0">
                <a:solidFill>
                  <a:schemeClr val="tx1"/>
                </a:solidFill>
              </a:rPr>
              <a:t>	</a:t>
            </a:r>
            <a:r>
              <a:rPr lang="da-DK" sz="5100" dirty="0" err="1">
                <a:solidFill>
                  <a:schemeClr val="tx1"/>
                </a:solidFill>
              </a:rPr>
              <a:t>H</a:t>
            </a:r>
            <a:r>
              <a:rPr lang="da-DK" sz="5100" dirty="0" err="1" smtClean="0">
                <a:solidFill>
                  <a:schemeClr val="tx1"/>
                </a:solidFill>
              </a:rPr>
              <a:t>opefully</a:t>
            </a:r>
            <a:r>
              <a:rPr lang="da-DK" sz="5100" dirty="0" smtClean="0">
                <a:solidFill>
                  <a:schemeClr val="tx1"/>
                </a:solidFill>
              </a:rPr>
              <a:t> </a:t>
            </a:r>
            <a:r>
              <a:rPr lang="da-DK" sz="5100" dirty="0" err="1" smtClean="0">
                <a:solidFill>
                  <a:schemeClr val="tx1"/>
                </a:solidFill>
              </a:rPr>
              <a:t>solved</a:t>
            </a:r>
            <a:r>
              <a:rPr lang="da-DK" sz="5100" dirty="0" smtClean="0">
                <a:solidFill>
                  <a:schemeClr val="tx1"/>
                </a:solidFill>
              </a:rPr>
              <a:t> </a:t>
            </a:r>
            <a:r>
              <a:rPr lang="da-DK" sz="5100" dirty="0" err="1" smtClean="0">
                <a:solidFill>
                  <a:schemeClr val="tx1"/>
                </a:solidFill>
              </a:rPr>
              <a:t>permanently</a:t>
            </a:r>
            <a:r>
              <a:rPr lang="da-DK" sz="5100" dirty="0" smtClean="0">
                <a:solidFill>
                  <a:schemeClr val="tx1"/>
                </a:solidFill>
              </a:rPr>
              <a:t> primo 2018</a:t>
            </a:r>
            <a:endParaRPr lang="da-DK" sz="5100" dirty="0" smtClean="0">
              <a:solidFill>
                <a:schemeClr val="tx1"/>
              </a:solidFill>
            </a:endParaRPr>
          </a:p>
          <a:p>
            <a:pPr lvl="1" indent="-457200" algn="l">
              <a:buFont typeface="Arial" panose="020B0604020202020204" pitchFamily="34" charset="0"/>
              <a:buChar char="•"/>
            </a:pPr>
            <a:r>
              <a:rPr lang="da-DK" sz="6000" dirty="0" smtClean="0">
                <a:solidFill>
                  <a:schemeClr val="tx1"/>
                </a:solidFill>
              </a:rPr>
              <a:t>Irish data</a:t>
            </a:r>
          </a:p>
          <a:p>
            <a:pPr marL="457200" lvl="2" algn="l"/>
            <a:r>
              <a:rPr lang="da-DK" sz="5400" dirty="0">
                <a:solidFill>
                  <a:schemeClr val="tx1"/>
                </a:solidFill>
              </a:rPr>
              <a:t>	</a:t>
            </a:r>
            <a:r>
              <a:rPr lang="da-DK" sz="5100" dirty="0" smtClean="0">
                <a:solidFill>
                  <a:schemeClr val="tx1"/>
                </a:solidFill>
              </a:rPr>
              <a:t>~ 1 </a:t>
            </a:r>
            <a:r>
              <a:rPr lang="da-DK" sz="5100" dirty="0" err="1" smtClean="0">
                <a:solidFill>
                  <a:schemeClr val="tx1"/>
                </a:solidFill>
              </a:rPr>
              <a:t>month</a:t>
            </a:r>
            <a:r>
              <a:rPr lang="da-DK" sz="5100" dirty="0" smtClean="0">
                <a:solidFill>
                  <a:schemeClr val="tx1"/>
                </a:solidFill>
              </a:rPr>
              <a:t> of downtime – ftp </a:t>
            </a:r>
            <a:r>
              <a:rPr lang="da-DK" sz="5100" dirty="0" err="1" smtClean="0">
                <a:solidFill>
                  <a:schemeClr val="tx1"/>
                </a:solidFill>
              </a:rPr>
              <a:t>directory</a:t>
            </a:r>
            <a:r>
              <a:rPr lang="da-DK" sz="5100" dirty="0" smtClean="0">
                <a:solidFill>
                  <a:schemeClr val="tx1"/>
                </a:solidFill>
              </a:rPr>
              <a:t> </a:t>
            </a:r>
            <a:r>
              <a:rPr lang="da-DK" sz="5100" dirty="0" err="1" smtClean="0">
                <a:solidFill>
                  <a:schemeClr val="tx1"/>
                </a:solidFill>
              </a:rPr>
              <a:t>change</a:t>
            </a:r>
            <a:endParaRPr lang="da-DK" sz="5100" dirty="0" smtClean="0">
              <a:solidFill>
                <a:schemeClr val="tx1"/>
              </a:solidFill>
            </a:endParaRPr>
          </a:p>
          <a:p>
            <a:pPr lvl="1" indent="-457200" algn="l">
              <a:buFont typeface="Arial" panose="020B0604020202020204" pitchFamily="34" charset="0"/>
              <a:buChar char="•"/>
            </a:pPr>
            <a:r>
              <a:rPr lang="da-DK" sz="6000" dirty="0" smtClean="0">
                <a:solidFill>
                  <a:schemeClr val="tx1"/>
                </a:solidFill>
              </a:rPr>
              <a:t>French data</a:t>
            </a:r>
          </a:p>
          <a:p>
            <a:pPr marL="457200" lvl="2" algn="l"/>
            <a:r>
              <a:rPr lang="da-DK" sz="5400" dirty="0" smtClean="0">
                <a:solidFill>
                  <a:schemeClr val="tx1"/>
                </a:solidFill>
              </a:rPr>
              <a:t>	</a:t>
            </a:r>
            <a:r>
              <a:rPr lang="da-DK" sz="5100" dirty="0" err="1" smtClean="0">
                <a:solidFill>
                  <a:schemeClr val="tx1"/>
                </a:solidFill>
              </a:rPr>
              <a:t>no</a:t>
            </a:r>
            <a:r>
              <a:rPr lang="da-DK" sz="5100" dirty="0" smtClean="0">
                <a:solidFill>
                  <a:schemeClr val="tx1"/>
                </a:solidFill>
              </a:rPr>
              <a:t> </a:t>
            </a:r>
            <a:r>
              <a:rPr lang="da-DK" sz="5100" dirty="0" err="1" smtClean="0">
                <a:solidFill>
                  <a:schemeClr val="tx1"/>
                </a:solidFill>
              </a:rPr>
              <a:t>contact</a:t>
            </a:r>
            <a:r>
              <a:rPr lang="da-DK" sz="5100" dirty="0" smtClean="0">
                <a:solidFill>
                  <a:schemeClr val="tx1"/>
                </a:solidFill>
              </a:rPr>
              <a:t> made </a:t>
            </a:r>
            <a:r>
              <a:rPr lang="da-DK" sz="5100" dirty="0" err="1" smtClean="0">
                <a:solidFill>
                  <a:schemeClr val="tx1"/>
                </a:solidFill>
              </a:rPr>
              <a:t>yet</a:t>
            </a:r>
            <a:endParaRPr lang="da-DK" sz="5100" dirty="0">
              <a:solidFill>
                <a:schemeClr val="tx1"/>
              </a:solidFill>
            </a:endParaRPr>
          </a:p>
          <a:p>
            <a:pPr marL="457200" lvl="2" algn="l"/>
            <a:endParaRPr lang="da-DK" sz="5100" dirty="0" smtClean="0">
              <a:solidFill>
                <a:schemeClr val="tx1"/>
              </a:solidFill>
            </a:endParaRPr>
          </a:p>
          <a:p>
            <a:pPr marL="457200" lvl="2" algn="l"/>
            <a:r>
              <a:rPr lang="da-DK" sz="8000" dirty="0" err="1" smtClean="0">
                <a:solidFill>
                  <a:schemeClr val="tx1"/>
                </a:solidFill>
              </a:rPr>
              <a:t>Weekly</a:t>
            </a:r>
            <a:r>
              <a:rPr lang="da-DK" sz="8000" dirty="0" smtClean="0">
                <a:solidFill>
                  <a:schemeClr val="tx1"/>
                </a:solidFill>
              </a:rPr>
              <a:t> </a:t>
            </a:r>
            <a:r>
              <a:rPr lang="da-DK" sz="8000" dirty="0" err="1" smtClean="0">
                <a:solidFill>
                  <a:schemeClr val="tx1"/>
                </a:solidFill>
              </a:rPr>
              <a:t>monitoring</a:t>
            </a:r>
            <a:r>
              <a:rPr lang="da-DK" sz="8000" dirty="0" smtClean="0">
                <a:solidFill>
                  <a:schemeClr val="tx1"/>
                </a:solidFill>
              </a:rPr>
              <a:t> set up</a:t>
            </a:r>
            <a:endParaRPr lang="da-DK" dirty="0">
              <a:solidFill>
                <a:schemeClr val="tx1"/>
              </a:solidFill>
            </a:endParaRPr>
          </a:p>
        </p:txBody>
      </p:sp>
      <p:sp>
        <p:nvSpPr>
          <p:cNvPr id="4" name="Titel 3"/>
          <p:cNvSpPr>
            <a:spLocks noGrp="1"/>
          </p:cNvSpPr>
          <p:nvPr>
            <p:ph type="ctrTitle"/>
          </p:nvPr>
        </p:nvSpPr>
        <p:spPr>
          <a:xfrm>
            <a:off x="685800" y="764704"/>
            <a:ext cx="7772400" cy="1470025"/>
          </a:xfrm>
        </p:spPr>
        <p:txBody>
          <a:bodyPr/>
          <a:lstStyle/>
          <a:p>
            <a:r>
              <a:rPr lang="da-DK" dirty="0" err="1" smtClean="0"/>
              <a:t>Issues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6936127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764704"/>
            <a:ext cx="7772400" cy="1470025"/>
          </a:xfrm>
        </p:spPr>
        <p:txBody>
          <a:bodyPr/>
          <a:lstStyle/>
          <a:p>
            <a:r>
              <a:rPr lang="da-DK" dirty="0" smtClean="0"/>
              <a:t>Sea </a:t>
            </a:r>
            <a:r>
              <a:rPr lang="da-DK" dirty="0" err="1" smtClean="0"/>
              <a:t>level</a:t>
            </a:r>
            <a:r>
              <a:rPr lang="da-DK" dirty="0" smtClean="0"/>
              <a:t> </a:t>
            </a:r>
            <a:r>
              <a:rPr lang="da-DK" dirty="0" err="1" smtClean="0"/>
              <a:t>forecast</a:t>
            </a:r>
            <a:r>
              <a:rPr lang="da-DK" dirty="0" smtClean="0"/>
              <a:t> </a:t>
            </a:r>
            <a:r>
              <a:rPr lang="da-DK" dirty="0" err="1" smtClean="0"/>
              <a:t>exchange</a:t>
            </a:r>
            <a:endParaRPr lang="da-DK" dirty="0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71600" y="2492896"/>
            <a:ext cx="6400800" cy="3312368"/>
          </a:xfrm>
        </p:spPr>
        <p:txBody>
          <a:bodyPr>
            <a:normAutofit/>
          </a:bodyPr>
          <a:lstStyle/>
          <a:p>
            <a:pPr algn="l"/>
            <a:r>
              <a:rPr lang="da-DK" dirty="0" smtClean="0">
                <a:solidFill>
                  <a:schemeClr val="tx1"/>
                </a:solidFill>
              </a:rPr>
              <a:t>Managed </a:t>
            </a:r>
            <a:r>
              <a:rPr lang="da-DK" dirty="0" err="1" smtClean="0">
                <a:solidFill>
                  <a:schemeClr val="tx1"/>
                </a:solidFill>
              </a:rPr>
              <a:t>thru</a:t>
            </a:r>
            <a:endParaRPr lang="da-DK" dirty="0" smtClean="0">
              <a:solidFill>
                <a:schemeClr val="tx1"/>
              </a:solidFill>
            </a:endParaRPr>
          </a:p>
          <a:p>
            <a:pPr algn="l"/>
            <a:endParaRPr lang="da-DK" dirty="0" smtClean="0">
              <a:solidFill>
                <a:schemeClr val="tx1"/>
              </a:solidFill>
            </a:endParaRPr>
          </a:p>
          <a:p>
            <a:pPr marL="457200" indent="-457200" algn="l">
              <a:buFontTx/>
              <a:buChar char="-"/>
            </a:pPr>
            <a:r>
              <a:rPr lang="da-DK" dirty="0" smtClean="0">
                <a:solidFill>
                  <a:schemeClr val="tx1"/>
                </a:solidFill>
              </a:rPr>
              <a:t>ftp </a:t>
            </a:r>
            <a:r>
              <a:rPr lang="da-DK" dirty="0" err="1" smtClean="0">
                <a:solidFill>
                  <a:schemeClr val="tx1"/>
                </a:solidFill>
              </a:rPr>
              <a:t>boxes</a:t>
            </a:r>
            <a:endParaRPr lang="da-DK" dirty="0" smtClean="0">
              <a:solidFill>
                <a:schemeClr val="tx1"/>
              </a:solidFill>
            </a:endParaRPr>
          </a:p>
          <a:p>
            <a:pPr marL="457200" indent="-457200" algn="l">
              <a:buFontTx/>
              <a:buChar char="-"/>
            </a:pPr>
            <a:r>
              <a:rPr lang="da-DK" dirty="0" err="1" smtClean="0">
                <a:solidFill>
                  <a:schemeClr val="tx1"/>
                </a:solidFill>
              </a:rPr>
              <a:t>matroos</a:t>
            </a:r>
            <a:endParaRPr lang="da-DK" dirty="0" smtClean="0">
              <a:solidFill>
                <a:schemeClr val="tx1"/>
              </a:solidFill>
            </a:endParaRPr>
          </a:p>
          <a:p>
            <a:pPr algn="l"/>
            <a:endParaRPr lang="da-DK" dirty="0" smtClean="0">
              <a:solidFill>
                <a:schemeClr val="tx1"/>
              </a:solidFill>
            </a:endParaRPr>
          </a:p>
          <a:p>
            <a:pPr algn="l"/>
            <a:endParaRPr lang="da-DK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1369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683568" y="2492896"/>
            <a:ext cx="7920880" cy="3816424"/>
          </a:xfrm>
        </p:spPr>
        <p:txBody>
          <a:bodyPr>
            <a:normAutofit fontScale="55000" lnSpcReduction="20000"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da-DK" sz="6000" dirty="0" err="1" smtClean="0">
                <a:solidFill>
                  <a:schemeClr val="tx1"/>
                </a:solidFill>
              </a:rPr>
              <a:t>Norwegian</a:t>
            </a:r>
            <a:r>
              <a:rPr lang="da-DK" sz="6000" dirty="0" smtClean="0">
                <a:solidFill>
                  <a:schemeClr val="tx1"/>
                </a:solidFill>
              </a:rPr>
              <a:t> data</a:t>
            </a:r>
          </a:p>
          <a:p>
            <a:pPr marL="0" lvl="1" algn="l"/>
            <a:r>
              <a:rPr lang="da-DK" dirty="0" smtClean="0">
                <a:solidFill>
                  <a:schemeClr val="tx1"/>
                </a:solidFill>
              </a:rPr>
              <a:t>	</a:t>
            </a:r>
            <a:r>
              <a:rPr lang="da-DK" sz="5100" dirty="0">
                <a:solidFill>
                  <a:schemeClr val="tx1"/>
                </a:solidFill>
              </a:rPr>
              <a:t>S</a:t>
            </a:r>
            <a:r>
              <a:rPr lang="da-DK" sz="5100" dirty="0" smtClean="0">
                <a:solidFill>
                  <a:schemeClr val="tx1"/>
                </a:solidFill>
              </a:rPr>
              <a:t>ea </a:t>
            </a:r>
            <a:r>
              <a:rPr lang="da-DK" sz="5100" dirty="0" err="1" smtClean="0">
                <a:solidFill>
                  <a:schemeClr val="tx1"/>
                </a:solidFill>
              </a:rPr>
              <a:t>level</a:t>
            </a:r>
            <a:r>
              <a:rPr lang="da-DK" sz="5100" dirty="0" smtClean="0">
                <a:solidFill>
                  <a:schemeClr val="tx1"/>
                </a:solidFill>
              </a:rPr>
              <a:t> </a:t>
            </a:r>
            <a:r>
              <a:rPr lang="da-DK" sz="5100" dirty="0" err="1" smtClean="0">
                <a:solidFill>
                  <a:schemeClr val="tx1"/>
                </a:solidFill>
              </a:rPr>
              <a:t>forecast</a:t>
            </a:r>
            <a:r>
              <a:rPr lang="da-DK" sz="5100" dirty="0" smtClean="0">
                <a:solidFill>
                  <a:schemeClr val="tx1"/>
                </a:solidFill>
              </a:rPr>
              <a:t> missing </a:t>
            </a:r>
            <a:r>
              <a:rPr lang="da-DK" sz="5100" dirty="0" err="1" smtClean="0">
                <a:solidFill>
                  <a:schemeClr val="tx1"/>
                </a:solidFill>
              </a:rPr>
              <a:t>thru</a:t>
            </a:r>
            <a:r>
              <a:rPr lang="da-DK" sz="5100" dirty="0" smtClean="0">
                <a:solidFill>
                  <a:schemeClr val="tx1"/>
                </a:solidFill>
              </a:rPr>
              <a:t> 2017. 	</a:t>
            </a:r>
            <a:r>
              <a:rPr lang="da-DK" sz="5100" dirty="0" err="1" smtClean="0">
                <a:solidFill>
                  <a:schemeClr val="tx1"/>
                </a:solidFill>
              </a:rPr>
              <a:t>Solved</a:t>
            </a:r>
            <a:r>
              <a:rPr lang="da-DK" sz="5100" dirty="0" smtClean="0">
                <a:solidFill>
                  <a:schemeClr val="tx1"/>
                </a:solidFill>
              </a:rPr>
              <a:t>.</a:t>
            </a:r>
          </a:p>
          <a:p>
            <a:pPr lvl="1" indent="-457200" algn="l">
              <a:buFont typeface="Arial" panose="020B0604020202020204" pitchFamily="34" charset="0"/>
              <a:buChar char="•"/>
            </a:pPr>
            <a:r>
              <a:rPr lang="da-DK" sz="6000" dirty="0" smtClean="0">
                <a:solidFill>
                  <a:schemeClr val="tx1"/>
                </a:solidFill>
              </a:rPr>
              <a:t>Dutch</a:t>
            </a:r>
            <a:r>
              <a:rPr lang="da-DK" sz="6000" dirty="0" smtClean="0">
                <a:solidFill>
                  <a:schemeClr val="tx1"/>
                </a:solidFill>
              </a:rPr>
              <a:t> data</a:t>
            </a:r>
          </a:p>
          <a:p>
            <a:pPr marL="457200" lvl="2" algn="l"/>
            <a:r>
              <a:rPr lang="da-DK" sz="5400" dirty="0" smtClean="0">
                <a:solidFill>
                  <a:schemeClr val="tx1"/>
                </a:solidFill>
              </a:rPr>
              <a:t>	New DSCM data source to </a:t>
            </a:r>
            <a:r>
              <a:rPr lang="da-DK" sz="5400" dirty="0" err="1" smtClean="0">
                <a:solidFill>
                  <a:schemeClr val="tx1"/>
                </a:solidFill>
              </a:rPr>
              <a:t>be</a:t>
            </a:r>
            <a:r>
              <a:rPr lang="da-DK" sz="5400" dirty="0" smtClean="0">
                <a:solidFill>
                  <a:schemeClr val="tx1"/>
                </a:solidFill>
              </a:rPr>
              <a:t> </a:t>
            </a:r>
            <a:r>
              <a:rPr lang="da-DK" sz="5400" dirty="0" err="1" smtClean="0">
                <a:solidFill>
                  <a:schemeClr val="tx1"/>
                </a:solidFill>
              </a:rPr>
              <a:t>implemented</a:t>
            </a:r>
            <a:endParaRPr lang="da-DK" sz="5100" dirty="0" smtClean="0">
              <a:solidFill>
                <a:schemeClr val="tx1"/>
              </a:solidFill>
            </a:endParaRPr>
          </a:p>
          <a:p>
            <a:pPr lvl="1" indent="-457200" algn="l">
              <a:buFont typeface="Arial" panose="020B0604020202020204" pitchFamily="34" charset="0"/>
              <a:buChar char="•"/>
            </a:pPr>
            <a:r>
              <a:rPr lang="da-DK" sz="6000" dirty="0" err="1" smtClean="0">
                <a:solidFill>
                  <a:schemeClr val="tx1"/>
                </a:solidFill>
              </a:rPr>
              <a:t>Matroos</a:t>
            </a:r>
            <a:endParaRPr lang="da-DK" sz="6000" dirty="0" smtClean="0">
              <a:solidFill>
                <a:schemeClr val="tx1"/>
              </a:solidFill>
            </a:endParaRPr>
          </a:p>
          <a:p>
            <a:pPr marL="457200" lvl="2" algn="l"/>
            <a:r>
              <a:rPr lang="da-DK" sz="5400" dirty="0" smtClean="0">
                <a:solidFill>
                  <a:schemeClr val="tx1"/>
                </a:solidFill>
              </a:rPr>
              <a:t>	Single point </a:t>
            </a:r>
            <a:r>
              <a:rPr lang="da-DK" sz="5400" dirty="0" err="1" smtClean="0">
                <a:solidFill>
                  <a:schemeClr val="tx1"/>
                </a:solidFill>
              </a:rPr>
              <a:t>retrieval</a:t>
            </a:r>
            <a:endParaRPr lang="da-DK" sz="5400" dirty="0" smtClean="0">
              <a:solidFill>
                <a:schemeClr val="tx1"/>
              </a:solidFill>
            </a:endParaRPr>
          </a:p>
          <a:p>
            <a:pPr marL="457200" lvl="2" algn="l"/>
            <a:endParaRPr lang="da-DK" sz="5100" dirty="0" smtClean="0">
              <a:solidFill>
                <a:schemeClr val="tx1"/>
              </a:solidFill>
            </a:endParaRPr>
          </a:p>
          <a:p>
            <a:pPr marL="457200" lvl="2" algn="l"/>
            <a:endParaRPr lang="da-DK" sz="5100" dirty="0" smtClean="0">
              <a:solidFill>
                <a:schemeClr val="tx1"/>
              </a:solidFill>
            </a:endParaRPr>
          </a:p>
        </p:txBody>
      </p:sp>
      <p:sp>
        <p:nvSpPr>
          <p:cNvPr id="4" name="Titel 3"/>
          <p:cNvSpPr>
            <a:spLocks noGrp="1"/>
          </p:cNvSpPr>
          <p:nvPr>
            <p:ph type="ctrTitle"/>
          </p:nvPr>
        </p:nvSpPr>
        <p:spPr>
          <a:xfrm>
            <a:off x="685800" y="764704"/>
            <a:ext cx="7772400" cy="1470025"/>
          </a:xfrm>
        </p:spPr>
        <p:txBody>
          <a:bodyPr/>
          <a:lstStyle/>
          <a:p>
            <a:r>
              <a:rPr lang="da-DK" dirty="0" err="1" smtClean="0"/>
              <a:t>Issues</a:t>
            </a:r>
            <a:r>
              <a:rPr lang="da-DK" dirty="0" smtClean="0"/>
              <a:t> / </a:t>
            </a:r>
            <a:r>
              <a:rPr lang="da-DK" dirty="0" err="1" smtClean="0"/>
              <a:t>todo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7592604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683568" y="2564904"/>
            <a:ext cx="7920880" cy="3240360"/>
          </a:xfrm>
        </p:spPr>
        <p:txBody>
          <a:bodyPr>
            <a:normAutofit/>
          </a:bodyPr>
          <a:lstStyle/>
          <a:p>
            <a:pPr algn="l"/>
            <a:r>
              <a:rPr lang="da-DK" sz="3600" dirty="0" smtClean="0">
                <a:solidFill>
                  <a:schemeClr val="tx1"/>
                </a:solidFill>
              </a:rPr>
              <a:t>The </a:t>
            </a:r>
            <a:r>
              <a:rPr lang="da-DK" sz="3600" dirty="0" err="1" smtClean="0">
                <a:solidFill>
                  <a:schemeClr val="tx1"/>
                </a:solidFill>
              </a:rPr>
              <a:t>matroos</a:t>
            </a:r>
            <a:r>
              <a:rPr lang="da-DK" sz="3600" dirty="0" smtClean="0">
                <a:solidFill>
                  <a:schemeClr val="tx1"/>
                </a:solidFill>
              </a:rPr>
              <a:t> </a:t>
            </a:r>
            <a:r>
              <a:rPr lang="da-DK" sz="3600" dirty="0" err="1" smtClean="0">
                <a:solidFill>
                  <a:schemeClr val="tx1"/>
                </a:solidFill>
              </a:rPr>
              <a:t>forecast</a:t>
            </a:r>
            <a:r>
              <a:rPr lang="da-DK" sz="3600" dirty="0" smtClean="0">
                <a:solidFill>
                  <a:schemeClr val="tx1"/>
                </a:solidFill>
              </a:rPr>
              <a:t> page is more </a:t>
            </a:r>
            <a:r>
              <a:rPr lang="da-DK" sz="3600" dirty="0" err="1" smtClean="0">
                <a:solidFill>
                  <a:schemeClr val="tx1"/>
                </a:solidFill>
              </a:rPr>
              <a:t>complete</a:t>
            </a:r>
            <a:r>
              <a:rPr lang="da-DK" sz="3600" dirty="0" smtClean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da-DK" sz="3600" dirty="0" err="1" smtClean="0">
                <a:solidFill>
                  <a:schemeClr val="tx1"/>
                </a:solidFill>
              </a:rPr>
              <a:t>We</a:t>
            </a:r>
            <a:r>
              <a:rPr lang="da-DK" sz="3600" dirty="0" smtClean="0">
                <a:solidFill>
                  <a:schemeClr val="tx1"/>
                </a:solidFill>
              </a:rPr>
              <a:t> </a:t>
            </a:r>
            <a:r>
              <a:rPr lang="da-DK" sz="3600" dirty="0" err="1" smtClean="0">
                <a:solidFill>
                  <a:schemeClr val="tx1"/>
                </a:solidFill>
              </a:rPr>
              <a:t>need</a:t>
            </a:r>
            <a:r>
              <a:rPr lang="da-DK" sz="3600" dirty="0" smtClean="0">
                <a:solidFill>
                  <a:schemeClr val="tx1"/>
                </a:solidFill>
              </a:rPr>
              <a:t> to </a:t>
            </a:r>
            <a:r>
              <a:rPr lang="da-DK" sz="3600" dirty="0" err="1" smtClean="0">
                <a:solidFill>
                  <a:schemeClr val="tx1"/>
                </a:solidFill>
              </a:rPr>
              <a:t>synchronize</a:t>
            </a:r>
            <a:r>
              <a:rPr lang="da-DK" sz="3600" dirty="0" smtClean="0">
                <a:solidFill>
                  <a:schemeClr val="tx1"/>
                </a:solidFill>
              </a:rPr>
              <a:t>.</a:t>
            </a:r>
            <a:endParaRPr lang="da-DK" sz="3600" dirty="0">
              <a:solidFill>
                <a:schemeClr val="tx1"/>
              </a:solidFill>
            </a:endParaRPr>
          </a:p>
          <a:p>
            <a:pPr marL="914400" lvl="1" indent="-457200" algn="l">
              <a:buFont typeface="Arial" panose="020B0604020202020204" pitchFamily="34" charset="0"/>
              <a:buChar char="•"/>
            </a:pPr>
            <a:endParaRPr lang="da-DK" dirty="0">
              <a:solidFill>
                <a:schemeClr val="tx1"/>
              </a:solidFill>
            </a:endParaRPr>
          </a:p>
          <a:p>
            <a:pPr marL="914400" lvl="1" indent="-457200" algn="l">
              <a:buFont typeface="Arial" panose="020B0604020202020204" pitchFamily="34" charset="0"/>
              <a:buChar char="•"/>
            </a:pPr>
            <a:endParaRPr lang="da-DK" dirty="0" smtClean="0">
              <a:solidFill>
                <a:schemeClr val="tx1"/>
              </a:solidFill>
            </a:endParaRPr>
          </a:p>
          <a:p>
            <a:pPr algn="l"/>
            <a:endParaRPr lang="da-DK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67293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683568" y="980728"/>
            <a:ext cx="7920880" cy="4248472"/>
          </a:xfrm>
        </p:spPr>
        <p:txBody>
          <a:bodyPr>
            <a:normAutofit fontScale="70000" lnSpcReduction="20000"/>
          </a:bodyPr>
          <a:lstStyle/>
          <a:p>
            <a:pPr algn="l"/>
            <a:r>
              <a:rPr lang="da-DK" sz="5200" dirty="0" smtClean="0">
                <a:solidFill>
                  <a:schemeClr val="tx1"/>
                </a:solidFill>
              </a:rPr>
              <a:t>Storm </a:t>
            </a:r>
            <a:r>
              <a:rPr lang="da-DK" sz="5200" dirty="0" err="1" smtClean="0">
                <a:solidFill>
                  <a:schemeClr val="tx1"/>
                </a:solidFill>
              </a:rPr>
              <a:t>surge</a:t>
            </a:r>
            <a:r>
              <a:rPr lang="da-DK" sz="5200" dirty="0" smtClean="0">
                <a:solidFill>
                  <a:schemeClr val="tx1"/>
                </a:solidFill>
              </a:rPr>
              <a:t> </a:t>
            </a:r>
            <a:r>
              <a:rPr lang="da-DK" sz="5200" dirty="0" err="1" smtClean="0">
                <a:solidFill>
                  <a:schemeClr val="tx1"/>
                </a:solidFill>
              </a:rPr>
              <a:t>warning</a:t>
            </a:r>
            <a:r>
              <a:rPr lang="da-DK" sz="5200" dirty="0" smtClean="0">
                <a:solidFill>
                  <a:schemeClr val="tx1"/>
                </a:solidFill>
              </a:rPr>
              <a:t> -</a:t>
            </a:r>
          </a:p>
          <a:p>
            <a:pPr algn="l"/>
            <a:r>
              <a:rPr lang="da-DK" sz="5200" dirty="0" err="1" smtClean="0">
                <a:solidFill>
                  <a:schemeClr val="tx1"/>
                </a:solidFill>
              </a:rPr>
              <a:t>Methodology</a:t>
            </a:r>
            <a:endParaRPr lang="da-DK" sz="5200" dirty="0" smtClean="0">
              <a:solidFill>
                <a:schemeClr val="tx1"/>
              </a:solidFill>
            </a:endParaRPr>
          </a:p>
          <a:p>
            <a:pPr algn="l"/>
            <a:endParaRPr lang="da-DK" sz="3600" dirty="0">
              <a:solidFill>
                <a:schemeClr val="tx1"/>
              </a:solidFill>
            </a:endParaRPr>
          </a:p>
          <a:p>
            <a:pPr algn="l"/>
            <a:r>
              <a:rPr lang="da-DK" sz="3600" dirty="0" smtClean="0">
                <a:solidFill>
                  <a:schemeClr val="tx1"/>
                </a:solidFill>
              </a:rPr>
              <a:t>BSH:		</a:t>
            </a:r>
            <a:r>
              <a:rPr lang="da-DK" sz="3600" dirty="0" err="1" smtClean="0">
                <a:solidFill>
                  <a:schemeClr val="tx1"/>
                </a:solidFill>
              </a:rPr>
              <a:t>Skew</a:t>
            </a:r>
            <a:r>
              <a:rPr lang="da-DK" sz="3600" dirty="0" smtClean="0">
                <a:solidFill>
                  <a:schemeClr val="tx1"/>
                </a:solidFill>
              </a:rPr>
              <a:t> </a:t>
            </a:r>
            <a:r>
              <a:rPr lang="da-DK" sz="3600" dirty="0" err="1" smtClean="0">
                <a:solidFill>
                  <a:schemeClr val="tx1"/>
                </a:solidFill>
              </a:rPr>
              <a:t>surge</a:t>
            </a:r>
            <a:endParaRPr lang="da-DK" sz="3600" dirty="0" smtClean="0">
              <a:solidFill>
                <a:schemeClr val="tx1"/>
              </a:solidFill>
            </a:endParaRPr>
          </a:p>
          <a:p>
            <a:pPr algn="l"/>
            <a:r>
              <a:rPr lang="da-DK" sz="3600" dirty="0" smtClean="0">
                <a:solidFill>
                  <a:schemeClr val="tx1"/>
                </a:solidFill>
              </a:rPr>
              <a:t>KNMI:		</a:t>
            </a:r>
            <a:r>
              <a:rPr lang="da-DK" sz="3600" dirty="0" err="1" smtClean="0">
                <a:solidFill>
                  <a:schemeClr val="tx1"/>
                </a:solidFill>
              </a:rPr>
              <a:t>Surge+astro</a:t>
            </a:r>
            <a:r>
              <a:rPr lang="da-DK" sz="3600" dirty="0" smtClean="0">
                <a:solidFill>
                  <a:schemeClr val="tx1"/>
                </a:solidFill>
              </a:rPr>
              <a:t> tide</a:t>
            </a:r>
          </a:p>
          <a:p>
            <a:pPr algn="l"/>
            <a:r>
              <a:rPr lang="da-DK" sz="3600" dirty="0" smtClean="0">
                <a:solidFill>
                  <a:schemeClr val="tx1"/>
                </a:solidFill>
              </a:rPr>
              <a:t>DMI:		Sea </a:t>
            </a:r>
            <a:r>
              <a:rPr lang="da-DK" sz="3600" dirty="0" err="1" smtClean="0">
                <a:solidFill>
                  <a:schemeClr val="tx1"/>
                </a:solidFill>
              </a:rPr>
              <a:t>level</a:t>
            </a:r>
            <a:endParaRPr lang="da-DK" sz="3600" dirty="0" smtClean="0">
              <a:solidFill>
                <a:schemeClr val="tx1"/>
              </a:solidFill>
            </a:endParaRPr>
          </a:p>
          <a:p>
            <a:pPr algn="l"/>
            <a:r>
              <a:rPr lang="da-DK" sz="3600" dirty="0" err="1" smtClean="0">
                <a:solidFill>
                  <a:schemeClr val="tx1"/>
                </a:solidFill>
              </a:rPr>
              <a:t>Others</a:t>
            </a:r>
            <a:r>
              <a:rPr lang="da-DK" sz="3600" dirty="0" smtClean="0">
                <a:solidFill>
                  <a:schemeClr val="tx1"/>
                </a:solidFill>
              </a:rPr>
              <a:t>:	…</a:t>
            </a:r>
          </a:p>
          <a:p>
            <a:pPr algn="l"/>
            <a:endParaRPr lang="da-DK" sz="3600" dirty="0">
              <a:solidFill>
                <a:schemeClr val="tx1"/>
              </a:solidFill>
            </a:endParaRPr>
          </a:p>
          <a:p>
            <a:pPr algn="l"/>
            <a:r>
              <a:rPr lang="da-DK" sz="3600" dirty="0" smtClean="0">
                <a:solidFill>
                  <a:schemeClr val="tx1"/>
                </a:solidFill>
                <a:sym typeface="Wingdings" panose="05000000000000000000" pitchFamily="2" charset="2"/>
              </a:rPr>
              <a:t> Even </a:t>
            </a:r>
            <a:r>
              <a:rPr lang="da-DK" sz="3600" dirty="0" err="1">
                <a:solidFill>
                  <a:schemeClr val="tx1"/>
                </a:solidFill>
                <a:sym typeface="Wingdings" panose="05000000000000000000" pitchFamily="2" charset="2"/>
              </a:rPr>
              <a:t>h</a:t>
            </a:r>
            <a:r>
              <a:rPr lang="da-DK" sz="3600" dirty="0" err="1" smtClean="0">
                <a:solidFill>
                  <a:schemeClr val="tx1"/>
                </a:solidFill>
                <a:sym typeface="Wingdings" panose="05000000000000000000" pitchFamily="2" charset="2"/>
              </a:rPr>
              <a:t>aving</a:t>
            </a:r>
            <a:r>
              <a:rPr lang="da-DK" sz="3600" dirty="0" smtClean="0">
                <a:solidFill>
                  <a:schemeClr val="tx1"/>
                </a:solidFill>
                <a:sym typeface="Wingdings" panose="05000000000000000000" pitchFamily="2" charset="2"/>
              </a:rPr>
              <a:t> the same model </a:t>
            </a:r>
            <a:r>
              <a:rPr lang="da-DK" sz="3600" dirty="0" err="1" smtClean="0">
                <a:solidFill>
                  <a:schemeClr val="tx1"/>
                </a:solidFill>
                <a:sym typeface="Wingdings" panose="05000000000000000000" pitchFamily="2" charset="2"/>
              </a:rPr>
              <a:t>result</a:t>
            </a:r>
            <a:r>
              <a:rPr lang="da-DK" sz="3600" dirty="0" smtClean="0">
                <a:solidFill>
                  <a:schemeClr val="tx1"/>
                </a:solidFill>
                <a:sym typeface="Wingdings" panose="05000000000000000000" pitchFamily="2" charset="2"/>
              </a:rPr>
              <a:t>, </a:t>
            </a:r>
            <a:r>
              <a:rPr lang="da-DK" sz="3600" dirty="0" err="1" smtClean="0">
                <a:solidFill>
                  <a:schemeClr val="tx1"/>
                </a:solidFill>
                <a:sym typeface="Wingdings" panose="05000000000000000000" pitchFamily="2" charset="2"/>
              </a:rPr>
              <a:t>institutes</a:t>
            </a:r>
            <a:r>
              <a:rPr lang="da-DK" sz="3600" dirty="0" smtClean="0">
                <a:solidFill>
                  <a:schemeClr val="tx1"/>
                </a:solidFill>
                <a:sym typeface="Wingdings" panose="05000000000000000000" pitchFamily="2" charset="2"/>
              </a:rPr>
              <a:t> </a:t>
            </a:r>
            <a:r>
              <a:rPr lang="da-DK" sz="3600" dirty="0" err="1" smtClean="0">
                <a:solidFill>
                  <a:schemeClr val="tx1"/>
                </a:solidFill>
                <a:sym typeface="Wingdings" panose="05000000000000000000" pitchFamily="2" charset="2"/>
              </a:rPr>
              <a:t>will</a:t>
            </a:r>
            <a:r>
              <a:rPr lang="da-DK" sz="3600" dirty="0" smtClean="0">
                <a:solidFill>
                  <a:schemeClr val="tx1"/>
                </a:solidFill>
                <a:sym typeface="Wingdings" panose="05000000000000000000" pitchFamily="2" charset="2"/>
              </a:rPr>
              <a:t> </a:t>
            </a:r>
            <a:r>
              <a:rPr lang="da-DK" sz="3600" dirty="0" err="1" smtClean="0">
                <a:solidFill>
                  <a:schemeClr val="tx1"/>
                </a:solidFill>
                <a:sym typeface="Wingdings" panose="05000000000000000000" pitchFamily="2" charset="2"/>
              </a:rPr>
              <a:t>come</a:t>
            </a:r>
            <a:r>
              <a:rPr lang="da-DK" sz="3600" dirty="0" smtClean="0">
                <a:solidFill>
                  <a:schemeClr val="tx1"/>
                </a:solidFill>
                <a:sym typeface="Wingdings" panose="05000000000000000000" pitchFamily="2" charset="2"/>
              </a:rPr>
              <a:t> up with </a:t>
            </a:r>
            <a:r>
              <a:rPr lang="da-DK" sz="3600" dirty="0" err="1" smtClean="0">
                <a:solidFill>
                  <a:schemeClr val="tx1"/>
                </a:solidFill>
                <a:sym typeface="Wingdings" panose="05000000000000000000" pitchFamily="2" charset="2"/>
              </a:rPr>
              <a:t>different</a:t>
            </a:r>
            <a:r>
              <a:rPr lang="da-DK" sz="3600" dirty="0" smtClean="0">
                <a:solidFill>
                  <a:schemeClr val="tx1"/>
                </a:solidFill>
                <a:sym typeface="Wingdings" panose="05000000000000000000" pitchFamily="2" charset="2"/>
              </a:rPr>
              <a:t>  </a:t>
            </a:r>
            <a:r>
              <a:rPr lang="da-DK" sz="3600" dirty="0" err="1" smtClean="0">
                <a:solidFill>
                  <a:schemeClr val="tx1"/>
                </a:solidFill>
                <a:sym typeface="Wingdings" panose="05000000000000000000" pitchFamily="2" charset="2"/>
              </a:rPr>
              <a:t>prediction</a:t>
            </a:r>
            <a:r>
              <a:rPr lang="da-DK" sz="3600" dirty="0" smtClean="0">
                <a:solidFill>
                  <a:schemeClr val="tx1"/>
                </a:solidFill>
                <a:sym typeface="Wingdings" panose="05000000000000000000" pitchFamily="2" charset="2"/>
              </a:rPr>
              <a:t> of </a:t>
            </a:r>
            <a:r>
              <a:rPr lang="da-DK" sz="3600" dirty="0" err="1" smtClean="0">
                <a:solidFill>
                  <a:schemeClr val="tx1"/>
                </a:solidFill>
                <a:sym typeface="Wingdings" panose="05000000000000000000" pitchFamily="2" charset="2"/>
              </a:rPr>
              <a:t>maximum</a:t>
            </a:r>
            <a:r>
              <a:rPr lang="da-DK" sz="3600" dirty="0" smtClean="0">
                <a:solidFill>
                  <a:schemeClr val="tx1"/>
                </a:solidFill>
                <a:sym typeface="Wingdings" panose="05000000000000000000" pitchFamily="2" charset="2"/>
              </a:rPr>
              <a:t> </a:t>
            </a:r>
            <a:r>
              <a:rPr lang="da-DK" sz="3600" dirty="0" err="1" smtClean="0">
                <a:solidFill>
                  <a:schemeClr val="tx1"/>
                </a:solidFill>
                <a:sym typeface="Wingdings" panose="05000000000000000000" pitchFamily="2" charset="2"/>
              </a:rPr>
              <a:t>sea</a:t>
            </a:r>
            <a:r>
              <a:rPr lang="da-DK" sz="3600" dirty="0" smtClean="0">
                <a:solidFill>
                  <a:schemeClr val="tx1"/>
                </a:solidFill>
                <a:sym typeface="Wingdings" panose="05000000000000000000" pitchFamily="2" charset="2"/>
              </a:rPr>
              <a:t> </a:t>
            </a:r>
            <a:r>
              <a:rPr lang="da-DK" sz="3600" dirty="0" err="1" smtClean="0">
                <a:solidFill>
                  <a:schemeClr val="tx1"/>
                </a:solidFill>
                <a:sym typeface="Wingdings" panose="05000000000000000000" pitchFamily="2" charset="2"/>
              </a:rPr>
              <a:t>level</a:t>
            </a:r>
            <a:endParaRPr lang="da-DK" dirty="0">
              <a:solidFill>
                <a:schemeClr val="tx1"/>
              </a:solidFill>
            </a:endParaRPr>
          </a:p>
          <a:p>
            <a:pPr marL="914400" lvl="1" indent="-457200" algn="l">
              <a:buFont typeface="Arial" panose="020B0604020202020204" pitchFamily="34" charset="0"/>
              <a:buChar char="•"/>
            </a:pPr>
            <a:endParaRPr lang="da-DK" dirty="0" smtClean="0">
              <a:solidFill>
                <a:schemeClr val="tx1"/>
              </a:solidFill>
            </a:endParaRPr>
          </a:p>
          <a:p>
            <a:pPr algn="l"/>
            <a:endParaRPr lang="da-DK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02706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683568" y="980728"/>
            <a:ext cx="7920880" cy="4248472"/>
          </a:xfrm>
        </p:spPr>
        <p:txBody>
          <a:bodyPr>
            <a:normAutofit/>
          </a:bodyPr>
          <a:lstStyle/>
          <a:p>
            <a:pPr algn="l"/>
            <a:r>
              <a:rPr lang="da-DK" sz="5200" dirty="0" smtClean="0">
                <a:solidFill>
                  <a:schemeClr val="tx1"/>
                </a:solidFill>
              </a:rPr>
              <a:t>BMA - </a:t>
            </a:r>
            <a:r>
              <a:rPr lang="da-DK" sz="5200" dirty="0" err="1" smtClean="0">
                <a:solidFill>
                  <a:schemeClr val="tx1"/>
                </a:solidFill>
              </a:rPr>
              <a:t>Methodology</a:t>
            </a:r>
            <a:endParaRPr lang="da-DK" sz="5200" dirty="0" smtClean="0">
              <a:solidFill>
                <a:schemeClr val="tx1"/>
              </a:solidFill>
            </a:endParaRPr>
          </a:p>
          <a:p>
            <a:pPr algn="l"/>
            <a:endParaRPr lang="da-DK" sz="3600" dirty="0">
              <a:solidFill>
                <a:schemeClr val="tx1"/>
              </a:solidFill>
            </a:endParaRPr>
          </a:p>
          <a:p>
            <a:pPr algn="l"/>
            <a:r>
              <a:rPr lang="da-DK" sz="3600" dirty="0" err="1" smtClean="0">
                <a:solidFill>
                  <a:schemeClr val="tx1"/>
                </a:solidFill>
              </a:rPr>
              <a:t>Synchronise</a:t>
            </a:r>
            <a:r>
              <a:rPr lang="da-DK" sz="3600" dirty="0" smtClean="0">
                <a:solidFill>
                  <a:schemeClr val="tx1"/>
                </a:solidFill>
              </a:rPr>
              <a:t> with </a:t>
            </a:r>
            <a:r>
              <a:rPr lang="da-DK" sz="3600" dirty="0" err="1" smtClean="0">
                <a:solidFill>
                  <a:schemeClr val="tx1"/>
                </a:solidFill>
              </a:rPr>
              <a:t>similar</a:t>
            </a:r>
            <a:r>
              <a:rPr lang="da-DK" sz="3600" dirty="0" smtClean="0">
                <a:solidFill>
                  <a:schemeClr val="tx1"/>
                </a:solidFill>
              </a:rPr>
              <a:t> </a:t>
            </a:r>
            <a:r>
              <a:rPr lang="da-DK" sz="3600" dirty="0" err="1" smtClean="0">
                <a:solidFill>
                  <a:schemeClr val="tx1"/>
                </a:solidFill>
              </a:rPr>
              <a:t>effort</a:t>
            </a:r>
            <a:r>
              <a:rPr lang="da-DK" sz="3600" smtClean="0">
                <a:solidFill>
                  <a:schemeClr val="tx1"/>
                </a:solidFill>
              </a:rPr>
              <a:t> in BOOS.</a:t>
            </a:r>
            <a:endParaRPr lang="da-DK" dirty="0">
              <a:solidFill>
                <a:schemeClr val="tx1"/>
              </a:solidFill>
            </a:endParaRPr>
          </a:p>
          <a:p>
            <a:pPr marL="914400" lvl="1" indent="-457200" algn="l">
              <a:buFont typeface="Arial" panose="020B0604020202020204" pitchFamily="34" charset="0"/>
              <a:buChar char="•"/>
            </a:pPr>
            <a:endParaRPr lang="da-DK" dirty="0" smtClean="0">
              <a:solidFill>
                <a:schemeClr val="tx1"/>
              </a:solidFill>
            </a:endParaRPr>
          </a:p>
          <a:p>
            <a:pPr algn="l"/>
            <a:endParaRPr lang="da-DK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9999022"/>
      </p:ext>
    </p:extLst>
  </p:cSld>
  <p:clrMapOvr>
    <a:masterClrMapping/>
  </p:clrMapOvr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3047</TotalTime>
  <Words>78</Words>
  <Application>Microsoft Office PowerPoint</Application>
  <PresentationFormat>Skærmshow (4:3)</PresentationFormat>
  <Paragraphs>51</Paragraphs>
  <Slides>9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Diastitler</vt:lpstr>
      </vt:variant>
      <vt:variant>
        <vt:i4>9</vt:i4>
      </vt:variant>
    </vt:vector>
  </HeadingPairs>
  <TitlesOfParts>
    <vt:vector size="10" baseType="lpstr">
      <vt:lpstr>Kontortema</vt:lpstr>
      <vt:lpstr>Sea level observation exchange</vt:lpstr>
      <vt:lpstr>Sea level observation exchange 2x nine countries</vt:lpstr>
      <vt:lpstr>Sea level observation exchange</vt:lpstr>
      <vt:lpstr>Issues</vt:lpstr>
      <vt:lpstr>Sea level forecast exchange</vt:lpstr>
      <vt:lpstr>Issues / todo</vt:lpstr>
      <vt:lpstr>PowerPoint-præsentation</vt:lpstr>
      <vt:lpstr>PowerPoint-præsentation</vt:lpstr>
      <vt:lpstr>PowerPoint-præsentation</vt:lpstr>
    </vt:vector>
  </TitlesOfParts>
  <Company>DMI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Sea level observation exchange</dc:title>
  <dc:creator>Jacob Woge Nielsen</dc:creator>
  <cp:lastModifiedBy>Jacob Woge Nielsen</cp:lastModifiedBy>
  <cp:revision>10</cp:revision>
  <dcterms:created xsi:type="dcterms:W3CDTF">2017-11-15T09:49:14Z</dcterms:created>
  <dcterms:modified xsi:type="dcterms:W3CDTF">2017-11-17T12:37:01Z</dcterms:modified>
</cp:coreProperties>
</file>