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85" r:id="rId17"/>
    <p:sldId id="286" r:id="rId18"/>
    <p:sldId id="287" r:id="rId19"/>
    <p:sldId id="271" r:id="rId20"/>
    <p:sldId id="273" r:id="rId21"/>
    <p:sldId id="277" r:id="rId22"/>
    <p:sldId id="274" r:id="rId23"/>
    <p:sldId id="278" r:id="rId24"/>
    <p:sldId id="275" r:id="rId25"/>
    <p:sldId id="279" r:id="rId26"/>
    <p:sldId id="276" r:id="rId27"/>
    <p:sldId id="283" r:id="rId28"/>
    <p:sldId id="284" r:id="rId29"/>
    <p:sldId id="281" r:id="rId30"/>
    <p:sldId id="27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536FB-8491-4731-BE41-D8AEED727E44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46C907A-B848-4D24-9E79-88D46BECD888}">
      <dgm:prSet phldrT="[Text]"/>
      <dgm:spPr/>
      <dgm:t>
        <a:bodyPr/>
        <a:lstStyle/>
        <a:p>
          <a:r>
            <a:rPr lang="el-GR" dirty="0" smtClean="0">
              <a:latin typeface="Calibri" panose="020F0502020204030204" pitchFamily="34" charset="0"/>
              <a:cs typeface="Calibri" panose="020F0502020204030204" pitchFamily="34" charset="0"/>
            </a:rPr>
            <a:t>β</a:t>
          </a:r>
          <a:r>
            <a:rPr lang="fr-BE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dirty="0"/>
        </a:p>
      </dgm:t>
    </dgm:pt>
    <dgm:pt modelId="{700DF475-D6BB-42F9-A38B-B99E7BBB83F8}" type="parTrans" cxnId="{F2452AFF-A6C1-45DE-B19E-DB4547ADBA07}">
      <dgm:prSet/>
      <dgm:spPr/>
      <dgm:t>
        <a:bodyPr/>
        <a:lstStyle/>
        <a:p>
          <a:endParaRPr lang="en-US"/>
        </a:p>
      </dgm:t>
    </dgm:pt>
    <dgm:pt modelId="{8532E2EA-B089-4747-B998-4FD7437B844C}" type="sibTrans" cxnId="{F2452AFF-A6C1-45DE-B19E-DB4547ADBA07}">
      <dgm:prSet/>
      <dgm:spPr/>
      <dgm:t>
        <a:bodyPr/>
        <a:lstStyle/>
        <a:p>
          <a:endParaRPr lang="en-US"/>
        </a:p>
      </dgm:t>
    </dgm:pt>
    <dgm:pt modelId="{EC697737-C877-4BF9-B992-BF7FBE1EBF22}">
      <dgm:prSet phldrT="[Text]"/>
      <dgm:spPr/>
      <dgm:t>
        <a:bodyPr/>
        <a:lstStyle/>
        <a:p>
          <a:r>
            <a:rPr lang="el-GR" dirty="0" smtClean="0">
              <a:latin typeface="Calibri" panose="020F0502020204030204" pitchFamily="34" charset="0"/>
              <a:cs typeface="Calibri" panose="020F0502020204030204" pitchFamily="34" charset="0"/>
            </a:rPr>
            <a:t>α</a:t>
          </a:r>
          <a:r>
            <a:rPr lang="fr-BE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dirty="0"/>
        </a:p>
      </dgm:t>
    </dgm:pt>
    <dgm:pt modelId="{EB9D4222-156B-409E-BD8E-2AFBFCFA6F50}" type="parTrans" cxnId="{F30972D8-4BA2-4C0C-8447-09693DDC445D}">
      <dgm:prSet/>
      <dgm:spPr/>
      <dgm:t>
        <a:bodyPr/>
        <a:lstStyle/>
        <a:p>
          <a:endParaRPr lang="en-US"/>
        </a:p>
      </dgm:t>
    </dgm:pt>
    <dgm:pt modelId="{FA86AF84-4B72-4290-A09E-A07EA931C0A6}" type="sibTrans" cxnId="{F30972D8-4BA2-4C0C-8447-09693DDC445D}">
      <dgm:prSet/>
      <dgm:spPr/>
      <dgm:t>
        <a:bodyPr/>
        <a:lstStyle/>
        <a:p>
          <a:endParaRPr lang="en-US"/>
        </a:p>
      </dgm:t>
    </dgm:pt>
    <dgm:pt modelId="{729C1A50-2118-4988-8ECA-A3CAFED3ECBF}">
      <dgm:prSet phldrT="[Text]"/>
      <dgm:spPr/>
      <dgm:t>
        <a:bodyPr/>
        <a:lstStyle/>
        <a:p>
          <a:r>
            <a:rPr lang="en-US" dirty="0" smtClean="0"/>
            <a:t>Blue print</a:t>
          </a:r>
          <a:endParaRPr lang="en-US" dirty="0"/>
        </a:p>
      </dgm:t>
    </dgm:pt>
    <dgm:pt modelId="{9B698671-C966-448F-9020-A965F743365C}" type="parTrans" cxnId="{9E198415-A6BD-4D63-9912-77797F8225F5}">
      <dgm:prSet/>
      <dgm:spPr/>
      <dgm:t>
        <a:bodyPr/>
        <a:lstStyle/>
        <a:p>
          <a:endParaRPr lang="en-US"/>
        </a:p>
      </dgm:t>
    </dgm:pt>
    <dgm:pt modelId="{FFAB3AA6-ABAA-418B-9C95-473BAA6B7BBB}" type="sibTrans" cxnId="{9E198415-A6BD-4D63-9912-77797F8225F5}">
      <dgm:prSet/>
      <dgm:spPr/>
      <dgm:t>
        <a:bodyPr/>
        <a:lstStyle/>
        <a:p>
          <a:endParaRPr lang="en-US"/>
        </a:p>
      </dgm:t>
    </dgm:pt>
    <dgm:pt modelId="{7322A9EE-7635-4FAA-B118-0276807A1506}" type="pres">
      <dgm:prSet presAssocID="{4B8536FB-8491-4731-BE41-D8AEED727E4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D4B44DFC-FBF4-42FE-9795-77F9E396DEF1}" type="pres">
      <dgm:prSet presAssocID="{E46C907A-B848-4D24-9E79-88D46BECD888}" presName="Accent1" presStyleCnt="0"/>
      <dgm:spPr/>
    </dgm:pt>
    <dgm:pt modelId="{AF3F3AB3-68ED-479A-BFEA-D18F18C6A705}" type="pres">
      <dgm:prSet presAssocID="{E46C907A-B848-4D24-9E79-88D46BECD888}" presName="Accent" presStyleLbl="node1" presStyleIdx="0" presStyleCnt="3"/>
      <dgm:spPr/>
    </dgm:pt>
    <dgm:pt modelId="{AB90D171-677A-44EB-A0B1-34485FB1FD79}" type="pres">
      <dgm:prSet presAssocID="{E46C907A-B848-4D24-9E79-88D46BECD888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7210F-375E-461C-BB9E-6E13A886DC0B}" type="pres">
      <dgm:prSet presAssocID="{EC697737-C877-4BF9-B992-BF7FBE1EBF22}" presName="Accent2" presStyleCnt="0"/>
      <dgm:spPr/>
    </dgm:pt>
    <dgm:pt modelId="{CC7880FB-9629-48B5-93FF-215B9222DC35}" type="pres">
      <dgm:prSet presAssocID="{EC697737-C877-4BF9-B992-BF7FBE1EBF22}" presName="Accent" presStyleLbl="node1" presStyleIdx="1" presStyleCnt="3"/>
      <dgm:spPr/>
    </dgm:pt>
    <dgm:pt modelId="{96036D75-7A70-49CA-ADF9-4F6D0B16469B}" type="pres">
      <dgm:prSet presAssocID="{EC697737-C877-4BF9-B992-BF7FBE1EBF2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C10CB-D5F5-4A89-A6FA-38060E171182}" type="pres">
      <dgm:prSet presAssocID="{729C1A50-2118-4988-8ECA-A3CAFED3ECBF}" presName="Accent3" presStyleCnt="0"/>
      <dgm:spPr/>
    </dgm:pt>
    <dgm:pt modelId="{66D7DB29-713F-42D9-B75F-4BB2BD6FC164}" type="pres">
      <dgm:prSet presAssocID="{729C1A50-2118-4988-8ECA-A3CAFED3ECBF}" presName="Accent" presStyleLbl="node1" presStyleIdx="2" presStyleCnt="3"/>
      <dgm:spPr/>
    </dgm:pt>
    <dgm:pt modelId="{73C6B002-BF8C-4040-BDD9-9F80A1F0BB4C}" type="pres">
      <dgm:prSet presAssocID="{729C1A50-2118-4988-8ECA-A3CAFED3ECB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0972D8-4BA2-4C0C-8447-09693DDC445D}" srcId="{4B8536FB-8491-4731-BE41-D8AEED727E44}" destId="{EC697737-C877-4BF9-B992-BF7FBE1EBF22}" srcOrd="1" destOrd="0" parTransId="{EB9D4222-156B-409E-BD8E-2AFBFCFA6F50}" sibTransId="{FA86AF84-4B72-4290-A09E-A07EA931C0A6}"/>
    <dgm:cxn modelId="{DAB9009F-B7F8-41E1-98F4-C70B5F73A006}" type="presOf" srcId="{729C1A50-2118-4988-8ECA-A3CAFED3ECBF}" destId="{73C6B002-BF8C-4040-BDD9-9F80A1F0BB4C}" srcOrd="0" destOrd="0" presId="urn:microsoft.com/office/officeart/2009/layout/CircleArrowProcess"/>
    <dgm:cxn modelId="{9E198415-A6BD-4D63-9912-77797F8225F5}" srcId="{4B8536FB-8491-4731-BE41-D8AEED727E44}" destId="{729C1A50-2118-4988-8ECA-A3CAFED3ECBF}" srcOrd="2" destOrd="0" parTransId="{9B698671-C966-448F-9020-A965F743365C}" sibTransId="{FFAB3AA6-ABAA-418B-9C95-473BAA6B7BBB}"/>
    <dgm:cxn modelId="{E11BBFCD-42EE-4CEF-A2E9-32E367EB8B23}" type="presOf" srcId="{4B8536FB-8491-4731-BE41-D8AEED727E44}" destId="{7322A9EE-7635-4FAA-B118-0276807A1506}" srcOrd="0" destOrd="0" presId="urn:microsoft.com/office/officeart/2009/layout/CircleArrowProcess"/>
    <dgm:cxn modelId="{B518347E-9E1C-4991-B570-5990E0C0D56C}" type="presOf" srcId="{EC697737-C877-4BF9-B992-BF7FBE1EBF22}" destId="{96036D75-7A70-49CA-ADF9-4F6D0B16469B}" srcOrd="0" destOrd="0" presId="urn:microsoft.com/office/officeart/2009/layout/CircleArrowProcess"/>
    <dgm:cxn modelId="{69150B08-7490-4E36-9F58-EE5C33935F67}" type="presOf" srcId="{E46C907A-B848-4D24-9E79-88D46BECD888}" destId="{AB90D171-677A-44EB-A0B1-34485FB1FD79}" srcOrd="0" destOrd="0" presId="urn:microsoft.com/office/officeart/2009/layout/CircleArrowProcess"/>
    <dgm:cxn modelId="{F2452AFF-A6C1-45DE-B19E-DB4547ADBA07}" srcId="{4B8536FB-8491-4731-BE41-D8AEED727E44}" destId="{E46C907A-B848-4D24-9E79-88D46BECD888}" srcOrd="0" destOrd="0" parTransId="{700DF475-D6BB-42F9-A38B-B99E7BBB83F8}" sibTransId="{8532E2EA-B089-4747-B998-4FD7437B844C}"/>
    <dgm:cxn modelId="{9CB3B265-E860-47D0-B88E-1B4E5C4D3890}" type="presParOf" srcId="{7322A9EE-7635-4FAA-B118-0276807A1506}" destId="{D4B44DFC-FBF4-42FE-9795-77F9E396DEF1}" srcOrd="0" destOrd="0" presId="urn:microsoft.com/office/officeart/2009/layout/CircleArrowProcess"/>
    <dgm:cxn modelId="{7813C193-C65E-42C1-8A29-F98D2B9A5A7A}" type="presParOf" srcId="{D4B44DFC-FBF4-42FE-9795-77F9E396DEF1}" destId="{AF3F3AB3-68ED-479A-BFEA-D18F18C6A705}" srcOrd="0" destOrd="0" presId="urn:microsoft.com/office/officeart/2009/layout/CircleArrowProcess"/>
    <dgm:cxn modelId="{273EC9EF-DC7C-462B-8F70-4C28908F0AF5}" type="presParOf" srcId="{7322A9EE-7635-4FAA-B118-0276807A1506}" destId="{AB90D171-677A-44EB-A0B1-34485FB1FD79}" srcOrd="1" destOrd="0" presId="urn:microsoft.com/office/officeart/2009/layout/CircleArrowProcess"/>
    <dgm:cxn modelId="{DBAE95D4-2F92-4291-8128-BB74D3116D6A}" type="presParOf" srcId="{7322A9EE-7635-4FAA-B118-0276807A1506}" destId="{D237210F-375E-461C-BB9E-6E13A886DC0B}" srcOrd="2" destOrd="0" presId="urn:microsoft.com/office/officeart/2009/layout/CircleArrowProcess"/>
    <dgm:cxn modelId="{06868A60-3ABB-4958-B261-76736547CB3D}" type="presParOf" srcId="{D237210F-375E-461C-BB9E-6E13A886DC0B}" destId="{CC7880FB-9629-48B5-93FF-215B9222DC35}" srcOrd="0" destOrd="0" presId="urn:microsoft.com/office/officeart/2009/layout/CircleArrowProcess"/>
    <dgm:cxn modelId="{363A5421-7A96-4E04-A424-F25632080C04}" type="presParOf" srcId="{7322A9EE-7635-4FAA-B118-0276807A1506}" destId="{96036D75-7A70-49CA-ADF9-4F6D0B16469B}" srcOrd="3" destOrd="0" presId="urn:microsoft.com/office/officeart/2009/layout/CircleArrowProcess"/>
    <dgm:cxn modelId="{BBEF1A6E-DFFE-4874-824F-C4B81BB75131}" type="presParOf" srcId="{7322A9EE-7635-4FAA-B118-0276807A1506}" destId="{50DC10CB-D5F5-4A89-A6FA-38060E171182}" srcOrd="4" destOrd="0" presId="urn:microsoft.com/office/officeart/2009/layout/CircleArrowProcess"/>
    <dgm:cxn modelId="{9CF60D31-5DFB-4167-9E09-BA68F9C98957}" type="presParOf" srcId="{50DC10CB-D5F5-4A89-A6FA-38060E171182}" destId="{66D7DB29-713F-42D9-B75F-4BB2BD6FC164}" srcOrd="0" destOrd="0" presId="urn:microsoft.com/office/officeart/2009/layout/CircleArrowProcess"/>
    <dgm:cxn modelId="{89CD8BE9-6990-43F8-A675-A83A5249F52A}" type="presParOf" srcId="{7322A9EE-7635-4FAA-B118-0276807A1506}" destId="{73C6B002-BF8C-4040-BDD9-9F80A1F0BB4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F3AB3-68ED-479A-BFEA-D18F18C6A705}">
      <dsp:nvSpPr>
        <dsp:cNvPr id="0" name=""/>
        <dsp:cNvSpPr/>
      </dsp:nvSpPr>
      <dsp:spPr>
        <a:xfrm>
          <a:off x="4595915" y="0"/>
          <a:ext cx="2855480" cy="285591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0D171-677A-44EB-A0B1-34485FB1FD79}">
      <dsp:nvSpPr>
        <dsp:cNvPr id="0" name=""/>
        <dsp:cNvSpPr/>
      </dsp:nvSpPr>
      <dsp:spPr>
        <a:xfrm>
          <a:off x="5227070" y="1031071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β</a:t>
          </a:r>
          <a:r>
            <a:rPr lang="fr-BE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sz="3000" kern="1200" dirty="0"/>
        </a:p>
      </dsp:txBody>
      <dsp:txXfrm>
        <a:off x="5227070" y="1031071"/>
        <a:ext cx="1586735" cy="793177"/>
      </dsp:txXfrm>
    </dsp:sp>
    <dsp:sp modelId="{CC7880FB-9629-48B5-93FF-215B9222DC35}">
      <dsp:nvSpPr>
        <dsp:cNvPr id="0" name=""/>
        <dsp:cNvSpPr/>
      </dsp:nvSpPr>
      <dsp:spPr>
        <a:xfrm>
          <a:off x="3802816" y="1640934"/>
          <a:ext cx="2855480" cy="285591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36D75-7A70-49CA-ADF9-4F6D0B16469B}">
      <dsp:nvSpPr>
        <dsp:cNvPr id="0" name=""/>
        <dsp:cNvSpPr/>
      </dsp:nvSpPr>
      <dsp:spPr>
        <a:xfrm>
          <a:off x="4437188" y="2681498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α</a:t>
          </a:r>
          <a:r>
            <a:rPr lang="fr-BE" sz="3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version</a:t>
          </a:r>
          <a:endParaRPr lang="en-US" sz="3000" kern="1200" dirty="0"/>
        </a:p>
      </dsp:txBody>
      <dsp:txXfrm>
        <a:off x="4437188" y="2681498"/>
        <a:ext cx="1586735" cy="793177"/>
      </dsp:txXfrm>
    </dsp:sp>
    <dsp:sp modelId="{66D7DB29-713F-42D9-B75F-4BB2BD6FC164}">
      <dsp:nvSpPr>
        <dsp:cNvPr id="0" name=""/>
        <dsp:cNvSpPr/>
      </dsp:nvSpPr>
      <dsp:spPr>
        <a:xfrm>
          <a:off x="4799150" y="3478235"/>
          <a:ext cx="2453299" cy="2454283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6B002-BF8C-4040-BDD9-9F80A1F0BB4C}">
      <dsp:nvSpPr>
        <dsp:cNvPr id="0" name=""/>
        <dsp:cNvSpPr/>
      </dsp:nvSpPr>
      <dsp:spPr>
        <a:xfrm>
          <a:off x="5230824" y="4334298"/>
          <a:ext cx="1586735" cy="79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Blue print</a:t>
          </a:r>
          <a:endParaRPr lang="en-US" sz="3000" kern="1200" dirty="0"/>
        </a:p>
      </dsp:txBody>
      <dsp:txXfrm>
        <a:off x="5230824" y="4334298"/>
        <a:ext cx="1586735" cy="793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58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50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48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4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22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90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52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9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0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4AA0F-8F3F-4F78-B4C0-CD9D303F9B1E}" type="datetimeFigureOut">
              <a:rPr lang="en-GB" smtClean="0"/>
              <a:t>18/10/2019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FC910-2C35-4575-9750-604C8050B28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13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ffxe2TOfI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smtClean="0"/>
              <a:t>First </a:t>
            </a:r>
            <a:r>
              <a:rPr lang="fr-BE" dirty="0" err="1" smtClean="0"/>
              <a:t>steps</a:t>
            </a:r>
            <a:r>
              <a:rPr lang="fr-BE" dirty="0" smtClean="0"/>
              <a:t> </a:t>
            </a:r>
            <a:r>
              <a:rPr lang="fr-BE" dirty="0" err="1" smtClean="0"/>
              <a:t>towards</a:t>
            </a:r>
            <a:r>
              <a:rPr lang="fr-BE" dirty="0" smtClean="0"/>
              <a:t> a new NOOS </a:t>
            </a:r>
            <a:r>
              <a:rPr lang="fr-BE" dirty="0" err="1" smtClean="0"/>
              <a:t>strategy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smtClean="0"/>
              <a:t>NOOS AM 2019, 18/10/2019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Which</a:t>
            </a:r>
            <a:r>
              <a:rPr lang="fr-BE" dirty="0" smtClean="0"/>
              <a:t> </a:t>
            </a:r>
            <a:r>
              <a:rPr lang="fr-BE" dirty="0" err="1" smtClean="0"/>
              <a:t>ingredients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57" y="2089510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fr-BE" b="1" dirty="0" smtClean="0"/>
              <a:t>Vision </a:t>
            </a:r>
            <a:r>
              <a:rPr lang="fr-BE" sz="2000" dirty="0" err="1"/>
              <a:t>elements</a:t>
            </a:r>
            <a:r>
              <a:rPr lang="fr-BE" sz="2000" dirty="0"/>
              <a:t> are </a:t>
            </a:r>
            <a:r>
              <a:rPr lang="en-US" sz="2000" dirty="0"/>
              <a:t>compelling themes and images that best describe the future direction of an </a:t>
            </a:r>
            <a:r>
              <a:rPr lang="en-US" sz="2000" dirty="0" err="1"/>
              <a:t>organisation</a:t>
            </a:r>
            <a:r>
              <a:rPr lang="en-US" sz="2000" dirty="0" smtClean="0"/>
              <a:t>.</a:t>
            </a:r>
            <a:endParaRPr lang="fr-BE" sz="2000" dirty="0" smtClean="0"/>
          </a:p>
          <a:p>
            <a:r>
              <a:rPr lang="fr-BE" b="1" dirty="0" smtClean="0"/>
              <a:t>Mission</a:t>
            </a:r>
            <a:r>
              <a:rPr lang="fr-BE" sz="2000" dirty="0" smtClean="0"/>
              <a:t> </a:t>
            </a:r>
            <a:r>
              <a:rPr lang="fr-BE" sz="2000" dirty="0" err="1" smtClean="0"/>
              <a:t>is</a:t>
            </a:r>
            <a:r>
              <a:rPr lang="fr-BE" sz="2000" dirty="0" smtClean="0"/>
              <a:t> t</a:t>
            </a:r>
            <a:r>
              <a:rPr lang="en-US" sz="2000" dirty="0" smtClean="0"/>
              <a:t>he </a:t>
            </a:r>
            <a:r>
              <a:rPr lang="en-US" sz="2000" dirty="0"/>
              <a:t>role that an organization would like to/will play in achieving the future vision</a:t>
            </a:r>
            <a:r>
              <a:rPr lang="en-US" sz="2000" dirty="0" smtClean="0"/>
              <a:t>.</a:t>
            </a:r>
          </a:p>
          <a:p>
            <a:r>
              <a:rPr lang="en-US" b="1" dirty="0"/>
              <a:t>Strategic objectives </a:t>
            </a:r>
            <a:r>
              <a:rPr lang="en-US" sz="2000" b="1" dirty="0" smtClean="0"/>
              <a:t>(or  </a:t>
            </a:r>
            <a:r>
              <a:rPr lang="en-US" sz="2000" b="1" dirty="0"/>
              <a:t>“5 bold steps” </a:t>
            </a:r>
            <a:r>
              <a:rPr lang="en-US" sz="2000" b="1" dirty="0" smtClean="0"/>
              <a:t>) : </a:t>
            </a:r>
            <a:r>
              <a:rPr lang="en-US" sz="2000" dirty="0"/>
              <a:t>the top-priority strategies or initiatives that need to be implemented in order to realize the </a:t>
            </a:r>
            <a:r>
              <a:rPr lang="en-US" sz="2000" dirty="0" smtClean="0"/>
              <a:t>vision(/mission?). </a:t>
            </a:r>
            <a:r>
              <a:rPr lang="en-US" sz="2000" dirty="0" smtClean="0">
                <a:solidFill>
                  <a:schemeClr val="accent1"/>
                </a:solidFill>
              </a:rPr>
              <a:t>Could be identified via a SWOT analysis</a:t>
            </a:r>
          </a:p>
          <a:p>
            <a:r>
              <a:rPr lang="en-US" b="1" dirty="0"/>
              <a:t>VALUES</a:t>
            </a:r>
            <a:r>
              <a:rPr lang="en-US" sz="2100" dirty="0"/>
              <a:t> are those qualities and behaviors most highly regarded by the group that will support forward movement. </a:t>
            </a:r>
          </a:p>
          <a:p>
            <a:r>
              <a:rPr lang="en-US" b="1" dirty="0"/>
              <a:t>SUPPORTS</a:t>
            </a:r>
            <a:r>
              <a:rPr lang="en-US" sz="2100" dirty="0"/>
              <a:t> are trends or factors in the environment that support the five bold steps and direction. </a:t>
            </a:r>
          </a:p>
          <a:p>
            <a:r>
              <a:rPr lang="en-US" b="1" dirty="0"/>
              <a:t>CHALLENGES</a:t>
            </a:r>
            <a:r>
              <a:rPr lang="en-US" sz="2100" dirty="0"/>
              <a:t> are the factors in the environment that inhibit or impede action and progress. Listing these factors and exploring them diminishes their threat. Identifying challenges can also spark new ideas </a:t>
            </a:r>
            <a:r>
              <a:rPr lang="en-US" sz="2100" dirty="0" smtClean="0"/>
              <a:t>for strategic </a:t>
            </a:r>
            <a:r>
              <a:rPr lang="en-US" sz="2100" dirty="0" err="1" smtClean="0"/>
              <a:t>ojectives</a:t>
            </a:r>
            <a:r>
              <a:rPr lang="en-US" sz="2100" dirty="0" smtClean="0"/>
              <a:t>. </a:t>
            </a:r>
            <a:endParaRPr lang="en-GB" sz="2100" dirty="0"/>
          </a:p>
          <a:p>
            <a:endParaRPr lang="en-GB" dirty="0"/>
          </a:p>
          <a:p>
            <a:endParaRPr lang="en-GB" sz="2000" dirty="0"/>
          </a:p>
          <a:p>
            <a:endParaRPr lang="en-GB" b="1" dirty="0"/>
          </a:p>
          <a:p>
            <a:endParaRPr lang="en-GB" dirty="0"/>
          </a:p>
          <a:p>
            <a:endParaRPr lang="fr-BE" dirty="0" smtClean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ABB292-9F6F-2941-99CA-430BC8D9F6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564579" y="0"/>
            <a:ext cx="3491619" cy="20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1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589"/>
            <a:ext cx="10515600" cy="1325563"/>
          </a:xfrm>
        </p:spPr>
        <p:txBody>
          <a:bodyPr/>
          <a:lstStyle/>
          <a:p>
            <a:r>
              <a:rPr lang="fr-BE" dirty="0" smtClean="0"/>
              <a:t>GOOS </a:t>
            </a:r>
            <a:r>
              <a:rPr lang="fr-BE" dirty="0" err="1" smtClean="0"/>
              <a:t>strategy</a:t>
            </a:r>
            <a:r>
              <a:rPr lang="fr-BE" dirty="0" smtClean="0"/>
              <a:t> -&gt; 2030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www.youtube.com/watch?v=Lffxe2TOfIU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BD25F36-94C2-4F06-B0A6-755FAA573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875" y="1129005"/>
            <a:ext cx="11946249" cy="55890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600BC8-A79C-443B-854A-53DD8FB363B6}"/>
              </a:ext>
            </a:extLst>
          </p:cNvPr>
          <p:cNvSpPr/>
          <p:nvPr/>
        </p:nvSpPr>
        <p:spPr>
          <a:xfrm>
            <a:off x="4740542" y="283021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GOOS 2030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93386" y="667340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11 Strategic objectives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28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0D77F8-167D-4E92-8275-ECFCADE00337}"/>
              </a:ext>
            </a:extLst>
          </p:cNvPr>
          <p:cNvSpPr/>
          <p:nvPr/>
        </p:nvSpPr>
        <p:spPr>
          <a:xfrm>
            <a:off x="4740542" y="203355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GOOS 2030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04C75327-5EBB-4462-98EC-CF749F6037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59" y="6315402"/>
            <a:ext cx="1547743" cy="4430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9893E8-4F98-4845-8CC4-6A9EB1B73307}"/>
              </a:ext>
            </a:extLst>
          </p:cNvPr>
          <p:cNvSpPr txBox="1"/>
          <p:nvPr/>
        </p:nvSpPr>
        <p:spPr>
          <a:xfrm>
            <a:off x="8389805" y="6455361"/>
            <a:ext cx="3802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Eparkhina, EuroGOOS Exec. Board 15-16/10/2019</a:t>
            </a:r>
            <a:endParaRPr lang="en-BE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91AA94-402A-41B2-A2C5-DED212BBFF1C}"/>
              </a:ext>
            </a:extLst>
          </p:cNvPr>
          <p:cNvSpPr/>
          <p:nvPr/>
        </p:nvSpPr>
        <p:spPr>
          <a:xfrm>
            <a:off x="765635" y="261168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b="0" dirty="0">
                <a:effectLst/>
                <a:latin typeface="Georgia" panose="02040502050405020303" pitchFamily="18" charset="0"/>
              </a:rPr>
              <a:t>P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artnerships for delivery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A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dvocacy and communication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I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mplementation and best practices</a:t>
            </a:r>
          </a:p>
          <a:p>
            <a:pPr marL="285750" indent="-285750">
              <a:buFontTx/>
              <a:buChar char="-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FAIR data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Georgia" panose="02040502050405020303" pitchFamily="18" charset="0"/>
              </a:rPr>
              <a:t>C</a:t>
            </a:r>
            <a:r>
              <a:rPr lang="en-US" sz="2000" b="0" i="0" dirty="0">
                <a:effectLst/>
                <a:latin typeface="Georgia" panose="02040502050405020303" pitchFamily="18" charset="0"/>
              </a:rPr>
              <a:t>apacity development</a:t>
            </a:r>
          </a:p>
          <a:p>
            <a:pPr marL="285750" indent="-285750">
              <a:buFontTx/>
              <a:buChar char="-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Human impacts</a:t>
            </a:r>
            <a:endParaRPr lang="en-BE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BBED0A-31DE-4D4B-BBC6-BA941988ACDC}"/>
              </a:ext>
            </a:extLst>
          </p:cNvPr>
          <p:cNvSpPr/>
          <p:nvPr/>
        </p:nvSpPr>
        <p:spPr>
          <a:xfrm>
            <a:off x="5589864" y="250235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'Global unified' approach - observations and data for global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eorgia" panose="02040502050405020303" pitchFamily="18" charset="0"/>
              </a:rPr>
              <a:t>‘Global approaches to local action’ - best practice, local capacity, users</a:t>
            </a:r>
            <a:endParaRPr lang="en-BE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EC59A4-0572-4480-AA8D-5982788D17C8}"/>
              </a:ext>
            </a:extLst>
          </p:cNvPr>
          <p:cNvSpPr/>
          <p:nvPr/>
        </p:nvSpPr>
        <p:spPr>
          <a:xfrm>
            <a:off x="1944302" y="5345520"/>
            <a:ext cx="100807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2000" b="0" dirty="0">
                <a:effectLst/>
                <a:latin typeface="Georgia" panose="02040502050405020303" pitchFamily="18" charset="0"/>
              </a:rPr>
              <a:t>GOOS </a:t>
            </a:r>
            <a:r>
              <a:rPr lang="en-US" sz="2000" b="1" dirty="0">
                <a:effectLst/>
                <a:latin typeface="Georgia" panose="02040502050405020303" pitchFamily="18" charset="0"/>
              </a:rPr>
              <a:t>Implementation</a:t>
            </a:r>
            <a:r>
              <a:rPr lang="en-US" sz="2000" b="0" dirty="0">
                <a:effectLst/>
                <a:latin typeface="Georgia" panose="02040502050405020303" pitchFamily="18" charset="0"/>
              </a:rPr>
              <a:t> Roadmap and OceanObs’19 Living Action Plan</a:t>
            </a:r>
          </a:p>
          <a:p>
            <a:endParaRPr lang="en-BE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25584" y="2254287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Supports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30826" y="2150018"/>
            <a:ext cx="3666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/>
              <a:t>Challenges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97900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B80DC178-7050-3C40-A371-7C410786DF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87" y="75615"/>
            <a:ext cx="2197775" cy="525583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473A29F-81CA-4A4D-8AAC-8DEC279AE0E2}"/>
              </a:ext>
            </a:extLst>
          </p:cNvPr>
          <p:cNvGrpSpPr/>
          <p:nvPr/>
        </p:nvGrpSpPr>
        <p:grpSpPr>
          <a:xfrm rot="18876648">
            <a:off x="1144845" y="1763547"/>
            <a:ext cx="7164387" cy="2578507"/>
            <a:chOff x="1350963" y="1631322"/>
            <a:chExt cx="9180513" cy="4353089"/>
          </a:xfrm>
          <a:solidFill>
            <a:schemeClr val="bg1"/>
          </a:solidFill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id="{CA343501-2C2B-524E-A4D7-6D4BEF3B2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0963" y="3019981"/>
              <a:ext cx="9180513" cy="2311400"/>
              <a:chOff x="-222101" y="2420243"/>
              <a:chExt cx="9439994" cy="2376909"/>
            </a:xfrm>
            <a:grpFill/>
          </p:grpSpPr>
          <p:pic>
            <p:nvPicPr>
              <p:cNvPr id="10" name="Picture 9" descr="container-port-sm.jpg">
                <a:extLst>
                  <a:ext uri="{FF2B5EF4-FFF2-40B4-BE49-F238E27FC236}">
                    <a16:creationId xmlns:a16="http://schemas.microsoft.com/office/drawing/2014/main" id="{9DDF0569-7242-DF43-9D0A-F674849845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4136" y="2420243"/>
                <a:ext cx="3146425" cy="235902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1" descr="Coral-reef-near-Fiji-007.jpg">
                <a:extLst>
                  <a:ext uri="{FF2B5EF4-FFF2-40B4-BE49-F238E27FC236}">
                    <a16:creationId xmlns:a16="http://schemas.microsoft.com/office/drawing/2014/main" id="{D7E266F6-A88C-C74A-B7D2-E099DD6D30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420243"/>
                <a:ext cx="3133725" cy="2349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2" descr="INDIA_-_Drought.jpg">
                <a:extLst>
                  <a:ext uri="{FF2B5EF4-FFF2-40B4-BE49-F238E27FC236}">
                    <a16:creationId xmlns:a16="http://schemas.microsoft.com/office/drawing/2014/main" id="{0BB41073-BA44-E444-AD94-5CD435CFA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22101" y="2422252"/>
                <a:ext cx="3209925" cy="2374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1">
              <a:extLst>
                <a:ext uri="{FF2B5EF4-FFF2-40B4-BE49-F238E27FC236}">
                  <a16:creationId xmlns:a16="http://schemas.microsoft.com/office/drawing/2014/main" id="{279F4233-144E-6747-BBB7-241AE7801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7318" y="1947179"/>
              <a:ext cx="2447925" cy="6235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fr-FR" i="1" dirty="0"/>
                <a:t>Climate</a:t>
              </a:r>
            </a:p>
          </p:txBody>
        </p:sp>
        <p:sp>
          <p:nvSpPr>
            <p:cNvPr id="8" name="TextBox 8">
              <a:extLst>
                <a:ext uri="{FF2B5EF4-FFF2-40B4-BE49-F238E27FC236}">
                  <a16:creationId xmlns:a16="http://schemas.microsoft.com/office/drawing/2014/main" id="{F7DCCE48-AB23-0A4A-8829-702F7A06C5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5413" y="5360897"/>
              <a:ext cx="4464050" cy="6235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fr-FR" i="1"/>
                <a:t>Operational services</a:t>
              </a: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1142EB93-CEA9-874F-BB42-968AB95B0C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59734" y="1631322"/>
              <a:ext cx="1521460" cy="1091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altLang="fr-FR" i="1" dirty="0"/>
                <a:t>Ocean health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44EC6A-5D2D-4146-8C39-3C7B21EBAC52}"/>
              </a:ext>
            </a:extLst>
          </p:cNvPr>
          <p:cNvGrpSpPr/>
          <p:nvPr/>
        </p:nvGrpSpPr>
        <p:grpSpPr>
          <a:xfrm>
            <a:off x="6502363" y="2698448"/>
            <a:ext cx="4143611" cy="4159553"/>
            <a:chOff x="3981205" y="859601"/>
            <a:chExt cx="4111720" cy="51435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1B1BFC-AEBD-834B-BC64-B1869F960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1205" y="859601"/>
              <a:ext cx="4111720" cy="5143500"/>
            </a:xfrm>
            <a:prstGeom prst="rect">
              <a:avLst/>
            </a:prstGeom>
          </p:spPr>
        </p:pic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C8FB90C-3928-E548-9E50-56FC455076CE}"/>
                </a:ext>
              </a:extLst>
            </p:cNvPr>
            <p:cNvSpPr/>
            <p:nvPr/>
          </p:nvSpPr>
          <p:spPr>
            <a:xfrm>
              <a:off x="6883455" y="3344510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ERVO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67462F97-793C-8D4A-81A1-524899EFA35E}"/>
                </a:ext>
              </a:extLst>
            </p:cNvPr>
            <p:cNvSpPr/>
            <p:nvPr/>
          </p:nvSpPr>
          <p:spPr>
            <a:xfrm>
              <a:off x="5821869" y="3695663"/>
              <a:ext cx="823612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OSPAR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FA19DB9-3F1A-7143-86FA-EBCABA64E2B6}"/>
                </a:ext>
              </a:extLst>
            </p:cNvPr>
            <p:cNvSpPr/>
            <p:nvPr/>
          </p:nvSpPr>
          <p:spPr>
            <a:xfrm>
              <a:off x="4918469" y="1826245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ICES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C1341104-D269-2045-9363-182066706016}"/>
                </a:ext>
              </a:extLst>
            </p:cNvPr>
            <p:cNvSpPr/>
            <p:nvPr/>
          </p:nvSpPr>
          <p:spPr>
            <a:xfrm>
              <a:off x="6425314" y="1645444"/>
              <a:ext cx="708479" cy="560189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IHO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F810273F-4185-4C40-96F4-541E838BECB1}"/>
                </a:ext>
              </a:extLst>
            </p:cNvPr>
            <p:cNvSpPr/>
            <p:nvPr/>
          </p:nvSpPr>
          <p:spPr>
            <a:xfrm>
              <a:off x="7380238" y="2929519"/>
              <a:ext cx="544343" cy="540566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RIs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3E431CB8-5523-5644-A741-517F11D8B0B9}"/>
                </a:ext>
              </a:extLst>
            </p:cNvPr>
            <p:cNvSpPr/>
            <p:nvPr/>
          </p:nvSpPr>
          <p:spPr>
            <a:xfrm>
              <a:off x="6680172" y="2260036"/>
              <a:ext cx="975688" cy="540566"/>
            </a:xfrm>
            <a:prstGeom prst="round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Weather</a:t>
              </a: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Climate</a:t>
              </a:r>
            </a:p>
          </p:txBody>
        </p:sp>
      </p:grpSp>
      <p:sp>
        <p:nvSpPr>
          <p:cNvPr id="38" name="Right Arrow 37">
            <a:extLst>
              <a:ext uri="{FF2B5EF4-FFF2-40B4-BE49-F238E27FC236}">
                <a16:creationId xmlns:a16="http://schemas.microsoft.com/office/drawing/2014/main" id="{0ED7EB6C-A710-E746-974B-4B94DF006FE7}"/>
              </a:ext>
            </a:extLst>
          </p:cNvPr>
          <p:cNvSpPr/>
          <p:nvPr/>
        </p:nvSpPr>
        <p:spPr>
          <a:xfrm>
            <a:off x="3320307" y="1938502"/>
            <a:ext cx="1423767" cy="1120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8541DA1C-6C41-C148-AE07-5645EA86899B}"/>
              </a:ext>
            </a:extLst>
          </p:cNvPr>
          <p:cNvSpPr/>
          <p:nvPr/>
        </p:nvSpPr>
        <p:spPr>
          <a:xfrm rot="4125979">
            <a:off x="1771928" y="3106078"/>
            <a:ext cx="2022202" cy="322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FD71C2E2-9472-2E45-94F3-5D89DD7B5A9C}"/>
              </a:ext>
            </a:extLst>
          </p:cNvPr>
          <p:cNvSpPr/>
          <p:nvPr/>
        </p:nvSpPr>
        <p:spPr>
          <a:xfrm>
            <a:off x="3960727" y="993059"/>
            <a:ext cx="2022202" cy="322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FE5C7E8-06FF-2544-B43E-DCF434C21A50}"/>
              </a:ext>
            </a:extLst>
          </p:cNvPr>
          <p:cNvGrpSpPr/>
          <p:nvPr/>
        </p:nvGrpSpPr>
        <p:grpSpPr>
          <a:xfrm>
            <a:off x="7815759" y="8849229"/>
            <a:ext cx="8086991" cy="1389960"/>
            <a:chOff x="9999983" y="4261459"/>
            <a:chExt cx="1921084" cy="2374652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8CC1B22-9B94-2E46-BD74-07FF39AFE0E6}"/>
                </a:ext>
              </a:extLst>
            </p:cNvPr>
            <p:cNvSpPr/>
            <p:nvPr/>
          </p:nvSpPr>
          <p:spPr>
            <a:xfrm>
              <a:off x="9999983" y="4261459"/>
              <a:ext cx="1921084" cy="2346729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8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B0C153C-D088-694B-9C2C-4DDB8CC11078}"/>
                </a:ext>
              </a:extLst>
            </p:cNvPr>
            <p:cNvSpPr txBox="1"/>
            <p:nvPr/>
          </p:nvSpPr>
          <p:spPr>
            <a:xfrm>
              <a:off x="10227733" y="4350128"/>
              <a:ext cx="1574800" cy="2285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8095" b="1" dirty="0">
                  <a:solidFill>
                    <a:schemeClr val="bg1"/>
                  </a:solidFill>
                </a:rPr>
                <a:t>+ Partners</a:t>
              </a:r>
              <a:endParaRPr lang="en-US" sz="809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3A3A6EA-2182-CF4B-9064-B001BE681C19}"/>
              </a:ext>
            </a:extLst>
          </p:cNvPr>
          <p:cNvGrpSpPr/>
          <p:nvPr/>
        </p:nvGrpSpPr>
        <p:grpSpPr>
          <a:xfrm>
            <a:off x="7968159" y="9001629"/>
            <a:ext cx="8086991" cy="1389960"/>
            <a:chOff x="9999983" y="4261459"/>
            <a:chExt cx="1921084" cy="2374652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4EC0D7D5-9075-7346-A423-CE5C3E0ED7E9}"/>
                </a:ext>
              </a:extLst>
            </p:cNvPr>
            <p:cNvSpPr/>
            <p:nvPr/>
          </p:nvSpPr>
          <p:spPr>
            <a:xfrm>
              <a:off x="9999983" y="4261459"/>
              <a:ext cx="1921084" cy="2346729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98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16CD835-53BB-1E45-9C40-81F7A6D58950}"/>
                </a:ext>
              </a:extLst>
            </p:cNvPr>
            <p:cNvSpPr txBox="1"/>
            <p:nvPr/>
          </p:nvSpPr>
          <p:spPr>
            <a:xfrm>
              <a:off x="10227733" y="4350128"/>
              <a:ext cx="1574800" cy="2285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8095" b="1" dirty="0">
                  <a:solidFill>
                    <a:schemeClr val="bg1"/>
                  </a:solidFill>
                </a:rPr>
                <a:t>+ Partners</a:t>
              </a:r>
              <a:endParaRPr lang="en-US" sz="8095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04675F6D-8D46-DB40-BD4B-6670CD2A4AE9}"/>
              </a:ext>
            </a:extLst>
          </p:cNvPr>
          <p:cNvSpPr txBox="1"/>
          <p:nvPr/>
        </p:nvSpPr>
        <p:spPr>
          <a:xfrm>
            <a:off x="9079295" y="9205930"/>
            <a:ext cx="6629275" cy="1338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8095" b="1" dirty="0">
                <a:solidFill>
                  <a:schemeClr val="bg1"/>
                </a:solidFill>
              </a:rPr>
              <a:t>+ Partners</a:t>
            </a:r>
            <a:endParaRPr lang="en-US" sz="8095" dirty="0">
              <a:solidFill>
                <a:schemeClr val="bg1"/>
              </a:solidFill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76F05F44-D866-664C-9D22-4E7470874692}"/>
              </a:ext>
            </a:extLst>
          </p:cNvPr>
          <p:cNvSpPr/>
          <p:nvPr/>
        </p:nvSpPr>
        <p:spPr>
          <a:xfrm>
            <a:off x="5126768" y="5597681"/>
            <a:ext cx="1430351" cy="819990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9330FE3-866A-5A4F-9899-3BF1DB9FBCDC}"/>
              </a:ext>
            </a:extLst>
          </p:cNvPr>
          <p:cNvSpPr/>
          <p:nvPr/>
        </p:nvSpPr>
        <p:spPr>
          <a:xfrm>
            <a:off x="8544795" y="1898881"/>
            <a:ext cx="1430351" cy="819990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Partners</a:t>
            </a:r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FC098293-9A36-8D4A-ACBF-930AFE3BD74F}"/>
              </a:ext>
            </a:extLst>
          </p:cNvPr>
          <p:cNvSpPr/>
          <p:nvPr/>
        </p:nvSpPr>
        <p:spPr>
          <a:xfrm rot="12496524">
            <a:off x="3943810" y="4765403"/>
            <a:ext cx="1354970" cy="103843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>
            <a:extLst>
              <a:ext uri="{FF2B5EF4-FFF2-40B4-BE49-F238E27FC236}">
                <a16:creationId xmlns:a16="http://schemas.microsoft.com/office/drawing/2014/main" id="{D9D59AF7-94D1-144B-9D69-12A2AAF55764}"/>
              </a:ext>
            </a:extLst>
          </p:cNvPr>
          <p:cNvSpPr/>
          <p:nvPr/>
        </p:nvSpPr>
        <p:spPr>
          <a:xfrm rot="12496524">
            <a:off x="7327253" y="1563205"/>
            <a:ext cx="1354970" cy="103843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9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B14631A-8D8F-094B-8B42-DBD65C103CF1}"/>
              </a:ext>
            </a:extLst>
          </p:cNvPr>
          <p:cNvGrpSpPr/>
          <p:nvPr/>
        </p:nvGrpSpPr>
        <p:grpSpPr>
          <a:xfrm>
            <a:off x="327922" y="521686"/>
            <a:ext cx="11536156" cy="6310105"/>
            <a:chOff x="755650" y="685148"/>
            <a:chExt cx="17304234" cy="946516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8569F57-4299-0143-BBFC-4083D47D2CB5}"/>
                </a:ext>
              </a:extLst>
            </p:cNvPr>
            <p:cNvGrpSpPr/>
            <p:nvPr/>
          </p:nvGrpSpPr>
          <p:grpSpPr>
            <a:xfrm>
              <a:off x="755650" y="685148"/>
              <a:ext cx="17304234" cy="8952331"/>
              <a:chOff x="1090994" y="540322"/>
              <a:chExt cx="17304234" cy="8952331"/>
            </a:xfrm>
          </p:grpSpPr>
          <p:sp>
            <p:nvSpPr>
              <p:cNvPr id="29" name="Freeform 3"/>
              <p:cNvSpPr/>
              <p:nvPr/>
            </p:nvSpPr>
            <p:spPr>
              <a:xfrm>
                <a:off x="16870920" y="8702561"/>
                <a:ext cx="25386" cy="790092"/>
              </a:xfrm>
              <a:custGeom>
                <a:avLst/>
                <a:gdLst>
                  <a:gd name="connsiteX0" fmla="*/ 6350 w 25387"/>
                  <a:gd name="connsiteY0" fmla="*/ 783742 h 790092"/>
                  <a:gd name="connsiteX1" fmla="*/ 6350 w 25387"/>
                  <a:gd name="connsiteY1" fmla="*/ 6350 h 790092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25387" h="790092">
                    <a:moveTo>
                      <a:pt x="6350" y="783742"/>
                    </a:moveTo>
                    <a:lnTo>
                      <a:pt x="6350" y="6350"/>
                    </a:lnTo>
                  </a:path>
                </a:pathLst>
              </a:custGeom>
              <a:ln w="12700">
                <a:solidFill>
                  <a:srgbClr val="6F9ED0">
                    <a:alpha val="100000"/>
                  </a:srgb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60953" tIns="30477" rIns="60953" bIns="30477" rtlCol="0" anchor="ctr"/>
              <a:lstStyle/>
              <a:p>
                <a:pPr algn="ctr" defTabSz="609630">
                  <a:defRPr/>
                </a:pPr>
                <a:endParaRPr lang="zh-CN" altLang="en-US" sz="1200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2205278" y="3418088"/>
                <a:ext cx="9657598" cy="1475134"/>
                <a:chOff x="154288" y="2561938"/>
                <a:chExt cx="3962400" cy="2609853"/>
              </a:xfrm>
            </p:grpSpPr>
            <p:sp>
              <p:nvSpPr>
                <p:cNvPr id="18" name="Rounded Rectangle 17"/>
                <p:cNvSpPr/>
                <p:nvPr/>
              </p:nvSpPr>
              <p:spPr>
                <a:xfrm>
                  <a:off x="154288" y="2561938"/>
                  <a:ext cx="3962400" cy="2609853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44788" y="2689588"/>
                  <a:ext cx="3581399" cy="24234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Sustained value chain in European operational oceanography 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2444156" y="625866"/>
                <a:ext cx="10063728" cy="2130488"/>
                <a:chOff x="2835172" y="3653052"/>
                <a:chExt cx="10226614" cy="6929979"/>
              </a:xfrm>
            </p:grpSpPr>
            <p:sp>
              <p:nvSpPr>
                <p:cNvPr id="69" name="Rounded Rectangle 68"/>
                <p:cNvSpPr/>
                <p:nvPr/>
              </p:nvSpPr>
              <p:spPr>
                <a:xfrm>
                  <a:off x="2835172" y="3653052"/>
                  <a:ext cx="10226614" cy="6829747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3422649" y="3924298"/>
                  <a:ext cx="9090449" cy="6658733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Mission:</a:t>
                  </a:r>
                </a:p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Oceanography, Ocean Health and climate understanding and  services to support preservation and exploitation of our seas</a:t>
                  </a:r>
                  <a:endParaRPr lang="en-IE" sz="2067" kern="0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13328650" y="540322"/>
                <a:ext cx="4267200" cy="2209800"/>
                <a:chOff x="14646666" y="6283975"/>
                <a:chExt cx="4151085" cy="3581400"/>
              </a:xfrm>
              <a:solidFill>
                <a:schemeClr val="accent6">
                  <a:lumMod val="60000"/>
                  <a:lumOff val="40000"/>
                </a:schemeClr>
              </a:solidFill>
            </p:grpSpPr>
            <p:sp>
              <p:nvSpPr>
                <p:cNvPr id="72" name="Rounded Rectangle 71"/>
                <p:cNvSpPr/>
                <p:nvPr/>
              </p:nvSpPr>
              <p:spPr>
                <a:xfrm>
                  <a:off x="14646666" y="6283975"/>
                  <a:ext cx="4151085" cy="3581400"/>
                </a:xfrm>
                <a:prstGeom prst="roundRect">
                  <a:avLst/>
                </a:prstGeom>
                <a:grp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4779107" y="6453542"/>
                  <a:ext cx="3886199" cy="2544401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VISION:</a:t>
                  </a:r>
                </a:p>
                <a:p>
                  <a:pPr algn="ctr" defTabSz="609630">
                    <a:defRPr/>
                  </a:pPr>
                  <a:r>
                    <a:rPr lang="en-IE" sz="2067" b="1" kern="0" dirty="0">
                      <a:solidFill>
                        <a:schemeClr val="tx2"/>
                      </a:solidFill>
                    </a:rPr>
                    <a:t>Ocean information to inform decisions….</a:t>
                  </a:r>
                  <a:endParaRPr lang="en-IE" sz="2067" kern="0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12529272" y="3524165"/>
                <a:ext cx="5865956" cy="1807373"/>
                <a:chOff x="4885617" y="-4453470"/>
                <a:chExt cx="2172814" cy="6094109"/>
              </a:xfrm>
            </p:grpSpPr>
            <p:sp>
              <p:nvSpPr>
                <p:cNvPr id="34" name="Rounded Rectangle 33"/>
                <p:cNvSpPr/>
                <p:nvPr/>
              </p:nvSpPr>
              <p:spPr>
                <a:xfrm>
                  <a:off x="5112896" y="-4453470"/>
                  <a:ext cx="1683653" cy="6094109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4885617" y="-2903869"/>
                  <a:ext cx="2172814" cy="25428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Public awareness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1862682" y="6194366"/>
                <a:ext cx="3686652" cy="1660176"/>
                <a:chOff x="6052467" y="-176472"/>
                <a:chExt cx="4078850" cy="2937234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6168917" y="-176472"/>
                  <a:ext cx="3962400" cy="2937234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052467" y="539705"/>
                  <a:ext cx="3793786" cy="13342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Advocacy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1090994" y="5818909"/>
                <a:ext cx="5096162" cy="1962932"/>
                <a:chOff x="720990" y="-3314181"/>
                <a:chExt cx="4805463" cy="7354332"/>
              </a:xfrm>
            </p:grpSpPr>
            <p:sp>
              <p:nvSpPr>
                <p:cNvPr id="40" name="Rounded Rectangle 39"/>
                <p:cNvSpPr/>
                <p:nvPr/>
              </p:nvSpPr>
              <p:spPr>
                <a:xfrm>
                  <a:off x="720990" y="-3224487"/>
                  <a:ext cx="4805463" cy="7264638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09630">
                    <a:defRPr/>
                  </a:pPr>
                  <a:endParaRPr lang="en-US" sz="12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151619" y="-3314181"/>
                  <a:ext cx="3412787" cy="51320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Communities of practice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5711529" y="6405650"/>
                <a:ext cx="4489378" cy="1728722"/>
                <a:chOff x="-6172280" y="197338"/>
                <a:chExt cx="4966971" cy="3058508"/>
              </a:xfrm>
            </p:grpSpPr>
            <p:sp>
              <p:nvSpPr>
                <p:cNvPr id="43" name="Rounded Rectangle 42"/>
                <p:cNvSpPr/>
                <p:nvPr/>
              </p:nvSpPr>
              <p:spPr>
                <a:xfrm>
                  <a:off x="-6095079" y="197338"/>
                  <a:ext cx="4889770" cy="3058508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09630">
                    <a:defRPr/>
                  </a:pPr>
                  <a:endParaRPr lang="en-US" sz="12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-6172280" y="1070310"/>
                  <a:ext cx="4761688" cy="13342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09630">
                    <a:defRPr/>
                  </a:pPr>
                  <a:r>
                    <a:rPr lang="en-IE" sz="2667" b="1" kern="0" dirty="0">
                      <a:solidFill>
                        <a:schemeClr val="bg1"/>
                      </a:solidFill>
                    </a:rPr>
                    <a:t>Partnerships</a:t>
                  </a:r>
                  <a:endParaRPr lang="en-IE" sz="2667" kern="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0" name="Right Arrow 49">
                <a:extLst>
                  <a:ext uri="{FF2B5EF4-FFF2-40B4-BE49-F238E27FC236}">
                    <a16:creationId xmlns:a16="http://schemas.microsoft.com/office/drawing/2014/main" id="{AB1B4532-3883-3645-8ACB-81E841BA9B38}"/>
                  </a:ext>
                </a:extLst>
              </p:cNvPr>
              <p:cNvSpPr/>
              <p:nvPr/>
            </p:nvSpPr>
            <p:spPr>
              <a:xfrm>
                <a:off x="10233640" y="6907398"/>
                <a:ext cx="1258367" cy="4699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1" name="Right Arrow 50">
                <a:extLst>
                  <a:ext uri="{FF2B5EF4-FFF2-40B4-BE49-F238E27FC236}">
                    <a16:creationId xmlns:a16="http://schemas.microsoft.com/office/drawing/2014/main" id="{20638BDA-FEBC-0741-94D2-7B8BCB2AC81B}"/>
                  </a:ext>
                </a:extLst>
              </p:cNvPr>
              <p:cNvSpPr/>
              <p:nvPr/>
            </p:nvSpPr>
            <p:spPr>
              <a:xfrm rot="16200000">
                <a:off x="7186539" y="5380964"/>
                <a:ext cx="1169604" cy="4572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1" name="Right Arrow 30">
                <a:extLst>
                  <a:ext uri="{FF2B5EF4-FFF2-40B4-BE49-F238E27FC236}">
                    <a16:creationId xmlns:a16="http://schemas.microsoft.com/office/drawing/2014/main" id="{869E26F8-76BA-2249-A9BA-9A488CABD962}"/>
                  </a:ext>
                </a:extLst>
              </p:cNvPr>
              <p:cNvSpPr/>
              <p:nvPr/>
            </p:nvSpPr>
            <p:spPr>
              <a:xfrm rot="16200000">
                <a:off x="7954340" y="2734747"/>
                <a:ext cx="548402" cy="4572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AADB50F0-699C-F447-B5A1-DC94A13EAB87}"/>
                </a:ext>
              </a:extLst>
            </p:cNvPr>
            <p:cNvSpPr/>
            <p:nvPr/>
          </p:nvSpPr>
          <p:spPr>
            <a:xfrm>
              <a:off x="3291292" y="8610933"/>
              <a:ext cx="9657598" cy="147513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>
                <a:defRPr/>
              </a:pPr>
              <a:endParaRPr 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C29A95-6AB2-9242-A4AE-7148555AB535}"/>
                </a:ext>
              </a:extLst>
            </p:cNvPr>
            <p:cNvSpPr txBox="1"/>
            <p:nvPr/>
          </p:nvSpPr>
          <p:spPr>
            <a:xfrm>
              <a:off x="3755601" y="8780510"/>
              <a:ext cx="8728980" cy="1369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630">
                <a:defRPr/>
              </a:pPr>
              <a:r>
                <a:rPr lang="en-IE" sz="2667" b="1" kern="0" dirty="0">
                  <a:solidFill>
                    <a:schemeClr val="bg1"/>
                  </a:solidFill>
                </a:rPr>
                <a:t>Strategies for operational oceanography </a:t>
              </a:r>
              <a:endParaRPr lang="en-IE" sz="2667" kern="0" dirty="0">
                <a:solidFill>
                  <a:schemeClr val="bg1"/>
                </a:solidFill>
              </a:endParaRPr>
            </a:p>
          </p:txBody>
        </p:sp>
        <p:sp>
          <p:nvSpPr>
            <p:cNvPr id="3" name="Bent Up Arrow 2">
              <a:extLst>
                <a:ext uri="{FF2B5EF4-FFF2-40B4-BE49-F238E27FC236}">
                  <a16:creationId xmlns:a16="http://schemas.microsoft.com/office/drawing/2014/main" id="{763055AD-6A07-7243-8456-C7B25B761651}"/>
                </a:ext>
              </a:extLst>
            </p:cNvPr>
            <p:cNvSpPr/>
            <p:nvPr/>
          </p:nvSpPr>
          <p:spPr>
            <a:xfrm>
              <a:off x="14956336" y="5476364"/>
              <a:ext cx="1604626" cy="163221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sp>
          <p:nvSpPr>
            <p:cNvPr id="49" name="Right Arrow 48">
              <a:extLst>
                <a:ext uri="{FF2B5EF4-FFF2-40B4-BE49-F238E27FC236}">
                  <a16:creationId xmlns:a16="http://schemas.microsoft.com/office/drawing/2014/main" id="{C099857F-444C-654D-AFB8-960FDE6E3D4E}"/>
                </a:ext>
              </a:extLst>
            </p:cNvPr>
            <p:cNvSpPr/>
            <p:nvPr/>
          </p:nvSpPr>
          <p:spPr>
            <a:xfrm rot="10800000">
              <a:off x="11556316" y="4271746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2" name="Bent Up Arrow 51">
              <a:extLst>
                <a:ext uri="{FF2B5EF4-FFF2-40B4-BE49-F238E27FC236}">
                  <a16:creationId xmlns:a16="http://schemas.microsoft.com/office/drawing/2014/main" id="{06AB2EAE-1400-854D-9828-A5AF150C5CFC}"/>
                </a:ext>
              </a:extLst>
            </p:cNvPr>
            <p:cNvSpPr/>
            <p:nvPr/>
          </p:nvSpPr>
          <p:spPr>
            <a:xfrm>
              <a:off x="12977464" y="7834701"/>
              <a:ext cx="1604626" cy="163221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/>
            </a:p>
          </p:txBody>
        </p:sp>
        <p:sp>
          <p:nvSpPr>
            <p:cNvPr id="54" name="Right Arrow 53">
              <a:extLst>
                <a:ext uri="{FF2B5EF4-FFF2-40B4-BE49-F238E27FC236}">
                  <a16:creationId xmlns:a16="http://schemas.microsoft.com/office/drawing/2014/main" id="{40E2D44B-EB43-CD42-94AD-7356B0FA80E2}"/>
                </a:ext>
              </a:extLst>
            </p:cNvPr>
            <p:cNvSpPr/>
            <p:nvPr/>
          </p:nvSpPr>
          <p:spPr>
            <a:xfrm rot="16200000">
              <a:off x="3877572" y="8050598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55" name="Right Arrow 54">
              <a:extLst>
                <a:ext uri="{FF2B5EF4-FFF2-40B4-BE49-F238E27FC236}">
                  <a16:creationId xmlns:a16="http://schemas.microsoft.com/office/drawing/2014/main" id="{22C24FEE-7360-504D-BE33-475BED67FCCC}"/>
                </a:ext>
              </a:extLst>
            </p:cNvPr>
            <p:cNvSpPr/>
            <p:nvPr/>
          </p:nvSpPr>
          <p:spPr>
            <a:xfrm>
              <a:off x="11899779" y="1830432"/>
              <a:ext cx="1169604" cy="457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1632" y="10855"/>
            <a:ext cx="8693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 smtClean="0"/>
              <a:t>Sketch EuroGOOS </a:t>
            </a:r>
            <a:r>
              <a:rPr lang="fr-BE" sz="3200" b="1" dirty="0" err="1" smtClean="0"/>
              <a:t>Strategy</a:t>
            </a:r>
            <a:r>
              <a:rPr lang="fr-BE" sz="3200" b="1" dirty="0" smtClean="0"/>
              <a:t> 2020+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5868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It’s</a:t>
            </a:r>
            <a:r>
              <a:rPr lang="fr-BE" dirty="0" smtClean="0"/>
              <a:t> time to </a:t>
            </a:r>
            <a:r>
              <a:rPr lang="fr-BE" dirty="0" err="1" smtClean="0"/>
              <a:t>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05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long </a:t>
            </a:r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vision for NOOS? 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Decision making should be both policy and operational</a:t>
            </a:r>
          </a:p>
          <a:p>
            <a:r>
              <a:rPr lang="en-GB" dirty="0" smtClean="0"/>
              <a:t>Provide evidence based information to support activities in the fields of marine safety, environmental protections (and monitoring) and climate and sustainable use of the marine ecosystems</a:t>
            </a:r>
          </a:p>
          <a:p>
            <a:r>
              <a:rPr lang="en-GB" dirty="0" smtClean="0"/>
              <a:t>Economics :  marine energy, </a:t>
            </a:r>
            <a:r>
              <a:rPr lang="en-GB" dirty="0" err="1" smtClean="0"/>
              <a:t>mariculture</a:t>
            </a:r>
            <a:r>
              <a:rPr lang="en-GB" dirty="0" smtClean="0"/>
              <a:t>, maritime safety and operations</a:t>
            </a:r>
          </a:p>
          <a:p>
            <a:r>
              <a:rPr lang="en-GB" dirty="0" smtClean="0"/>
              <a:t>Share knowledge to the different national policy (-makers)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9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BE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NOOS mission ?</a:t>
            </a:r>
            <a:r>
              <a:rPr lang="fr-BE" dirty="0" smtClean="0"/>
              <a:t>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 smtClean="0"/>
              <a:t>Why/How to differ from CMEMS and other pan-European structuring activities… Why NOOS is so important : </a:t>
            </a:r>
          </a:p>
          <a:p>
            <a:pPr lvl="1"/>
            <a:r>
              <a:rPr lang="en-GB" dirty="0" smtClean="0"/>
              <a:t> no preference to single products, prefer integration of products and efforts in multi???? taking into account national priorities and by comparing them</a:t>
            </a:r>
          </a:p>
          <a:p>
            <a:pPr lvl="1"/>
            <a:r>
              <a:rPr lang="en-GB" dirty="0" smtClean="0"/>
              <a:t>We build up and share best practices : improve, Nobody left behind in state´-of-the-art models, tools, services</a:t>
            </a:r>
          </a:p>
          <a:p>
            <a:pPr lvl="1"/>
            <a:r>
              <a:rPr lang="en-GB" dirty="0" smtClean="0"/>
              <a:t>Owner/producers of in-situ observations and knowledge  </a:t>
            </a:r>
          </a:p>
          <a:p>
            <a:pPr lvl="1"/>
            <a:r>
              <a:rPr lang="en-GB" dirty="0"/>
              <a:t>Share knowledge, tooling, observations and data </a:t>
            </a:r>
          </a:p>
          <a:p>
            <a:pPr lvl="1"/>
            <a:r>
              <a:rPr lang="en-GB" dirty="0"/>
              <a:t>facilitating </a:t>
            </a:r>
            <a:r>
              <a:rPr lang="en-GB" dirty="0" smtClean="0"/>
              <a:t>collaborations</a:t>
            </a:r>
          </a:p>
          <a:p>
            <a:pPr lvl="1"/>
            <a:r>
              <a:rPr lang="en-GB" dirty="0" smtClean="0"/>
              <a:t>“We are the backbone in operational oceanography in the NWS attached/closely connected to the national services ” </a:t>
            </a:r>
          </a:p>
          <a:p>
            <a:pPr lvl="1"/>
            <a:r>
              <a:rPr lang="en-GB" dirty="0" smtClean="0"/>
              <a:t>NOOS : submerged part of the iceberg ; </a:t>
            </a:r>
            <a:r>
              <a:rPr lang="en-GB" dirty="0" err="1" smtClean="0"/>
              <a:t>CMEMS,etc</a:t>
            </a:r>
            <a:r>
              <a:rPr lang="en-GB" dirty="0" smtClean="0"/>
              <a:t>: </a:t>
            </a:r>
            <a:r>
              <a:rPr lang="en-GB" dirty="0" err="1" smtClean="0"/>
              <a:t>emmerged</a:t>
            </a:r>
            <a:r>
              <a:rPr lang="en-GB" dirty="0" smtClean="0"/>
              <a:t> part of the iceberg </a:t>
            </a:r>
          </a:p>
          <a:p>
            <a:pPr lvl="1"/>
            <a:r>
              <a:rPr lang="en-GB" dirty="0" smtClean="0"/>
              <a:t>NOOS = Bottom-up approach / open minded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fr-B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Enforcing</a:t>
            </a:r>
            <a:r>
              <a:rPr lang="fr-B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 </a:t>
            </a:r>
            <a:r>
              <a:rPr lang="fr-B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adequate</a:t>
            </a:r>
            <a:r>
              <a:rPr lang="fr-B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place of NOOS in the </a:t>
            </a:r>
            <a:r>
              <a:rPr lang="fr-B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pan-European</a:t>
            </a:r>
            <a:r>
              <a:rPr lang="fr-B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structuring</a:t>
            </a:r>
            <a:r>
              <a:rPr lang="fr-B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r>
              <a:rPr lang="en-GB" dirty="0"/>
              <a:t>,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00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91" y="478324"/>
            <a:ext cx="6479264" cy="6479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734"/>
            <a:ext cx="10515600" cy="1325563"/>
          </a:xfrm>
        </p:spPr>
        <p:txBody>
          <a:bodyPr/>
          <a:lstStyle/>
          <a:p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to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NOOS SWOT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711" y="2009869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Internal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4930" y="4760613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External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6165" y="3755679"/>
            <a:ext cx="3811509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11539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Assets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26893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Flaws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45329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595"/>
            <a:ext cx="10515600" cy="1325563"/>
          </a:xfrm>
        </p:spPr>
        <p:txBody>
          <a:bodyPr>
            <a:normAutofit/>
          </a:bodyPr>
          <a:lstStyle/>
          <a:p>
            <a:r>
              <a:rPr lang="fr-BE" dirty="0" smtClean="0"/>
              <a:t>NOOS </a:t>
            </a:r>
            <a:r>
              <a:rPr lang="fr-BE" dirty="0" err="1" smtClean="0"/>
              <a:t>MoU</a:t>
            </a:r>
            <a:r>
              <a:rPr lang="fr-BE" dirty="0" smtClean="0"/>
              <a:t> : </a:t>
            </a:r>
            <a:r>
              <a:rPr lang="fr-BE" strike="sngStrike" dirty="0" smtClean="0"/>
              <a:t>9 </a:t>
            </a:r>
            <a:r>
              <a:rPr lang="fr-BE" dirty="0" smtClean="0"/>
              <a:t>8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0860"/>
            <a:ext cx="10515600" cy="5527140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Co-ordinate</a:t>
            </a:r>
            <a:r>
              <a:rPr lang="en-GB" dirty="0"/>
              <a:t>, improve and </a:t>
            </a:r>
            <a:r>
              <a:rPr lang="en-GB" dirty="0">
                <a:solidFill>
                  <a:schemeClr val="accent2"/>
                </a:solidFill>
              </a:rPr>
              <a:t>harmonise</a:t>
            </a:r>
            <a:r>
              <a:rPr lang="en-GB" dirty="0"/>
              <a:t> the development of operational marine data and information services.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Provide analysis, forecasts, and model-based products describing the marine condition of   the North West European Shelf area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Provide </a:t>
            </a:r>
            <a:r>
              <a:rPr lang="en-GB" dirty="0" smtClean="0"/>
              <a:t>long term high quality </a:t>
            </a:r>
            <a:r>
              <a:rPr lang="en-GB" dirty="0" smtClean="0">
                <a:solidFill>
                  <a:srgbClr val="C00000"/>
                </a:solidFill>
              </a:rPr>
              <a:t>observations</a:t>
            </a:r>
            <a:r>
              <a:rPr lang="en-GB" dirty="0" smtClean="0"/>
              <a:t> required </a:t>
            </a:r>
            <a:r>
              <a:rPr lang="en-GB" dirty="0"/>
              <a:t>to advance scientific understanding of the NWS area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Co-operate with national agencies and multi-national organisations (e.g. ICES, OSPAR)  in the NWS area to maximise the efficiency of the ocean observing system, and to maximise the value of the information products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Develop NOOS pursuant to the </a:t>
            </a:r>
            <a:r>
              <a:rPr lang="en-GB" dirty="0" err="1"/>
              <a:t>E</a:t>
            </a:r>
            <a:r>
              <a:rPr lang="en-GB" dirty="0" err="1" smtClean="0"/>
              <a:t>uroGOOS</a:t>
            </a: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nd GOOS strategies 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Increase the quality  of and harmonise </a:t>
            </a:r>
            <a:r>
              <a:rPr lang="en-GB" dirty="0" smtClean="0"/>
              <a:t>(NOOS community) user oriented [needed or relevant] </a:t>
            </a:r>
            <a:r>
              <a:rPr lang="en-GB" dirty="0">
                <a:solidFill>
                  <a:schemeClr val="accent2"/>
                </a:solidFill>
              </a:rPr>
              <a:t>operational</a:t>
            </a:r>
            <a:r>
              <a:rPr lang="en-GB" dirty="0"/>
              <a:t> </a:t>
            </a:r>
            <a:r>
              <a:rPr lang="en-GB" dirty="0" smtClean="0"/>
              <a:t>[right time, right place] products (not necessary NOOS products)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GB" strike="sngStrike" dirty="0"/>
              <a:t>Decrease the production costs of public products and services</a:t>
            </a:r>
            <a:r>
              <a:rPr lang="en-GB" dirty="0"/>
              <a:t> </a:t>
            </a:r>
            <a:r>
              <a:rPr lang="en-GB" dirty="0" smtClean="0"/>
              <a:t>optimise the production of public products by </a:t>
            </a:r>
            <a:r>
              <a:rPr lang="en-GB" dirty="0"/>
              <a:t>sharing the workload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Enlarge the community of end users for </a:t>
            </a:r>
            <a:r>
              <a:rPr lang="en-GB" dirty="0"/>
              <a:t>operational oceanographic products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trike="sngStrike" dirty="0" smtClean="0"/>
              <a:t>[</a:t>
            </a:r>
            <a:r>
              <a:rPr lang="en-GB" strike="sngStrike" dirty="0" err="1" smtClean="0"/>
              <a:t>EuroGOOS</a:t>
            </a:r>
            <a:r>
              <a:rPr lang="en-GB" strike="sngStrike" dirty="0" smtClean="0"/>
              <a:t> ]Further </a:t>
            </a:r>
            <a:r>
              <a:rPr lang="en-GB" strike="sngStrike" dirty="0"/>
              <a:t>develop the market for operational oceanographic products</a:t>
            </a:r>
          </a:p>
          <a:p>
            <a:endParaRPr lang="en-GB" strike="sngStrike" dirty="0"/>
          </a:p>
        </p:txBody>
      </p:sp>
    </p:spTree>
    <p:extLst>
      <p:ext uri="{BB962C8B-B14F-4D97-AF65-F5344CB8AC3E}">
        <p14:creationId xmlns:p14="http://schemas.microsoft.com/office/powerpoint/2010/main" val="331068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</a:t>
            </a:r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Submerged part of the iceberg</a:t>
            </a:r>
          </a:p>
          <a:p>
            <a:r>
              <a:rPr lang="en-GB" dirty="0" smtClean="0"/>
              <a:t>Stability and sustainability</a:t>
            </a:r>
          </a:p>
          <a:p>
            <a:r>
              <a:rPr lang="en-GB" dirty="0" smtClean="0"/>
              <a:t>Redundancy in the models coverage and observations</a:t>
            </a:r>
          </a:p>
          <a:p>
            <a:r>
              <a:rPr lang="en-GB" dirty="0" smtClean="0"/>
              <a:t>Close connected to national services</a:t>
            </a:r>
          </a:p>
          <a:p>
            <a:r>
              <a:rPr lang="en-GB" dirty="0" smtClean="0"/>
              <a:t>Willingness to help each other</a:t>
            </a:r>
          </a:p>
          <a:p>
            <a:r>
              <a:rPr lang="en-GB" dirty="0" smtClean="0"/>
              <a:t>Co-production independent from external funding</a:t>
            </a:r>
          </a:p>
          <a:p>
            <a:r>
              <a:rPr lang="en-GB" dirty="0" smtClean="0"/>
              <a:t>Independ from politics </a:t>
            </a:r>
          </a:p>
          <a:p>
            <a:r>
              <a:rPr lang="en-GB" dirty="0" smtClean="0"/>
              <a:t>Similar cultural approaches no limitations induced by the language</a:t>
            </a:r>
          </a:p>
          <a:p>
            <a:r>
              <a:rPr lang="en-GB" dirty="0" smtClean="0"/>
              <a:t>Active co-chairs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</a:t>
            </a:r>
            <a:r>
              <a:rPr lang="fr-BE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Network of institutes, network of people</a:t>
            </a:r>
          </a:p>
          <a:p>
            <a:r>
              <a:rPr lang="fr-BE" dirty="0" smtClean="0"/>
              <a:t>Trust </a:t>
            </a:r>
            <a:r>
              <a:rPr lang="fr-BE" dirty="0" err="1" smtClean="0"/>
              <a:t>between</a:t>
            </a:r>
            <a:r>
              <a:rPr lang="fr-BE" dirty="0" smtClean="0"/>
              <a:t> people</a:t>
            </a:r>
          </a:p>
          <a:p>
            <a:r>
              <a:rPr lang="fr-BE" dirty="0" err="1" smtClean="0"/>
              <a:t>Willingness</a:t>
            </a:r>
            <a:r>
              <a:rPr lang="fr-BE" dirty="0" smtClean="0"/>
              <a:t> to </a:t>
            </a:r>
            <a:r>
              <a:rPr lang="fr-BE" dirty="0" err="1" smtClean="0"/>
              <a:t>share</a:t>
            </a:r>
            <a:r>
              <a:rPr lang="fr-BE" dirty="0" smtClean="0"/>
              <a:t> </a:t>
            </a:r>
            <a:r>
              <a:rPr lang="fr-BE" dirty="0" err="1" smtClean="0"/>
              <a:t>knowledge</a:t>
            </a:r>
            <a:endParaRPr lang="fr-BE" dirty="0" smtClean="0"/>
          </a:p>
          <a:p>
            <a:r>
              <a:rPr lang="fr-BE" dirty="0" err="1" smtClean="0"/>
              <a:t>Willingness</a:t>
            </a:r>
            <a:r>
              <a:rPr lang="fr-BE" dirty="0" smtClean="0"/>
              <a:t> to </a:t>
            </a:r>
            <a:r>
              <a:rPr lang="fr-BE" dirty="0" err="1" smtClean="0"/>
              <a:t>co-produce</a:t>
            </a:r>
            <a:endParaRPr lang="fr-BE" dirty="0"/>
          </a:p>
          <a:p>
            <a:r>
              <a:rPr lang="fr-BE" dirty="0" smtClean="0"/>
              <a:t>Active </a:t>
            </a:r>
            <a:r>
              <a:rPr lang="fr-BE" dirty="0" err="1" smtClean="0"/>
              <a:t>working</a:t>
            </a:r>
            <a:r>
              <a:rPr lang="fr-BE" dirty="0" smtClean="0"/>
              <a:t> groups </a:t>
            </a:r>
            <a:r>
              <a:rPr lang="fr-BE" dirty="0" err="1" smtClean="0"/>
              <a:t>several</a:t>
            </a:r>
            <a:r>
              <a:rPr lang="fr-BE" dirty="0" smtClean="0"/>
              <a:t> for </a:t>
            </a:r>
            <a:r>
              <a:rPr lang="fr-BE" dirty="0" err="1" smtClean="0"/>
              <a:t>almost</a:t>
            </a:r>
            <a:r>
              <a:rPr lang="fr-BE" dirty="0" smtClean="0"/>
              <a:t> 2 </a:t>
            </a:r>
            <a:r>
              <a:rPr lang="fr-BE" dirty="0" err="1" smtClean="0"/>
              <a:t>decades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0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weakness</a:t>
            </a:r>
            <a:endParaRPr lang="en-GB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Not self-confidence </a:t>
            </a:r>
          </a:p>
          <a:p>
            <a:r>
              <a:rPr lang="en-GB" dirty="0" smtClean="0"/>
              <a:t>No strict planning</a:t>
            </a:r>
          </a:p>
          <a:p>
            <a:r>
              <a:rPr lang="en-GB" dirty="0" smtClean="0"/>
              <a:t>No enforcement when work not done</a:t>
            </a:r>
          </a:p>
          <a:p>
            <a:r>
              <a:rPr lang="en-GB" dirty="0" smtClean="0"/>
              <a:t>Slow progress because of voluntary work and/or no funding</a:t>
            </a:r>
          </a:p>
          <a:p>
            <a:r>
              <a:rPr lang="en-GB" dirty="0" smtClean="0"/>
              <a:t>Don t have enough capacity for innovation</a:t>
            </a:r>
          </a:p>
          <a:p>
            <a:r>
              <a:rPr lang="en-GB" dirty="0" smtClean="0"/>
              <a:t>No administrative support to improve outreach (website, newsletters, lack of outreach material, videos)</a:t>
            </a:r>
          </a:p>
          <a:p>
            <a:r>
              <a:rPr lang="en-GB" dirty="0" smtClean="0"/>
              <a:t>Poor visibility </a:t>
            </a:r>
          </a:p>
          <a:p>
            <a:r>
              <a:rPr lang="en-GB" dirty="0" smtClean="0"/>
              <a:t>Sleeping members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70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NOOS </a:t>
            </a:r>
            <a:r>
              <a:rPr lang="fr-BE" b="1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weakness</a:t>
            </a:r>
            <a:r>
              <a:rPr lang="fr-BE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46779"/>
          </a:xfrm>
        </p:spPr>
        <p:txBody>
          <a:bodyPr>
            <a:normAutofit fontScale="92500" lnSpcReduction="20000"/>
          </a:bodyPr>
          <a:lstStyle/>
          <a:p>
            <a:r>
              <a:rPr lang="fr-BE" dirty="0" err="1" smtClean="0"/>
              <a:t>Lack</a:t>
            </a:r>
            <a:r>
              <a:rPr lang="fr-BE" dirty="0" smtClean="0"/>
              <a:t> of </a:t>
            </a:r>
            <a:r>
              <a:rPr lang="fr-BE" dirty="0" err="1" smtClean="0"/>
              <a:t>visibility</a:t>
            </a:r>
            <a:r>
              <a:rPr lang="fr-BE" dirty="0" smtClean="0"/>
              <a:t> </a:t>
            </a:r>
          </a:p>
          <a:p>
            <a:r>
              <a:rPr lang="fr-BE" dirty="0" err="1" smtClean="0"/>
              <a:t>Weak</a:t>
            </a:r>
            <a:r>
              <a:rPr lang="fr-BE" dirty="0" smtClean="0"/>
              <a:t> links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regional</a:t>
            </a:r>
            <a:r>
              <a:rPr lang="fr-BE" dirty="0" smtClean="0"/>
              <a:t> </a:t>
            </a:r>
            <a:r>
              <a:rPr lang="fr-BE" dirty="0" err="1" smtClean="0"/>
              <a:t>stakeholders</a:t>
            </a:r>
            <a:r>
              <a:rPr lang="fr-BE" dirty="0" smtClean="0"/>
              <a:t> (OSPAR, EEA, ICES, etc.)</a:t>
            </a:r>
          </a:p>
          <a:p>
            <a:r>
              <a:rPr lang="fr-BE" dirty="0" err="1" smtClean="0"/>
              <a:t>Too</a:t>
            </a:r>
            <a:r>
              <a:rPr lang="fr-BE" dirty="0" smtClean="0"/>
              <a:t> few </a:t>
            </a:r>
            <a:r>
              <a:rPr lang="fr-BE" dirty="0" err="1" smtClean="0"/>
              <a:t>momentum</a:t>
            </a:r>
            <a:r>
              <a:rPr lang="fr-BE" dirty="0" smtClean="0"/>
              <a:t> </a:t>
            </a:r>
            <a:r>
              <a:rPr lang="fr-BE" dirty="0" err="1" smtClean="0"/>
              <a:t>between</a:t>
            </a:r>
            <a:r>
              <a:rPr lang="fr-BE" dirty="0" smtClean="0"/>
              <a:t> </a:t>
            </a:r>
            <a:r>
              <a:rPr lang="fr-BE" dirty="0" err="1" smtClean="0"/>
              <a:t>annual</a:t>
            </a:r>
            <a:r>
              <a:rPr lang="fr-BE" dirty="0" smtClean="0"/>
              <a:t> meetings</a:t>
            </a:r>
          </a:p>
          <a:p>
            <a:pPr lvl="1"/>
            <a:r>
              <a:rPr lang="fr-BE" dirty="0" err="1" smtClean="0"/>
              <a:t>Too</a:t>
            </a:r>
            <a:r>
              <a:rPr lang="fr-BE" dirty="0" smtClean="0"/>
              <a:t> </a:t>
            </a:r>
            <a:r>
              <a:rPr lang="fr-BE" dirty="0" err="1" smtClean="0"/>
              <a:t>much</a:t>
            </a:r>
            <a:r>
              <a:rPr lang="fr-BE" dirty="0" smtClean="0"/>
              <a:t> </a:t>
            </a:r>
            <a:r>
              <a:rPr lang="fr-BE" dirty="0" err="1" smtClean="0"/>
              <a:t>depends</a:t>
            </a:r>
            <a:r>
              <a:rPr lang="fr-BE" dirty="0" smtClean="0"/>
              <a:t> on </a:t>
            </a:r>
            <a:r>
              <a:rPr lang="fr-BE" dirty="0" err="1" smtClean="0"/>
              <a:t>co</a:t>
            </a:r>
            <a:r>
              <a:rPr lang="fr-BE" dirty="0" smtClean="0"/>
              <a:t>-Chair </a:t>
            </a:r>
            <a:r>
              <a:rPr lang="fr-BE" dirty="0" err="1" smtClean="0"/>
              <a:t>availabilities</a:t>
            </a:r>
            <a:endParaRPr lang="fr-BE" dirty="0" smtClean="0"/>
          </a:p>
          <a:p>
            <a:r>
              <a:rPr lang="fr-BE" strike="sngStrike" dirty="0" smtClean="0"/>
              <a:t>No catalogue of </a:t>
            </a:r>
            <a:r>
              <a:rPr lang="fr-BE" strike="sngStrike" dirty="0" err="1" smtClean="0"/>
              <a:t>available</a:t>
            </a:r>
            <a:r>
              <a:rPr lang="fr-BE" strike="sngStrike" dirty="0" smtClean="0"/>
              <a:t> stations</a:t>
            </a:r>
          </a:p>
          <a:p>
            <a:r>
              <a:rPr lang="fr-BE" dirty="0" smtClean="0"/>
              <a:t>No </a:t>
            </a:r>
            <a:r>
              <a:rPr lang="fr-BE" dirty="0" err="1" smtClean="0"/>
              <a:t>focuss</a:t>
            </a:r>
            <a:r>
              <a:rPr lang="fr-BE" dirty="0" smtClean="0"/>
              <a:t> on </a:t>
            </a:r>
            <a:r>
              <a:rPr lang="fr-BE" dirty="0" err="1" smtClean="0"/>
              <a:t>EOVs</a:t>
            </a:r>
            <a:endParaRPr lang="fr-BE" dirty="0" smtClean="0"/>
          </a:p>
          <a:p>
            <a:r>
              <a:rPr lang="fr-BE" dirty="0" smtClean="0"/>
              <a:t>No </a:t>
            </a:r>
            <a:r>
              <a:rPr lang="fr-BE" dirty="0" err="1" smtClean="0"/>
              <a:t>involvement</a:t>
            </a:r>
            <a:r>
              <a:rPr lang="fr-BE" dirty="0" smtClean="0"/>
              <a:t> of the satellite observation, </a:t>
            </a:r>
            <a:r>
              <a:rPr lang="fr-BE" dirty="0" err="1" smtClean="0"/>
              <a:t>reciprocal</a:t>
            </a:r>
            <a:r>
              <a:rPr lang="fr-BE" dirty="0" smtClean="0"/>
              <a:t> – sleeping </a:t>
            </a:r>
            <a:r>
              <a:rPr lang="fr-BE" dirty="0" err="1" smtClean="0"/>
              <a:t>members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(‘</a:t>
            </a:r>
            <a:r>
              <a:rPr lang="fr-BE" dirty="0" err="1" smtClean="0"/>
              <a:t>It’s</a:t>
            </a:r>
            <a:r>
              <a:rPr lang="fr-BE" dirty="0" smtClean="0"/>
              <a:t> not </a:t>
            </a:r>
            <a:r>
              <a:rPr lang="fr-BE" dirty="0" err="1" smtClean="0"/>
              <a:t>your</a:t>
            </a:r>
            <a:r>
              <a:rPr lang="fr-BE" dirty="0" smtClean="0"/>
              <a:t> </a:t>
            </a:r>
            <a:r>
              <a:rPr lang="fr-BE" dirty="0" err="1" smtClean="0"/>
              <a:t>core</a:t>
            </a:r>
            <a:r>
              <a:rPr lang="fr-BE" dirty="0" smtClean="0"/>
              <a:t> business’)</a:t>
            </a:r>
          </a:p>
          <a:p>
            <a:r>
              <a:rPr lang="fr-BE" dirty="0" err="1" smtClean="0"/>
              <a:t>Weak</a:t>
            </a:r>
            <a:r>
              <a:rPr lang="fr-BE" dirty="0" smtClean="0"/>
              <a:t> feedbacks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other</a:t>
            </a:r>
            <a:r>
              <a:rPr lang="fr-BE" dirty="0" smtClean="0"/>
              <a:t> EuroGOOS bodies</a:t>
            </a:r>
          </a:p>
          <a:p>
            <a:r>
              <a:rPr lang="fr-BE" dirty="0" smtClean="0"/>
              <a:t>. </a:t>
            </a:r>
            <a:r>
              <a:rPr lang="fr-BE" dirty="0" smtClean="0">
                <a:solidFill>
                  <a:schemeClr val="accent2"/>
                </a:solidFill>
              </a:rPr>
              <a:t>Are the GOOS </a:t>
            </a:r>
            <a:r>
              <a:rPr lang="fr-BE" dirty="0" err="1" smtClean="0">
                <a:solidFill>
                  <a:schemeClr val="accent2"/>
                </a:solidFill>
              </a:rPr>
              <a:t>POC’s</a:t>
            </a:r>
            <a:r>
              <a:rPr lang="fr-BE" dirty="0" smtClean="0">
                <a:solidFill>
                  <a:schemeClr val="accent2"/>
                </a:solidFill>
              </a:rPr>
              <a:t> for the NWS countries </a:t>
            </a:r>
            <a:r>
              <a:rPr lang="fr-BE" dirty="0" err="1" smtClean="0">
                <a:solidFill>
                  <a:schemeClr val="accent2"/>
                </a:solidFill>
              </a:rPr>
              <a:t>involved</a:t>
            </a:r>
            <a:r>
              <a:rPr lang="fr-BE" dirty="0" smtClean="0">
                <a:solidFill>
                  <a:schemeClr val="accent2"/>
                </a:solidFill>
              </a:rPr>
              <a:t> in NOOS?</a:t>
            </a:r>
          </a:p>
          <a:p>
            <a:r>
              <a:rPr lang="fr-BE" dirty="0" smtClean="0"/>
              <a:t>No </a:t>
            </a:r>
            <a:r>
              <a:rPr lang="fr-BE" dirty="0" err="1" smtClean="0"/>
              <a:t>clear</a:t>
            </a:r>
            <a:r>
              <a:rPr lang="fr-BE" dirty="0" smtClean="0"/>
              <a:t> position/expectation  </a:t>
            </a:r>
            <a:r>
              <a:rPr lang="fr-BE" dirty="0" err="1" smtClean="0"/>
              <a:t>wrt</a:t>
            </a:r>
            <a:r>
              <a:rPr lang="fr-BE" dirty="0" smtClean="0"/>
              <a:t> to </a:t>
            </a:r>
            <a:r>
              <a:rPr lang="fr-BE" dirty="0" err="1" smtClean="0"/>
              <a:t>structuring</a:t>
            </a:r>
            <a:r>
              <a:rPr lang="fr-BE" dirty="0" smtClean="0"/>
              <a:t> </a:t>
            </a:r>
            <a:r>
              <a:rPr lang="fr-BE" dirty="0" smtClean="0"/>
              <a:t>initiatives</a:t>
            </a:r>
          </a:p>
          <a:p>
            <a:r>
              <a:rPr lang="fr-BE" dirty="0" smtClean="0"/>
              <a:t>No Communication plan (</a:t>
            </a:r>
            <a:r>
              <a:rPr lang="fr-BE" dirty="0" err="1" smtClean="0"/>
              <a:t>internal</a:t>
            </a:r>
            <a:r>
              <a:rPr lang="fr-BE" dirty="0" smtClean="0"/>
              <a:t> and </a:t>
            </a:r>
            <a:r>
              <a:rPr lang="fr-BE" dirty="0" err="1" smtClean="0"/>
              <a:t>external</a:t>
            </a:r>
            <a:r>
              <a:rPr lang="fr-BE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7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</a:t>
            </a:r>
            <a:endParaRPr lang="en-GB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Be more self-confident </a:t>
            </a:r>
            <a:r>
              <a:rPr lang="en-GB" dirty="0"/>
              <a:t>of what we </a:t>
            </a:r>
            <a:r>
              <a:rPr lang="en-GB" dirty="0" smtClean="0"/>
              <a:t>do</a:t>
            </a:r>
          </a:p>
          <a:p>
            <a:r>
              <a:rPr lang="fr-BE" dirty="0" smtClean="0"/>
              <a:t>More collaboration </a:t>
            </a:r>
            <a:r>
              <a:rPr lang="fr-BE" dirty="0"/>
              <a:t>in monitoring system : [in data] BGC </a:t>
            </a:r>
            <a:r>
              <a:rPr lang="fr-BE" dirty="0" err="1"/>
              <a:t>obs</a:t>
            </a:r>
            <a:r>
              <a:rPr lang="fr-BE" dirty="0"/>
              <a:t>, </a:t>
            </a:r>
            <a:r>
              <a:rPr lang="fr-BE" dirty="0" err="1"/>
              <a:t>currents</a:t>
            </a:r>
            <a:r>
              <a:rPr lang="fr-BE" dirty="0"/>
              <a:t>, [in </a:t>
            </a:r>
            <a:r>
              <a:rPr lang="fr-BE" dirty="0" err="1"/>
              <a:t>regions</a:t>
            </a:r>
            <a:r>
              <a:rPr lang="fr-BE" dirty="0"/>
              <a:t>] middle of the </a:t>
            </a:r>
            <a:r>
              <a:rPr lang="fr-BE" dirty="0" err="1"/>
              <a:t>North</a:t>
            </a:r>
            <a:r>
              <a:rPr lang="fr-BE" dirty="0"/>
              <a:t> </a:t>
            </a:r>
            <a:r>
              <a:rPr lang="fr-BE" dirty="0" err="1"/>
              <a:t>Sea</a:t>
            </a:r>
            <a:r>
              <a:rPr lang="fr-BE" dirty="0"/>
              <a:t>, </a:t>
            </a:r>
            <a:r>
              <a:rPr lang="fr-BE" dirty="0" err="1"/>
              <a:t>Skategat</a:t>
            </a:r>
            <a:r>
              <a:rPr lang="fr-BE" dirty="0"/>
              <a:t>, </a:t>
            </a:r>
            <a:r>
              <a:rPr lang="fr-BE" dirty="0" err="1"/>
              <a:t>Kagerak</a:t>
            </a:r>
            <a:r>
              <a:rPr lang="fr-BE" dirty="0"/>
              <a:t>, </a:t>
            </a:r>
            <a:r>
              <a:rPr lang="fr-BE" dirty="0" err="1" smtClean="0"/>
              <a:t>etc</a:t>
            </a:r>
            <a:endParaRPr lang="fr-BE" dirty="0" smtClean="0"/>
          </a:p>
          <a:p>
            <a:r>
              <a:rPr lang="fr-BE" dirty="0" err="1" smtClean="0"/>
              <a:t>Establishing</a:t>
            </a:r>
            <a:r>
              <a:rPr lang="fr-BE" dirty="0" smtClean="0"/>
              <a:t> </a:t>
            </a:r>
            <a:r>
              <a:rPr lang="fr-BE" dirty="0" err="1" smtClean="0"/>
              <a:t>clever</a:t>
            </a:r>
            <a:r>
              <a:rPr lang="fr-BE" dirty="0" smtClean="0"/>
              <a:t> communication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communities</a:t>
            </a:r>
            <a:r>
              <a:rPr lang="fr-BE" dirty="0" smtClean="0"/>
              <a:t> active in the </a:t>
            </a:r>
            <a:r>
              <a:rPr lang="fr-BE" dirty="0" err="1" smtClean="0"/>
              <a:t>fields</a:t>
            </a:r>
            <a:r>
              <a:rPr lang="fr-BE" dirty="0" smtClean="0"/>
              <a:t> of BGC and </a:t>
            </a:r>
            <a:r>
              <a:rPr lang="fr-BE" dirty="0" err="1" smtClean="0"/>
              <a:t>climate</a:t>
            </a:r>
            <a:r>
              <a:rPr lang="fr-BE" dirty="0" smtClean="0"/>
              <a:t> </a:t>
            </a:r>
            <a:r>
              <a:rPr lang="fr-BE" dirty="0" err="1" smtClean="0"/>
              <a:t>activities</a:t>
            </a:r>
            <a:r>
              <a:rPr lang="fr-BE" dirty="0" smtClean="0"/>
              <a:t> -&gt; in </a:t>
            </a:r>
            <a:r>
              <a:rPr lang="fr-BE" dirty="0" err="1" smtClean="0"/>
              <a:t>order</a:t>
            </a:r>
            <a:r>
              <a:rPr lang="fr-BE" dirty="0" smtClean="0"/>
              <a:t> to </a:t>
            </a:r>
            <a:r>
              <a:rPr lang="fr-BE" dirty="0" err="1" smtClean="0"/>
              <a:t>improve</a:t>
            </a:r>
            <a:r>
              <a:rPr lang="fr-BE" dirty="0" smtClean="0"/>
              <a:t> </a:t>
            </a:r>
            <a:r>
              <a:rPr lang="fr-BE" dirty="0" err="1" smtClean="0"/>
              <a:t>knowledge</a:t>
            </a:r>
            <a:r>
              <a:rPr lang="fr-BE" dirty="0" smtClean="0"/>
              <a:t> sharing</a:t>
            </a:r>
          </a:p>
          <a:p>
            <a:r>
              <a:rPr lang="fr-BE" dirty="0" err="1" smtClean="0"/>
              <a:t>Coordinating</a:t>
            </a:r>
            <a:r>
              <a:rPr lang="fr-BE" dirty="0" smtClean="0"/>
              <a:t> / </a:t>
            </a:r>
            <a:r>
              <a:rPr lang="fr-BE" dirty="0" err="1" smtClean="0"/>
              <a:t>initiating</a:t>
            </a:r>
            <a:r>
              <a:rPr lang="fr-BE" dirty="0" smtClean="0"/>
              <a:t>  more EU </a:t>
            </a:r>
            <a:r>
              <a:rPr lang="fr-BE" dirty="0" err="1" smtClean="0"/>
              <a:t>projects</a:t>
            </a:r>
            <a:r>
              <a:rPr lang="fr-BE" dirty="0" smtClean="0"/>
              <a:t> in </a:t>
            </a:r>
            <a:r>
              <a:rPr lang="fr-BE" dirty="0" err="1" smtClean="0"/>
              <a:t>which</a:t>
            </a:r>
            <a:r>
              <a:rPr lang="fr-BE" dirty="0" smtClean="0"/>
              <a:t> NOOS </a:t>
            </a:r>
            <a:r>
              <a:rPr lang="fr-BE" dirty="0" err="1" smtClean="0"/>
              <a:t>members</a:t>
            </a:r>
            <a:r>
              <a:rPr lang="fr-BE" dirty="0" smtClean="0"/>
              <a:t> </a:t>
            </a:r>
            <a:r>
              <a:rPr lang="fr-BE" dirty="0" err="1" smtClean="0"/>
              <a:t>work</a:t>
            </a:r>
            <a:r>
              <a:rPr lang="fr-BE" dirty="0" smtClean="0"/>
              <a:t> </a:t>
            </a:r>
            <a:r>
              <a:rPr lang="fr-BE" dirty="0" err="1" smtClean="0"/>
              <a:t>together</a:t>
            </a:r>
            <a:endParaRPr lang="fr-BE" dirty="0" smtClean="0"/>
          </a:p>
          <a:p>
            <a:r>
              <a:rPr lang="fr-BE" dirty="0" err="1" smtClean="0"/>
              <a:t>Covering</a:t>
            </a:r>
            <a:r>
              <a:rPr lang="fr-BE" dirty="0" smtClean="0"/>
              <a:t> </a:t>
            </a:r>
            <a:r>
              <a:rPr lang="fr-BE" dirty="0" err="1" smtClean="0"/>
              <a:t>some</a:t>
            </a:r>
            <a:r>
              <a:rPr lang="fr-BE" dirty="0" smtClean="0"/>
              <a:t> </a:t>
            </a:r>
            <a:r>
              <a:rPr lang="fr-BE" dirty="0" err="1" smtClean="0"/>
              <a:t>regional</a:t>
            </a:r>
            <a:r>
              <a:rPr lang="fr-BE" dirty="0" smtClean="0"/>
              <a:t> aspects of CC , </a:t>
            </a:r>
            <a:r>
              <a:rPr lang="fr-BE" dirty="0" err="1" smtClean="0"/>
              <a:t>e.g</a:t>
            </a:r>
            <a:r>
              <a:rPr lang="fr-BE" dirty="0" smtClean="0"/>
              <a:t>. to </a:t>
            </a:r>
            <a:r>
              <a:rPr lang="fr-BE" dirty="0" err="1"/>
              <a:t>d</a:t>
            </a:r>
            <a:r>
              <a:rPr lang="fr-BE" dirty="0" err="1" smtClean="0"/>
              <a:t>evelop</a:t>
            </a:r>
            <a:r>
              <a:rPr lang="fr-BE" dirty="0" smtClean="0"/>
              <a:t> </a:t>
            </a:r>
            <a:r>
              <a:rPr lang="fr-BE" dirty="0" err="1" smtClean="0"/>
              <a:t>together</a:t>
            </a:r>
            <a:r>
              <a:rPr lang="fr-BE" dirty="0" smtClean="0"/>
              <a:t> </a:t>
            </a:r>
            <a:r>
              <a:rPr lang="fr-BE" dirty="0" err="1" smtClean="0"/>
              <a:t>statistical</a:t>
            </a:r>
            <a:r>
              <a:rPr lang="fr-BE" dirty="0" smtClean="0"/>
              <a:t> information </a:t>
            </a:r>
            <a:r>
              <a:rPr lang="fr-BE" dirty="0" err="1" smtClean="0"/>
              <a:t>based</a:t>
            </a:r>
            <a:r>
              <a:rPr lang="fr-BE" dirty="0" smtClean="0"/>
              <a:t> on long </a:t>
            </a:r>
            <a:r>
              <a:rPr lang="fr-BE" dirty="0" err="1" smtClean="0"/>
              <a:t>timeseries</a:t>
            </a:r>
            <a:r>
              <a:rPr lang="fr-BE" dirty="0" smtClean="0"/>
              <a:t> / </a:t>
            </a:r>
            <a:r>
              <a:rPr lang="fr-BE" dirty="0" err="1" smtClean="0"/>
              <a:t>re-analysis</a:t>
            </a:r>
            <a:r>
              <a:rPr lang="fr-BE" dirty="0" smtClean="0"/>
              <a:t> (</a:t>
            </a:r>
            <a:r>
              <a:rPr lang="fr-BE" dirty="0" err="1" smtClean="0"/>
              <a:t>both</a:t>
            </a:r>
            <a:r>
              <a:rPr lang="fr-BE" dirty="0" smtClean="0"/>
              <a:t> CC and </a:t>
            </a:r>
            <a:r>
              <a:rPr lang="fr-BE" dirty="0" err="1" smtClean="0"/>
              <a:t>present</a:t>
            </a:r>
            <a:r>
              <a:rPr lang="fr-BE" dirty="0" smtClean="0"/>
              <a:t> state) and </a:t>
            </a:r>
            <a:r>
              <a:rPr lang="fr-BE" dirty="0" err="1" smtClean="0"/>
              <a:t>present</a:t>
            </a:r>
            <a:r>
              <a:rPr lang="fr-BE" dirty="0" smtClean="0"/>
              <a:t> on the NOOS </a:t>
            </a:r>
            <a:r>
              <a:rPr lang="fr-BE" dirty="0" err="1" smtClean="0"/>
              <a:t>website</a:t>
            </a:r>
            <a:endParaRPr lang="fr-BE" dirty="0" smtClean="0"/>
          </a:p>
          <a:p>
            <a:r>
              <a:rPr lang="fr-BE" dirty="0" smtClean="0"/>
              <a:t>More </a:t>
            </a:r>
            <a:r>
              <a:rPr lang="fr-BE" dirty="0" err="1" smtClean="0"/>
              <a:t>community</a:t>
            </a:r>
            <a:r>
              <a:rPr lang="fr-BE" dirty="0" smtClean="0"/>
              <a:t> communication via the </a:t>
            </a:r>
            <a:r>
              <a:rPr lang="fr-BE" dirty="0" err="1" smtClean="0"/>
              <a:t>websites</a:t>
            </a:r>
            <a:r>
              <a:rPr lang="fr-BE" dirty="0" smtClean="0"/>
              <a:t> and the mailing </a:t>
            </a:r>
            <a:r>
              <a:rPr lang="fr-BE" dirty="0" err="1" smtClean="0"/>
              <a:t>list</a:t>
            </a:r>
            <a:r>
              <a:rPr lang="fr-BE" dirty="0" smtClean="0"/>
              <a:t> (</a:t>
            </a:r>
            <a:r>
              <a:rPr lang="fr-BE" dirty="0" err="1" smtClean="0"/>
              <a:t>qlso</a:t>
            </a:r>
            <a:r>
              <a:rPr lang="fr-BE" dirty="0" smtClean="0"/>
              <a:t> mailing </a:t>
            </a:r>
            <a:r>
              <a:rPr lang="fr-BE" dirty="0" err="1" smtClean="0"/>
              <a:t>list</a:t>
            </a:r>
            <a:r>
              <a:rPr lang="fr-BE" dirty="0" smtClean="0"/>
              <a:t> per WP)</a:t>
            </a:r>
            <a:endParaRPr lang="fr-BE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9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</a:t>
            </a:r>
            <a:r>
              <a:rPr lang="fr-BE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 dirty="0" smtClean="0"/>
              <a:t>Support of the office</a:t>
            </a:r>
          </a:p>
          <a:p>
            <a:r>
              <a:rPr lang="fr-BE" dirty="0" err="1" smtClean="0"/>
              <a:t>Structuring</a:t>
            </a:r>
            <a:r>
              <a:rPr lang="fr-BE" dirty="0" smtClean="0"/>
              <a:t> </a:t>
            </a:r>
            <a:r>
              <a:rPr lang="fr-BE" dirty="0" err="1" smtClean="0"/>
              <a:t>activities</a:t>
            </a:r>
            <a:endParaRPr lang="fr-BE" dirty="0" smtClean="0"/>
          </a:p>
          <a:p>
            <a:pPr lvl="1"/>
            <a:r>
              <a:rPr lang="fr-BE" dirty="0" smtClean="0"/>
              <a:t>EU </a:t>
            </a:r>
            <a:r>
              <a:rPr lang="fr-BE" dirty="0" err="1" smtClean="0"/>
              <a:t>projects</a:t>
            </a:r>
            <a:endParaRPr lang="fr-BE" dirty="0" smtClean="0"/>
          </a:p>
          <a:p>
            <a:pPr lvl="1"/>
            <a:r>
              <a:rPr lang="fr-BE" dirty="0" err="1" smtClean="0"/>
              <a:t>RI’s</a:t>
            </a:r>
            <a:r>
              <a:rPr lang="fr-BE" dirty="0" smtClean="0"/>
              <a:t> </a:t>
            </a:r>
          </a:p>
          <a:p>
            <a:pPr lvl="1"/>
            <a:r>
              <a:rPr lang="fr-BE" dirty="0" err="1" smtClean="0"/>
              <a:t>Coastal</a:t>
            </a:r>
            <a:r>
              <a:rPr lang="fr-BE" dirty="0" smtClean="0"/>
              <a:t> </a:t>
            </a:r>
            <a:r>
              <a:rPr lang="fr-BE" dirty="0" err="1" smtClean="0"/>
              <a:t>copernicus</a:t>
            </a:r>
            <a:r>
              <a:rPr lang="fr-BE" dirty="0" smtClean="0"/>
              <a:t>?</a:t>
            </a:r>
          </a:p>
          <a:p>
            <a:pPr lvl="1"/>
            <a:r>
              <a:rPr lang="fr-BE" dirty="0" smtClean="0"/>
              <a:t>CMEMS as </a:t>
            </a:r>
            <a:r>
              <a:rPr lang="fr-BE" dirty="0" err="1" smtClean="0"/>
              <a:t>providing</a:t>
            </a:r>
            <a:r>
              <a:rPr lang="fr-BE" dirty="0" smtClean="0"/>
              <a:t> </a:t>
            </a:r>
            <a:r>
              <a:rPr lang="fr-BE" dirty="0" err="1" smtClean="0"/>
              <a:t>OBCs</a:t>
            </a:r>
            <a:endParaRPr lang="fr-BE" dirty="0" smtClean="0"/>
          </a:p>
          <a:p>
            <a:pPr lvl="1"/>
            <a:r>
              <a:rPr lang="fr-BE" dirty="0" smtClean="0"/>
              <a:t>EMODNET</a:t>
            </a:r>
          </a:p>
          <a:p>
            <a:r>
              <a:rPr lang="fr-BE" dirty="0" err="1" smtClean="0"/>
              <a:t>Environmental</a:t>
            </a:r>
            <a:r>
              <a:rPr lang="fr-BE" dirty="0" smtClean="0"/>
              <a:t> monitoring</a:t>
            </a:r>
          </a:p>
          <a:p>
            <a:r>
              <a:rPr lang="fr-BE" dirty="0" smtClean="0"/>
              <a:t>New offshores </a:t>
            </a:r>
            <a:r>
              <a:rPr lang="fr-BE" dirty="0" err="1" smtClean="0"/>
              <a:t>activities</a:t>
            </a:r>
            <a:r>
              <a:rPr lang="fr-BE" dirty="0" smtClean="0"/>
              <a:t> : </a:t>
            </a:r>
            <a:r>
              <a:rPr lang="fr-BE" dirty="0" err="1" smtClean="0"/>
              <a:t>Windwills</a:t>
            </a:r>
            <a:r>
              <a:rPr lang="fr-BE" dirty="0" smtClean="0"/>
              <a:t> </a:t>
            </a:r>
            <a:r>
              <a:rPr lang="fr-BE" dirty="0" err="1" smtClean="0"/>
              <a:t>parks</a:t>
            </a:r>
            <a:r>
              <a:rPr lang="fr-BE" dirty="0" smtClean="0"/>
              <a:t>, offshore aquaculture in </a:t>
            </a:r>
            <a:r>
              <a:rPr lang="fr-BE" dirty="0" err="1" smtClean="0"/>
              <a:t>less</a:t>
            </a:r>
            <a:r>
              <a:rPr lang="fr-BE" dirty="0" smtClean="0"/>
              <a:t> </a:t>
            </a:r>
            <a:r>
              <a:rPr lang="fr-BE" dirty="0" err="1" smtClean="0"/>
              <a:t>sheltered</a:t>
            </a:r>
            <a:r>
              <a:rPr lang="fr-BE" dirty="0" smtClean="0"/>
              <a:t> areas, </a:t>
            </a:r>
            <a:r>
              <a:rPr lang="fr-BE" dirty="0" err="1" smtClean="0"/>
              <a:t>cables</a:t>
            </a:r>
            <a:r>
              <a:rPr lang="fr-BE" dirty="0" smtClean="0"/>
              <a:t>, pipelines, </a:t>
            </a:r>
            <a:r>
              <a:rPr lang="fr-BE" dirty="0" err="1" smtClean="0"/>
              <a:t>sand</a:t>
            </a:r>
            <a:r>
              <a:rPr lang="fr-BE" dirty="0" smtClean="0"/>
              <a:t> extraction</a:t>
            </a:r>
          </a:p>
          <a:p>
            <a:r>
              <a:rPr lang="fr-BE" dirty="0" smtClean="0"/>
              <a:t>New GOOS and EuroGOOS </a:t>
            </a:r>
            <a:r>
              <a:rPr lang="fr-BE" dirty="0" err="1" smtClean="0"/>
              <a:t>strategies</a:t>
            </a:r>
            <a:endParaRPr lang="fr-BE" dirty="0" smtClean="0"/>
          </a:p>
          <a:p>
            <a:r>
              <a:rPr lang="fr-BE" dirty="0" err="1" smtClean="0"/>
              <a:t>Ocean</a:t>
            </a:r>
            <a:r>
              <a:rPr lang="fr-BE" dirty="0" smtClean="0"/>
              <a:t> </a:t>
            </a:r>
            <a:r>
              <a:rPr lang="fr-BE" dirty="0" err="1" smtClean="0"/>
              <a:t>decade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0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CMEMS, EMODNET, </a:t>
            </a:r>
            <a:r>
              <a:rPr lang="en-GB" dirty="0" err="1" smtClean="0"/>
              <a:t>etc</a:t>
            </a:r>
            <a:r>
              <a:rPr lang="en-GB" dirty="0"/>
              <a:t> </a:t>
            </a:r>
            <a:r>
              <a:rPr lang="en-GB" dirty="0" smtClean="0"/>
              <a:t>Copernicus emergency service (JRC for storm surge)… lot talk with policy makers -&gt; risk to cut NOOS members budget to develop and maintain those kind of services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39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</a:t>
            </a:r>
            <a:r>
              <a:rPr lang="fr-BE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(SL vision)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Silent</a:t>
            </a:r>
            <a:r>
              <a:rPr lang="fr-BE" dirty="0" smtClean="0"/>
              <a:t> </a:t>
            </a:r>
            <a:r>
              <a:rPr lang="fr-BE" dirty="0" err="1" smtClean="0"/>
              <a:t>members</a:t>
            </a:r>
            <a:endParaRPr lang="fr-BE" dirty="0" smtClean="0"/>
          </a:p>
          <a:p>
            <a:r>
              <a:rPr lang="fr-BE" dirty="0" err="1" smtClean="0"/>
              <a:t>Copernicus</a:t>
            </a:r>
            <a:r>
              <a:rPr lang="fr-BE" dirty="0" smtClean="0"/>
              <a:t> -&gt; </a:t>
            </a:r>
            <a:r>
              <a:rPr lang="fr-BE" dirty="0" err="1" smtClean="0"/>
              <a:t>coast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13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91" y="478324"/>
            <a:ext cx="6479264" cy="6479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580" y="13569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BE" dirty="0" err="1" smtClean="0"/>
              <a:t>Defining</a:t>
            </a:r>
            <a:r>
              <a:rPr lang="fr-BE" dirty="0" smtClean="0"/>
              <a:t> </a:t>
            </a:r>
            <a:r>
              <a:rPr lang="fr-BE" dirty="0" err="1" smtClean="0"/>
              <a:t>strategic</a:t>
            </a:r>
            <a:r>
              <a:rPr lang="fr-BE" dirty="0" smtClean="0"/>
              <a:t> </a:t>
            </a:r>
            <a:r>
              <a:rPr lang="fr-BE" dirty="0" err="1" smtClean="0"/>
              <a:t>priorities</a:t>
            </a:r>
            <a:r>
              <a:rPr lang="fr-BE" dirty="0" smtClean="0"/>
              <a:t> : </a:t>
            </a:r>
            <a:br>
              <a:rPr lang="fr-BE" dirty="0" smtClean="0"/>
            </a:br>
            <a:r>
              <a:rPr lang="fr-BE" sz="2700" dirty="0" err="1" smtClean="0"/>
              <a:t>Taking</a:t>
            </a:r>
            <a:r>
              <a:rPr lang="fr-BE" sz="2700" dirty="0" smtClean="0"/>
              <a:t> </a:t>
            </a:r>
            <a:r>
              <a:rPr lang="fr-BE" sz="2700" dirty="0" err="1" smtClean="0"/>
              <a:t>advantages</a:t>
            </a:r>
            <a:r>
              <a:rPr lang="fr-BE" sz="2700" dirty="0" smtClean="0"/>
              <a:t> of </a:t>
            </a:r>
            <a:r>
              <a:rPr lang="fr-BE" sz="2700" dirty="0" err="1" smtClean="0"/>
              <a:t>opportunities</a:t>
            </a:r>
            <a:r>
              <a:rPr lang="fr-BE" sz="2700" dirty="0" smtClean="0"/>
              <a:t> to </a:t>
            </a:r>
            <a:r>
              <a:rPr lang="fr-BE" sz="2700" dirty="0" err="1" smtClean="0"/>
              <a:t>transform</a:t>
            </a:r>
            <a:r>
              <a:rPr lang="fr-BE" sz="2700" dirty="0" smtClean="0"/>
              <a:t> </a:t>
            </a:r>
            <a:r>
              <a:rPr lang="fr-BE" sz="2700" dirty="0" err="1" smtClean="0"/>
              <a:t>weakness</a:t>
            </a:r>
            <a:r>
              <a:rPr lang="fr-BE" sz="2700" dirty="0" smtClean="0"/>
              <a:t> </a:t>
            </a:r>
            <a:r>
              <a:rPr lang="fr-BE" sz="2700" dirty="0" err="1" smtClean="0"/>
              <a:t>into</a:t>
            </a:r>
            <a:r>
              <a:rPr lang="fr-BE" sz="2700" dirty="0" smtClean="0"/>
              <a:t> </a:t>
            </a:r>
            <a:r>
              <a:rPr lang="fr-BE" sz="2700" dirty="0" err="1" smtClean="0"/>
              <a:t>strengths</a:t>
            </a:r>
            <a:r>
              <a:rPr lang="fr-BE" sz="2700" dirty="0" smtClean="0"/>
              <a:t>; </a:t>
            </a:r>
            <a:br>
              <a:rPr lang="fr-BE" sz="2700" dirty="0" smtClean="0"/>
            </a:br>
            <a:r>
              <a:rPr lang="fr-BE" sz="2700" dirty="0" err="1" smtClean="0"/>
              <a:t>taking</a:t>
            </a:r>
            <a:r>
              <a:rPr lang="fr-BE" sz="2700" dirty="0" smtClean="0"/>
              <a:t> </a:t>
            </a:r>
            <a:r>
              <a:rPr lang="fr-BE" sz="2700" dirty="0" err="1" smtClean="0"/>
              <a:t>advantage</a:t>
            </a:r>
            <a:r>
              <a:rPr lang="fr-BE" sz="2700" dirty="0" smtClean="0"/>
              <a:t> of </a:t>
            </a:r>
            <a:r>
              <a:rPr lang="fr-BE" sz="2700" dirty="0" err="1" smtClean="0"/>
              <a:t>our</a:t>
            </a:r>
            <a:r>
              <a:rPr lang="fr-BE" sz="2700" dirty="0" smtClean="0"/>
              <a:t> </a:t>
            </a:r>
            <a:r>
              <a:rPr lang="fr-BE" sz="2700" dirty="0" err="1" smtClean="0"/>
              <a:t>strengths</a:t>
            </a:r>
            <a:r>
              <a:rPr lang="fr-BE" sz="2700" dirty="0" smtClean="0"/>
              <a:t> to </a:t>
            </a:r>
            <a:r>
              <a:rPr lang="fr-BE" sz="2700" dirty="0" err="1" smtClean="0"/>
              <a:t>mitigate</a:t>
            </a:r>
            <a:r>
              <a:rPr lang="fr-BE" sz="2700" dirty="0" smtClean="0"/>
              <a:t> </a:t>
            </a:r>
            <a:r>
              <a:rPr lang="fr-BE" sz="2700" dirty="0" err="1" smtClean="0"/>
              <a:t>threats</a:t>
            </a:r>
            <a:r>
              <a:rPr lang="fr-BE" sz="2700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9711" y="2009869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Internal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4930" y="4760613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External</a:t>
            </a:r>
            <a:r>
              <a:rPr lang="fr-BE" sz="3600" b="1" dirty="0" smtClean="0"/>
              <a:t> </a:t>
            </a:r>
            <a:r>
              <a:rPr lang="fr-BE" sz="3600" b="1" dirty="0" err="1" smtClean="0"/>
              <a:t>factors</a:t>
            </a:r>
            <a:endParaRPr lang="en-GB" sz="36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6165" y="3755679"/>
            <a:ext cx="3811509" cy="0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11539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Assets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26893" y="6121135"/>
            <a:ext cx="321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 err="1" smtClean="0"/>
              <a:t>Flaws</a:t>
            </a:r>
            <a:r>
              <a:rPr lang="fr-BE" sz="3600" b="1" dirty="0" smtClean="0"/>
              <a:t>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5710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actions? 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8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NOOS </a:t>
            </a:r>
            <a:r>
              <a:rPr lang="fr-BE" dirty="0" err="1" smtClean="0"/>
              <a:t>MoU</a:t>
            </a:r>
            <a:r>
              <a:rPr lang="fr-BE" dirty="0" smtClean="0"/>
              <a:t> frames </a:t>
            </a:r>
            <a:br>
              <a:rPr lang="fr-BE" dirty="0" smtClean="0"/>
            </a:br>
            <a:r>
              <a:rPr lang="fr-BE" dirty="0" smtClean="0"/>
              <a:t>the scope of </a:t>
            </a:r>
            <a:r>
              <a:rPr lang="fr-BE" dirty="0" err="1" smtClean="0"/>
              <a:t>co-operative</a:t>
            </a:r>
            <a:r>
              <a:rPr lang="fr-BE" dirty="0" smtClean="0"/>
              <a:t>  </a:t>
            </a:r>
            <a:r>
              <a:rPr lang="fr-BE" dirty="0" err="1" smtClean="0"/>
              <a:t>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Observations, models simulations and added value products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Data (and product) management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Research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Product development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Co-production by co-operation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strike="sngStrike" dirty="0"/>
              <a:t>Education &amp; Training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Raise awareness of NOOS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604911" y="3186820"/>
            <a:ext cx="368476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NOOS will not take over activities bound to OSPAR, the EEA or in the framework of the WFD and MSFD, etc.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8655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91" y="165180"/>
            <a:ext cx="10515600" cy="1325563"/>
          </a:xfrm>
        </p:spPr>
        <p:txBody>
          <a:bodyPr>
            <a:normAutofit/>
          </a:bodyPr>
          <a:lstStyle/>
          <a:p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How to </a:t>
            </a:r>
            <a:r>
              <a:rPr lang="fr-BE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proceed</a:t>
            </a:r>
            <a:r>
              <a:rPr lang="fr-BE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36483"/>
              </p:ext>
            </p:extLst>
          </p:nvPr>
        </p:nvGraphicFramePr>
        <p:xfrm>
          <a:off x="3693814" y="434567"/>
          <a:ext cx="11254212" cy="5932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6400" y="1394691"/>
            <a:ext cx="69457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3 rounds </a:t>
            </a:r>
            <a:br>
              <a:rPr lang="fr-BE" dirty="0"/>
            </a:br>
            <a:r>
              <a:rPr lang="fr-BE" dirty="0" err="1"/>
              <a:t>Drafting</a:t>
            </a:r>
            <a:r>
              <a:rPr lang="fr-BE" dirty="0"/>
              <a:t> </a:t>
            </a:r>
            <a:r>
              <a:rPr lang="fr-BE" dirty="0" err="1"/>
              <a:t>committee</a:t>
            </a:r>
            <a:r>
              <a:rPr lang="fr-BE" dirty="0"/>
              <a:t> : 3 </a:t>
            </a:r>
            <a:r>
              <a:rPr lang="fr-BE" dirty="0" smtClean="0"/>
              <a:t>people</a:t>
            </a:r>
            <a:r>
              <a:rPr lang="fr-BE" dirty="0"/>
              <a:t/>
            </a:r>
            <a:br>
              <a:rPr lang="fr-BE" dirty="0"/>
            </a:br>
            <a:r>
              <a:rPr lang="fr-BE" dirty="0" smtClean="0"/>
              <a:t>Marc (beta), Jacob (alpha), Sebastien (final)</a:t>
            </a:r>
          </a:p>
          <a:p>
            <a:r>
              <a:rPr lang="fr-BE" dirty="0"/>
              <a:t/>
            </a:r>
            <a:br>
              <a:rPr lang="fr-BE" dirty="0"/>
            </a:br>
            <a:r>
              <a:rPr lang="fr-BE" dirty="0" err="1"/>
              <a:t>Roles</a:t>
            </a:r>
            <a:r>
              <a:rPr lang="fr-BE" dirty="0"/>
              <a:t> : </a:t>
            </a:r>
            <a:endParaRPr lang="fr-BE" dirty="0" smtClean="0"/>
          </a:p>
          <a:p>
            <a:pPr marL="285750" indent="-285750">
              <a:buFontTx/>
              <a:buChar char="-"/>
            </a:pPr>
            <a:r>
              <a:rPr lang="fr-BE" dirty="0" err="1" smtClean="0"/>
              <a:t>Responsible</a:t>
            </a:r>
            <a:r>
              <a:rPr lang="fr-BE" dirty="0" smtClean="0"/>
              <a:t> of </a:t>
            </a:r>
            <a:r>
              <a:rPr lang="fr-BE" dirty="0" err="1" smtClean="0"/>
              <a:t>google</a:t>
            </a:r>
            <a:r>
              <a:rPr lang="fr-BE" dirty="0" smtClean="0"/>
              <a:t> doc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Animate</a:t>
            </a:r>
            <a:r>
              <a:rPr lang="fr-BE" dirty="0" smtClean="0"/>
              <a:t> large </a:t>
            </a:r>
            <a:r>
              <a:rPr lang="fr-BE" dirty="0"/>
              <a:t>consultation </a:t>
            </a:r>
            <a:r>
              <a:rPr lang="fr-BE" dirty="0" smtClean="0"/>
              <a:t>in </a:t>
            </a:r>
            <a:r>
              <a:rPr lang="fr-BE" dirty="0"/>
              <a:t>NOOS </a:t>
            </a:r>
            <a:r>
              <a:rPr lang="fr-BE" dirty="0" err="1" smtClean="0"/>
              <a:t>members</a:t>
            </a:r>
            <a:r>
              <a:rPr lang="fr-BE" dirty="0" smtClean="0"/>
              <a:t> </a:t>
            </a:r>
            <a:r>
              <a:rPr lang="fr-BE" dirty="0" err="1" smtClean="0"/>
              <a:t>POCs</a:t>
            </a:r>
            <a:r>
              <a:rPr lang="fr-BE" dirty="0" smtClean="0"/>
              <a:t> 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possibly</a:t>
            </a:r>
            <a:r>
              <a:rPr lang="fr-BE" dirty="0" smtClean="0"/>
              <a:t> </a:t>
            </a:r>
            <a:r>
              <a:rPr lang="fr-BE" dirty="0" err="1" smtClean="0"/>
              <a:t>ask</a:t>
            </a:r>
            <a:r>
              <a:rPr lang="fr-BE" dirty="0" smtClean="0"/>
              <a:t> </a:t>
            </a:r>
            <a:r>
              <a:rPr lang="fr-BE" dirty="0" err="1" smtClean="0"/>
              <a:t>POCs</a:t>
            </a:r>
            <a:r>
              <a:rPr lang="fr-BE" dirty="0" smtClean="0"/>
              <a:t> to </a:t>
            </a:r>
            <a:r>
              <a:rPr lang="fr-BE" dirty="0" err="1" smtClean="0"/>
              <a:t>ask</a:t>
            </a:r>
            <a:r>
              <a:rPr lang="fr-BE" dirty="0" smtClean="0"/>
              <a:t> for feedback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colleagues</a:t>
            </a:r>
            <a:r>
              <a:rPr lang="fr-BE" dirty="0" smtClean="0"/>
              <a:t> have links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our</a:t>
            </a:r>
            <a:r>
              <a:rPr lang="fr-BE" dirty="0" smtClean="0"/>
              <a:t> </a:t>
            </a:r>
            <a:r>
              <a:rPr lang="fr-BE" dirty="0" err="1" smtClean="0"/>
              <a:t>stakeholders</a:t>
            </a:r>
            <a:r>
              <a:rPr lang="fr-BE" dirty="0" smtClean="0"/>
              <a:t>  </a:t>
            </a:r>
          </a:p>
          <a:p>
            <a:pPr marL="285750" indent="-285750">
              <a:buFontTx/>
              <a:buChar char="-"/>
            </a:pPr>
            <a:r>
              <a:rPr lang="fr-BE" dirty="0" err="1" smtClean="0"/>
              <a:t>Actively</a:t>
            </a:r>
            <a:r>
              <a:rPr lang="fr-BE" dirty="0" smtClean="0"/>
              <a:t> </a:t>
            </a:r>
            <a:r>
              <a:rPr lang="fr-BE" dirty="0" err="1" smtClean="0"/>
              <a:t>ask</a:t>
            </a:r>
            <a:r>
              <a:rPr lang="fr-BE" dirty="0" smtClean="0"/>
              <a:t> </a:t>
            </a:r>
            <a:r>
              <a:rPr lang="fr-BE" dirty="0" err="1" smtClean="0"/>
              <a:t>precisions</a:t>
            </a:r>
            <a:r>
              <a:rPr lang="fr-BE" dirty="0" smtClean="0"/>
              <a:t> </a:t>
            </a:r>
            <a:r>
              <a:rPr lang="fr-BE" dirty="0" err="1" smtClean="0"/>
              <a:t>whenever</a:t>
            </a:r>
            <a:r>
              <a:rPr lang="fr-BE" dirty="0" smtClean="0"/>
              <a:t> </a:t>
            </a:r>
            <a:r>
              <a:rPr lang="fr-BE" dirty="0" err="1" smtClean="0"/>
              <a:t>needed</a:t>
            </a:r>
            <a:r>
              <a:rPr lang="fr-BE" dirty="0"/>
              <a:t/>
            </a:r>
            <a:br>
              <a:rPr lang="fr-BE" dirty="0"/>
            </a:br>
            <a:endParaRPr lang="fr-BE" dirty="0" smtClean="0"/>
          </a:p>
          <a:p>
            <a:pPr marL="285750" indent="-285750">
              <a:buFontTx/>
              <a:buChar char="-"/>
            </a:pPr>
            <a:endParaRPr lang="fr-BE" dirty="0"/>
          </a:p>
          <a:p>
            <a:pPr marL="285750" indent="-285750">
              <a:buFontTx/>
              <a:buChar char="-"/>
            </a:pPr>
            <a:r>
              <a:rPr lang="fr-BE" dirty="0" smtClean="0"/>
              <a:t>Deadlines  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beta version by </a:t>
            </a:r>
            <a:r>
              <a:rPr lang="fr-BE" dirty="0" err="1" smtClean="0"/>
              <a:t>late</a:t>
            </a:r>
            <a:r>
              <a:rPr lang="fr-BE" dirty="0" smtClean="0"/>
              <a:t> </a:t>
            </a:r>
            <a:r>
              <a:rPr lang="fr-BE" dirty="0" err="1" smtClean="0"/>
              <a:t>feb</a:t>
            </a:r>
            <a:r>
              <a:rPr lang="fr-BE" dirty="0" smtClean="0"/>
              <a:t> 2020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alpha version by </a:t>
            </a:r>
            <a:r>
              <a:rPr lang="fr-BE" dirty="0" smtClean="0"/>
              <a:t>end May 2020</a:t>
            </a:r>
            <a:r>
              <a:rPr lang="fr-BE" dirty="0"/>
              <a:t/>
            </a:r>
            <a:br>
              <a:rPr lang="fr-BE" dirty="0"/>
            </a:br>
            <a:r>
              <a:rPr lang="fr-BE" dirty="0"/>
              <a:t>- </a:t>
            </a:r>
            <a:r>
              <a:rPr lang="fr-BE" dirty="0" err="1"/>
              <a:t>Get</a:t>
            </a:r>
            <a:r>
              <a:rPr lang="fr-BE" dirty="0"/>
              <a:t> final version by </a:t>
            </a:r>
            <a:r>
              <a:rPr lang="fr-BE" dirty="0" err="1"/>
              <a:t>annual</a:t>
            </a:r>
            <a:r>
              <a:rPr lang="fr-BE" dirty="0"/>
              <a:t> </a:t>
            </a:r>
            <a:r>
              <a:rPr lang="fr-BE" dirty="0" err="1"/>
              <a:t>assembly</a:t>
            </a:r>
            <a:r>
              <a:rPr lang="fr-BE" dirty="0"/>
              <a:t> 2020</a:t>
            </a:r>
            <a:br>
              <a:rPr lang="fr-BE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74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NOOS </a:t>
            </a:r>
            <a:r>
              <a:rPr lang="fr-BE" dirty="0" err="1" smtClean="0"/>
              <a:t>historical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 </a:t>
            </a:r>
            <a:r>
              <a:rPr lang="fr-BE" dirty="0" err="1" smtClean="0"/>
              <a:t>defines</a:t>
            </a:r>
            <a:r>
              <a:rPr lang="fr-BE" dirty="0" smtClean="0"/>
              <a:t> 5 </a:t>
            </a:r>
            <a:r>
              <a:rPr lang="fr-BE" dirty="0" err="1" smtClean="0"/>
              <a:t>strategic</a:t>
            </a:r>
            <a:r>
              <a:rPr lang="fr-BE" dirty="0" smtClean="0"/>
              <a:t> </a:t>
            </a:r>
            <a:r>
              <a:rPr lang="fr-BE" dirty="0" err="1" smtClean="0"/>
              <a:t>principles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To develop and implement online operational marine data and information services for the NWS area.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Give a reliable description of the actual marine condition of the NWS area, including </a:t>
            </a:r>
            <a:r>
              <a:rPr lang="en-US" dirty="0" smtClean="0"/>
              <a:t>physical (idea </a:t>
            </a:r>
            <a:r>
              <a:rPr lang="en-US" dirty="0" err="1" smtClean="0"/>
              <a:t>caroline</a:t>
            </a:r>
            <a:r>
              <a:rPr lang="en-US" dirty="0" smtClean="0"/>
              <a:t> : grain size and bottom roughness maps), </a:t>
            </a:r>
            <a:r>
              <a:rPr lang="en-US" strike="sngStrike" dirty="0" err="1"/>
              <a:t>sedimentological</a:t>
            </a:r>
            <a:r>
              <a:rPr lang="en-US" strike="sngStrike" dirty="0"/>
              <a:t>, and ecosystem </a:t>
            </a:r>
            <a:r>
              <a:rPr lang="en-US" dirty="0" smtClean="0"/>
              <a:t>BGC variables</a:t>
            </a:r>
            <a:r>
              <a:rPr lang="en-US" dirty="0"/>
              <a:t>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 Provide analysis, forecasts, and model-based products describing the marine conditions.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Establish a marine database from which time-series and statistical analyses can be obtained, </a:t>
            </a:r>
            <a:r>
              <a:rPr lang="en-US" strike="sngStrike" dirty="0"/>
              <a:t>including trends and changes in the marine environment, and the economic, environmental, and social impacts.</a:t>
            </a:r>
            <a:endParaRPr lang="en-GB" strike="sngStrike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Collaborate with national and multi-national agencies in the NWS area to </a:t>
            </a:r>
            <a:r>
              <a:rPr lang="en-US" dirty="0" err="1"/>
              <a:t>maximise</a:t>
            </a:r>
            <a:r>
              <a:rPr lang="en-US" dirty="0"/>
              <a:t> the efficiency of the ocean observing system, and to </a:t>
            </a:r>
            <a:r>
              <a:rPr lang="en-US" dirty="0" err="1"/>
              <a:t>maximise</a:t>
            </a:r>
            <a:r>
              <a:rPr lang="en-US" dirty="0"/>
              <a:t> the value of the information products.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95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are </a:t>
            </a:r>
            <a:r>
              <a:rPr lang="fr-BE" dirty="0" err="1" smtClean="0"/>
              <a:t>your</a:t>
            </a:r>
            <a:r>
              <a:rPr lang="fr-BE" dirty="0" smtClean="0"/>
              <a:t> feelings about </a:t>
            </a:r>
            <a:r>
              <a:rPr lang="fr-BE" dirty="0" err="1" smtClean="0"/>
              <a:t>these</a:t>
            </a:r>
            <a:r>
              <a:rPr lang="fr-BE" dirty="0" smtClean="0"/>
              <a:t> objectives? Are </a:t>
            </a:r>
            <a:r>
              <a:rPr lang="fr-BE" dirty="0" err="1" smtClean="0"/>
              <a:t>they</a:t>
            </a:r>
            <a:r>
              <a:rPr lang="fr-BE" dirty="0" smtClean="0"/>
              <a:t> </a:t>
            </a:r>
            <a:r>
              <a:rPr lang="fr-BE" dirty="0" err="1" smtClean="0"/>
              <a:t>still</a:t>
            </a:r>
            <a:r>
              <a:rPr lang="fr-BE" dirty="0" smtClean="0"/>
              <a:t> up-to-date?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7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Why</a:t>
            </a:r>
            <a:r>
              <a:rPr lang="fr-BE" dirty="0" smtClean="0"/>
              <a:t> a new NOOS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current strategy dates back from November 2001…</a:t>
            </a:r>
          </a:p>
          <a:p>
            <a:r>
              <a:rPr lang="en-US" dirty="0" smtClean="0"/>
              <a:t>External reasons : European landscape changed a lot since then:</a:t>
            </a:r>
          </a:p>
          <a:p>
            <a:pPr lvl="1"/>
            <a:r>
              <a:rPr lang="en-US" dirty="0" smtClean="0"/>
              <a:t>Well before EuroGOOS AISBL establishment (2012-2013)</a:t>
            </a:r>
          </a:p>
          <a:p>
            <a:pPr lvl="1"/>
            <a:r>
              <a:rPr lang="en-US" dirty="0" smtClean="0"/>
              <a:t>Well before CMEMS, EMODNET, EOOS, JERICO, </a:t>
            </a:r>
            <a:r>
              <a:rPr lang="en-US" dirty="0" err="1" smtClean="0"/>
              <a:t>SeaDataNet</a:t>
            </a:r>
            <a:r>
              <a:rPr lang="en-US" dirty="0" smtClean="0"/>
              <a:t>, etc.</a:t>
            </a:r>
          </a:p>
          <a:p>
            <a:pPr lvl="1"/>
            <a:r>
              <a:rPr lang="en-US" dirty="0" smtClean="0"/>
              <a:t>Well before GOOS put some focus on Ocean Health and Climate (2012)</a:t>
            </a:r>
          </a:p>
          <a:p>
            <a:pPr lvl="1"/>
            <a:r>
              <a:rPr lang="en-US" dirty="0" smtClean="0"/>
              <a:t>Well before EOVs</a:t>
            </a:r>
          </a:p>
          <a:p>
            <a:pPr lvl="1"/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Internal reasons:</a:t>
            </a:r>
          </a:p>
          <a:p>
            <a:pPr lvl="1"/>
            <a:r>
              <a:rPr lang="en-US" dirty="0" smtClean="0"/>
              <a:t>Good to regularly have strategic thinking to assess if we are still aligned with the strategy </a:t>
            </a:r>
            <a:br>
              <a:rPr lang="en-US" dirty="0" smtClean="0"/>
            </a:br>
            <a:r>
              <a:rPr lang="en-US" dirty="0" smtClean="0"/>
              <a:t>If not, what to change? The strategy or the activities? Focus on what we want </a:t>
            </a:r>
          </a:p>
          <a:p>
            <a:pPr lvl="1"/>
            <a:r>
              <a:rPr lang="en-US" dirty="0" smtClean="0"/>
              <a:t>New generation of NOOS delegates … </a:t>
            </a:r>
            <a:br>
              <a:rPr lang="en-US" dirty="0" smtClean="0"/>
            </a:br>
            <a:r>
              <a:rPr lang="en-US" dirty="0" smtClean="0"/>
              <a:t>Thinking to NOOS mission and strategy could strengthen the team</a:t>
            </a:r>
          </a:p>
          <a:p>
            <a:pPr lvl="1"/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206778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Which</a:t>
            </a:r>
            <a:r>
              <a:rPr lang="fr-BE" dirty="0" smtClean="0"/>
              <a:t> drivers 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09862" y="3598745"/>
            <a:ext cx="4119326" cy="1330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New NOOS </a:t>
            </a:r>
            <a:r>
              <a:rPr lang="fr-BE" dirty="0" err="1" smtClean="0"/>
              <a:t>strategy</a:t>
            </a:r>
            <a:r>
              <a:rPr lang="fr-BE" dirty="0" smtClean="0"/>
              <a:t> 2020+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68438" y="3820561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strategy</a:t>
            </a:r>
            <a:r>
              <a:rPr lang="fr-BE" dirty="0" smtClean="0"/>
              <a:t> 2001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3141542" y="4001629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14382" y="48297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/>
              <a:t>G</a:t>
            </a:r>
            <a:r>
              <a:rPr lang="fr-BE" dirty="0" smtClean="0"/>
              <a:t>OOS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143121" y="1786905"/>
            <a:ext cx="2444435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EuroGOOS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5400000">
            <a:off x="5971513" y="1108708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5400000">
            <a:off x="5928510" y="2811102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8351215">
            <a:off x="4039483" y="5213690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6200000">
            <a:off x="5655247" y="5202150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4811694">
            <a:off x="7534972" y="5259411"/>
            <a:ext cx="787652" cy="452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910281" y="5945962"/>
            <a:ext cx="2282217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 smtClean="0"/>
              <a:t>structuring</a:t>
            </a:r>
            <a:r>
              <a:rPr lang="fr-BE" dirty="0" smtClean="0"/>
              <a:t> initiatives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998117" y="5932438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Members</a:t>
            </a:r>
            <a:r>
              <a:rPr lang="fr-BE" dirty="0" smtClean="0"/>
              <a:t>’ expectations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8139065" y="5891798"/>
            <a:ext cx="2101912" cy="7967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NOOS </a:t>
            </a:r>
            <a:r>
              <a:rPr lang="fr-BE" dirty="0" err="1" smtClean="0"/>
              <a:t>stakeholders</a:t>
            </a:r>
            <a:r>
              <a:rPr lang="fr-BE" dirty="0" smtClean="0"/>
              <a:t>’ expectations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6744719" y="2662013"/>
            <a:ext cx="3093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let</a:t>
            </a:r>
            <a:r>
              <a:rPr lang="de-DE" dirty="0" smtClean="0"/>
              <a:t> at </a:t>
            </a:r>
            <a:r>
              <a:rPr lang="de-DE" dirty="0" err="1" smtClean="0"/>
              <a:t>EuroGOOS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8521010" y="4889353"/>
            <a:ext cx="2832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Operatrional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r>
              <a:rPr lang="de-DE" dirty="0" smtClean="0"/>
              <a:t>,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makers</a:t>
            </a:r>
            <a:r>
              <a:rPr lang="de-DE" dirty="0" smtClean="0"/>
              <a:t>,…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684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179" y="1134672"/>
            <a:ext cx="10515600" cy="1325563"/>
          </a:xfrm>
        </p:spPr>
        <p:txBody>
          <a:bodyPr/>
          <a:lstStyle/>
          <a:p>
            <a:r>
              <a:rPr lang="fr-BE" dirty="0" smtClean="0"/>
              <a:t>BTW, </a:t>
            </a:r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a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689" y="2975419"/>
            <a:ext cx="11492243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“set of coordinated actions, </a:t>
            </a:r>
            <a:r>
              <a:rPr lang="en-GB" dirty="0" err="1" smtClean="0"/>
              <a:t>skillful</a:t>
            </a:r>
            <a:r>
              <a:rPr lang="en-GB" dirty="0" smtClean="0"/>
              <a:t> </a:t>
            </a:r>
            <a:r>
              <a:rPr lang="en-GB" dirty="0" err="1" smtClean="0"/>
              <a:t>operations,manoeuvres</a:t>
            </a:r>
            <a:r>
              <a:rPr lang="en-GB" dirty="0" smtClean="0"/>
              <a:t> to achieve a goal”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9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How to </a:t>
            </a:r>
            <a:r>
              <a:rPr lang="fr-BE" dirty="0" err="1" smtClean="0"/>
              <a:t>define</a:t>
            </a:r>
            <a:r>
              <a:rPr lang="fr-BE" dirty="0" smtClean="0"/>
              <a:t>  a </a:t>
            </a:r>
            <a:r>
              <a:rPr lang="fr-BE" dirty="0" err="1" smtClean="0"/>
              <a:t>strategy</a:t>
            </a:r>
            <a:r>
              <a:rPr lang="fr-BE" dirty="0" smtClean="0"/>
              <a:t>?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775"/>
            <a:ext cx="10515600" cy="4351338"/>
          </a:xfrm>
        </p:spPr>
        <p:txBody>
          <a:bodyPr/>
          <a:lstStyle/>
          <a:p>
            <a:r>
              <a:rPr lang="fr-BE" dirty="0" smtClean="0"/>
              <a:t>EuroGOOS </a:t>
            </a:r>
            <a:r>
              <a:rPr lang="fr-BE" dirty="0" err="1" smtClean="0"/>
              <a:t>approach</a:t>
            </a:r>
            <a:r>
              <a:rPr lang="fr-BE" dirty="0" smtClean="0"/>
              <a:t> for </a:t>
            </a:r>
            <a:r>
              <a:rPr lang="fr-BE" dirty="0" err="1" smtClean="0"/>
              <a:t>its</a:t>
            </a:r>
            <a:r>
              <a:rPr lang="fr-BE" dirty="0" smtClean="0"/>
              <a:t> </a:t>
            </a:r>
            <a:r>
              <a:rPr lang="fr-BE" dirty="0" err="1" smtClean="0"/>
              <a:t>strategy</a:t>
            </a:r>
            <a:r>
              <a:rPr lang="fr-BE" dirty="0" smtClean="0"/>
              <a:t> 2020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ABB292-9F6F-2941-99CA-430BC8D9F6C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895253" y="1690688"/>
            <a:ext cx="7391400" cy="488934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6048" y="30693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3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1489</Words>
  <Application>Microsoft Office PowerPoint</Application>
  <PresentationFormat>Breitbild</PresentationFormat>
  <Paragraphs>212</Paragraphs>
  <Slides>30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等线</vt:lpstr>
      <vt:lpstr>Georgia</vt:lpstr>
      <vt:lpstr>Wingdings</vt:lpstr>
      <vt:lpstr>Office Theme</vt:lpstr>
      <vt:lpstr>First steps towards a new NOOS strategy</vt:lpstr>
      <vt:lpstr>NOOS MoU : 9 8 goals</vt:lpstr>
      <vt:lpstr>NOOS MoU frames  the scope of co-operative  activities</vt:lpstr>
      <vt:lpstr>NOOS historical strategy defines 5 strategic principles</vt:lpstr>
      <vt:lpstr>What are your feelings about these objectives? Are they still up-to-date?</vt:lpstr>
      <vt:lpstr>Why a new NOOS Strategy?</vt:lpstr>
      <vt:lpstr>Which drivers ?</vt:lpstr>
      <vt:lpstr>BTW, what is a strategy?</vt:lpstr>
      <vt:lpstr>How to define  a strategy? </vt:lpstr>
      <vt:lpstr>Which ingredients?</vt:lpstr>
      <vt:lpstr>GOOS strategy -&gt; 2030</vt:lpstr>
      <vt:lpstr>PowerPoint-Präsentation</vt:lpstr>
      <vt:lpstr>PowerPoint-Präsentation</vt:lpstr>
      <vt:lpstr>PowerPoint-Präsentation</vt:lpstr>
      <vt:lpstr>PowerPoint-Präsentation</vt:lpstr>
      <vt:lpstr>It’s time to work</vt:lpstr>
      <vt:lpstr>What is your long term vision for NOOS? </vt:lpstr>
      <vt:lpstr>What are NOOS mission ?  </vt:lpstr>
      <vt:lpstr>Time to work… NOOS SWOT analysis</vt:lpstr>
      <vt:lpstr>NOOS strength </vt:lpstr>
      <vt:lpstr>NOOS strength (SL vision)</vt:lpstr>
      <vt:lpstr>NOOS weakness</vt:lpstr>
      <vt:lpstr>NOOS weakness (SL vision)</vt:lpstr>
      <vt:lpstr>Opportunities</vt:lpstr>
      <vt:lpstr>Opportunities (SL vision)</vt:lpstr>
      <vt:lpstr>Threats</vt:lpstr>
      <vt:lpstr>Threats (SL vision)</vt:lpstr>
      <vt:lpstr>Defining strategic priorities :  Taking advantages of opportunities to transform weakness into strengths;  taking advantage of our strengths to mitigate threats </vt:lpstr>
      <vt:lpstr>Ideas of strategic actions? </vt:lpstr>
      <vt:lpstr>Next steps? How to proceed?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towards a new EuroGOOS strategy</dc:title>
  <dc:creator>Sebastien Legrand</dc:creator>
  <cp:lastModifiedBy>Stephan Dick</cp:lastModifiedBy>
  <cp:revision>39</cp:revision>
  <dcterms:created xsi:type="dcterms:W3CDTF">2019-10-17T16:29:46Z</dcterms:created>
  <dcterms:modified xsi:type="dcterms:W3CDTF">2019-10-18T10:44:31Z</dcterms:modified>
</cp:coreProperties>
</file>