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9" r:id="rId2"/>
    <p:sldId id="317" r:id="rId3"/>
    <p:sldId id="300" r:id="rId4"/>
    <p:sldId id="321" r:id="rId5"/>
    <p:sldId id="322" r:id="rId6"/>
    <p:sldId id="323" r:id="rId7"/>
    <p:sldId id="324" r:id="rId8"/>
    <p:sldId id="325" r:id="rId9"/>
    <p:sldId id="326" r:id="rId10"/>
    <p:sldId id="318" r:id="rId11"/>
    <p:sldId id="319" r:id="rId12"/>
    <p:sldId id="320" r:id="rId13"/>
  </p:sldIdLst>
  <p:sldSz cx="9144000" cy="5143500" type="screen16x9"/>
  <p:notesSz cx="6858000" cy="9144000"/>
  <p:defaultTextStyle>
    <a:defPPr>
      <a:defRPr lang="en-US"/>
    </a:defPPr>
    <a:lvl1pPr marL="0" algn="l" defTabSz="457383" rtl="0" eaLnBrk="1" latinLnBrk="0" hangingPunct="1">
      <a:defRPr sz="900" kern="1200">
        <a:solidFill>
          <a:schemeClr val="tx1"/>
        </a:solidFill>
        <a:latin typeface="+mn-lt"/>
        <a:ea typeface="+mn-ea"/>
        <a:cs typeface="+mn-cs"/>
      </a:defRPr>
    </a:lvl1pPr>
    <a:lvl2pPr marL="228691" algn="l" defTabSz="457383" rtl="0" eaLnBrk="1" latinLnBrk="0" hangingPunct="1">
      <a:defRPr sz="900" kern="1200">
        <a:solidFill>
          <a:schemeClr val="tx1"/>
        </a:solidFill>
        <a:latin typeface="+mn-lt"/>
        <a:ea typeface="+mn-ea"/>
        <a:cs typeface="+mn-cs"/>
      </a:defRPr>
    </a:lvl2pPr>
    <a:lvl3pPr marL="457383" algn="l" defTabSz="457383" rtl="0" eaLnBrk="1" latinLnBrk="0" hangingPunct="1">
      <a:defRPr sz="900" kern="1200">
        <a:solidFill>
          <a:schemeClr val="tx1"/>
        </a:solidFill>
        <a:latin typeface="+mn-lt"/>
        <a:ea typeface="+mn-ea"/>
        <a:cs typeface="+mn-cs"/>
      </a:defRPr>
    </a:lvl3pPr>
    <a:lvl4pPr marL="686074" algn="l" defTabSz="457383" rtl="0" eaLnBrk="1" latinLnBrk="0" hangingPunct="1">
      <a:defRPr sz="900" kern="1200">
        <a:solidFill>
          <a:schemeClr val="tx1"/>
        </a:solidFill>
        <a:latin typeface="+mn-lt"/>
        <a:ea typeface="+mn-ea"/>
        <a:cs typeface="+mn-cs"/>
      </a:defRPr>
    </a:lvl4pPr>
    <a:lvl5pPr marL="914766" algn="l" defTabSz="457383" rtl="0" eaLnBrk="1" latinLnBrk="0" hangingPunct="1">
      <a:defRPr sz="900" kern="1200">
        <a:solidFill>
          <a:schemeClr val="tx1"/>
        </a:solidFill>
        <a:latin typeface="+mn-lt"/>
        <a:ea typeface="+mn-ea"/>
        <a:cs typeface="+mn-cs"/>
      </a:defRPr>
    </a:lvl5pPr>
    <a:lvl6pPr marL="1143457" algn="l" defTabSz="457383" rtl="0" eaLnBrk="1" latinLnBrk="0" hangingPunct="1">
      <a:defRPr sz="900" kern="1200">
        <a:solidFill>
          <a:schemeClr val="tx1"/>
        </a:solidFill>
        <a:latin typeface="+mn-lt"/>
        <a:ea typeface="+mn-ea"/>
        <a:cs typeface="+mn-cs"/>
      </a:defRPr>
    </a:lvl6pPr>
    <a:lvl7pPr marL="1372149" algn="l" defTabSz="457383" rtl="0" eaLnBrk="1" latinLnBrk="0" hangingPunct="1">
      <a:defRPr sz="900" kern="1200">
        <a:solidFill>
          <a:schemeClr val="tx1"/>
        </a:solidFill>
        <a:latin typeface="+mn-lt"/>
        <a:ea typeface="+mn-ea"/>
        <a:cs typeface="+mn-cs"/>
      </a:defRPr>
    </a:lvl7pPr>
    <a:lvl8pPr marL="1600840" algn="l" defTabSz="457383" rtl="0" eaLnBrk="1" latinLnBrk="0" hangingPunct="1">
      <a:defRPr sz="900" kern="1200">
        <a:solidFill>
          <a:schemeClr val="tx1"/>
        </a:solidFill>
        <a:latin typeface="+mn-lt"/>
        <a:ea typeface="+mn-ea"/>
        <a:cs typeface="+mn-cs"/>
      </a:defRPr>
    </a:lvl8pPr>
    <a:lvl9pPr marL="1829532" algn="l" defTabSz="457383" rtl="0" eaLnBrk="1" latinLnBrk="0" hangingPunct="1">
      <a:defRPr sz="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80" userDrawn="1">
          <p15:clr>
            <a:srgbClr val="A4A3A4"/>
          </p15:clr>
        </p15:guide>
        <p15:guide id="2" pos="14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178"/>
    <p:restoredTop sz="94624"/>
  </p:normalViewPr>
  <p:slideViewPr>
    <p:cSldViewPr>
      <p:cViewPr varScale="1">
        <p:scale>
          <a:sx n="133" d="100"/>
          <a:sy n="133" d="100"/>
        </p:scale>
        <p:origin x="528" y="114"/>
      </p:cViewPr>
      <p:guideLst>
        <p:guide orient="horz" pos="1080"/>
        <p:guide pos="1441"/>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52383A-6B8B-4004-A37E-B7D1325E18A4}" type="datetimeFigureOut">
              <a:rPr lang="sv-SE" smtClean="0"/>
              <a:t>2019-10-18</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E373A5-C902-4260-9A00-C8765BCB2547}" type="slidenum">
              <a:rPr lang="sv-SE" smtClean="0"/>
              <a:t>‹#›</a:t>
            </a:fld>
            <a:endParaRPr lang="sv-SE"/>
          </a:p>
        </p:txBody>
      </p:sp>
    </p:spTree>
    <p:extLst>
      <p:ext uri="{BB962C8B-B14F-4D97-AF65-F5344CB8AC3E}">
        <p14:creationId xmlns:p14="http://schemas.microsoft.com/office/powerpoint/2010/main" val="3583351457"/>
      </p:ext>
    </p:extLst>
  </p:cSld>
  <p:clrMap bg1="lt1" tx1="dk1" bg2="lt2" tx2="dk2" accent1="accent1" accent2="accent2" accent3="accent3" accent4="accent4" accent5="accent5" accent6="accent6" hlink="hlink" folHlink="folHlink"/>
  <p:notesStyle>
    <a:lvl1pPr marL="0" algn="l" defTabSz="457383" rtl="0" eaLnBrk="1" latinLnBrk="0" hangingPunct="1">
      <a:defRPr sz="600" kern="1200">
        <a:solidFill>
          <a:schemeClr val="tx1"/>
        </a:solidFill>
        <a:latin typeface="+mn-lt"/>
        <a:ea typeface="+mn-ea"/>
        <a:cs typeface="+mn-cs"/>
      </a:defRPr>
    </a:lvl1pPr>
    <a:lvl2pPr marL="228691" algn="l" defTabSz="457383" rtl="0" eaLnBrk="1" latinLnBrk="0" hangingPunct="1">
      <a:defRPr sz="600" kern="1200">
        <a:solidFill>
          <a:schemeClr val="tx1"/>
        </a:solidFill>
        <a:latin typeface="+mn-lt"/>
        <a:ea typeface="+mn-ea"/>
        <a:cs typeface="+mn-cs"/>
      </a:defRPr>
    </a:lvl2pPr>
    <a:lvl3pPr marL="457383" algn="l" defTabSz="457383" rtl="0" eaLnBrk="1" latinLnBrk="0" hangingPunct="1">
      <a:defRPr sz="600" kern="1200">
        <a:solidFill>
          <a:schemeClr val="tx1"/>
        </a:solidFill>
        <a:latin typeface="+mn-lt"/>
        <a:ea typeface="+mn-ea"/>
        <a:cs typeface="+mn-cs"/>
      </a:defRPr>
    </a:lvl3pPr>
    <a:lvl4pPr marL="686074" algn="l" defTabSz="457383" rtl="0" eaLnBrk="1" latinLnBrk="0" hangingPunct="1">
      <a:defRPr sz="600" kern="1200">
        <a:solidFill>
          <a:schemeClr val="tx1"/>
        </a:solidFill>
        <a:latin typeface="+mn-lt"/>
        <a:ea typeface="+mn-ea"/>
        <a:cs typeface="+mn-cs"/>
      </a:defRPr>
    </a:lvl4pPr>
    <a:lvl5pPr marL="914766" algn="l" defTabSz="457383" rtl="0" eaLnBrk="1" latinLnBrk="0" hangingPunct="1">
      <a:defRPr sz="600" kern="1200">
        <a:solidFill>
          <a:schemeClr val="tx1"/>
        </a:solidFill>
        <a:latin typeface="+mn-lt"/>
        <a:ea typeface="+mn-ea"/>
        <a:cs typeface="+mn-cs"/>
      </a:defRPr>
    </a:lvl5pPr>
    <a:lvl6pPr marL="1143457" algn="l" defTabSz="457383" rtl="0" eaLnBrk="1" latinLnBrk="0" hangingPunct="1">
      <a:defRPr sz="600" kern="1200">
        <a:solidFill>
          <a:schemeClr val="tx1"/>
        </a:solidFill>
        <a:latin typeface="+mn-lt"/>
        <a:ea typeface="+mn-ea"/>
        <a:cs typeface="+mn-cs"/>
      </a:defRPr>
    </a:lvl6pPr>
    <a:lvl7pPr marL="1372149" algn="l" defTabSz="457383" rtl="0" eaLnBrk="1" latinLnBrk="0" hangingPunct="1">
      <a:defRPr sz="600" kern="1200">
        <a:solidFill>
          <a:schemeClr val="tx1"/>
        </a:solidFill>
        <a:latin typeface="+mn-lt"/>
        <a:ea typeface="+mn-ea"/>
        <a:cs typeface="+mn-cs"/>
      </a:defRPr>
    </a:lvl7pPr>
    <a:lvl8pPr marL="1600840" algn="l" defTabSz="457383" rtl="0" eaLnBrk="1" latinLnBrk="0" hangingPunct="1">
      <a:defRPr sz="600" kern="1200">
        <a:solidFill>
          <a:schemeClr val="tx1"/>
        </a:solidFill>
        <a:latin typeface="+mn-lt"/>
        <a:ea typeface="+mn-ea"/>
        <a:cs typeface="+mn-cs"/>
      </a:defRPr>
    </a:lvl8pPr>
    <a:lvl9pPr marL="1829532" algn="l" defTabSz="457383" rtl="0" eaLnBrk="1" latinLnBrk="0" hangingPunct="1">
      <a:defRPr sz="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43138" y="1065212"/>
            <a:ext cx="3888901" cy="735013"/>
          </a:xfrm>
        </p:spPr>
        <p:txBody>
          <a:bodyPr/>
          <a:lstStyle/>
          <a:p>
            <a:r>
              <a:rPr lang="en-US"/>
              <a:t>Click to edit Master title style</a:t>
            </a:r>
          </a:p>
        </p:txBody>
      </p:sp>
      <p:sp>
        <p:nvSpPr>
          <p:cNvPr id="3" name="Subtitle 2"/>
          <p:cNvSpPr>
            <a:spLocks noGrp="1"/>
          </p:cNvSpPr>
          <p:nvPr>
            <p:ph type="subTitle" idx="1"/>
          </p:nvPr>
        </p:nvSpPr>
        <p:spPr>
          <a:xfrm>
            <a:off x="686277" y="1943100"/>
            <a:ext cx="3202624" cy="876300"/>
          </a:xfrm>
        </p:spPr>
        <p:txBody>
          <a:bodyPr/>
          <a:lstStyle>
            <a:lvl1pPr marL="0" indent="0" algn="ctr">
              <a:buNone/>
              <a:defRPr>
                <a:solidFill>
                  <a:schemeClr val="tx1">
                    <a:tint val="75000"/>
                  </a:schemeClr>
                </a:solidFill>
              </a:defRPr>
            </a:lvl1pPr>
            <a:lvl2pPr marL="228600" indent="0" algn="ctr">
              <a:buNone/>
              <a:defRPr>
                <a:solidFill>
                  <a:schemeClr val="tx1">
                    <a:tint val="75000"/>
                  </a:schemeClr>
                </a:solidFill>
              </a:defRPr>
            </a:lvl2pPr>
            <a:lvl3pPr marL="457200" indent="0" algn="ctr">
              <a:buNone/>
              <a:defRPr>
                <a:solidFill>
                  <a:schemeClr val="tx1">
                    <a:tint val="75000"/>
                  </a:schemeClr>
                </a:solidFill>
              </a:defRPr>
            </a:lvl3pPr>
            <a:lvl4pPr marL="685800" indent="0" algn="ctr">
              <a:buNone/>
              <a:defRPr>
                <a:solidFill>
                  <a:schemeClr val="tx1">
                    <a:tint val="75000"/>
                  </a:schemeClr>
                </a:solidFill>
              </a:defRPr>
            </a:lvl4pPr>
            <a:lvl5pPr marL="914400" indent="0" algn="ctr">
              <a:buNone/>
              <a:defRPr>
                <a:solidFill>
                  <a:schemeClr val="tx1">
                    <a:tint val="75000"/>
                  </a:schemeClr>
                </a:solidFill>
              </a:defRPr>
            </a:lvl5pPr>
            <a:lvl6pPr marL="1143000" indent="0" algn="ctr">
              <a:buNone/>
              <a:defRPr>
                <a:solidFill>
                  <a:schemeClr val="tx1">
                    <a:tint val="75000"/>
                  </a:schemeClr>
                </a:solidFill>
              </a:defRPr>
            </a:lvl6pPr>
            <a:lvl7pPr marL="1371600" indent="0" algn="ctr">
              <a:buNone/>
              <a:defRPr>
                <a:solidFill>
                  <a:schemeClr val="tx1">
                    <a:tint val="75000"/>
                  </a:schemeClr>
                </a:solidFill>
              </a:defRPr>
            </a:lvl7pPr>
            <a:lvl8pPr marL="1600200" indent="0" algn="ctr">
              <a:buNone/>
              <a:defRPr>
                <a:solidFill>
                  <a:schemeClr val="tx1">
                    <a:tint val="75000"/>
                  </a:schemeClr>
                </a:solidFill>
              </a:defRPr>
            </a:lvl8pPr>
            <a:lvl9pPr marL="18288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317003" y="137319"/>
            <a:ext cx="1029415" cy="2925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759" y="137319"/>
            <a:ext cx="3011992" cy="292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1407" y="2203450"/>
            <a:ext cx="3888901" cy="681038"/>
          </a:xfrm>
        </p:spPr>
        <p:txBody>
          <a:bodyPr anchor="t"/>
          <a:lstStyle>
            <a:lvl1pPr algn="l">
              <a:defRPr sz="2000" b="1" cap="all"/>
            </a:lvl1pPr>
          </a:lstStyle>
          <a:p>
            <a:r>
              <a:rPr lang="en-US"/>
              <a:t>Click to edit Master title style</a:t>
            </a:r>
          </a:p>
        </p:txBody>
      </p:sp>
      <p:sp>
        <p:nvSpPr>
          <p:cNvPr id="3" name="Text Placeholder 2"/>
          <p:cNvSpPr>
            <a:spLocks noGrp="1"/>
          </p:cNvSpPr>
          <p:nvPr>
            <p:ph type="body" idx="1"/>
          </p:nvPr>
        </p:nvSpPr>
        <p:spPr>
          <a:xfrm>
            <a:off x="361407" y="1453357"/>
            <a:ext cx="3888901" cy="750094"/>
          </a:xfrm>
        </p:spPr>
        <p:txBody>
          <a:bodyPr anchor="b"/>
          <a:lstStyle>
            <a:lvl1pPr marL="0" indent="0">
              <a:buNone/>
              <a:defRPr sz="1000">
                <a:solidFill>
                  <a:schemeClr val="tx1">
                    <a:tint val="75000"/>
                  </a:schemeClr>
                </a:solidFill>
              </a:defRPr>
            </a:lvl1pPr>
            <a:lvl2pPr marL="228600" indent="0">
              <a:buNone/>
              <a:defRPr sz="900">
                <a:solidFill>
                  <a:schemeClr val="tx1">
                    <a:tint val="75000"/>
                  </a:schemeClr>
                </a:solidFill>
              </a:defRPr>
            </a:lvl2pPr>
            <a:lvl3pPr marL="457200" indent="0">
              <a:buNone/>
              <a:defRPr sz="800">
                <a:solidFill>
                  <a:schemeClr val="tx1">
                    <a:tint val="75000"/>
                  </a:schemeClr>
                </a:solidFill>
              </a:defRPr>
            </a:lvl3pPr>
            <a:lvl4pPr marL="685800" indent="0">
              <a:buNone/>
              <a:defRPr sz="700">
                <a:solidFill>
                  <a:schemeClr val="tx1">
                    <a:tint val="75000"/>
                  </a:schemeClr>
                </a:solidFill>
              </a:defRPr>
            </a:lvl4pPr>
            <a:lvl5pPr marL="914400" indent="0">
              <a:buNone/>
              <a:defRPr sz="700">
                <a:solidFill>
                  <a:schemeClr val="tx1">
                    <a:tint val="75000"/>
                  </a:schemeClr>
                </a:solidFill>
              </a:defRPr>
            </a:lvl5pPr>
            <a:lvl6pPr marL="1143000" indent="0">
              <a:buNone/>
              <a:defRPr sz="700">
                <a:solidFill>
                  <a:schemeClr val="tx1">
                    <a:tint val="75000"/>
                  </a:schemeClr>
                </a:solidFill>
              </a:defRPr>
            </a:lvl6pPr>
            <a:lvl7pPr marL="1371600" indent="0">
              <a:buNone/>
              <a:defRPr sz="700">
                <a:solidFill>
                  <a:schemeClr val="tx1">
                    <a:tint val="75000"/>
                  </a:schemeClr>
                </a:solidFill>
              </a:defRPr>
            </a:lvl7pPr>
            <a:lvl8pPr marL="1600200" indent="0">
              <a:buNone/>
              <a:defRPr sz="700">
                <a:solidFill>
                  <a:schemeClr val="tx1">
                    <a:tint val="75000"/>
                  </a:schemeClr>
                </a:solidFill>
              </a:defRPr>
            </a:lvl8pPr>
            <a:lvl9pPr marL="1828800" indent="0">
              <a:buNone/>
              <a:defRPr sz="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759" y="800100"/>
            <a:ext cx="2020703" cy="2262982"/>
          </a:xfrm>
        </p:spPr>
        <p:txBody>
          <a:bodyPr/>
          <a:lstStyle>
            <a:lvl1pPr>
              <a:defRPr sz="1400"/>
            </a:lvl1pPr>
            <a:lvl2pPr>
              <a:defRPr sz="1200"/>
            </a:lvl2pPr>
            <a:lvl3pPr>
              <a:defRPr sz="100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325715" y="800100"/>
            <a:ext cx="2020703" cy="2262982"/>
          </a:xfrm>
        </p:spPr>
        <p:txBody>
          <a:bodyPr/>
          <a:lstStyle>
            <a:lvl1pPr>
              <a:defRPr sz="1400"/>
            </a:lvl1pPr>
            <a:lvl2pPr>
              <a:defRPr sz="1200"/>
            </a:lvl2pPr>
            <a:lvl3pPr>
              <a:defRPr sz="1000"/>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28759" y="767556"/>
            <a:ext cx="2021498" cy="319881"/>
          </a:xfrm>
        </p:spPr>
        <p:txBody>
          <a:bodyPr anchor="b"/>
          <a:lstStyle>
            <a:lvl1pPr marL="0" indent="0">
              <a:buNone/>
              <a:defRPr sz="1200" b="1"/>
            </a:lvl1pPr>
            <a:lvl2pPr marL="228600" indent="0">
              <a:buNone/>
              <a:defRPr sz="1000" b="1"/>
            </a:lvl2pPr>
            <a:lvl3pPr marL="457200" indent="0">
              <a:buNone/>
              <a:defRPr sz="900" b="1"/>
            </a:lvl3pPr>
            <a:lvl4pPr marL="685800" indent="0">
              <a:buNone/>
              <a:defRPr sz="800" b="1"/>
            </a:lvl4pPr>
            <a:lvl5pPr marL="914400" indent="0">
              <a:buNone/>
              <a:defRPr sz="800" b="1"/>
            </a:lvl5pPr>
            <a:lvl6pPr marL="1143000" indent="0">
              <a:buNone/>
              <a:defRPr sz="800" b="1"/>
            </a:lvl6pPr>
            <a:lvl7pPr marL="1371600" indent="0">
              <a:buNone/>
              <a:defRPr sz="800" b="1"/>
            </a:lvl7pPr>
            <a:lvl8pPr marL="1600200" indent="0">
              <a:buNone/>
              <a:defRPr sz="800" b="1"/>
            </a:lvl8pPr>
            <a:lvl9pPr marL="1828800" indent="0">
              <a:buNone/>
              <a:defRPr sz="800" b="1"/>
            </a:lvl9pPr>
          </a:lstStyle>
          <a:p>
            <a:pPr lvl="0"/>
            <a:r>
              <a:rPr lang="en-US"/>
              <a:t>Click to edit Master text styles</a:t>
            </a:r>
          </a:p>
        </p:txBody>
      </p:sp>
      <p:sp>
        <p:nvSpPr>
          <p:cNvPr id="4" name="Content Placeholder 3"/>
          <p:cNvSpPr>
            <a:spLocks noGrp="1"/>
          </p:cNvSpPr>
          <p:nvPr>
            <p:ph sz="half" idx="2"/>
          </p:nvPr>
        </p:nvSpPr>
        <p:spPr>
          <a:xfrm>
            <a:off x="228759" y="1087438"/>
            <a:ext cx="2021498" cy="1975644"/>
          </a:xfrm>
        </p:spPr>
        <p:txBody>
          <a:bodyPr/>
          <a:lstStyle>
            <a:lvl1pPr>
              <a:defRPr sz="1200"/>
            </a:lvl1pPr>
            <a:lvl2pPr>
              <a:defRPr sz="1000"/>
            </a:lvl2pPr>
            <a:lvl3pPr>
              <a:defRPr sz="900"/>
            </a:lvl3pPr>
            <a:lvl4pPr>
              <a:defRPr sz="800"/>
            </a:lvl4pPr>
            <a:lvl5pPr>
              <a:defRPr sz="800"/>
            </a:lvl5pPr>
            <a:lvl6pPr>
              <a:defRPr sz="800"/>
            </a:lvl6pPr>
            <a:lvl7pPr>
              <a:defRPr sz="800"/>
            </a:lvl7pPr>
            <a:lvl8pPr>
              <a:defRPr sz="800"/>
            </a:lvl8pPr>
            <a:lvl9pPr>
              <a:defRPr sz="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324127" y="767556"/>
            <a:ext cx="2022292" cy="319881"/>
          </a:xfrm>
        </p:spPr>
        <p:txBody>
          <a:bodyPr anchor="b"/>
          <a:lstStyle>
            <a:lvl1pPr marL="0" indent="0">
              <a:buNone/>
              <a:defRPr sz="1200" b="1"/>
            </a:lvl1pPr>
            <a:lvl2pPr marL="228600" indent="0">
              <a:buNone/>
              <a:defRPr sz="1000" b="1"/>
            </a:lvl2pPr>
            <a:lvl3pPr marL="457200" indent="0">
              <a:buNone/>
              <a:defRPr sz="900" b="1"/>
            </a:lvl3pPr>
            <a:lvl4pPr marL="685800" indent="0">
              <a:buNone/>
              <a:defRPr sz="800" b="1"/>
            </a:lvl4pPr>
            <a:lvl5pPr marL="914400" indent="0">
              <a:buNone/>
              <a:defRPr sz="800" b="1"/>
            </a:lvl5pPr>
            <a:lvl6pPr marL="1143000" indent="0">
              <a:buNone/>
              <a:defRPr sz="800" b="1"/>
            </a:lvl6pPr>
            <a:lvl7pPr marL="1371600" indent="0">
              <a:buNone/>
              <a:defRPr sz="800" b="1"/>
            </a:lvl7pPr>
            <a:lvl8pPr marL="1600200" indent="0">
              <a:buNone/>
              <a:defRPr sz="800" b="1"/>
            </a:lvl8pPr>
            <a:lvl9pPr marL="1828800" indent="0">
              <a:buNone/>
              <a:defRPr sz="800" b="1"/>
            </a:lvl9pPr>
          </a:lstStyle>
          <a:p>
            <a:pPr lvl="0"/>
            <a:r>
              <a:rPr lang="en-US"/>
              <a:t>Click to edit Master text styles</a:t>
            </a:r>
          </a:p>
        </p:txBody>
      </p:sp>
      <p:sp>
        <p:nvSpPr>
          <p:cNvPr id="6" name="Content Placeholder 5"/>
          <p:cNvSpPr>
            <a:spLocks noGrp="1"/>
          </p:cNvSpPr>
          <p:nvPr>
            <p:ph sz="quarter" idx="4"/>
          </p:nvPr>
        </p:nvSpPr>
        <p:spPr>
          <a:xfrm>
            <a:off x="2324127" y="1087438"/>
            <a:ext cx="2022292" cy="1975644"/>
          </a:xfrm>
        </p:spPr>
        <p:txBody>
          <a:bodyPr/>
          <a:lstStyle>
            <a:lvl1pPr>
              <a:defRPr sz="1200"/>
            </a:lvl1pPr>
            <a:lvl2pPr>
              <a:defRPr sz="1000"/>
            </a:lvl2pPr>
            <a:lvl3pPr>
              <a:defRPr sz="900"/>
            </a:lvl3pPr>
            <a:lvl4pPr>
              <a:defRPr sz="800"/>
            </a:lvl4pPr>
            <a:lvl5pPr>
              <a:defRPr sz="800"/>
            </a:lvl5pPr>
            <a:lvl6pPr>
              <a:defRPr sz="800"/>
            </a:lvl6pPr>
            <a:lvl7pPr>
              <a:defRPr sz="800"/>
            </a:lvl7pPr>
            <a:lvl8pPr>
              <a:defRPr sz="800"/>
            </a:lvl8pPr>
            <a:lvl9pPr>
              <a:defRPr sz="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8759" y="136525"/>
            <a:ext cx="1505202" cy="581025"/>
          </a:xfrm>
        </p:spPr>
        <p:txBody>
          <a:bodyPr anchor="b"/>
          <a:lstStyle>
            <a:lvl1pPr algn="l">
              <a:defRPr sz="1000" b="1"/>
            </a:lvl1pPr>
          </a:lstStyle>
          <a:p>
            <a:r>
              <a:rPr lang="en-US"/>
              <a:t>Click to edit Master title style</a:t>
            </a:r>
          </a:p>
        </p:txBody>
      </p:sp>
      <p:sp>
        <p:nvSpPr>
          <p:cNvPr id="3" name="Content Placeholder 2"/>
          <p:cNvSpPr>
            <a:spLocks noGrp="1"/>
          </p:cNvSpPr>
          <p:nvPr>
            <p:ph idx="1"/>
          </p:nvPr>
        </p:nvSpPr>
        <p:spPr>
          <a:xfrm>
            <a:off x="1788767" y="136525"/>
            <a:ext cx="2557651" cy="2926557"/>
          </a:xfrm>
        </p:spPr>
        <p:txBody>
          <a:bodyPr/>
          <a:lstStyle>
            <a:lvl1pPr>
              <a:defRPr sz="1600"/>
            </a:lvl1pPr>
            <a:lvl2pPr>
              <a:defRPr sz="1400"/>
            </a:lvl2pPr>
            <a:lvl3pPr>
              <a:defRPr sz="1200"/>
            </a:lvl3pPr>
            <a:lvl4pPr>
              <a:defRPr sz="1000"/>
            </a:lvl4pPr>
            <a:lvl5pPr>
              <a:defRPr sz="1000"/>
            </a:lvl5pPr>
            <a:lvl6pPr>
              <a:defRPr sz="1000"/>
            </a:lvl6pPr>
            <a:lvl7pPr>
              <a:defRPr sz="1000"/>
            </a:lvl7pPr>
            <a:lvl8pPr>
              <a:defRPr sz="1000"/>
            </a:lvl8pPr>
            <a:lvl9pPr>
              <a:defRPr sz="1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28759" y="717550"/>
            <a:ext cx="1505202" cy="2345532"/>
          </a:xfrm>
        </p:spPr>
        <p:txBody>
          <a:bodyPr/>
          <a:lstStyle>
            <a:lvl1pPr marL="0" indent="0">
              <a:buNone/>
              <a:defRPr sz="700"/>
            </a:lvl1pPr>
            <a:lvl2pPr marL="228600" indent="0">
              <a:buNone/>
              <a:defRPr sz="600"/>
            </a:lvl2pPr>
            <a:lvl3pPr marL="457200" indent="0">
              <a:buNone/>
              <a:defRPr sz="500"/>
            </a:lvl3pPr>
            <a:lvl4pPr marL="685800" indent="0">
              <a:buNone/>
              <a:defRPr sz="450"/>
            </a:lvl4pPr>
            <a:lvl5pPr marL="914400" indent="0">
              <a:buNone/>
              <a:defRPr sz="450"/>
            </a:lvl5pPr>
            <a:lvl6pPr marL="1143000" indent="0">
              <a:buNone/>
              <a:defRPr sz="450"/>
            </a:lvl6pPr>
            <a:lvl7pPr marL="1371600" indent="0">
              <a:buNone/>
              <a:defRPr sz="450"/>
            </a:lvl7pPr>
            <a:lvl8pPr marL="1600200" indent="0">
              <a:buNone/>
              <a:defRPr sz="450"/>
            </a:lvl8pPr>
            <a:lvl9pPr marL="1828800" indent="0">
              <a:buNone/>
              <a:defRPr sz="45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6767" y="2400300"/>
            <a:ext cx="2745106" cy="283369"/>
          </a:xfrm>
        </p:spPr>
        <p:txBody>
          <a:bodyPr anchor="b"/>
          <a:lstStyle>
            <a:lvl1pPr algn="l">
              <a:defRPr sz="1000" b="1"/>
            </a:lvl1pPr>
          </a:lstStyle>
          <a:p>
            <a:r>
              <a:rPr lang="en-US"/>
              <a:t>Click to edit Master title style</a:t>
            </a:r>
          </a:p>
        </p:txBody>
      </p:sp>
      <p:sp>
        <p:nvSpPr>
          <p:cNvPr id="3" name="Picture Placeholder 2"/>
          <p:cNvSpPr>
            <a:spLocks noGrp="1"/>
          </p:cNvSpPr>
          <p:nvPr>
            <p:ph type="pic" idx="1"/>
          </p:nvPr>
        </p:nvSpPr>
        <p:spPr>
          <a:xfrm>
            <a:off x="896767" y="306388"/>
            <a:ext cx="2745106" cy="2057400"/>
          </a:xfrm>
        </p:spPr>
        <p:txBody>
          <a:bodyPr/>
          <a:lstStyle>
            <a:lvl1pPr marL="0" indent="0">
              <a:buNone/>
              <a:defRPr sz="1600"/>
            </a:lvl1pPr>
            <a:lvl2pPr marL="228600" indent="0">
              <a:buNone/>
              <a:defRPr sz="1400"/>
            </a:lvl2pPr>
            <a:lvl3pPr marL="457200" indent="0">
              <a:buNone/>
              <a:defRPr sz="1200"/>
            </a:lvl3pPr>
            <a:lvl4pPr marL="685800" indent="0">
              <a:buNone/>
              <a:defRPr sz="1000"/>
            </a:lvl4pPr>
            <a:lvl5pPr marL="914400" indent="0">
              <a:buNone/>
              <a:defRPr sz="1000"/>
            </a:lvl5pPr>
            <a:lvl6pPr marL="1143000" indent="0">
              <a:buNone/>
              <a:defRPr sz="1000"/>
            </a:lvl6pPr>
            <a:lvl7pPr marL="1371600" indent="0">
              <a:buNone/>
              <a:defRPr sz="1000"/>
            </a:lvl7pPr>
            <a:lvl8pPr marL="1600200" indent="0">
              <a:buNone/>
              <a:defRPr sz="1000"/>
            </a:lvl8pPr>
            <a:lvl9pPr marL="1828800" indent="0">
              <a:buNone/>
              <a:defRPr sz="1000"/>
            </a:lvl9pPr>
          </a:lstStyle>
          <a:p>
            <a:endParaRPr lang="en-US"/>
          </a:p>
        </p:txBody>
      </p:sp>
      <p:sp>
        <p:nvSpPr>
          <p:cNvPr id="4" name="Text Placeholder 3"/>
          <p:cNvSpPr>
            <a:spLocks noGrp="1"/>
          </p:cNvSpPr>
          <p:nvPr>
            <p:ph type="body" sz="half" idx="2"/>
          </p:nvPr>
        </p:nvSpPr>
        <p:spPr>
          <a:xfrm>
            <a:off x="896767" y="2683669"/>
            <a:ext cx="2745106" cy="402431"/>
          </a:xfrm>
        </p:spPr>
        <p:txBody>
          <a:bodyPr/>
          <a:lstStyle>
            <a:lvl1pPr marL="0" indent="0">
              <a:buNone/>
              <a:defRPr sz="700"/>
            </a:lvl1pPr>
            <a:lvl2pPr marL="228600" indent="0">
              <a:buNone/>
              <a:defRPr sz="600"/>
            </a:lvl2pPr>
            <a:lvl3pPr marL="457200" indent="0">
              <a:buNone/>
              <a:defRPr sz="500"/>
            </a:lvl3pPr>
            <a:lvl4pPr marL="685800" indent="0">
              <a:buNone/>
              <a:defRPr sz="450"/>
            </a:lvl4pPr>
            <a:lvl5pPr marL="914400" indent="0">
              <a:buNone/>
              <a:defRPr sz="450"/>
            </a:lvl5pPr>
            <a:lvl6pPr marL="1143000" indent="0">
              <a:buNone/>
              <a:defRPr sz="450"/>
            </a:lvl6pPr>
            <a:lvl7pPr marL="1371600" indent="0">
              <a:buNone/>
              <a:defRPr sz="450"/>
            </a:lvl7pPr>
            <a:lvl8pPr marL="1600200" indent="0">
              <a:buNone/>
              <a:defRPr sz="450"/>
            </a:lvl8pPr>
            <a:lvl9pPr marL="1828800" indent="0">
              <a:buNone/>
              <a:defRPr sz="45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759" y="137319"/>
            <a:ext cx="4117659" cy="5715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28759" y="800100"/>
            <a:ext cx="4117659" cy="22629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28759" y="3178175"/>
            <a:ext cx="1067541" cy="182563"/>
          </a:xfrm>
          <a:prstGeom prst="rect">
            <a:avLst/>
          </a:prstGeom>
        </p:spPr>
        <p:txBody>
          <a:bodyPr vert="horz" lIns="91440" tIns="45720" rIns="91440" bIns="45720" rtlCol="0" anchor="ctr"/>
          <a:lstStyle>
            <a:lvl1pPr algn="l">
              <a:defRPr sz="600">
                <a:solidFill>
                  <a:schemeClr val="tx1">
                    <a:tint val="75000"/>
                  </a:schemeClr>
                </a:solidFill>
              </a:defRPr>
            </a:lvl1pPr>
          </a:lstStyle>
          <a:p>
            <a:fld id="{1D8BD707-D9CF-40AE-B4C6-C98DA3205C09}" type="datetimeFigureOut">
              <a:rPr lang="en-US" smtClean="0"/>
              <a:pPr/>
              <a:t>10/18/2019</a:t>
            </a:fld>
            <a:endParaRPr lang="en-US"/>
          </a:p>
        </p:txBody>
      </p:sp>
      <p:sp>
        <p:nvSpPr>
          <p:cNvPr id="5" name="Footer Placeholder 4"/>
          <p:cNvSpPr>
            <a:spLocks noGrp="1"/>
          </p:cNvSpPr>
          <p:nvPr>
            <p:ph type="ftr" sz="quarter" idx="3"/>
          </p:nvPr>
        </p:nvSpPr>
        <p:spPr>
          <a:xfrm>
            <a:off x="1563186" y="3178175"/>
            <a:ext cx="1448806" cy="182563"/>
          </a:xfrm>
          <a:prstGeom prst="rect">
            <a:avLst/>
          </a:prstGeom>
        </p:spPr>
        <p:txBody>
          <a:bodyPr vert="horz" lIns="91440" tIns="45720" rIns="91440" bIns="45720" rtlCol="0" anchor="ctr"/>
          <a:lstStyle>
            <a:lvl1pPr algn="ctr">
              <a:defRPr sz="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278877" y="3178175"/>
            <a:ext cx="1067541" cy="182563"/>
          </a:xfrm>
          <a:prstGeom prst="rect">
            <a:avLst/>
          </a:prstGeom>
        </p:spPr>
        <p:txBody>
          <a:bodyPr vert="horz" lIns="91440" tIns="45720" rIns="91440" bIns="45720" rtlCol="0" anchor="ctr"/>
          <a:lstStyle>
            <a:lvl1pPr algn="r">
              <a:defRPr sz="6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2200" kern="1200">
          <a:solidFill>
            <a:schemeClr val="tx1"/>
          </a:solidFill>
          <a:latin typeface="+mj-lt"/>
          <a:ea typeface="+mj-ea"/>
          <a:cs typeface="+mj-cs"/>
        </a:defRPr>
      </a:lvl1pPr>
    </p:titleStyle>
    <p:bodyStyle>
      <a:lvl1pPr marL="171450" indent="-171450" algn="l" defTabSz="4572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371475" indent="-142875" algn="l" defTabSz="4572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571500" indent="-114300" algn="l" defTabSz="4572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8001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4pPr>
      <a:lvl5pPr marL="10287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5pPr>
      <a:lvl6pPr marL="12573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6pPr>
      <a:lvl7pPr marL="14859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7pPr>
      <a:lvl8pPr marL="17145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8pPr>
      <a:lvl9pPr marL="1943100" indent="-114300" algn="l" defTabSz="457200" rtl="0" eaLnBrk="1" latinLnBrk="0" hangingPunct="1">
        <a:spcBef>
          <a:spcPct val="20000"/>
        </a:spcBef>
        <a:buFont typeface="Arial" pitchFamily="34" charset="0"/>
        <a:buChar char="•"/>
        <a:defRPr sz="1000" kern="1200">
          <a:solidFill>
            <a:schemeClr val="tx1"/>
          </a:solidFill>
          <a:latin typeface="+mn-lt"/>
          <a:ea typeface="+mn-ea"/>
          <a:cs typeface="+mn-cs"/>
        </a:defRPr>
      </a:lvl9pPr>
    </p:bodyStyle>
    <p:otherStyle>
      <a:defPPr>
        <a:defRPr lang="en-US"/>
      </a:defPPr>
      <a:lvl1pPr marL="0" algn="l" defTabSz="457200" rtl="0" eaLnBrk="1" latinLnBrk="0" hangingPunct="1">
        <a:defRPr sz="900" kern="1200">
          <a:solidFill>
            <a:schemeClr val="tx1"/>
          </a:solidFill>
          <a:latin typeface="+mn-lt"/>
          <a:ea typeface="+mn-ea"/>
          <a:cs typeface="+mn-cs"/>
        </a:defRPr>
      </a:lvl1pPr>
      <a:lvl2pPr marL="228600" algn="l" defTabSz="457200" rtl="0" eaLnBrk="1" latinLnBrk="0" hangingPunct="1">
        <a:defRPr sz="900" kern="1200">
          <a:solidFill>
            <a:schemeClr val="tx1"/>
          </a:solidFill>
          <a:latin typeface="+mn-lt"/>
          <a:ea typeface="+mn-ea"/>
          <a:cs typeface="+mn-cs"/>
        </a:defRPr>
      </a:lvl2pPr>
      <a:lvl3pPr marL="457200" algn="l" defTabSz="457200" rtl="0" eaLnBrk="1" latinLnBrk="0" hangingPunct="1">
        <a:defRPr sz="900" kern="1200">
          <a:solidFill>
            <a:schemeClr val="tx1"/>
          </a:solidFill>
          <a:latin typeface="+mn-lt"/>
          <a:ea typeface="+mn-ea"/>
          <a:cs typeface="+mn-cs"/>
        </a:defRPr>
      </a:lvl3pPr>
      <a:lvl4pPr marL="685800" algn="l" defTabSz="457200" rtl="0" eaLnBrk="1" latinLnBrk="0" hangingPunct="1">
        <a:defRPr sz="900" kern="1200">
          <a:solidFill>
            <a:schemeClr val="tx1"/>
          </a:solidFill>
          <a:latin typeface="+mn-lt"/>
          <a:ea typeface="+mn-ea"/>
          <a:cs typeface="+mn-cs"/>
        </a:defRPr>
      </a:lvl4pPr>
      <a:lvl5pPr marL="914400" algn="l" defTabSz="457200" rtl="0" eaLnBrk="1" latinLnBrk="0" hangingPunct="1">
        <a:defRPr sz="900" kern="1200">
          <a:solidFill>
            <a:schemeClr val="tx1"/>
          </a:solidFill>
          <a:latin typeface="+mn-lt"/>
          <a:ea typeface="+mn-ea"/>
          <a:cs typeface="+mn-cs"/>
        </a:defRPr>
      </a:lvl5pPr>
      <a:lvl6pPr marL="1143000" algn="l" defTabSz="457200" rtl="0" eaLnBrk="1" latinLnBrk="0" hangingPunct="1">
        <a:defRPr sz="900" kern="1200">
          <a:solidFill>
            <a:schemeClr val="tx1"/>
          </a:solidFill>
          <a:latin typeface="+mn-lt"/>
          <a:ea typeface="+mn-ea"/>
          <a:cs typeface="+mn-cs"/>
        </a:defRPr>
      </a:lvl6pPr>
      <a:lvl7pPr marL="1371600" algn="l" defTabSz="457200" rtl="0" eaLnBrk="1" latinLnBrk="0" hangingPunct="1">
        <a:defRPr sz="900" kern="1200">
          <a:solidFill>
            <a:schemeClr val="tx1"/>
          </a:solidFill>
          <a:latin typeface="+mn-lt"/>
          <a:ea typeface="+mn-ea"/>
          <a:cs typeface="+mn-cs"/>
        </a:defRPr>
      </a:lvl7pPr>
      <a:lvl8pPr marL="1600200" algn="l" defTabSz="457200" rtl="0" eaLnBrk="1" latinLnBrk="0" hangingPunct="1">
        <a:defRPr sz="900" kern="1200">
          <a:solidFill>
            <a:schemeClr val="tx1"/>
          </a:solidFill>
          <a:latin typeface="+mn-lt"/>
          <a:ea typeface="+mn-ea"/>
          <a:cs typeface="+mn-cs"/>
        </a:defRPr>
      </a:lvl8pPr>
      <a:lvl9pPr marL="1828800" algn="l" defTabSz="457200" rtl="0" eaLnBrk="1" latinLnBrk="0" hangingPunct="1">
        <a:defRPr sz="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2790515" y="1981466"/>
            <a:ext cx="314039" cy="558495"/>
          </a:xfrm>
          <a:custGeom>
            <a:avLst/>
            <a:gdLst>
              <a:gd name="connsiteX0" fmla="*/ 578358 w 628078"/>
              <a:gd name="connsiteY0" fmla="*/ 593293 h 1116990"/>
              <a:gd name="connsiteX1" fmla="*/ 144170 w 628078"/>
              <a:gd name="connsiteY1" fmla="*/ 593293 h 1116990"/>
              <a:gd name="connsiteX2" fmla="*/ 144170 w 628078"/>
              <a:gd name="connsiteY2" fmla="*/ 996010 h 1116990"/>
              <a:gd name="connsiteX3" fmla="*/ 628078 w 628078"/>
              <a:gd name="connsiteY3" fmla="*/ 996010 h 1116990"/>
              <a:gd name="connsiteX4" fmla="*/ 628078 w 628078"/>
              <a:gd name="connsiteY4" fmla="*/ 1116990 h 1116990"/>
              <a:gd name="connsiteX5" fmla="*/ 0 w 628078"/>
              <a:gd name="connsiteY5" fmla="*/ 1116990 h 1116990"/>
              <a:gd name="connsiteX6" fmla="*/ 0 w 628078"/>
              <a:gd name="connsiteY6" fmla="*/ 0 h 1116990"/>
              <a:gd name="connsiteX7" fmla="*/ 603224 w 628078"/>
              <a:gd name="connsiteY7" fmla="*/ 0 h 1116990"/>
              <a:gd name="connsiteX8" fmla="*/ 603224 w 628078"/>
              <a:gd name="connsiteY8" fmla="*/ 120980 h 1116990"/>
              <a:gd name="connsiteX9" fmla="*/ 144170 w 628078"/>
              <a:gd name="connsiteY9" fmla="*/ 120980 h 1116990"/>
              <a:gd name="connsiteX10" fmla="*/ 144170 w 628078"/>
              <a:gd name="connsiteY10" fmla="*/ 473963 h 1116990"/>
              <a:gd name="connsiteX11" fmla="*/ 578358 w 628078"/>
              <a:gd name="connsiteY11" fmla="*/ 473963 h 1116990"/>
              <a:gd name="connsiteX12" fmla="*/ 578358 w 628078"/>
              <a:gd name="connsiteY12" fmla="*/ 593293 h 111699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Lst>
            <a:rect l="l" t="t" r="r" b="b"/>
            <a:pathLst>
              <a:path w="628078" h="1116990">
                <a:moveTo>
                  <a:pt x="578358" y="593293"/>
                </a:moveTo>
                <a:lnTo>
                  <a:pt x="144170" y="593293"/>
                </a:lnTo>
                <a:lnTo>
                  <a:pt x="144170" y="996010"/>
                </a:lnTo>
                <a:lnTo>
                  <a:pt x="628078" y="996010"/>
                </a:lnTo>
                <a:lnTo>
                  <a:pt x="628078" y="1116990"/>
                </a:lnTo>
                <a:lnTo>
                  <a:pt x="0" y="1116990"/>
                </a:lnTo>
                <a:lnTo>
                  <a:pt x="0" y="0"/>
                </a:lnTo>
                <a:lnTo>
                  <a:pt x="603224" y="0"/>
                </a:lnTo>
                <a:lnTo>
                  <a:pt x="603224" y="120980"/>
                </a:lnTo>
                <a:lnTo>
                  <a:pt x="144170" y="120980"/>
                </a:lnTo>
                <a:lnTo>
                  <a:pt x="144170" y="473963"/>
                </a:lnTo>
                <a:lnTo>
                  <a:pt x="578358" y="473963"/>
                </a:lnTo>
                <a:lnTo>
                  <a:pt x="578358" y="593293"/>
                </a:lnTo>
              </a:path>
            </a:pathLst>
          </a:custGeom>
          <a:solidFill>
            <a:srgbClr val="27326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3" name="Freeform 3"/>
          <p:cNvSpPr/>
          <p:nvPr/>
        </p:nvSpPr>
        <p:spPr>
          <a:xfrm>
            <a:off x="3186586" y="2138906"/>
            <a:ext cx="341395" cy="410172"/>
          </a:xfrm>
          <a:custGeom>
            <a:avLst/>
            <a:gdLst>
              <a:gd name="connsiteX0" fmla="*/ 676148 w 682790"/>
              <a:gd name="connsiteY0" fmla="*/ 583336 h 820343"/>
              <a:gd name="connsiteX1" fmla="*/ 682790 w 682790"/>
              <a:gd name="connsiteY1" fmla="*/ 802106 h 820343"/>
              <a:gd name="connsiteX2" fmla="*/ 553517 w 682790"/>
              <a:gd name="connsiteY2" fmla="*/ 802106 h 820343"/>
              <a:gd name="connsiteX3" fmla="*/ 545236 w 682790"/>
              <a:gd name="connsiteY3" fmla="*/ 671182 h 820343"/>
              <a:gd name="connsiteX4" fmla="*/ 541934 w 682790"/>
              <a:gd name="connsiteY4" fmla="*/ 671182 h 820343"/>
              <a:gd name="connsiteX5" fmla="*/ 276784 w 682790"/>
              <a:gd name="connsiteY5" fmla="*/ 820343 h 820343"/>
              <a:gd name="connsiteX6" fmla="*/ 0 w 682790"/>
              <a:gd name="connsiteY6" fmla="*/ 469010 h 820343"/>
              <a:gd name="connsiteX7" fmla="*/ 0 w 682790"/>
              <a:gd name="connsiteY7" fmla="*/ 0 h 820343"/>
              <a:gd name="connsiteX8" fmla="*/ 145834 w 682790"/>
              <a:gd name="connsiteY8" fmla="*/ 0 h 820343"/>
              <a:gd name="connsiteX9" fmla="*/ 145834 w 682790"/>
              <a:gd name="connsiteY9" fmla="*/ 444144 h 820343"/>
              <a:gd name="connsiteX10" fmla="*/ 324815 w 682790"/>
              <a:gd name="connsiteY10" fmla="*/ 699350 h 820343"/>
              <a:gd name="connsiteX11" fmla="*/ 517068 w 682790"/>
              <a:gd name="connsiteY11" fmla="*/ 566775 h 820343"/>
              <a:gd name="connsiteX12" fmla="*/ 530326 w 682790"/>
              <a:gd name="connsiteY12" fmla="*/ 492201 h 820343"/>
              <a:gd name="connsiteX13" fmla="*/ 530326 w 682790"/>
              <a:gd name="connsiteY13" fmla="*/ 0 h 820343"/>
              <a:gd name="connsiteX14" fmla="*/ 676148 w 682790"/>
              <a:gd name="connsiteY14" fmla="*/ 0 h 820343"/>
              <a:gd name="connsiteX15" fmla="*/ 676148 w 682790"/>
              <a:gd name="connsiteY15" fmla="*/ 583336 h 820343"/>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Lst>
            <a:rect l="l" t="t" r="r" b="b"/>
            <a:pathLst>
              <a:path w="682790" h="820343">
                <a:moveTo>
                  <a:pt x="676148" y="583336"/>
                </a:moveTo>
                <a:cubicBezTo>
                  <a:pt x="676148" y="666216"/>
                  <a:pt x="677811" y="739127"/>
                  <a:pt x="682790" y="802106"/>
                </a:cubicBezTo>
                <a:lnTo>
                  <a:pt x="553517" y="802106"/>
                </a:lnTo>
                <a:lnTo>
                  <a:pt x="545236" y="671182"/>
                </a:lnTo>
                <a:lnTo>
                  <a:pt x="541934" y="671182"/>
                </a:lnTo>
                <a:cubicBezTo>
                  <a:pt x="503796" y="735812"/>
                  <a:pt x="419265" y="820343"/>
                  <a:pt x="276784" y="820343"/>
                </a:cubicBezTo>
                <a:cubicBezTo>
                  <a:pt x="150799" y="820343"/>
                  <a:pt x="0" y="750735"/>
                  <a:pt x="0" y="469010"/>
                </a:cubicBezTo>
                <a:lnTo>
                  <a:pt x="0" y="0"/>
                </a:lnTo>
                <a:lnTo>
                  <a:pt x="145834" y="0"/>
                </a:lnTo>
                <a:lnTo>
                  <a:pt x="145834" y="444144"/>
                </a:lnTo>
                <a:cubicBezTo>
                  <a:pt x="145834" y="596607"/>
                  <a:pt x="192253" y="699350"/>
                  <a:pt x="324815" y="699350"/>
                </a:cubicBezTo>
                <a:cubicBezTo>
                  <a:pt x="422618" y="699350"/>
                  <a:pt x="490537" y="631406"/>
                  <a:pt x="517068" y="566775"/>
                </a:cubicBezTo>
                <a:cubicBezTo>
                  <a:pt x="525361" y="545236"/>
                  <a:pt x="530326" y="518731"/>
                  <a:pt x="530326" y="492201"/>
                </a:cubicBezTo>
                <a:lnTo>
                  <a:pt x="530326" y="0"/>
                </a:lnTo>
                <a:lnTo>
                  <a:pt x="676148" y="0"/>
                </a:lnTo>
                <a:lnTo>
                  <a:pt x="676148" y="583336"/>
                </a:lnTo>
              </a:path>
            </a:pathLst>
          </a:custGeom>
          <a:solidFill>
            <a:srgbClr val="27326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5" name="Freeform 3"/>
          <p:cNvSpPr/>
          <p:nvPr/>
        </p:nvSpPr>
        <p:spPr>
          <a:xfrm>
            <a:off x="3642305" y="2129794"/>
            <a:ext cx="201352" cy="410166"/>
          </a:xfrm>
          <a:custGeom>
            <a:avLst/>
            <a:gdLst>
              <a:gd name="connsiteX0" fmla="*/ 6629 w 402704"/>
              <a:gd name="connsiteY0" fmla="*/ 268465 h 820331"/>
              <a:gd name="connsiteX1" fmla="*/ 0 w 402704"/>
              <a:gd name="connsiteY1" fmla="*/ 18224 h 820331"/>
              <a:gd name="connsiteX2" fmla="*/ 127609 w 402704"/>
              <a:gd name="connsiteY2" fmla="*/ 18224 h 820331"/>
              <a:gd name="connsiteX3" fmla="*/ 132574 w 402704"/>
              <a:gd name="connsiteY3" fmla="*/ 175653 h 820331"/>
              <a:gd name="connsiteX4" fmla="*/ 139204 w 402704"/>
              <a:gd name="connsiteY4" fmla="*/ 175653 h 820331"/>
              <a:gd name="connsiteX5" fmla="*/ 361289 w 402704"/>
              <a:gd name="connsiteY5" fmla="*/ 0 h 820331"/>
              <a:gd name="connsiteX6" fmla="*/ 402704 w 402704"/>
              <a:gd name="connsiteY6" fmla="*/ 4965 h 820331"/>
              <a:gd name="connsiteX7" fmla="*/ 402704 w 402704"/>
              <a:gd name="connsiteY7" fmla="*/ 142519 h 820331"/>
              <a:gd name="connsiteX8" fmla="*/ 352996 w 402704"/>
              <a:gd name="connsiteY8" fmla="*/ 137540 h 820331"/>
              <a:gd name="connsiteX9" fmla="*/ 157429 w 402704"/>
              <a:gd name="connsiteY9" fmla="*/ 324802 h 820331"/>
              <a:gd name="connsiteX10" fmla="*/ 150799 w 402704"/>
              <a:gd name="connsiteY10" fmla="*/ 392760 h 820331"/>
              <a:gd name="connsiteX11" fmla="*/ 150799 w 402704"/>
              <a:gd name="connsiteY11" fmla="*/ 820330 h 820331"/>
              <a:gd name="connsiteX12" fmla="*/ 6629 w 402704"/>
              <a:gd name="connsiteY12" fmla="*/ 820330 h 820331"/>
              <a:gd name="connsiteX13" fmla="*/ 6629 w 402704"/>
              <a:gd name="connsiteY13" fmla="*/ 268465 h 820331"/>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Lst>
            <a:rect l="l" t="t" r="r" b="b"/>
            <a:pathLst>
              <a:path w="402704" h="820331">
                <a:moveTo>
                  <a:pt x="6629" y="268465"/>
                </a:moveTo>
                <a:cubicBezTo>
                  <a:pt x="6629" y="174002"/>
                  <a:pt x="4965" y="92798"/>
                  <a:pt x="0" y="18224"/>
                </a:cubicBezTo>
                <a:lnTo>
                  <a:pt x="127609" y="18224"/>
                </a:lnTo>
                <a:lnTo>
                  <a:pt x="132574" y="175653"/>
                </a:lnTo>
                <a:lnTo>
                  <a:pt x="139204" y="175653"/>
                </a:lnTo>
                <a:cubicBezTo>
                  <a:pt x="175679" y="67932"/>
                  <a:pt x="263525" y="0"/>
                  <a:pt x="361289" y="0"/>
                </a:cubicBezTo>
                <a:cubicBezTo>
                  <a:pt x="377862" y="0"/>
                  <a:pt x="389458" y="1651"/>
                  <a:pt x="402704" y="4965"/>
                </a:cubicBezTo>
                <a:lnTo>
                  <a:pt x="402704" y="142519"/>
                </a:lnTo>
                <a:cubicBezTo>
                  <a:pt x="387807" y="139204"/>
                  <a:pt x="372871" y="137540"/>
                  <a:pt x="352996" y="137540"/>
                </a:cubicBezTo>
                <a:cubicBezTo>
                  <a:pt x="250253" y="137540"/>
                  <a:pt x="177330" y="215429"/>
                  <a:pt x="157429" y="324802"/>
                </a:cubicBezTo>
                <a:cubicBezTo>
                  <a:pt x="154127" y="344703"/>
                  <a:pt x="150799" y="367906"/>
                  <a:pt x="150799" y="392760"/>
                </a:cubicBezTo>
                <a:lnTo>
                  <a:pt x="150799" y="820330"/>
                </a:lnTo>
                <a:lnTo>
                  <a:pt x="6629" y="820330"/>
                </a:lnTo>
                <a:lnTo>
                  <a:pt x="6629" y="268465"/>
                </a:lnTo>
              </a:path>
            </a:pathLst>
          </a:custGeom>
          <a:solidFill>
            <a:srgbClr val="27326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6" name="Freeform 3"/>
          <p:cNvSpPr/>
          <p:nvPr/>
        </p:nvSpPr>
        <p:spPr>
          <a:xfrm>
            <a:off x="4333367" y="1975664"/>
            <a:ext cx="458241" cy="570090"/>
          </a:xfrm>
          <a:custGeom>
            <a:avLst/>
            <a:gdLst>
              <a:gd name="connsiteX0" fmla="*/ 916482 w 916482"/>
              <a:gd name="connsiteY0" fmla="*/ 1078877 h 1140180"/>
              <a:gd name="connsiteX1" fmla="*/ 573417 w 916482"/>
              <a:gd name="connsiteY1" fmla="*/ 1140180 h 1140180"/>
              <a:gd name="connsiteX2" fmla="*/ 155803 w 916482"/>
              <a:gd name="connsiteY2" fmla="*/ 992695 h 1140180"/>
              <a:gd name="connsiteX3" fmla="*/ 0 w 916482"/>
              <a:gd name="connsiteY3" fmla="*/ 576719 h 1140180"/>
              <a:gd name="connsiteX4" fmla="*/ 604914 w 916482"/>
              <a:gd name="connsiteY4" fmla="*/ 0 h 1140180"/>
              <a:gd name="connsiteX5" fmla="*/ 883323 w 916482"/>
              <a:gd name="connsiteY5" fmla="*/ 51371 h 1140180"/>
              <a:gd name="connsiteX6" fmla="*/ 848512 w 916482"/>
              <a:gd name="connsiteY6" fmla="*/ 169036 h 1140180"/>
              <a:gd name="connsiteX7" fmla="*/ 601586 w 916482"/>
              <a:gd name="connsiteY7" fmla="*/ 120980 h 1140180"/>
              <a:gd name="connsiteX8" fmla="*/ 152451 w 916482"/>
              <a:gd name="connsiteY8" fmla="*/ 570090 h 1140180"/>
              <a:gd name="connsiteX9" fmla="*/ 583362 w 916482"/>
              <a:gd name="connsiteY9" fmla="*/ 1020864 h 1140180"/>
              <a:gd name="connsiteX10" fmla="*/ 775602 w 916482"/>
              <a:gd name="connsiteY10" fmla="*/ 991031 h 1140180"/>
              <a:gd name="connsiteX11" fmla="*/ 775602 w 916482"/>
              <a:gd name="connsiteY11" fmla="*/ 657923 h 1140180"/>
              <a:gd name="connsiteX12" fmla="*/ 548551 w 916482"/>
              <a:gd name="connsiteY12" fmla="*/ 657923 h 1140180"/>
              <a:gd name="connsiteX13" fmla="*/ 548551 w 916482"/>
              <a:gd name="connsiteY13" fmla="*/ 541921 h 1140180"/>
              <a:gd name="connsiteX14" fmla="*/ 916482 w 916482"/>
              <a:gd name="connsiteY14" fmla="*/ 541921 h 1140180"/>
              <a:gd name="connsiteX15" fmla="*/ 916482 w 916482"/>
              <a:gd name="connsiteY15" fmla="*/ 1078877 h 114018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Lst>
            <a:rect l="l" t="t" r="r" b="b"/>
            <a:pathLst>
              <a:path w="916482" h="1140180">
                <a:moveTo>
                  <a:pt x="916482" y="1078877"/>
                </a:moveTo>
                <a:cubicBezTo>
                  <a:pt x="851814" y="1102080"/>
                  <a:pt x="724217" y="1140180"/>
                  <a:pt x="573417" y="1140180"/>
                </a:cubicBezTo>
                <a:cubicBezTo>
                  <a:pt x="404380" y="1140180"/>
                  <a:pt x="265163" y="1097114"/>
                  <a:pt x="155803" y="992695"/>
                </a:cubicBezTo>
                <a:cubicBezTo>
                  <a:pt x="59664" y="899883"/>
                  <a:pt x="0" y="750747"/>
                  <a:pt x="0" y="576719"/>
                </a:cubicBezTo>
                <a:cubicBezTo>
                  <a:pt x="1664" y="243623"/>
                  <a:pt x="230365" y="0"/>
                  <a:pt x="604914" y="0"/>
                </a:cubicBezTo>
                <a:cubicBezTo>
                  <a:pt x="734174" y="0"/>
                  <a:pt x="835253" y="28181"/>
                  <a:pt x="883323" y="51371"/>
                </a:cubicBezTo>
                <a:lnTo>
                  <a:pt x="848512" y="169036"/>
                </a:lnTo>
                <a:cubicBezTo>
                  <a:pt x="788860" y="142532"/>
                  <a:pt x="714273" y="120980"/>
                  <a:pt x="601586" y="120980"/>
                </a:cubicBezTo>
                <a:cubicBezTo>
                  <a:pt x="329793" y="120980"/>
                  <a:pt x="152451" y="290029"/>
                  <a:pt x="152451" y="570090"/>
                </a:cubicBezTo>
                <a:cubicBezTo>
                  <a:pt x="152451" y="853490"/>
                  <a:pt x="323164" y="1020864"/>
                  <a:pt x="583362" y="1020864"/>
                </a:cubicBezTo>
                <a:cubicBezTo>
                  <a:pt x="677837" y="1020864"/>
                  <a:pt x="742454" y="1007617"/>
                  <a:pt x="775602" y="991031"/>
                </a:cubicBezTo>
                <a:lnTo>
                  <a:pt x="775602" y="657923"/>
                </a:lnTo>
                <a:lnTo>
                  <a:pt x="548551" y="657923"/>
                </a:lnTo>
                <a:lnTo>
                  <a:pt x="548551" y="541921"/>
                </a:lnTo>
                <a:lnTo>
                  <a:pt x="916482" y="541921"/>
                </a:lnTo>
                <a:lnTo>
                  <a:pt x="916482" y="1078877"/>
                </a:lnTo>
              </a:path>
            </a:pathLst>
          </a:custGeom>
          <a:solidFill>
            <a:srgbClr val="6FA0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sp>
        <p:nvSpPr>
          <p:cNvPr id="7" name="Freeform 3"/>
          <p:cNvSpPr/>
          <p:nvPr/>
        </p:nvSpPr>
        <p:spPr>
          <a:xfrm>
            <a:off x="6015411" y="1972346"/>
            <a:ext cx="338093" cy="576733"/>
          </a:xfrm>
          <a:custGeom>
            <a:avLst/>
            <a:gdLst>
              <a:gd name="connsiteX0" fmla="*/ 36461 w 676185"/>
              <a:gd name="connsiteY0" fmla="*/ 959561 h 1153465"/>
              <a:gd name="connsiteX1" fmla="*/ 295020 w 676185"/>
              <a:gd name="connsiteY1" fmla="*/ 1032471 h 1153465"/>
              <a:gd name="connsiteX2" fmla="*/ 528663 w 676185"/>
              <a:gd name="connsiteY2" fmla="*/ 841895 h 1153465"/>
              <a:gd name="connsiteX3" fmla="*/ 318224 w 676185"/>
              <a:gd name="connsiteY3" fmla="*/ 619823 h 1153465"/>
              <a:gd name="connsiteX4" fmla="*/ 23215 w 676185"/>
              <a:gd name="connsiteY4" fmla="*/ 303301 h 1153465"/>
              <a:gd name="connsiteX5" fmla="*/ 384492 w 676185"/>
              <a:gd name="connsiteY5" fmla="*/ 0 h 1153465"/>
              <a:gd name="connsiteX6" fmla="*/ 631431 w 676185"/>
              <a:gd name="connsiteY6" fmla="*/ 54686 h 1153465"/>
              <a:gd name="connsiteX7" fmla="*/ 591667 w 676185"/>
              <a:gd name="connsiteY7" fmla="*/ 172351 h 1153465"/>
              <a:gd name="connsiteX8" fmla="*/ 379539 w 676185"/>
              <a:gd name="connsiteY8" fmla="*/ 119329 h 1153465"/>
              <a:gd name="connsiteX9" fmla="*/ 169036 w 676185"/>
              <a:gd name="connsiteY9" fmla="*/ 286715 h 1153465"/>
              <a:gd name="connsiteX10" fmla="*/ 391134 w 676185"/>
              <a:gd name="connsiteY10" fmla="*/ 502158 h 1153465"/>
              <a:gd name="connsiteX11" fmla="*/ 676185 w 676185"/>
              <a:gd name="connsiteY11" fmla="*/ 830300 h 1153465"/>
              <a:gd name="connsiteX12" fmla="*/ 285051 w 676185"/>
              <a:gd name="connsiteY12" fmla="*/ 1153464 h 1153465"/>
              <a:gd name="connsiteX13" fmla="*/ 0 w 676185"/>
              <a:gd name="connsiteY13" fmla="*/ 1080529 h 1153465"/>
              <a:gd name="connsiteX14" fmla="*/ 36461 w 676185"/>
              <a:gd name="connsiteY14" fmla="*/ 959561 h 1153465"/>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Lst>
            <a:rect l="l" t="t" r="r" b="b"/>
            <a:pathLst>
              <a:path w="676185" h="1153465">
                <a:moveTo>
                  <a:pt x="36461" y="959561"/>
                </a:moveTo>
                <a:cubicBezTo>
                  <a:pt x="101130" y="999337"/>
                  <a:pt x="195579" y="1032471"/>
                  <a:pt x="295020" y="1032471"/>
                </a:cubicBezTo>
                <a:cubicBezTo>
                  <a:pt x="442518" y="1032471"/>
                  <a:pt x="528663" y="954582"/>
                  <a:pt x="528663" y="841895"/>
                </a:cubicBezTo>
                <a:cubicBezTo>
                  <a:pt x="528663" y="737489"/>
                  <a:pt x="469036" y="677824"/>
                  <a:pt x="318224" y="619823"/>
                </a:cubicBezTo>
                <a:cubicBezTo>
                  <a:pt x="135928" y="555180"/>
                  <a:pt x="23215" y="460730"/>
                  <a:pt x="23215" y="303301"/>
                </a:cubicBezTo>
                <a:cubicBezTo>
                  <a:pt x="23215" y="129286"/>
                  <a:pt x="167411" y="0"/>
                  <a:pt x="384492" y="0"/>
                </a:cubicBezTo>
                <a:cubicBezTo>
                  <a:pt x="498817" y="0"/>
                  <a:pt x="581710" y="26517"/>
                  <a:pt x="631431" y="54686"/>
                </a:cubicBezTo>
                <a:lnTo>
                  <a:pt x="591667" y="172351"/>
                </a:lnTo>
                <a:cubicBezTo>
                  <a:pt x="555205" y="152476"/>
                  <a:pt x="480618" y="119329"/>
                  <a:pt x="379539" y="119329"/>
                </a:cubicBezTo>
                <a:cubicBezTo>
                  <a:pt x="227076" y="119329"/>
                  <a:pt x="169036" y="210489"/>
                  <a:pt x="169036" y="286715"/>
                </a:cubicBezTo>
                <a:cubicBezTo>
                  <a:pt x="169036" y="391121"/>
                  <a:pt x="237007" y="442493"/>
                  <a:pt x="391134" y="502158"/>
                </a:cubicBezTo>
                <a:cubicBezTo>
                  <a:pt x="580059" y="575068"/>
                  <a:pt x="676185" y="666229"/>
                  <a:pt x="676185" y="830300"/>
                </a:cubicBezTo>
                <a:cubicBezTo>
                  <a:pt x="676185" y="1002652"/>
                  <a:pt x="548551" y="1153464"/>
                  <a:pt x="285051" y="1153464"/>
                </a:cubicBezTo>
                <a:cubicBezTo>
                  <a:pt x="177342" y="1153464"/>
                  <a:pt x="59664" y="1120318"/>
                  <a:pt x="0" y="1080529"/>
                </a:cubicBezTo>
                <a:lnTo>
                  <a:pt x="36461" y="959561"/>
                </a:lnTo>
              </a:path>
            </a:pathLst>
          </a:custGeom>
          <a:solidFill>
            <a:srgbClr val="6FA0D5">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pic>
        <p:nvPicPr>
          <p:cNvPr id="1027" name="Picture 3"/>
          <p:cNvPicPr>
            <a:picLocks noChangeAspect="1" noChangeArrowheads="1"/>
          </p:cNvPicPr>
          <p:nvPr/>
        </p:nvPicPr>
        <p:blipFill>
          <a:blip r:embed="rId2"/>
          <a:srcRect/>
          <a:stretch>
            <a:fillRect/>
          </a:stretch>
        </p:blipFill>
        <p:spPr bwMode="auto">
          <a:xfrm>
            <a:off x="2232025" y="234950"/>
            <a:ext cx="4679950" cy="4667250"/>
          </a:xfrm>
          <a:prstGeom prst="rect">
            <a:avLst/>
          </a:prstGeom>
          <a:noFill/>
        </p:spPr>
      </p:pic>
      <p:pic>
        <p:nvPicPr>
          <p:cNvPr id="8" name="Picture 3"/>
          <p:cNvPicPr>
            <a:picLocks noChangeAspect="1" noChangeArrowheads="1"/>
          </p:cNvPicPr>
          <p:nvPr/>
        </p:nvPicPr>
        <p:blipFill>
          <a:blip r:embed="rId3"/>
          <a:srcRect/>
          <a:stretch>
            <a:fillRect/>
          </a:stretch>
        </p:blipFill>
        <p:spPr bwMode="auto">
          <a:xfrm>
            <a:off x="3175" y="0"/>
            <a:ext cx="9137650" cy="5143500"/>
          </a:xfrm>
          <a:prstGeom prst="rect">
            <a:avLst/>
          </a:prstGeom>
          <a:noFill/>
        </p:spPr>
      </p:pic>
      <p:pic>
        <p:nvPicPr>
          <p:cNvPr id="9" name="Picture 3"/>
          <p:cNvPicPr>
            <a:picLocks noChangeAspect="1" noChangeArrowheads="1"/>
          </p:cNvPicPr>
          <p:nvPr/>
        </p:nvPicPr>
        <p:blipFill>
          <a:blip r:embed="rId3"/>
          <a:srcRect/>
          <a:stretch>
            <a:fillRect/>
          </a:stretch>
        </p:blipFill>
        <p:spPr bwMode="auto">
          <a:xfrm>
            <a:off x="3175" y="0"/>
            <a:ext cx="9137650" cy="5143500"/>
          </a:xfrm>
          <a:prstGeom prst="rect">
            <a:avLst/>
          </a:prstGeom>
          <a:noFill/>
        </p:spPr>
      </p:pic>
      <p:pic>
        <p:nvPicPr>
          <p:cNvPr id="10" name="Picture 3"/>
          <p:cNvPicPr>
            <a:picLocks noChangeAspect="1" noChangeArrowheads="1"/>
          </p:cNvPicPr>
          <p:nvPr/>
        </p:nvPicPr>
        <p:blipFill>
          <a:blip r:embed="rId3"/>
          <a:srcRect/>
          <a:stretch>
            <a:fillRect/>
          </a:stretch>
        </p:blipFill>
        <p:spPr bwMode="auto">
          <a:xfrm>
            <a:off x="3175" y="0"/>
            <a:ext cx="9137650" cy="5143500"/>
          </a:xfrm>
          <a:prstGeom prst="rect">
            <a:avLst/>
          </a:prstGeom>
          <a:noFill/>
        </p:spPr>
      </p:pic>
      <p:pic>
        <p:nvPicPr>
          <p:cNvPr id="11" name="Picture 3"/>
          <p:cNvPicPr>
            <a:picLocks noChangeAspect="1" noChangeArrowheads="1"/>
          </p:cNvPicPr>
          <p:nvPr/>
        </p:nvPicPr>
        <p:blipFill>
          <a:blip r:embed="rId3"/>
          <a:srcRect/>
          <a:stretch>
            <a:fillRect/>
          </a:stretch>
        </p:blipFill>
        <p:spPr bwMode="auto">
          <a:xfrm>
            <a:off x="3175" y="0"/>
            <a:ext cx="9137650" cy="5143500"/>
          </a:xfrm>
          <a:prstGeom prst="rect">
            <a:avLst/>
          </a:prstGeom>
          <a:noFill/>
        </p:spPr>
      </p:pic>
      <p:pic>
        <p:nvPicPr>
          <p:cNvPr id="12" name="Picture 3"/>
          <p:cNvPicPr>
            <a:picLocks noChangeAspect="1" noChangeArrowheads="1"/>
          </p:cNvPicPr>
          <p:nvPr/>
        </p:nvPicPr>
        <p:blipFill>
          <a:blip r:embed="rId3"/>
          <a:srcRect/>
          <a:stretch>
            <a:fillRect/>
          </a:stretch>
        </p:blipFill>
        <p:spPr bwMode="auto">
          <a:xfrm>
            <a:off x="-6338" y="-22672"/>
            <a:ext cx="9137650" cy="5143500"/>
          </a:xfrm>
          <a:prstGeom prst="rect">
            <a:avLst/>
          </a:prstGeom>
          <a:noFill/>
        </p:spPr>
      </p:pic>
      <p:sp>
        <p:nvSpPr>
          <p:cNvPr id="2" name="TextBox 1"/>
          <p:cNvSpPr txBox="1"/>
          <p:nvPr/>
        </p:nvSpPr>
        <p:spPr>
          <a:xfrm>
            <a:off x="2417007" y="3249996"/>
            <a:ext cx="4566956" cy="335285"/>
          </a:xfrm>
          <a:prstGeom prst="rect">
            <a:avLst/>
          </a:prstGeom>
          <a:noFill/>
        </p:spPr>
        <p:txBody>
          <a:bodyPr wrap="none" lIns="0" tIns="0" rIns="0" rtlCol="0">
            <a:spAutoFit/>
          </a:bodyPr>
          <a:lstStyle/>
          <a:p>
            <a:pPr algn="ctr">
              <a:lnSpc>
                <a:spcPts val="2400"/>
              </a:lnSpc>
            </a:pPr>
            <a:r>
              <a:rPr lang="en-US" altLang="zh-CN" sz="1998" dirty="0">
                <a:solidFill>
                  <a:schemeClr val="tx2"/>
                </a:solidFill>
                <a:latin typeface="Arial" charset="0"/>
                <a:ea typeface="Arial" charset="0"/>
                <a:cs typeface="Arial" charset="0"/>
              </a:rPr>
              <a:t>Introduction to new </a:t>
            </a:r>
            <a:r>
              <a:rPr lang="en-US" altLang="zh-CN" sz="1998" dirty="0" err="1">
                <a:solidFill>
                  <a:schemeClr val="tx2"/>
                </a:solidFill>
                <a:latin typeface="Arial" charset="0"/>
                <a:ea typeface="Arial" charset="0"/>
                <a:cs typeface="Arial" charset="0"/>
              </a:rPr>
              <a:t>EuroGOOS</a:t>
            </a:r>
            <a:r>
              <a:rPr lang="en-US" altLang="zh-CN" sz="1998" dirty="0">
                <a:solidFill>
                  <a:schemeClr val="tx2"/>
                </a:solidFill>
                <a:latin typeface="Arial" charset="0"/>
                <a:ea typeface="Arial" charset="0"/>
                <a:cs typeface="Arial" charset="0"/>
              </a:rPr>
              <a:t> Strategy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12C0C-F1CF-A440-8D72-578289270B6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3D96426-B347-7E43-AFC7-48452E68117D}"/>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7374368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867DE-5A34-F34C-814B-95DA04C4085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883EAE4-D606-3A40-B4D5-B5A34A1D7D68}"/>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415469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6C647-2C5C-C34E-A786-8964D8E3902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B650191-0CA5-7C48-82B8-3C7938B3263E}"/>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731598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E67F9-42A7-C148-B99A-A266C23BBB6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FDD9311-A7D7-4642-8140-8A0004D57E58}"/>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A6ABB292-9F6F-2941-99CA-430BC8D9F6C5}"/>
              </a:ext>
            </a:extLst>
          </p:cNvPr>
          <p:cNvPicPr/>
          <p:nvPr/>
        </p:nvPicPr>
        <p:blipFill>
          <a:blip r:embed="rId2"/>
          <a:stretch>
            <a:fillRect/>
          </a:stretch>
        </p:blipFill>
        <p:spPr>
          <a:xfrm>
            <a:off x="1143000" y="137319"/>
            <a:ext cx="7391400" cy="4889341"/>
          </a:xfrm>
          <a:prstGeom prst="rect">
            <a:avLst/>
          </a:prstGeom>
        </p:spPr>
      </p:pic>
    </p:spTree>
    <p:extLst>
      <p:ext uri="{BB962C8B-B14F-4D97-AF65-F5344CB8AC3E}">
        <p14:creationId xmlns:p14="http://schemas.microsoft.com/office/powerpoint/2010/main" val="2650728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
          <p:cNvSpPr/>
          <p:nvPr/>
        </p:nvSpPr>
        <p:spPr>
          <a:xfrm>
            <a:off x="301951" y="1055945"/>
            <a:ext cx="8540223" cy="12700"/>
          </a:xfrm>
          <a:custGeom>
            <a:avLst/>
            <a:gdLst>
              <a:gd name="connsiteX0" fmla="*/ 6350 w 17080446"/>
              <a:gd name="connsiteY0" fmla="*/ 6350 h 25400"/>
              <a:gd name="connsiteX1" fmla="*/ 17074096 w 17080446"/>
              <a:gd name="connsiteY1" fmla="*/ 6350 h 25400"/>
            </a:gdLst>
            <a:ahLst/>
            <a:cxnLst>
              <a:cxn ang="0">
                <a:pos x="connsiteX0" y="connsiteY0"/>
              </a:cxn>
              <a:cxn ang="1">
                <a:pos x="connsiteX1" y="connsiteY1"/>
              </a:cxn>
            </a:cxnLst>
            <a:rect l="l" t="t" r="r" b="b"/>
            <a:pathLst>
              <a:path w="17080446" h="25400">
                <a:moveTo>
                  <a:pt x="6350" y="6350"/>
                </a:moveTo>
                <a:lnTo>
                  <a:pt x="17074096" y="6350"/>
                </a:lnTo>
              </a:path>
            </a:pathLst>
          </a:custGeom>
          <a:ln w="12700">
            <a:solidFill>
              <a:srgbClr val="6F9ED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450"/>
          </a:p>
        </p:txBody>
      </p:sp>
      <p:sp>
        <p:nvSpPr>
          <p:cNvPr id="4" name="Freeform 3"/>
          <p:cNvSpPr/>
          <p:nvPr/>
        </p:nvSpPr>
        <p:spPr>
          <a:xfrm>
            <a:off x="3175" y="4750651"/>
            <a:ext cx="9136970" cy="388696"/>
          </a:xfrm>
          <a:custGeom>
            <a:avLst/>
            <a:gdLst>
              <a:gd name="connsiteX0" fmla="*/ 0 w 18273940"/>
              <a:gd name="connsiteY0" fmla="*/ 0 h 777392"/>
              <a:gd name="connsiteX1" fmla="*/ 18273940 w 18273940"/>
              <a:gd name="connsiteY1" fmla="*/ 0 h 777392"/>
              <a:gd name="connsiteX2" fmla="*/ 18273940 w 18273940"/>
              <a:gd name="connsiteY2" fmla="*/ 777392 h 777392"/>
              <a:gd name="connsiteX3" fmla="*/ 0 w 18273940"/>
              <a:gd name="connsiteY3" fmla="*/ 777392 h 777392"/>
              <a:gd name="connsiteX4" fmla="*/ 0 w 18273940"/>
              <a:gd name="connsiteY4" fmla="*/ 0 h 77739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8273940" h="777392">
                <a:moveTo>
                  <a:pt x="0" y="0"/>
                </a:moveTo>
                <a:lnTo>
                  <a:pt x="18273940" y="0"/>
                </a:lnTo>
                <a:lnTo>
                  <a:pt x="18273940" y="777392"/>
                </a:lnTo>
                <a:lnTo>
                  <a:pt x="0" y="777392"/>
                </a:lnTo>
                <a:lnTo>
                  <a:pt x="0" y="0"/>
                </a:lnTo>
              </a:path>
            </a:pathLst>
          </a:custGeom>
          <a:solidFill>
            <a:srgbClr val="EBEBEB">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pic>
        <p:nvPicPr>
          <p:cNvPr id="5" name="Afbeelding 31"/>
          <p:cNvPicPr>
            <a:picLocks noChangeAspect="1"/>
          </p:cNvPicPr>
          <p:nvPr/>
        </p:nvPicPr>
        <p:blipFill>
          <a:blip r:embed="rId2"/>
          <a:stretch>
            <a:fillRect/>
          </a:stretch>
        </p:blipFill>
        <p:spPr>
          <a:xfrm>
            <a:off x="304800" y="4768850"/>
            <a:ext cx="1149350" cy="374650"/>
          </a:xfrm>
          <a:prstGeom prst="rect">
            <a:avLst/>
          </a:prstGeom>
        </p:spPr>
      </p:pic>
      <p:sp>
        <p:nvSpPr>
          <p:cNvPr id="6" name="TextBox 1"/>
          <p:cNvSpPr txBox="1"/>
          <p:nvPr/>
        </p:nvSpPr>
        <p:spPr>
          <a:xfrm>
            <a:off x="6352070" y="4889500"/>
            <a:ext cx="2029402" cy="200055"/>
          </a:xfrm>
          <a:prstGeom prst="rect">
            <a:avLst/>
          </a:prstGeom>
          <a:noFill/>
        </p:spPr>
        <p:txBody>
          <a:bodyPr wrap="none" lIns="0" tIns="0" rIns="0" rtlCol="0">
            <a:spAutoFit/>
          </a:bodyPr>
          <a:lstStyle/>
          <a:p>
            <a:pPr>
              <a:lnSpc>
                <a:spcPts val="1200"/>
              </a:lnSpc>
            </a:pPr>
            <a:r>
              <a:rPr lang="en-US" altLang="zh-CN" sz="1049" dirty="0">
                <a:solidFill>
                  <a:srgbClr val="7F7F7F"/>
                </a:solidFill>
                <a:latin typeface="Myriad Pro"/>
                <a:cs typeface="Myriad Pro"/>
              </a:rPr>
              <a:t>eurogoos.eu</a:t>
            </a:r>
            <a:r>
              <a:rPr lang="en-US" altLang="zh-CN" sz="1049" dirty="0">
                <a:latin typeface="Myriad Pro"/>
                <a:cs typeface="Myriad Pro"/>
              </a:rPr>
              <a:t> </a:t>
            </a:r>
            <a:r>
              <a:rPr lang="en-US" altLang="zh-CN" sz="1049" dirty="0">
                <a:solidFill>
                  <a:srgbClr val="7F7F7F"/>
                </a:solidFill>
                <a:latin typeface="Myriad Pro"/>
                <a:cs typeface="Myriad Pro"/>
              </a:rPr>
              <a:t>|</a:t>
            </a:r>
            <a:r>
              <a:rPr lang="en-US" altLang="zh-CN" sz="1049" dirty="0">
                <a:latin typeface="Myriad Pro"/>
                <a:cs typeface="Myriad Pro"/>
              </a:rPr>
              <a:t> </a:t>
            </a:r>
            <a:r>
              <a:rPr lang="en-US" altLang="zh-CN" sz="1049" dirty="0">
                <a:solidFill>
                  <a:srgbClr val="7F7F7F"/>
                </a:solidFill>
                <a:latin typeface="Myriad Pro"/>
                <a:cs typeface="Myriad Pro"/>
              </a:rPr>
              <a:t>twitter.com/EuroGOOS</a:t>
            </a:r>
          </a:p>
        </p:txBody>
      </p:sp>
      <p:sp>
        <p:nvSpPr>
          <p:cNvPr id="7" name="TextBox 1"/>
          <p:cNvSpPr txBox="1"/>
          <p:nvPr/>
        </p:nvSpPr>
        <p:spPr>
          <a:xfrm>
            <a:off x="1376139" y="323850"/>
            <a:ext cx="1654299" cy="600164"/>
          </a:xfrm>
          <a:prstGeom prst="rect">
            <a:avLst/>
          </a:prstGeom>
          <a:noFill/>
        </p:spPr>
        <p:txBody>
          <a:bodyPr wrap="none" lIns="0" tIns="0" rIns="0" rtlCol="0">
            <a:spAutoFit/>
          </a:bodyPr>
          <a:lstStyle/>
          <a:p>
            <a:pPr eaLnBrk="0" fontAlgn="base" hangingPunct="0"/>
            <a:r>
              <a:rPr lang="en-AU" sz="3600" b="1" dirty="0">
                <a:solidFill>
                  <a:schemeClr val="tx2"/>
                </a:solidFill>
              </a:rPr>
              <a:t>Vision(s)</a:t>
            </a:r>
            <a:endParaRPr lang="en-US" sz="3600" dirty="0">
              <a:solidFill>
                <a:schemeClr val="tx2"/>
              </a:solidFill>
            </a:endParaRPr>
          </a:p>
        </p:txBody>
      </p:sp>
      <p:sp>
        <p:nvSpPr>
          <p:cNvPr id="8" name="Rektangel 7"/>
          <p:cNvSpPr/>
          <p:nvPr/>
        </p:nvSpPr>
        <p:spPr>
          <a:xfrm>
            <a:off x="494772" y="1086844"/>
            <a:ext cx="7886700" cy="861774"/>
          </a:xfrm>
          <a:prstGeom prst="rect">
            <a:avLst/>
          </a:prstGeom>
        </p:spPr>
        <p:txBody>
          <a:bodyPr wrap="square">
            <a:spAutoFit/>
          </a:bodyPr>
          <a:lstStyle/>
          <a:p>
            <a:pPr eaLnBrk="0" fontAlgn="base" hangingPunct="0"/>
            <a:r>
              <a:rPr lang="fr-FR" sz="1400" b="1" dirty="0"/>
              <a:t> </a:t>
            </a:r>
            <a:endParaRPr lang="en-US" sz="1400" dirty="0"/>
          </a:p>
          <a:p>
            <a:r>
              <a:rPr lang="en-IE" sz="1800" dirty="0"/>
              <a:t>1: </a:t>
            </a:r>
            <a:r>
              <a:rPr lang="en-US" sz="1800" b="1" dirty="0"/>
              <a:t>VISION ELEMENTS </a:t>
            </a:r>
            <a:r>
              <a:rPr lang="en-US" sz="1800" dirty="0"/>
              <a:t>are compelling themes and images that best describe your future direction. </a:t>
            </a:r>
            <a:endParaRPr lang="en-IE" sz="1800" dirty="0"/>
          </a:p>
        </p:txBody>
      </p:sp>
      <p:sp>
        <p:nvSpPr>
          <p:cNvPr id="3" name="Rectangle 2">
            <a:extLst>
              <a:ext uri="{FF2B5EF4-FFF2-40B4-BE49-F238E27FC236}">
                <a16:creationId xmlns:a16="http://schemas.microsoft.com/office/drawing/2014/main" id="{0EDAE884-897F-3940-8F99-E5F084FFCD68}"/>
              </a:ext>
            </a:extLst>
          </p:cNvPr>
          <p:cNvSpPr/>
          <p:nvPr/>
        </p:nvSpPr>
        <p:spPr>
          <a:xfrm>
            <a:off x="107557" y="1948618"/>
            <a:ext cx="9032587" cy="2062103"/>
          </a:xfrm>
          <a:prstGeom prst="rect">
            <a:avLst/>
          </a:prstGeom>
        </p:spPr>
        <p:txBody>
          <a:bodyPr wrap="square">
            <a:spAutoFit/>
          </a:bodyPr>
          <a:lstStyle/>
          <a:p>
            <a:pPr marL="342900" lvl="0" indent="-342900">
              <a:buFont typeface="Symbol" pitchFamily="2" charset="2"/>
              <a:buChar char=""/>
            </a:pPr>
            <a:r>
              <a:rPr lang="en-US" sz="1600" dirty="0">
                <a:solidFill>
                  <a:srgbClr val="000000"/>
                </a:solidFill>
                <a:latin typeface="Calibri" panose="020F0502020204030204" pitchFamily="34" charset="0"/>
                <a:ea typeface="Times New Roman" panose="02020603050405020304" pitchFamily="18" charset="0"/>
              </a:rPr>
              <a:t>The ocean available for healthy and wealthy human livelihoods and leisure for future generations</a:t>
            </a:r>
            <a:endParaRPr lang="en-IE" sz="1600" dirty="0">
              <a:latin typeface="Times New Roman" panose="02020603050405020304" pitchFamily="18" charset="0"/>
              <a:ea typeface="Times New Roman" panose="02020603050405020304" pitchFamily="18" charset="0"/>
            </a:endParaRPr>
          </a:p>
          <a:p>
            <a:pPr marL="342900" lvl="0" indent="-342900">
              <a:buFont typeface="Symbol" pitchFamily="2" charset="2"/>
              <a:buChar char=""/>
            </a:pPr>
            <a:r>
              <a:rPr lang="en-US" sz="1600" dirty="0" err="1">
                <a:solidFill>
                  <a:srgbClr val="000000"/>
                </a:solidFill>
                <a:latin typeface="Calibri" panose="020F0502020204030204" pitchFamily="34" charset="0"/>
                <a:ea typeface="Times New Roman" panose="02020603050405020304" pitchFamily="18" charset="0"/>
              </a:rPr>
              <a:t>EuroGOOS</a:t>
            </a:r>
            <a:r>
              <a:rPr lang="en-US" sz="1600" dirty="0">
                <a:solidFill>
                  <a:srgbClr val="000000"/>
                </a:solidFill>
                <a:latin typeface="Calibri" panose="020F0502020204030204" pitchFamily="34" charset="0"/>
                <a:ea typeface="Times New Roman" panose="02020603050405020304" pitchFamily="18" charset="0"/>
              </a:rPr>
              <a:t> (through its members and partnerships) underpins a clean and resource rich ocean forever.</a:t>
            </a:r>
            <a:endParaRPr lang="en-IE" sz="1600" dirty="0">
              <a:latin typeface="Times New Roman" panose="02020603050405020304" pitchFamily="18" charset="0"/>
              <a:ea typeface="Times New Roman" panose="02020603050405020304" pitchFamily="18" charset="0"/>
            </a:endParaRPr>
          </a:p>
          <a:p>
            <a:pPr marL="342900" lvl="0" indent="-342900">
              <a:buFont typeface="Symbol" pitchFamily="2" charset="2"/>
              <a:buChar char=""/>
            </a:pPr>
            <a:r>
              <a:rPr lang="en-US" sz="1600" dirty="0">
                <a:solidFill>
                  <a:srgbClr val="000000"/>
                </a:solidFill>
                <a:latin typeface="Calibri" panose="020F0502020204030204" pitchFamily="34" charset="0"/>
                <a:ea typeface="Times New Roman" panose="02020603050405020304" pitchFamily="18" charset="0"/>
              </a:rPr>
              <a:t>Co-created Earth system knowledge.</a:t>
            </a:r>
            <a:endParaRPr lang="en-IE" sz="1600" dirty="0">
              <a:latin typeface="Times New Roman" panose="02020603050405020304" pitchFamily="18" charset="0"/>
              <a:ea typeface="Times New Roman" panose="02020603050405020304" pitchFamily="18" charset="0"/>
            </a:endParaRPr>
          </a:p>
          <a:p>
            <a:pPr marL="342900" lvl="0" indent="-342900">
              <a:buFont typeface="Symbol" pitchFamily="2" charset="2"/>
              <a:buChar char=""/>
            </a:pPr>
            <a:r>
              <a:rPr lang="en-US" sz="1600" dirty="0" err="1">
                <a:solidFill>
                  <a:srgbClr val="000000"/>
                </a:solidFill>
                <a:latin typeface="Calibri" panose="020F0502020204030204" pitchFamily="34" charset="0"/>
                <a:ea typeface="Times New Roman" panose="02020603050405020304" pitchFamily="18" charset="0"/>
              </a:rPr>
              <a:t>EuroGOOS</a:t>
            </a:r>
            <a:r>
              <a:rPr lang="en-US" sz="1600" dirty="0">
                <a:solidFill>
                  <a:srgbClr val="000000"/>
                </a:solidFill>
                <a:latin typeface="Calibri" panose="020F0502020204030204" pitchFamily="34" charset="0"/>
                <a:ea typeface="Times New Roman" panose="02020603050405020304" pitchFamily="18" charset="0"/>
              </a:rPr>
              <a:t> will be the central organization in Europe coordinating and promoting Ocean observations based on user requirements, observing network design, gap analysis and FAIR data principles</a:t>
            </a:r>
            <a:endParaRPr lang="en-IE" sz="1600" dirty="0">
              <a:latin typeface="Times New Roman" panose="02020603050405020304" pitchFamily="18" charset="0"/>
              <a:ea typeface="Times New Roman" panose="02020603050405020304" pitchFamily="18" charset="0"/>
            </a:endParaRPr>
          </a:p>
          <a:p>
            <a:pPr marL="342900" lvl="0" indent="-342900">
              <a:buFont typeface="Symbol" pitchFamily="2" charset="2"/>
              <a:buChar char=""/>
            </a:pPr>
            <a:r>
              <a:rPr lang="en-US" sz="1600" dirty="0" err="1">
                <a:solidFill>
                  <a:srgbClr val="000000"/>
                </a:solidFill>
                <a:latin typeface="Calibri" panose="020F0502020204030204" pitchFamily="34" charset="0"/>
                <a:ea typeface="Times New Roman" panose="02020603050405020304" pitchFamily="18" charset="0"/>
              </a:rPr>
              <a:t>EuroGOOS</a:t>
            </a:r>
            <a:r>
              <a:rPr lang="en-US" sz="1600" dirty="0">
                <a:solidFill>
                  <a:srgbClr val="000000"/>
                </a:solidFill>
                <a:latin typeface="Calibri" panose="020F0502020204030204" pitchFamily="34" charset="0"/>
                <a:ea typeface="Times New Roman" panose="02020603050405020304" pitchFamily="18" charset="0"/>
              </a:rPr>
              <a:t> supports a safe and predictable ocean based on real-time, ocean health and climate applications for users.</a:t>
            </a:r>
            <a:endParaRPr lang="en-IE" sz="1600" dirty="0">
              <a:latin typeface="Times New Roman" panose="02020603050405020304" pitchFamily="18" charset="0"/>
              <a:ea typeface="Times New Roman" panose="02020603050405020304" pitchFamily="18" charset="0"/>
            </a:endParaRPr>
          </a:p>
          <a:p>
            <a:pPr marL="342900" lvl="0" indent="-342900">
              <a:buFont typeface="Symbol" pitchFamily="2" charset="2"/>
              <a:buChar char=""/>
            </a:pPr>
            <a:r>
              <a:rPr lang="en-US" sz="1600" dirty="0">
                <a:solidFill>
                  <a:srgbClr val="000000"/>
                </a:solidFill>
                <a:latin typeface="Calibri" panose="020F0502020204030204" pitchFamily="34" charset="0"/>
                <a:ea typeface="Times New Roman" panose="02020603050405020304" pitchFamily="18" charset="0"/>
              </a:rPr>
              <a:t>A world where ocean information is valued and used for decisions in the ocean and on the earth.</a:t>
            </a:r>
            <a:endParaRPr lang="en-IE"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1202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
          <p:cNvSpPr/>
          <p:nvPr/>
        </p:nvSpPr>
        <p:spPr>
          <a:xfrm>
            <a:off x="301951" y="1055945"/>
            <a:ext cx="8540223" cy="12700"/>
          </a:xfrm>
          <a:custGeom>
            <a:avLst/>
            <a:gdLst>
              <a:gd name="connsiteX0" fmla="*/ 6350 w 17080446"/>
              <a:gd name="connsiteY0" fmla="*/ 6350 h 25400"/>
              <a:gd name="connsiteX1" fmla="*/ 17074096 w 17080446"/>
              <a:gd name="connsiteY1" fmla="*/ 6350 h 25400"/>
            </a:gdLst>
            <a:ahLst/>
            <a:cxnLst>
              <a:cxn ang="0">
                <a:pos x="connsiteX0" y="connsiteY0"/>
              </a:cxn>
              <a:cxn ang="1">
                <a:pos x="connsiteX1" y="connsiteY1"/>
              </a:cxn>
            </a:cxnLst>
            <a:rect l="l" t="t" r="r" b="b"/>
            <a:pathLst>
              <a:path w="17080446" h="25400">
                <a:moveTo>
                  <a:pt x="6350" y="6350"/>
                </a:moveTo>
                <a:lnTo>
                  <a:pt x="17074096" y="6350"/>
                </a:lnTo>
              </a:path>
            </a:pathLst>
          </a:custGeom>
          <a:ln w="12700">
            <a:solidFill>
              <a:srgbClr val="6F9ED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450"/>
          </a:p>
        </p:txBody>
      </p:sp>
      <p:sp>
        <p:nvSpPr>
          <p:cNvPr id="4" name="Freeform 3"/>
          <p:cNvSpPr/>
          <p:nvPr/>
        </p:nvSpPr>
        <p:spPr>
          <a:xfrm>
            <a:off x="3175" y="4750651"/>
            <a:ext cx="9136970" cy="388696"/>
          </a:xfrm>
          <a:custGeom>
            <a:avLst/>
            <a:gdLst>
              <a:gd name="connsiteX0" fmla="*/ 0 w 18273940"/>
              <a:gd name="connsiteY0" fmla="*/ 0 h 777392"/>
              <a:gd name="connsiteX1" fmla="*/ 18273940 w 18273940"/>
              <a:gd name="connsiteY1" fmla="*/ 0 h 777392"/>
              <a:gd name="connsiteX2" fmla="*/ 18273940 w 18273940"/>
              <a:gd name="connsiteY2" fmla="*/ 777392 h 777392"/>
              <a:gd name="connsiteX3" fmla="*/ 0 w 18273940"/>
              <a:gd name="connsiteY3" fmla="*/ 777392 h 777392"/>
              <a:gd name="connsiteX4" fmla="*/ 0 w 18273940"/>
              <a:gd name="connsiteY4" fmla="*/ 0 h 77739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8273940" h="777392">
                <a:moveTo>
                  <a:pt x="0" y="0"/>
                </a:moveTo>
                <a:lnTo>
                  <a:pt x="18273940" y="0"/>
                </a:lnTo>
                <a:lnTo>
                  <a:pt x="18273940" y="777392"/>
                </a:lnTo>
                <a:lnTo>
                  <a:pt x="0" y="777392"/>
                </a:lnTo>
                <a:lnTo>
                  <a:pt x="0" y="0"/>
                </a:lnTo>
              </a:path>
            </a:pathLst>
          </a:custGeom>
          <a:solidFill>
            <a:srgbClr val="EBEBEB">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pic>
        <p:nvPicPr>
          <p:cNvPr id="5" name="Afbeelding 31"/>
          <p:cNvPicPr>
            <a:picLocks noChangeAspect="1"/>
          </p:cNvPicPr>
          <p:nvPr/>
        </p:nvPicPr>
        <p:blipFill>
          <a:blip r:embed="rId2"/>
          <a:stretch>
            <a:fillRect/>
          </a:stretch>
        </p:blipFill>
        <p:spPr>
          <a:xfrm>
            <a:off x="304800" y="4768850"/>
            <a:ext cx="1149350" cy="374650"/>
          </a:xfrm>
          <a:prstGeom prst="rect">
            <a:avLst/>
          </a:prstGeom>
        </p:spPr>
      </p:pic>
      <p:sp>
        <p:nvSpPr>
          <p:cNvPr id="6" name="TextBox 1"/>
          <p:cNvSpPr txBox="1"/>
          <p:nvPr/>
        </p:nvSpPr>
        <p:spPr>
          <a:xfrm>
            <a:off x="6352070" y="4889500"/>
            <a:ext cx="2029402" cy="200055"/>
          </a:xfrm>
          <a:prstGeom prst="rect">
            <a:avLst/>
          </a:prstGeom>
          <a:noFill/>
        </p:spPr>
        <p:txBody>
          <a:bodyPr wrap="none" lIns="0" tIns="0" rIns="0" rtlCol="0">
            <a:spAutoFit/>
          </a:bodyPr>
          <a:lstStyle/>
          <a:p>
            <a:pPr>
              <a:lnSpc>
                <a:spcPts val="1200"/>
              </a:lnSpc>
            </a:pPr>
            <a:r>
              <a:rPr lang="en-US" altLang="zh-CN" sz="1049" dirty="0">
                <a:solidFill>
                  <a:srgbClr val="7F7F7F"/>
                </a:solidFill>
                <a:latin typeface="Myriad Pro"/>
                <a:cs typeface="Myriad Pro"/>
              </a:rPr>
              <a:t>eurogoos.eu</a:t>
            </a:r>
            <a:r>
              <a:rPr lang="en-US" altLang="zh-CN" sz="1049" dirty="0">
                <a:latin typeface="Myriad Pro"/>
                <a:cs typeface="Myriad Pro"/>
              </a:rPr>
              <a:t> </a:t>
            </a:r>
            <a:r>
              <a:rPr lang="en-US" altLang="zh-CN" sz="1049" dirty="0">
                <a:solidFill>
                  <a:srgbClr val="7F7F7F"/>
                </a:solidFill>
                <a:latin typeface="Myriad Pro"/>
                <a:cs typeface="Myriad Pro"/>
              </a:rPr>
              <a:t>|</a:t>
            </a:r>
            <a:r>
              <a:rPr lang="en-US" altLang="zh-CN" sz="1049" dirty="0">
                <a:latin typeface="Myriad Pro"/>
                <a:cs typeface="Myriad Pro"/>
              </a:rPr>
              <a:t> </a:t>
            </a:r>
            <a:r>
              <a:rPr lang="en-US" altLang="zh-CN" sz="1049" dirty="0">
                <a:solidFill>
                  <a:srgbClr val="7F7F7F"/>
                </a:solidFill>
                <a:latin typeface="Myriad Pro"/>
                <a:cs typeface="Myriad Pro"/>
              </a:rPr>
              <a:t>twitter.com/EuroGOOS</a:t>
            </a:r>
          </a:p>
        </p:txBody>
      </p:sp>
      <p:sp>
        <p:nvSpPr>
          <p:cNvPr id="7" name="TextBox 1"/>
          <p:cNvSpPr txBox="1"/>
          <p:nvPr/>
        </p:nvSpPr>
        <p:spPr>
          <a:xfrm>
            <a:off x="1376139" y="323850"/>
            <a:ext cx="2823081" cy="600164"/>
          </a:xfrm>
          <a:prstGeom prst="rect">
            <a:avLst/>
          </a:prstGeom>
          <a:noFill/>
        </p:spPr>
        <p:txBody>
          <a:bodyPr wrap="none" lIns="0" tIns="0" rIns="0" rtlCol="0">
            <a:spAutoFit/>
          </a:bodyPr>
          <a:lstStyle/>
          <a:p>
            <a:pPr eaLnBrk="0" fontAlgn="base" hangingPunct="0"/>
            <a:r>
              <a:rPr lang="en-AU" sz="3600" b="1" dirty="0">
                <a:solidFill>
                  <a:schemeClr val="tx2"/>
                </a:solidFill>
              </a:rPr>
              <a:t>Mission (draft)</a:t>
            </a:r>
            <a:endParaRPr lang="en-US" sz="3600" dirty="0">
              <a:solidFill>
                <a:schemeClr val="tx2"/>
              </a:solidFill>
            </a:endParaRPr>
          </a:p>
        </p:txBody>
      </p:sp>
      <p:sp>
        <p:nvSpPr>
          <p:cNvPr id="8" name="Rektangel 7"/>
          <p:cNvSpPr/>
          <p:nvPr/>
        </p:nvSpPr>
        <p:spPr>
          <a:xfrm>
            <a:off x="494772" y="1086844"/>
            <a:ext cx="7886700" cy="1969770"/>
          </a:xfrm>
          <a:prstGeom prst="rect">
            <a:avLst/>
          </a:prstGeom>
        </p:spPr>
        <p:txBody>
          <a:bodyPr wrap="square">
            <a:spAutoFit/>
          </a:bodyPr>
          <a:lstStyle/>
          <a:p>
            <a:pPr eaLnBrk="0" fontAlgn="base" hangingPunct="0"/>
            <a:r>
              <a:rPr lang="fr-FR" sz="1400" b="1" dirty="0"/>
              <a:t> </a:t>
            </a:r>
            <a:endParaRPr lang="en-US" sz="1400" dirty="0"/>
          </a:p>
          <a:p>
            <a:r>
              <a:rPr lang="en-US" sz="1800" b="1" dirty="0"/>
              <a:t>2: MISSION:</a:t>
            </a:r>
            <a:r>
              <a:rPr lang="en-US" sz="1800" dirty="0"/>
              <a:t> The role that </a:t>
            </a:r>
            <a:r>
              <a:rPr lang="en-US" sz="1800" dirty="0" err="1"/>
              <a:t>EuroGOOS</a:t>
            </a:r>
            <a:r>
              <a:rPr lang="en-US" sz="1800" dirty="0"/>
              <a:t> would like to/will play in achieving the future vision.</a:t>
            </a:r>
            <a:endParaRPr lang="en-IE" sz="1800" dirty="0"/>
          </a:p>
          <a:p>
            <a:r>
              <a:rPr lang="en-US" sz="1800" dirty="0"/>
              <a:t> </a:t>
            </a:r>
            <a:endParaRPr lang="en-IE" sz="1800" dirty="0"/>
          </a:p>
          <a:p>
            <a:r>
              <a:rPr lang="en-GB" sz="1800" b="1" dirty="0"/>
              <a:t>Possible Mission statement:</a:t>
            </a:r>
            <a:r>
              <a:rPr lang="en-GB" sz="1800" dirty="0"/>
              <a:t> </a:t>
            </a:r>
            <a:r>
              <a:rPr lang="en-GB" sz="1800" dirty="0" err="1"/>
              <a:t>EuroGOOS</a:t>
            </a:r>
            <a:r>
              <a:rPr lang="en-GB" sz="1800" dirty="0"/>
              <a:t> is the European component of GOOS, defining, implementing &amp; sustaining GOOS themes in Europe, real time services, ocean health and climate.</a:t>
            </a:r>
            <a:endParaRPr lang="en-IE" sz="1800" dirty="0"/>
          </a:p>
        </p:txBody>
      </p:sp>
    </p:spTree>
    <p:extLst>
      <p:ext uri="{BB962C8B-B14F-4D97-AF65-F5344CB8AC3E}">
        <p14:creationId xmlns:p14="http://schemas.microsoft.com/office/powerpoint/2010/main" val="394900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
          <p:cNvSpPr/>
          <p:nvPr/>
        </p:nvSpPr>
        <p:spPr>
          <a:xfrm>
            <a:off x="301548" y="673546"/>
            <a:ext cx="8540223" cy="12700"/>
          </a:xfrm>
          <a:custGeom>
            <a:avLst/>
            <a:gdLst>
              <a:gd name="connsiteX0" fmla="*/ 6350 w 17080446"/>
              <a:gd name="connsiteY0" fmla="*/ 6350 h 25400"/>
              <a:gd name="connsiteX1" fmla="*/ 17074096 w 17080446"/>
              <a:gd name="connsiteY1" fmla="*/ 6350 h 25400"/>
            </a:gdLst>
            <a:ahLst/>
            <a:cxnLst>
              <a:cxn ang="0">
                <a:pos x="connsiteX0" y="connsiteY0"/>
              </a:cxn>
              <a:cxn ang="1">
                <a:pos x="connsiteX1" y="connsiteY1"/>
              </a:cxn>
            </a:cxnLst>
            <a:rect l="l" t="t" r="r" b="b"/>
            <a:pathLst>
              <a:path w="17080446" h="25400">
                <a:moveTo>
                  <a:pt x="6350" y="6350"/>
                </a:moveTo>
                <a:lnTo>
                  <a:pt x="17074096" y="6350"/>
                </a:lnTo>
              </a:path>
            </a:pathLst>
          </a:custGeom>
          <a:ln w="12700">
            <a:solidFill>
              <a:srgbClr val="6F9ED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450"/>
          </a:p>
        </p:txBody>
      </p:sp>
      <p:sp>
        <p:nvSpPr>
          <p:cNvPr id="4" name="Freeform 3"/>
          <p:cNvSpPr/>
          <p:nvPr/>
        </p:nvSpPr>
        <p:spPr>
          <a:xfrm>
            <a:off x="3175" y="4750651"/>
            <a:ext cx="9136970" cy="388696"/>
          </a:xfrm>
          <a:custGeom>
            <a:avLst/>
            <a:gdLst>
              <a:gd name="connsiteX0" fmla="*/ 0 w 18273940"/>
              <a:gd name="connsiteY0" fmla="*/ 0 h 777392"/>
              <a:gd name="connsiteX1" fmla="*/ 18273940 w 18273940"/>
              <a:gd name="connsiteY1" fmla="*/ 0 h 777392"/>
              <a:gd name="connsiteX2" fmla="*/ 18273940 w 18273940"/>
              <a:gd name="connsiteY2" fmla="*/ 777392 h 777392"/>
              <a:gd name="connsiteX3" fmla="*/ 0 w 18273940"/>
              <a:gd name="connsiteY3" fmla="*/ 777392 h 777392"/>
              <a:gd name="connsiteX4" fmla="*/ 0 w 18273940"/>
              <a:gd name="connsiteY4" fmla="*/ 0 h 77739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8273940" h="777392">
                <a:moveTo>
                  <a:pt x="0" y="0"/>
                </a:moveTo>
                <a:lnTo>
                  <a:pt x="18273940" y="0"/>
                </a:lnTo>
                <a:lnTo>
                  <a:pt x="18273940" y="777392"/>
                </a:lnTo>
                <a:lnTo>
                  <a:pt x="0" y="777392"/>
                </a:lnTo>
                <a:lnTo>
                  <a:pt x="0" y="0"/>
                </a:lnTo>
              </a:path>
            </a:pathLst>
          </a:custGeom>
          <a:solidFill>
            <a:srgbClr val="EBEBEB">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pic>
        <p:nvPicPr>
          <p:cNvPr id="5" name="Afbeelding 31"/>
          <p:cNvPicPr>
            <a:picLocks noChangeAspect="1"/>
          </p:cNvPicPr>
          <p:nvPr/>
        </p:nvPicPr>
        <p:blipFill>
          <a:blip r:embed="rId2"/>
          <a:stretch>
            <a:fillRect/>
          </a:stretch>
        </p:blipFill>
        <p:spPr>
          <a:xfrm>
            <a:off x="304800" y="4768850"/>
            <a:ext cx="1149350" cy="374650"/>
          </a:xfrm>
          <a:prstGeom prst="rect">
            <a:avLst/>
          </a:prstGeom>
        </p:spPr>
      </p:pic>
      <p:sp>
        <p:nvSpPr>
          <p:cNvPr id="6" name="TextBox 1"/>
          <p:cNvSpPr txBox="1"/>
          <p:nvPr/>
        </p:nvSpPr>
        <p:spPr>
          <a:xfrm>
            <a:off x="6352070" y="4889500"/>
            <a:ext cx="2029402" cy="200055"/>
          </a:xfrm>
          <a:prstGeom prst="rect">
            <a:avLst/>
          </a:prstGeom>
          <a:noFill/>
        </p:spPr>
        <p:txBody>
          <a:bodyPr wrap="none" lIns="0" tIns="0" rIns="0" rtlCol="0">
            <a:spAutoFit/>
          </a:bodyPr>
          <a:lstStyle/>
          <a:p>
            <a:pPr>
              <a:lnSpc>
                <a:spcPts val="1200"/>
              </a:lnSpc>
            </a:pPr>
            <a:r>
              <a:rPr lang="en-US" altLang="zh-CN" sz="1049" dirty="0">
                <a:solidFill>
                  <a:srgbClr val="7F7F7F"/>
                </a:solidFill>
                <a:latin typeface="Myriad Pro"/>
                <a:cs typeface="Myriad Pro"/>
              </a:rPr>
              <a:t>eurogoos.eu</a:t>
            </a:r>
            <a:r>
              <a:rPr lang="en-US" altLang="zh-CN" sz="1049" dirty="0">
                <a:latin typeface="Myriad Pro"/>
                <a:cs typeface="Myriad Pro"/>
              </a:rPr>
              <a:t> </a:t>
            </a:r>
            <a:r>
              <a:rPr lang="en-US" altLang="zh-CN" sz="1049" dirty="0">
                <a:solidFill>
                  <a:srgbClr val="7F7F7F"/>
                </a:solidFill>
                <a:latin typeface="Myriad Pro"/>
                <a:cs typeface="Myriad Pro"/>
              </a:rPr>
              <a:t>|</a:t>
            </a:r>
            <a:r>
              <a:rPr lang="en-US" altLang="zh-CN" sz="1049" dirty="0">
                <a:latin typeface="Myriad Pro"/>
                <a:cs typeface="Myriad Pro"/>
              </a:rPr>
              <a:t> </a:t>
            </a:r>
            <a:r>
              <a:rPr lang="en-US" altLang="zh-CN" sz="1049" dirty="0">
                <a:solidFill>
                  <a:srgbClr val="7F7F7F"/>
                </a:solidFill>
                <a:latin typeface="Myriad Pro"/>
                <a:cs typeface="Myriad Pro"/>
              </a:rPr>
              <a:t>twitter.com/EuroGOOS</a:t>
            </a:r>
          </a:p>
        </p:txBody>
      </p:sp>
      <p:sp>
        <p:nvSpPr>
          <p:cNvPr id="7" name="TextBox 1"/>
          <p:cNvSpPr txBox="1"/>
          <p:nvPr/>
        </p:nvSpPr>
        <p:spPr>
          <a:xfrm>
            <a:off x="1295400" y="79732"/>
            <a:ext cx="1969835" cy="600164"/>
          </a:xfrm>
          <a:prstGeom prst="rect">
            <a:avLst/>
          </a:prstGeom>
          <a:noFill/>
        </p:spPr>
        <p:txBody>
          <a:bodyPr wrap="none" lIns="0" tIns="0" rIns="0" rtlCol="0">
            <a:spAutoFit/>
          </a:bodyPr>
          <a:lstStyle/>
          <a:p>
            <a:pPr eaLnBrk="0" fontAlgn="base" hangingPunct="0"/>
            <a:r>
              <a:rPr lang="en-AU" sz="3600" b="1" dirty="0">
                <a:solidFill>
                  <a:schemeClr val="tx2"/>
                </a:solidFill>
              </a:rPr>
              <a:t>Bold steps</a:t>
            </a:r>
            <a:endParaRPr lang="en-US" sz="3600" dirty="0">
              <a:solidFill>
                <a:schemeClr val="tx2"/>
              </a:solidFill>
            </a:endParaRPr>
          </a:p>
        </p:txBody>
      </p:sp>
      <p:sp>
        <p:nvSpPr>
          <p:cNvPr id="8" name="Rektangel 7"/>
          <p:cNvSpPr/>
          <p:nvPr/>
        </p:nvSpPr>
        <p:spPr>
          <a:xfrm>
            <a:off x="301548" y="514350"/>
            <a:ext cx="7886700" cy="861774"/>
          </a:xfrm>
          <a:prstGeom prst="rect">
            <a:avLst/>
          </a:prstGeom>
        </p:spPr>
        <p:txBody>
          <a:bodyPr wrap="square">
            <a:spAutoFit/>
          </a:bodyPr>
          <a:lstStyle/>
          <a:p>
            <a:pPr eaLnBrk="0" fontAlgn="base" hangingPunct="0"/>
            <a:r>
              <a:rPr lang="fr-FR" sz="1400" b="1" dirty="0"/>
              <a:t> </a:t>
            </a:r>
            <a:endParaRPr lang="en-US" sz="1400" dirty="0"/>
          </a:p>
          <a:p>
            <a:r>
              <a:rPr lang="en-US" sz="1800" b="1" dirty="0"/>
              <a:t>3: FIVE BOLD STEPS </a:t>
            </a:r>
            <a:r>
              <a:rPr lang="en-US" sz="1800" dirty="0"/>
              <a:t>are the top-priority strategies or initiatives that need to be implemented in order to realize the vision. </a:t>
            </a:r>
            <a:endParaRPr lang="en-IE" sz="1800" dirty="0"/>
          </a:p>
        </p:txBody>
      </p:sp>
      <p:sp>
        <p:nvSpPr>
          <p:cNvPr id="9" name="Rectangle 8">
            <a:extLst>
              <a:ext uri="{FF2B5EF4-FFF2-40B4-BE49-F238E27FC236}">
                <a16:creationId xmlns:a16="http://schemas.microsoft.com/office/drawing/2014/main" id="{5358E6F1-7A76-1B44-B300-2AA09272D204}"/>
              </a:ext>
            </a:extLst>
          </p:cNvPr>
          <p:cNvSpPr/>
          <p:nvPr/>
        </p:nvSpPr>
        <p:spPr>
          <a:xfrm>
            <a:off x="226029" y="1300278"/>
            <a:ext cx="8613171" cy="3539430"/>
          </a:xfrm>
          <a:prstGeom prst="rect">
            <a:avLst/>
          </a:prstGeom>
        </p:spPr>
        <p:txBody>
          <a:bodyPr wrap="square">
            <a:spAutoFit/>
          </a:bodyPr>
          <a:lstStyle/>
          <a:p>
            <a:pPr marL="342900" lvl="0" indent="-342900">
              <a:buFont typeface="Symbol" pitchFamily="2" charset="2"/>
              <a:buChar char=""/>
            </a:pPr>
            <a:r>
              <a:rPr lang="en-GB" sz="1600" dirty="0">
                <a:solidFill>
                  <a:srgbClr val="FF0000"/>
                </a:solidFill>
                <a:latin typeface="Calibri" panose="020F0502020204030204" pitchFamily="34" charset="0"/>
                <a:ea typeface="Times New Roman" panose="02020603050405020304" pitchFamily="18" charset="0"/>
              </a:rPr>
              <a:t>increase/mobilise/activate</a:t>
            </a:r>
            <a:r>
              <a:rPr lang="en-GB" sz="1600" dirty="0">
                <a:latin typeface="Calibri" panose="020F0502020204030204" pitchFamily="34" charset="0"/>
                <a:ea typeface="Times New Roman" panose="02020603050405020304" pitchFamily="18" charset="0"/>
              </a:rPr>
              <a:t> </a:t>
            </a:r>
            <a:r>
              <a:rPr lang="en-GB" sz="1600" b="1" dirty="0">
                <a:latin typeface="Calibri" panose="020F0502020204030204" pitchFamily="34" charset="0"/>
                <a:ea typeface="Times New Roman" panose="02020603050405020304" pitchFamily="18" charset="0"/>
              </a:rPr>
              <a:t>public awareness</a:t>
            </a:r>
            <a:r>
              <a:rPr lang="en-GB" sz="1600" dirty="0">
                <a:latin typeface="Calibri" panose="020F0502020204030204" pitchFamily="34" charset="0"/>
                <a:ea typeface="Times New Roman" panose="02020603050405020304" pitchFamily="18" charset="0"/>
              </a:rPr>
              <a:t> of the value of ocean observations to understand the value/ role of the ocean (for climate/health) ocean placed in things that public cares about to create a ‘pull’ effect where public become advocates (so that leads to vision outcomes)</a:t>
            </a:r>
            <a:endParaRPr lang="en-IE" sz="1600" dirty="0">
              <a:latin typeface="Times New Roman" panose="02020603050405020304" pitchFamily="18" charset="0"/>
              <a:ea typeface="Times New Roman" panose="02020603050405020304" pitchFamily="18" charset="0"/>
            </a:endParaRPr>
          </a:p>
          <a:p>
            <a:pPr marL="342900" lvl="0" indent="-342900">
              <a:buFont typeface="Symbol" pitchFamily="2" charset="2"/>
              <a:buChar char=""/>
            </a:pPr>
            <a:r>
              <a:rPr lang="en-GB" sz="1600" dirty="0">
                <a:latin typeface="Calibri" panose="020F0502020204030204" pitchFamily="34" charset="0"/>
                <a:ea typeface="Times New Roman" panose="02020603050405020304" pitchFamily="18" charset="0"/>
              </a:rPr>
              <a:t>Build </a:t>
            </a:r>
            <a:r>
              <a:rPr lang="en-GB" sz="1600" b="1" dirty="0">
                <a:latin typeface="Calibri" panose="020F0502020204030204" pitchFamily="34" charset="0"/>
                <a:ea typeface="Times New Roman" panose="02020603050405020304" pitchFamily="18" charset="0"/>
              </a:rPr>
              <a:t>credible external partnerships</a:t>
            </a:r>
            <a:r>
              <a:rPr lang="en-GB" sz="1600" dirty="0">
                <a:latin typeface="Calibri" panose="020F0502020204030204" pitchFamily="34" charset="0"/>
                <a:ea typeface="Times New Roman" panose="02020603050405020304" pitchFamily="18" charset="0"/>
              </a:rPr>
              <a:t> to share knowledge, increase efficiency (Value For Money) and work towards sustained oceans supported by sustainable observations </a:t>
            </a:r>
            <a:endParaRPr lang="en-IE" sz="1600" dirty="0">
              <a:latin typeface="Times New Roman" panose="02020603050405020304" pitchFamily="18" charset="0"/>
              <a:ea typeface="Times New Roman" panose="02020603050405020304" pitchFamily="18" charset="0"/>
            </a:endParaRPr>
          </a:p>
          <a:p>
            <a:pPr marL="342900" lvl="0" indent="-342900">
              <a:buFont typeface="Symbol" pitchFamily="2" charset="2"/>
              <a:buChar char=""/>
            </a:pPr>
            <a:r>
              <a:rPr lang="en-GB" sz="1600" dirty="0">
                <a:latin typeface="Calibri" panose="020F0502020204030204" pitchFamily="34" charset="0"/>
                <a:ea typeface="Times New Roman" panose="02020603050405020304" pitchFamily="18" charset="0"/>
              </a:rPr>
              <a:t>Definitively/ conclusively map user requirements to inform the production of reliable data products &amp; services for users</a:t>
            </a:r>
            <a:endParaRPr lang="en-IE" sz="1600" dirty="0">
              <a:latin typeface="Times New Roman" panose="02020603050405020304" pitchFamily="18" charset="0"/>
              <a:ea typeface="Times New Roman" panose="02020603050405020304" pitchFamily="18" charset="0"/>
            </a:endParaRPr>
          </a:p>
          <a:p>
            <a:pPr marL="342900" lvl="0" indent="-342900">
              <a:buFont typeface="Symbol" pitchFamily="2" charset="2"/>
              <a:buChar char=""/>
            </a:pPr>
            <a:r>
              <a:rPr lang="en-GB" sz="1600" dirty="0">
                <a:latin typeface="Calibri" panose="020F0502020204030204" pitchFamily="34" charset="0"/>
                <a:ea typeface="Times New Roman" panose="02020603050405020304" pitchFamily="18" charset="0"/>
              </a:rPr>
              <a:t>Facilitate </a:t>
            </a:r>
            <a:r>
              <a:rPr lang="en-GB" sz="1600" b="1" dirty="0">
                <a:solidFill>
                  <a:srgbClr val="FF0000"/>
                </a:solidFill>
                <a:latin typeface="Calibri" panose="020F0502020204030204" pitchFamily="34" charset="0"/>
                <a:ea typeface="Times New Roman" panose="02020603050405020304" pitchFamily="18" charset="0"/>
              </a:rPr>
              <a:t>communities of practice:</a:t>
            </a:r>
            <a:r>
              <a:rPr lang="en-GB" sz="1600" dirty="0">
                <a:latin typeface="Calibri" panose="020F0502020204030204" pitchFamily="34" charset="0"/>
                <a:ea typeface="Times New Roman" panose="02020603050405020304" pitchFamily="18" charset="0"/>
              </a:rPr>
              <a:t> </a:t>
            </a:r>
            <a:r>
              <a:rPr lang="en-GB" sz="1600" dirty="0" err="1">
                <a:latin typeface="Calibri" panose="020F0502020204030204" pitchFamily="34" charset="0"/>
                <a:ea typeface="Times New Roman" panose="02020603050405020304" pitchFamily="18" charset="0"/>
              </a:rPr>
              <a:t>EuroGOOS</a:t>
            </a:r>
            <a:r>
              <a:rPr lang="en-GB" sz="1600" dirty="0">
                <a:latin typeface="Calibri" panose="020F0502020204030204" pitchFamily="34" charset="0"/>
                <a:ea typeface="Times New Roman" panose="02020603050405020304" pitchFamily="18" charset="0"/>
              </a:rPr>
              <a:t> as a platform integrating the different observing and forecasting methodologies and capacities to improve products and services to users</a:t>
            </a:r>
            <a:endParaRPr lang="en-IE" sz="1600" dirty="0">
              <a:latin typeface="Times New Roman" panose="02020603050405020304" pitchFamily="18" charset="0"/>
              <a:ea typeface="Times New Roman" panose="02020603050405020304" pitchFamily="18" charset="0"/>
            </a:endParaRPr>
          </a:p>
          <a:p>
            <a:pPr marL="342900" lvl="0" indent="-342900">
              <a:buFont typeface="Symbol" pitchFamily="2" charset="2"/>
              <a:buChar char=""/>
            </a:pPr>
            <a:r>
              <a:rPr lang="en-GB" sz="1600" dirty="0">
                <a:solidFill>
                  <a:srgbClr val="FF0000"/>
                </a:solidFill>
                <a:latin typeface="Calibri" panose="020F0502020204030204" pitchFamily="34" charset="0"/>
                <a:ea typeface="Times New Roman" panose="02020603050405020304" pitchFamily="18" charset="0"/>
              </a:rPr>
              <a:t>(advocacy)</a:t>
            </a:r>
            <a:r>
              <a:rPr lang="en-GB" sz="1600" dirty="0">
                <a:latin typeface="Calibri" panose="020F0502020204030204" pitchFamily="34" charset="0"/>
                <a:ea typeface="Times New Roman" panose="02020603050405020304" pitchFamily="18" charset="0"/>
              </a:rPr>
              <a:t> Strengthen </a:t>
            </a:r>
            <a:r>
              <a:rPr lang="en-GB" sz="1600" b="1" dirty="0">
                <a:latin typeface="Calibri" panose="020F0502020204030204" pitchFamily="34" charset="0"/>
                <a:ea typeface="Times New Roman" panose="02020603050405020304" pitchFamily="18" charset="0"/>
              </a:rPr>
              <a:t>“umbrella” voice</a:t>
            </a:r>
            <a:r>
              <a:rPr lang="en-GB" sz="1600" dirty="0">
                <a:latin typeface="Calibri" panose="020F0502020204030204" pitchFamily="34" charset="0"/>
                <a:ea typeface="Times New Roman" panose="02020603050405020304" pitchFamily="18" charset="0"/>
              </a:rPr>
              <a:t> by engaging with members and wider (partners/ stakeholders) to inform national, regional &amp; European ocean policy</a:t>
            </a:r>
            <a:endParaRPr lang="en-IE" sz="1600" dirty="0">
              <a:latin typeface="Times New Roman" panose="02020603050405020304" pitchFamily="18" charset="0"/>
              <a:ea typeface="Times New Roman" panose="02020603050405020304" pitchFamily="18" charset="0"/>
            </a:endParaRPr>
          </a:p>
          <a:p>
            <a:pPr marL="342900" lvl="0" indent="-342900">
              <a:buFont typeface="Symbol" pitchFamily="2" charset="2"/>
              <a:buChar char=""/>
            </a:pPr>
            <a:r>
              <a:rPr lang="en-GB" sz="1600" dirty="0">
                <a:latin typeface="Calibri" panose="020F0502020204030204" pitchFamily="34" charset="0"/>
                <a:ea typeface="Times New Roman" panose="02020603050405020304" pitchFamily="18" charset="0"/>
              </a:rPr>
              <a:t>Lead a globally-focussed community of members who set trends and maximise opportunities for </a:t>
            </a:r>
            <a:r>
              <a:rPr lang="en-GB" sz="1600" b="1" dirty="0">
                <a:latin typeface="Calibri" panose="020F0502020204030204" pitchFamily="34" charset="0"/>
                <a:ea typeface="Times New Roman" panose="02020603050405020304" pitchFamily="18" charset="0"/>
              </a:rPr>
              <a:t>collaboration to sustain a fit for purpose operational oceanography value chain</a:t>
            </a:r>
            <a:r>
              <a:rPr lang="en-GB" sz="1600" dirty="0">
                <a:latin typeface="Calibri" panose="020F0502020204030204" pitchFamily="34" charset="0"/>
                <a:ea typeface="Times New Roman" panose="02020603050405020304" pitchFamily="18" charset="0"/>
              </a:rPr>
              <a:t> from observations to services</a:t>
            </a:r>
            <a:endParaRPr lang="en-IE"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47350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
          <p:cNvSpPr/>
          <p:nvPr/>
        </p:nvSpPr>
        <p:spPr>
          <a:xfrm>
            <a:off x="301951" y="1055945"/>
            <a:ext cx="8540223" cy="12700"/>
          </a:xfrm>
          <a:custGeom>
            <a:avLst/>
            <a:gdLst>
              <a:gd name="connsiteX0" fmla="*/ 6350 w 17080446"/>
              <a:gd name="connsiteY0" fmla="*/ 6350 h 25400"/>
              <a:gd name="connsiteX1" fmla="*/ 17074096 w 17080446"/>
              <a:gd name="connsiteY1" fmla="*/ 6350 h 25400"/>
            </a:gdLst>
            <a:ahLst/>
            <a:cxnLst>
              <a:cxn ang="0">
                <a:pos x="connsiteX0" y="connsiteY0"/>
              </a:cxn>
              <a:cxn ang="1">
                <a:pos x="connsiteX1" y="connsiteY1"/>
              </a:cxn>
            </a:cxnLst>
            <a:rect l="l" t="t" r="r" b="b"/>
            <a:pathLst>
              <a:path w="17080446" h="25400">
                <a:moveTo>
                  <a:pt x="6350" y="6350"/>
                </a:moveTo>
                <a:lnTo>
                  <a:pt x="17074096" y="6350"/>
                </a:lnTo>
              </a:path>
            </a:pathLst>
          </a:custGeom>
          <a:ln w="12700">
            <a:solidFill>
              <a:srgbClr val="6F9ED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450"/>
          </a:p>
        </p:txBody>
      </p:sp>
      <p:sp>
        <p:nvSpPr>
          <p:cNvPr id="4" name="Freeform 3"/>
          <p:cNvSpPr/>
          <p:nvPr/>
        </p:nvSpPr>
        <p:spPr>
          <a:xfrm>
            <a:off x="3175" y="4750651"/>
            <a:ext cx="9136970" cy="388696"/>
          </a:xfrm>
          <a:custGeom>
            <a:avLst/>
            <a:gdLst>
              <a:gd name="connsiteX0" fmla="*/ 0 w 18273940"/>
              <a:gd name="connsiteY0" fmla="*/ 0 h 777392"/>
              <a:gd name="connsiteX1" fmla="*/ 18273940 w 18273940"/>
              <a:gd name="connsiteY1" fmla="*/ 0 h 777392"/>
              <a:gd name="connsiteX2" fmla="*/ 18273940 w 18273940"/>
              <a:gd name="connsiteY2" fmla="*/ 777392 h 777392"/>
              <a:gd name="connsiteX3" fmla="*/ 0 w 18273940"/>
              <a:gd name="connsiteY3" fmla="*/ 777392 h 777392"/>
              <a:gd name="connsiteX4" fmla="*/ 0 w 18273940"/>
              <a:gd name="connsiteY4" fmla="*/ 0 h 77739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8273940" h="777392">
                <a:moveTo>
                  <a:pt x="0" y="0"/>
                </a:moveTo>
                <a:lnTo>
                  <a:pt x="18273940" y="0"/>
                </a:lnTo>
                <a:lnTo>
                  <a:pt x="18273940" y="777392"/>
                </a:lnTo>
                <a:lnTo>
                  <a:pt x="0" y="777392"/>
                </a:lnTo>
                <a:lnTo>
                  <a:pt x="0" y="0"/>
                </a:lnTo>
              </a:path>
            </a:pathLst>
          </a:custGeom>
          <a:solidFill>
            <a:srgbClr val="EBEBEB">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pic>
        <p:nvPicPr>
          <p:cNvPr id="5" name="Afbeelding 31"/>
          <p:cNvPicPr>
            <a:picLocks noChangeAspect="1"/>
          </p:cNvPicPr>
          <p:nvPr/>
        </p:nvPicPr>
        <p:blipFill>
          <a:blip r:embed="rId2"/>
          <a:stretch>
            <a:fillRect/>
          </a:stretch>
        </p:blipFill>
        <p:spPr>
          <a:xfrm>
            <a:off x="304800" y="4768850"/>
            <a:ext cx="1149350" cy="374650"/>
          </a:xfrm>
          <a:prstGeom prst="rect">
            <a:avLst/>
          </a:prstGeom>
        </p:spPr>
      </p:pic>
      <p:sp>
        <p:nvSpPr>
          <p:cNvPr id="6" name="TextBox 1"/>
          <p:cNvSpPr txBox="1"/>
          <p:nvPr/>
        </p:nvSpPr>
        <p:spPr>
          <a:xfrm>
            <a:off x="6352070" y="4889500"/>
            <a:ext cx="2029402" cy="200055"/>
          </a:xfrm>
          <a:prstGeom prst="rect">
            <a:avLst/>
          </a:prstGeom>
          <a:noFill/>
        </p:spPr>
        <p:txBody>
          <a:bodyPr wrap="none" lIns="0" tIns="0" rIns="0" rtlCol="0">
            <a:spAutoFit/>
          </a:bodyPr>
          <a:lstStyle/>
          <a:p>
            <a:pPr>
              <a:lnSpc>
                <a:spcPts val="1200"/>
              </a:lnSpc>
            </a:pPr>
            <a:r>
              <a:rPr lang="en-US" altLang="zh-CN" sz="1049" dirty="0">
                <a:solidFill>
                  <a:srgbClr val="7F7F7F"/>
                </a:solidFill>
                <a:latin typeface="Myriad Pro"/>
                <a:cs typeface="Myriad Pro"/>
              </a:rPr>
              <a:t>eurogoos.eu</a:t>
            </a:r>
            <a:r>
              <a:rPr lang="en-US" altLang="zh-CN" sz="1049" dirty="0">
                <a:latin typeface="Myriad Pro"/>
                <a:cs typeface="Myriad Pro"/>
              </a:rPr>
              <a:t> </a:t>
            </a:r>
            <a:r>
              <a:rPr lang="en-US" altLang="zh-CN" sz="1049" dirty="0">
                <a:solidFill>
                  <a:srgbClr val="7F7F7F"/>
                </a:solidFill>
                <a:latin typeface="Myriad Pro"/>
                <a:cs typeface="Myriad Pro"/>
              </a:rPr>
              <a:t>|</a:t>
            </a:r>
            <a:r>
              <a:rPr lang="en-US" altLang="zh-CN" sz="1049" dirty="0">
                <a:latin typeface="Myriad Pro"/>
                <a:cs typeface="Myriad Pro"/>
              </a:rPr>
              <a:t> </a:t>
            </a:r>
            <a:r>
              <a:rPr lang="en-US" altLang="zh-CN" sz="1049" dirty="0">
                <a:solidFill>
                  <a:srgbClr val="7F7F7F"/>
                </a:solidFill>
                <a:latin typeface="Myriad Pro"/>
                <a:cs typeface="Myriad Pro"/>
              </a:rPr>
              <a:t>twitter.com/EuroGOOS</a:t>
            </a:r>
          </a:p>
        </p:txBody>
      </p:sp>
      <p:sp>
        <p:nvSpPr>
          <p:cNvPr id="7" name="TextBox 1"/>
          <p:cNvSpPr txBox="1"/>
          <p:nvPr/>
        </p:nvSpPr>
        <p:spPr>
          <a:xfrm>
            <a:off x="1376139" y="323850"/>
            <a:ext cx="1253741" cy="600164"/>
          </a:xfrm>
          <a:prstGeom prst="rect">
            <a:avLst/>
          </a:prstGeom>
          <a:noFill/>
        </p:spPr>
        <p:txBody>
          <a:bodyPr wrap="none" lIns="0" tIns="0" rIns="0" rtlCol="0">
            <a:spAutoFit/>
          </a:bodyPr>
          <a:lstStyle/>
          <a:p>
            <a:pPr eaLnBrk="0" fontAlgn="base" hangingPunct="0"/>
            <a:r>
              <a:rPr lang="en-AU" sz="3600" b="1" dirty="0">
                <a:solidFill>
                  <a:schemeClr val="tx2"/>
                </a:solidFill>
              </a:rPr>
              <a:t>Values</a:t>
            </a:r>
            <a:endParaRPr lang="en-US" sz="3600" dirty="0">
              <a:solidFill>
                <a:schemeClr val="tx2"/>
              </a:solidFill>
            </a:endParaRPr>
          </a:p>
        </p:txBody>
      </p:sp>
      <p:sp>
        <p:nvSpPr>
          <p:cNvPr id="8" name="Rektangel 7"/>
          <p:cNvSpPr/>
          <p:nvPr/>
        </p:nvSpPr>
        <p:spPr>
          <a:xfrm>
            <a:off x="494772" y="1086844"/>
            <a:ext cx="7886700" cy="2246769"/>
          </a:xfrm>
          <a:prstGeom prst="rect">
            <a:avLst/>
          </a:prstGeom>
        </p:spPr>
        <p:txBody>
          <a:bodyPr wrap="square">
            <a:spAutoFit/>
          </a:bodyPr>
          <a:lstStyle/>
          <a:p>
            <a:pPr eaLnBrk="0" fontAlgn="base" hangingPunct="0"/>
            <a:r>
              <a:rPr lang="fr-FR" sz="1400" b="1" dirty="0"/>
              <a:t> </a:t>
            </a:r>
            <a:endParaRPr lang="en-US" sz="1400" dirty="0"/>
          </a:p>
          <a:p>
            <a:r>
              <a:rPr lang="en-US" sz="1800" b="1" dirty="0"/>
              <a:t>4: VALUES </a:t>
            </a:r>
            <a:r>
              <a:rPr lang="en-US" sz="1800" dirty="0"/>
              <a:t>are those qualities and </a:t>
            </a:r>
            <a:r>
              <a:rPr lang="en-US" sz="1800" dirty="0" err="1"/>
              <a:t>behaviours</a:t>
            </a:r>
            <a:r>
              <a:rPr lang="en-US" sz="1800" dirty="0"/>
              <a:t> most highly regarded by the group that will support forward movement. They are the foundation, or the essential tenets, of any </a:t>
            </a:r>
            <a:r>
              <a:rPr lang="en-US" sz="1800" dirty="0" err="1"/>
              <a:t>organisation</a:t>
            </a:r>
            <a:r>
              <a:rPr lang="en-US" sz="1800" dirty="0"/>
              <a:t>. </a:t>
            </a:r>
            <a:endParaRPr lang="en-IE" sz="1800" dirty="0"/>
          </a:p>
          <a:p>
            <a:r>
              <a:rPr lang="en-US" sz="1800" dirty="0"/>
              <a:t> </a:t>
            </a:r>
            <a:endParaRPr lang="en-IE" sz="1800" dirty="0"/>
          </a:p>
          <a:p>
            <a:r>
              <a:rPr lang="en-US" sz="1800" b="1" dirty="0"/>
              <a:t> </a:t>
            </a:r>
            <a:endParaRPr lang="en-IE" sz="1800" dirty="0"/>
          </a:p>
          <a:p>
            <a:r>
              <a:rPr lang="en-US" sz="1800" b="1" i="1" dirty="0"/>
              <a:t>Values (draft and not ranked in order of importance/significance)</a:t>
            </a:r>
            <a:endParaRPr lang="en-IE" sz="1800" dirty="0"/>
          </a:p>
          <a:p>
            <a:r>
              <a:rPr lang="en-US" sz="1800" dirty="0"/>
              <a:t>Ideas:  Trust, partnership, integrity, inclusiveness, open-mindedness</a:t>
            </a:r>
            <a:endParaRPr lang="en-IE" sz="1800" dirty="0"/>
          </a:p>
        </p:txBody>
      </p:sp>
    </p:spTree>
    <p:extLst>
      <p:ext uri="{BB962C8B-B14F-4D97-AF65-F5344CB8AC3E}">
        <p14:creationId xmlns:p14="http://schemas.microsoft.com/office/powerpoint/2010/main" val="2062025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
          <p:cNvSpPr/>
          <p:nvPr/>
        </p:nvSpPr>
        <p:spPr>
          <a:xfrm>
            <a:off x="301548" y="742950"/>
            <a:ext cx="8540223" cy="12700"/>
          </a:xfrm>
          <a:custGeom>
            <a:avLst/>
            <a:gdLst>
              <a:gd name="connsiteX0" fmla="*/ 6350 w 17080446"/>
              <a:gd name="connsiteY0" fmla="*/ 6350 h 25400"/>
              <a:gd name="connsiteX1" fmla="*/ 17074096 w 17080446"/>
              <a:gd name="connsiteY1" fmla="*/ 6350 h 25400"/>
            </a:gdLst>
            <a:ahLst/>
            <a:cxnLst>
              <a:cxn ang="0">
                <a:pos x="connsiteX0" y="connsiteY0"/>
              </a:cxn>
              <a:cxn ang="1">
                <a:pos x="connsiteX1" y="connsiteY1"/>
              </a:cxn>
            </a:cxnLst>
            <a:rect l="l" t="t" r="r" b="b"/>
            <a:pathLst>
              <a:path w="17080446" h="25400">
                <a:moveTo>
                  <a:pt x="6350" y="6350"/>
                </a:moveTo>
                <a:lnTo>
                  <a:pt x="17074096" y="6350"/>
                </a:lnTo>
              </a:path>
            </a:pathLst>
          </a:custGeom>
          <a:ln w="12700">
            <a:solidFill>
              <a:srgbClr val="6F9ED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450"/>
          </a:p>
        </p:txBody>
      </p:sp>
      <p:sp>
        <p:nvSpPr>
          <p:cNvPr id="4" name="Freeform 3"/>
          <p:cNvSpPr/>
          <p:nvPr/>
        </p:nvSpPr>
        <p:spPr>
          <a:xfrm>
            <a:off x="3175" y="4750651"/>
            <a:ext cx="9136970" cy="388696"/>
          </a:xfrm>
          <a:custGeom>
            <a:avLst/>
            <a:gdLst>
              <a:gd name="connsiteX0" fmla="*/ 0 w 18273940"/>
              <a:gd name="connsiteY0" fmla="*/ 0 h 777392"/>
              <a:gd name="connsiteX1" fmla="*/ 18273940 w 18273940"/>
              <a:gd name="connsiteY1" fmla="*/ 0 h 777392"/>
              <a:gd name="connsiteX2" fmla="*/ 18273940 w 18273940"/>
              <a:gd name="connsiteY2" fmla="*/ 777392 h 777392"/>
              <a:gd name="connsiteX3" fmla="*/ 0 w 18273940"/>
              <a:gd name="connsiteY3" fmla="*/ 777392 h 777392"/>
              <a:gd name="connsiteX4" fmla="*/ 0 w 18273940"/>
              <a:gd name="connsiteY4" fmla="*/ 0 h 77739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8273940" h="777392">
                <a:moveTo>
                  <a:pt x="0" y="0"/>
                </a:moveTo>
                <a:lnTo>
                  <a:pt x="18273940" y="0"/>
                </a:lnTo>
                <a:lnTo>
                  <a:pt x="18273940" y="777392"/>
                </a:lnTo>
                <a:lnTo>
                  <a:pt x="0" y="777392"/>
                </a:lnTo>
                <a:lnTo>
                  <a:pt x="0" y="0"/>
                </a:lnTo>
              </a:path>
            </a:pathLst>
          </a:custGeom>
          <a:solidFill>
            <a:srgbClr val="EBEBEB">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pic>
        <p:nvPicPr>
          <p:cNvPr id="5" name="Afbeelding 31"/>
          <p:cNvPicPr>
            <a:picLocks noChangeAspect="1"/>
          </p:cNvPicPr>
          <p:nvPr/>
        </p:nvPicPr>
        <p:blipFill>
          <a:blip r:embed="rId2"/>
          <a:stretch>
            <a:fillRect/>
          </a:stretch>
        </p:blipFill>
        <p:spPr>
          <a:xfrm>
            <a:off x="304800" y="4768850"/>
            <a:ext cx="1149350" cy="374650"/>
          </a:xfrm>
          <a:prstGeom prst="rect">
            <a:avLst/>
          </a:prstGeom>
        </p:spPr>
      </p:pic>
      <p:sp>
        <p:nvSpPr>
          <p:cNvPr id="6" name="TextBox 1"/>
          <p:cNvSpPr txBox="1"/>
          <p:nvPr/>
        </p:nvSpPr>
        <p:spPr>
          <a:xfrm>
            <a:off x="6352070" y="4889500"/>
            <a:ext cx="2029402" cy="200055"/>
          </a:xfrm>
          <a:prstGeom prst="rect">
            <a:avLst/>
          </a:prstGeom>
          <a:noFill/>
        </p:spPr>
        <p:txBody>
          <a:bodyPr wrap="none" lIns="0" tIns="0" rIns="0" rtlCol="0">
            <a:spAutoFit/>
          </a:bodyPr>
          <a:lstStyle/>
          <a:p>
            <a:pPr>
              <a:lnSpc>
                <a:spcPts val="1200"/>
              </a:lnSpc>
            </a:pPr>
            <a:r>
              <a:rPr lang="en-US" altLang="zh-CN" sz="1049" dirty="0">
                <a:solidFill>
                  <a:srgbClr val="7F7F7F"/>
                </a:solidFill>
                <a:latin typeface="Myriad Pro"/>
                <a:cs typeface="Myriad Pro"/>
              </a:rPr>
              <a:t>eurogoos.eu</a:t>
            </a:r>
            <a:r>
              <a:rPr lang="en-US" altLang="zh-CN" sz="1049" dirty="0">
                <a:latin typeface="Myriad Pro"/>
                <a:cs typeface="Myriad Pro"/>
              </a:rPr>
              <a:t> </a:t>
            </a:r>
            <a:r>
              <a:rPr lang="en-US" altLang="zh-CN" sz="1049" dirty="0">
                <a:solidFill>
                  <a:srgbClr val="7F7F7F"/>
                </a:solidFill>
                <a:latin typeface="Myriad Pro"/>
                <a:cs typeface="Myriad Pro"/>
              </a:rPr>
              <a:t>|</a:t>
            </a:r>
            <a:r>
              <a:rPr lang="en-US" altLang="zh-CN" sz="1049" dirty="0">
                <a:latin typeface="Myriad Pro"/>
                <a:cs typeface="Myriad Pro"/>
              </a:rPr>
              <a:t> </a:t>
            </a:r>
            <a:r>
              <a:rPr lang="en-US" altLang="zh-CN" sz="1049" dirty="0">
                <a:solidFill>
                  <a:srgbClr val="7F7F7F"/>
                </a:solidFill>
                <a:latin typeface="Myriad Pro"/>
                <a:cs typeface="Myriad Pro"/>
              </a:rPr>
              <a:t>twitter.com/EuroGOOS</a:t>
            </a:r>
          </a:p>
        </p:txBody>
      </p:sp>
      <p:sp>
        <p:nvSpPr>
          <p:cNvPr id="7" name="TextBox 1"/>
          <p:cNvSpPr txBox="1"/>
          <p:nvPr/>
        </p:nvSpPr>
        <p:spPr>
          <a:xfrm>
            <a:off x="1454150" y="133687"/>
            <a:ext cx="1720023" cy="600164"/>
          </a:xfrm>
          <a:prstGeom prst="rect">
            <a:avLst/>
          </a:prstGeom>
          <a:noFill/>
        </p:spPr>
        <p:txBody>
          <a:bodyPr wrap="none" lIns="0" tIns="0" rIns="0" rtlCol="0">
            <a:spAutoFit/>
          </a:bodyPr>
          <a:lstStyle/>
          <a:p>
            <a:pPr eaLnBrk="0" fontAlgn="base" hangingPunct="0"/>
            <a:r>
              <a:rPr lang="en-AU" sz="3600" b="1" dirty="0">
                <a:solidFill>
                  <a:schemeClr val="tx2"/>
                </a:solidFill>
              </a:rPr>
              <a:t>Supports</a:t>
            </a:r>
            <a:endParaRPr lang="en-US" sz="3600" dirty="0">
              <a:solidFill>
                <a:schemeClr val="tx2"/>
              </a:solidFill>
            </a:endParaRPr>
          </a:p>
        </p:txBody>
      </p:sp>
      <p:sp>
        <p:nvSpPr>
          <p:cNvPr id="8" name="Rektangel 7"/>
          <p:cNvSpPr/>
          <p:nvPr/>
        </p:nvSpPr>
        <p:spPr>
          <a:xfrm>
            <a:off x="381000" y="590550"/>
            <a:ext cx="8540222" cy="4247317"/>
          </a:xfrm>
          <a:prstGeom prst="rect">
            <a:avLst/>
          </a:prstGeom>
        </p:spPr>
        <p:txBody>
          <a:bodyPr wrap="square">
            <a:spAutoFit/>
          </a:bodyPr>
          <a:lstStyle/>
          <a:p>
            <a:pPr eaLnBrk="0" fontAlgn="base" hangingPunct="0"/>
            <a:r>
              <a:rPr lang="fr-FR" sz="1400" b="1" dirty="0"/>
              <a:t> </a:t>
            </a:r>
            <a:endParaRPr lang="en-US" sz="1400" dirty="0"/>
          </a:p>
          <a:p>
            <a:r>
              <a:rPr lang="en-US" sz="1600" b="1" dirty="0"/>
              <a:t>5: SUPPORTS </a:t>
            </a:r>
            <a:r>
              <a:rPr lang="en-US" sz="1600" dirty="0"/>
              <a:t>are trends or factors in the environment that support the five bold steps and direction. </a:t>
            </a:r>
            <a:endParaRPr lang="en-IE" sz="1600" dirty="0"/>
          </a:p>
          <a:p>
            <a:r>
              <a:rPr lang="en-US" sz="1600" dirty="0"/>
              <a:t> </a:t>
            </a:r>
            <a:endParaRPr lang="en-IE" sz="1600" dirty="0"/>
          </a:p>
          <a:p>
            <a:r>
              <a:rPr lang="en-US" sz="1600" b="1" i="1" dirty="0"/>
              <a:t>Supports (draft and not ranked in order of importance/significance)</a:t>
            </a:r>
            <a:endParaRPr lang="en-IE" sz="1600" dirty="0"/>
          </a:p>
          <a:p>
            <a:r>
              <a:rPr lang="en-US" sz="1600" dirty="0"/>
              <a:t> </a:t>
            </a:r>
            <a:endParaRPr lang="en-IE" sz="1600" dirty="0"/>
          </a:p>
          <a:p>
            <a:pPr marL="285750" lvl="0" indent="-285750">
              <a:buFont typeface="Arial" panose="020B0604020202020204" pitchFamily="34" charset="0"/>
              <a:buChar char="•"/>
            </a:pPr>
            <a:r>
              <a:rPr lang="en-US" sz="1600" dirty="0"/>
              <a:t>Brand / track record: 25 years in operation; </a:t>
            </a:r>
            <a:endParaRPr lang="en-IE" sz="1600" dirty="0"/>
          </a:p>
          <a:p>
            <a:pPr marL="285750" lvl="0" indent="-285750">
              <a:buFont typeface="Arial" panose="020B0604020202020204" pitchFamily="34" charset="0"/>
              <a:buChar char="•"/>
            </a:pPr>
            <a:r>
              <a:rPr lang="en-US" sz="1600" dirty="0"/>
              <a:t>Well integrated in GOOS to date</a:t>
            </a:r>
            <a:endParaRPr lang="en-IE" sz="1600" dirty="0"/>
          </a:p>
          <a:p>
            <a:pPr marL="285750" lvl="0" indent="-285750">
              <a:buFont typeface="Arial" panose="020B0604020202020204" pitchFamily="34" charset="0"/>
              <a:buChar char="•"/>
            </a:pPr>
            <a:r>
              <a:rPr lang="en-US" sz="1600" dirty="0"/>
              <a:t>ROOS, task team and Working Group  structure; available to implement strategy</a:t>
            </a:r>
            <a:endParaRPr lang="en-IE" sz="1600" dirty="0"/>
          </a:p>
          <a:p>
            <a:pPr marL="285750" lvl="0" indent="-285750">
              <a:buFont typeface="Arial" panose="020B0604020202020204" pitchFamily="34" charset="0"/>
              <a:buChar char="•"/>
            </a:pPr>
            <a:r>
              <a:rPr lang="en-US" sz="1600" dirty="0"/>
              <a:t>Members/ ROOS Capability resource/ other partners – competencies or capacity to pick up work of strategy </a:t>
            </a:r>
            <a:endParaRPr lang="en-IE" sz="1600" dirty="0"/>
          </a:p>
          <a:p>
            <a:pPr marL="285750" lvl="0" indent="-285750">
              <a:buFont typeface="Arial" panose="020B0604020202020204" pitchFamily="34" charset="0"/>
              <a:buChar char="•"/>
            </a:pPr>
            <a:r>
              <a:rPr lang="en-US" sz="1600" dirty="0"/>
              <a:t>Relationships – </a:t>
            </a:r>
            <a:endParaRPr lang="en-IE" sz="1600" dirty="0"/>
          </a:p>
          <a:p>
            <a:pPr marL="514441" lvl="1" indent="-285750">
              <a:buFont typeface="Arial" panose="020B0604020202020204" pitchFamily="34" charset="0"/>
              <a:buChar char="•"/>
            </a:pPr>
            <a:r>
              <a:rPr lang="en-US" sz="1600" dirty="0"/>
              <a:t>Existing partners, personal relationships, connections available but not yet activated</a:t>
            </a:r>
            <a:endParaRPr lang="en-IE" sz="1600" dirty="0"/>
          </a:p>
          <a:p>
            <a:pPr marL="285750" lvl="0" indent="-285750">
              <a:buFont typeface="Arial" panose="020B0604020202020204" pitchFamily="34" charset="0"/>
              <a:buChar char="•"/>
            </a:pPr>
            <a:r>
              <a:rPr lang="en-US" sz="1600" dirty="0" err="1"/>
              <a:t>EuroGOOS</a:t>
            </a:r>
            <a:r>
              <a:rPr lang="en-US" sz="1600" dirty="0"/>
              <a:t> could provide an Evaluation scheme for the framework for ocean observing implementation in Europe</a:t>
            </a:r>
            <a:endParaRPr lang="en-IE" sz="1600" dirty="0"/>
          </a:p>
          <a:p>
            <a:pPr marL="285750" lvl="0" indent="-285750">
              <a:buFont typeface="Arial" panose="020B0604020202020204" pitchFamily="34" charset="0"/>
              <a:buChar char="•"/>
            </a:pPr>
            <a:r>
              <a:rPr lang="en-US" sz="1600" dirty="0"/>
              <a:t>Non-scientific community resources (untapped)</a:t>
            </a:r>
            <a:endParaRPr lang="en-IE" sz="1600" dirty="0"/>
          </a:p>
          <a:p>
            <a:pPr marL="285750" lvl="0" indent="-285750">
              <a:buFont typeface="Arial" panose="020B0604020202020204" pitchFamily="34" charset="0"/>
              <a:buChar char="•"/>
            </a:pPr>
            <a:r>
              <a:rPr lang="en-US" sz="1600" dirty="0"/>
              <a:t>Located in heart of Europe – access influencers &amp; central for hosting/ members/stakeholders/ lobbyists/ grapevine effect/ visibility </a:t>
            </a:r>
            <a:endParaRPr lang="en-IE" sz="1600" dirty="0"/>
          </a:p>
        </p:txBody>
      </p:sp>
    </p:spTree>
    <p:extLst>
      <p:ext uri="{BB962C8B-B14F-4D97-AF65-F5344CB8AC3E}">
        <p14:creationId xmlns:p14="http://schemas.microsoft.com/office/powerpoint/2010/main" val="2131044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
          <p:cNvSpPr/>
          <p:nvPr/>
        </p:nvSpPr>
        <p:spPr>
          <a:xfrm>
            <a:off x="301548" y="742950"/>
            <a:ext cx="8540223" cy="12700"/>
          </a:xfrm>
          <a:custGeom>
            <a:avLst/>
            <a:gdLst>
              <a:gd name="connsiteX0" fmla="*/ 6350 w 17080446"/>
              <a:gd name="connsiteY0" fmla="*/ 6350 h 25400"/>
              <a:gd name="connsiteX1" fmla="*/ 17074096 w 17080446"/>
              <a:gd name="connsiteY1" fmla="*/ 6350 h 25400"/>
            </a:gdLst>
            <a:ahLst/>
            <a:cxnLst>
              <a:cxn ang="0">
                <a:pos x="connsiteX0" y="connsiteY0"/>
              </a:cxn>
              <a:cxn ang="1">
                <a:pos x="connsiteX1" y="connsiteY1"/>
              </a:cxn>
            </a:cxnLst>
            <a:rect l="l" t="t" r="r" b="b"/>
            <a:pathLst>
              <a:path w="17080446" h="25400">
                <a:moveTo>
                  <a:pt x="6350" y="6350"/>
                </a:moveTo>
                <a:lnTo>
                  <a:pt x="17074096" y="6350"/>
                </a:lnTo>
              </a:path>
            </a:pathLst>
          </a:custGeom>
          <a:ln w="12700">
            <a:solidFill>
              <a:srgbClr val="6F9ED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450"/>
          </a:p>
        </p:txBody>
      </p:sp>
      <p:sp>
        <p:nvSpPr>
          <p:cNvPr id="4" name="Freeform 3"/>
          <p:cNvSpPr/>
          <p:nvPr/>
        </p:nvSpPr>
        <p:spPr>
          <a:xfrm>
            <a:off x="3175" y="4750651"/>
            <a:ext cx="9136970" cy="388696"/>
          </a:xfrm>
          <a:custGeom>
            <a:avLst/>
            <a:gdLst>
              <a:gd name="connsiteX0" fmla="*/ 0 w 18273940"/>
              <a:gd name="connsiteY0" fmla="*/ 0 h 777392"/>
              <a:gd name="connsiteX1" fmla="*/ 18273940 w 18273940"/>
              <a:gd name="connsiteY1" fmla="*/ 0 h 777392"/>
              <a:gd name="connsiteX2" fmla="*/ 18273940 w 18273940"/>
              <a:gd name="connsiteY2" fmla="*/ 777392 h 777392"/>
              <a:gd name="connsiteX3" fmla="*/ 0 w 18273940"/>
              <a:gd name="connsiteY3" fmla="*/ 777392 h 777392"/>
              <a:gd name="connsiteX4" fmla="*/ 0 w 18273940"/>
              <a:gd name="connsiteY4" fmla="*/ 0 h 77739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8273940" h="777392">
                <a:moveTo>
                  <a:pt x="0" y="0"/>
                </a:moveTo>
                <a:lnTo>
                  <a:pt x="18273940" y="0"/>
                </a:lnTo>
                <a:lnTo>
                  <a:pt x="18273940" y="777392"/>
                </a:lnTo>
                <a:lnTo>
                  <a:pt x="0" y="777392"/>
                </a:lnTo>
                <a:lnTo>
                  <a:pt x="0" y="0"/>
                </a:lnTo>
              </a:path>
            </a:pathLst>
          </a:custGeom>
          <a:solidFill>
            <a:srgbClr val="EBEBEB">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pic>
        <p:nvPicPr>
          <p:cNvPr id="5" name="Afbeelding 31"/>
          <p:cNvPicPr>
            <a:picLocks noChangeAspect="1"/>
          </p:cNvPicPr>
          <p:nvPr/>
        </p:nvPicPr>
        <p:blipFill>
          <a:blip r:embed="rId2"/>
          <a:stretch>
            <a:fillRect/>
          </a:stretch>
        </p:blipFill>
        <p:spPr>
          <a:xfrm>
            <a:off x="304800" y="4768850"/>
            <a:ext cx="1149350" cy="374650"/>
          </a:xfrm>
          <a:prstGeom prst="rect">
            <a:avLst/>
          </a:prstGeom>
        </p:spPr>
      </p:pic>
      <p:sp>
        <p:nvSpPr>
          <p:cNvPr id="6" name="TextBox 1"/>
          <p:cNvSpPr txBox="1"/>
          <p:nvPr/>
        </p:nvSpPr>
        <p:spPr>
          <a:xfrm>
            <a:off x="6352070" y="4889500"/>
            <a:ext cx="2029402" cy="200055"/>
          </a:xfrm>
          <a:prstGeom prst="rect">
            <a:avLst/>
          </a:prstGeom>
          <a:noFill/>
        </p:spPr>
        <p:txBody>
          <a:bodyPr wrap="none" lIns="0" tIns="0" rIns="0" rtlCol="0">
            <a:spAutoFit/>
          </a:bodyPr>
          <a:lstStyle/>
          <a:p>
            <a:pPr>
              <a:lnSpc>
                <a:spcPts val="1200"/>
              </a:lnSpc>
            </a:pPr>
            <a:r>
              <a:rPr lang="en-US" altLang="zh-CN" sz="1049" dirty="0">
                <a:solidFill>
                  <a:srgbClr val="7F7F7F"/>
                </a:solidFill>
                <a:latin typeface="Myriad Pro"/>
                <a:cs typeface="Myriad Pro"/>
              </a:rPr>
              <a:t>eurogoos.eu</a:t>
            </a:r>
            <a:r>
              <a:rPr lang="en-US" altLang="zh-CN" sz="1049" dirty="0">
                <a:latin typeface="Myriad Pro"/>
                <a:cs typeface="Myriad Pro"/>
              </a:rPr>
              <a:t> </a:t>
            </a:r>
            <a:r>
              <a:rPr lang="en-US" altLang="zh-CN" sz="1049" dirty="0">
                <a:solidFill>
                  <a:srgbClr val="7F7F7F"/>
                </a:solidFill>
                <a:latin typeface="Myriad Pro"/>
                <a:cs typeface="Myriad Pro"/>
              </a:rPr>
              <a:t>|</a:t>
            </a:r>
            <a:r>
              <a:rPr lang="en-US" altLang="zh-CN" sz="1049" dirty="0">
                <a:latin typeface="Myriad Pro"/>
                <a:cs typeface="Myriad Pro"/>
              </a:rPr>
              <a:t> </a:t>
            </a:r>
            <a:r>
              <a:rPr lang="en-US" altLang="zh-CN" sz="1049" dirty="0">
                <a:solidFill>
                  <a:srgbClr val="7F7F7F"/>
                </a:solidFill>
                <a:latin typeface="Myriad Pro"/>
                <a:cs typeface="Myriad Pro"/>
              </a:rPr>
              <a:t>twitter.com/EuroGOOS</a:t>
            </a:r>
          </a:p>
        </p:txBody>
      </p:sp>
      <p:sp>
        <p:nvSpPr>
          <p:cNvPr id="7" name="TextBox 1"/>
          <p:cNvSpPr txBox="1"/>
          <p:nvPr/>
        </p:nvSpPr>
        <p:spPr>
          <a:xfrm>
            <a:off x="1454150" y="133687"/>
            <a:ext cx="2059731" cy="600164"/>
          </a:xfrm>
          <a:prstGeom prst="rect">
            <a:avLst/>
          </a:prstGeom>
          <a:noFill/>
        </p:spPr>
        <p:txBody>
          <a:bodyPr wrap="none" lIns="0" tIns="0" rIns="0" rtlCol="0">
            <a:spAutoFit/>
          </a:bodyPr>
          <a:lstStyle/>
          <a:p>
            <a:pPr eaLnBrk="0" fontAlgn="base" hangingPunct="0"/>
            <a:r>
              <a:rPr lang="en-AU" sz="3600" b="1" dirty="0">
                <a:solidFill>
                  <a:schemeClr val="tx2"/>
                </a:solidFill>
              </a:rPr>
              <a:t>Challenges</a:t>
            </a:r>
            <a:endParaRPr lang="en-US" sz="3600" dirty="0">
              <a:solidFill>
                <a:schemeClr val="tx2"/>
              </a:solidFill>
            </a:endParaRPr>
          </a:p>
        </p:txBody>
      </p:sp>
      <p:sp>
        <p:nvSpPr>
          <p:cNvPr id="8" name="Rektangel 7"/>
          <p:cNvSpPr/>
          <p:nvPr/>
        </p:nvSpPr>
        <p:spPr>
          <a:xfrm>
            <a:off x="381000" y="590550"/>
            <a:ext cx="8540222" cy="3970318"/>
          </a:xfrm>
          <a:prstGeom prst="rect">
            <a:avLst/>
          </a:prstGeom>
        </p:spPr>
        <p:txBody>
          <a:bodyPr wrap="square">
            <a:spAutoFit/>
          </a:bodyPr>
          <a:lstStyle/>
          <a:p>
            <a:pPr eaLnBrk="0" fontAlgn="base" hangingPunct="0"/>
            <a:r>
              <a:rPr lang="fr-FR" sz="1400" b="1" dirty="0"/>
              <a:t> </a:t>
            </a:r>
            <a:endParaRPr lang="en-US" sz="1400" dirty="0"/>
          </a:p>
          <a:p>
            <a:r>
              <a:rPr lang="en-US" sz="1400" b="1" dirty="0"/>
              <a:t>6:</a:t>
            </a:r>
            <a:r>
              <a:rPr lang="en-US" sz="1400" dirty="0"/>
              <a:t> </a:t>
            </a:r>
            <a:r>
              <a:rPr lang="en-US" sz="1400" b="1" dirty="0"/>
              <a:t>CHALLENGES </a:t>
            </a:r>
            <a:r>
              <a:rPr lang="en-US" sz="1400" dirty="0"/>
              <a:t>are the factors in the environment that inhibit or impede action and progress. Listing these factors and exploring them diminishes their threat. Identifying challenges can also spark new ideas for bold steps. </a:t>
            </a:r>
            <a:endParaRPr lang="en-IE" sz="1400" dirty="0"/>
          </a:p>
          <a:p>
            <a:r>
              <a:rPr lang="en-US" sz="1400" dirty="0"/>
              <a:t> </a:t>
            </a:r>
            <a:endParaRPr lang="en-IE" sz="1400" dirty="0"/>
          </a:p>
          <a:p>
            <a:r>
              <a:rPr lang="en-US" sz="1400" b="1" i="1" dirty="0"/>
              <a:t>Challenges (draft and not ranked in order of importance/significance)</a:t>
            </a:r>
            <a:endParaRPr lang="en-IE" sz="1400" dirty="0"/>
          </a:p>
          <a:p>
            <a:r>
              <a:rPr lang="en-US" sz="1400" dirty="0"/>
              <a:t> </a:t>
            </a:r>
            <a:endParaRPr lang="en-IE" sz="1400" dirty="0"/>
          </a:p>
          <a:p>
            <a:pPr marL="285750" lvl="0" indent="-285750">
              <a:buFont typeface="Arial" panose="020B0604020202020204" pitchFamily="34" charset="0"/>
              <a:buChar char="•"/>
            </a:pPr>
            <a:r>
              <a:rPr lang="en-US" sz="1400" dirty="0"/>
              <a:t>ROOS  - motivating members to ensure future relevance of </a:t>
            </a:r>
            <a:r>
              <a:rPr lang="en-US" sz="1400" dirty="0" err="1"/>
              <a:t>EuroGOOS</a:t>
            </a:r>
            <a:r>
              <a:rPr lang="en-US" sz="1400" dirty="0"/>
              <a:t> to their ROOS, members to think more in GOOS way.</a:t>
            </a:r>
            <a:endParaRPr lang="en-IE" sz="1400" dirty="0"/>
          </a:p>
          <a:p>
            <a:pPr marL="285750" lvl="0" indent="-285750">
              <a:buFont typeface="Arial" panose="020B0604020202020204" pitchFamily="34" charset="0"/>
              <a:buChar char="•"/>
            </a:pPr>
            <a:r>
              <a:rPr lang="en-US" sz="1400" dirty="0"/>
              <a:t>Competing membership ambitions/demands – member commitment ownership to/of strategy and care in implementing, engage (consultation/value contribution – so that you can deliver on your ambitions/ and/or world café to focus shared work/EG (and/or fellow members?) as enablers)</a:t>
            </a:r>
            <a:endParaRPr lang="en-IE" sz="1400" dirty="0"/>
          </a:p>
          <a:p>
            <a:pPr marL="285750" lvl="0" indent="-285750">
              <a:buFont typeface="Arial" panose="020B0604020202020204" pitchFamily="34" charset="0"/>
              <a:buChar char="•"/>
            </a:pPr>
            <a:r>
              <a:rPr lang="en-US" sz="1400" dirty="0"/>
              <a:t>Get buy in from wider membership – is this consistent with member’s strategy / agenda? Gaps/ objections? </a:t>
            </a:r>
            <a:endParaRPr lang="en-IE" sz="1400" dirty="0"/>
          </a:p>
          <a:p>
            <a:pPr marL="285750" lvl="0" indent="-285750">
              <a:buFont typeface="Arial" panose="020B0604020202020204" pitchFamily="34" charset="0"/>
              <a:buChar char="•"/>
            </a:pPr>
            <a:r>
              <a:rPr lang="en-US" sz="1400" dirty="0" err="1"/>
              <a:t>EuroGOOS</a:t>
            </a:r>
            <a:r>
              <a:rPr lang="en-US" sz="1400" dirty="0"/>
              <a:t> position/ role in broader earth system/ community </a:t>
            </a:r>
            <a:endParaRPr lang="en-IE" sz="1400" dirty="0"/>
          </a:p>
          <a:p>
            <a:pPr marL="285750" lvl="0" indent="-285750">
              <a:buFont typeface="Arial" panose="020B0604020202020204" pitchFamily="34" charset="0"/>
              <a:buChar char="•"/>
            </a:pPr>
            <a:r>
              <a:rPr lang="en-US" sz="1400" dirty="0"/>
              <a:t>Establishing the value of European operational oceanography outside stakeholder community e.g. buy in for EOOS.</a:t>
            </a:r>
            <a:endParaRPr lang="en-IE" sz="1400" dirty="0"/>
          </a:p>
          <a:p>
            <a:pPr marL="285750" lvl="0" indent="-285750">
              <a:buFont typeface="Arial" panose="020B0604020202020204" pitchFamily="34" charset="0"/>
              <a:buChar char="•"/>
            </a:pPr>
            <a:r>
              <a:rPr lang="en-US" sz="1400" dirty="0"/>
              <a:t>Forces of inertia, competition, (short-termism of political system)</a:t>
            </a:r>
            <a:endParaRPr lang="en-IE" sz="1400" dirty="0"/>
          </a:p>
          <a:p>
            <a:pPr marL="285750" lvl="0" indent="-285750">
              <a:buFont typeface="Arial" panose="020B0604020202020204" pitchFamily="34" charset="0"/>
              <a:buChar char="•"/>
            </a:pPr>
            <a:r>
              <a:rPr lang="en-US" sz="1400" dirty="0"/>
              <a:t>Resources limitations in delivering strategy: do we extend timeline vs meet ambitions due to capacity; commitment to strategy? Competence? </a:t>
            </a:r>
            <a:endParaRPr lang="en-IE" sz="1400" dirty="0"/>
          </a:p>
        </p:txBody>
      </p:sp>
    </p:spTree>
    <p:extLst>
      <p:ext uri="{BB962C8B-B14F-4D97-AF65-F5344CB8AC3E}">
        <p14:creationId xmlns:p14="http://schemas.microsoft.com/office/powerpoint/2010/main" val="35329688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
          <p:cNvSpPr/>
          <p:nvPr/>
        </p:nvSpPr>
        <p:spPr>
          <a:xfrm>
            <a:off x="301548" y="742950"/>
            <a:ext cx="8540223" cy="12700"/>
          </a:xfrm>
          <a:custGeom>
            <a:avLst/>
            <a:gdLst>
              <a:gd name="connsiteX0" fmla="*/ 6350 w 17080446"/>
              <a:gd name="connsiteY0" fmla="*/ 6350 h 25400"/>
              <a:gd name="connsiteX1" fmla="*/ 17074096 w 17080446"/>
              <a:gd name="connsiteY1" fmla="*/ 6350 h 25400"/>
            </a:gdLst>
            <a:ahLst/>
            <a:cxnLst>
              <a:cxn ang="0">
                <a:pos x="connsiteX0" y="connsiteY0"/>
              </a:cxn>
              <a:cxn ang="1">
                <a:pos x="connsiteX1" y="connsiteY1"/>
              </a:cxn>
            </a:cxnLst>
            <a:rect l="l" t="t" r="r" b="b"/>
            <a:pathLst>
              <a:path w="17080446" h="25400">
                <a:moveTo>
                  <a:pt x="6350" y="6350"/>
                </a:moveTo>
                <a:lnTo>
                  <a:pt x="17074096" y="6350"/>
                </a:lnTo>
              </a:path>
            </a:pathLst>
          </a:custGeom>
          <a:ln w="12700">
            <a:solidFill>
              <a:srgbClr val="6F9ED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450"/>
          </a:p>
        </p:txBody>
      </p:sp>
      <p:sp>
        <p:nvSpPr>
          <p:cNvPr id="4" name="Freeform 3"/>
          <p:cNvSpPr/>
          <p:nvPr/>
        </p:nvSpPr>
        <p:spPr>
          <a:xfrm>
            <a:off x="3175" y="4750651"/>
            <a:ext cx="9136970" cy="388696"/>
          </a:xfrm>
          <a:custGeom>
            <a:avLst/>
            <a:gdLst>
              <a:gd name="connsiteX0" fmla="*/ 0 w 18273940"/>
              <a:gd name="connsiteY0" fmla="*/ 0 h 777392"/>
              <a:gd name="connsiteX1" fmla="*/ 18273940 w 18273940"/>
              <a:gd name="connsiteY1" fmla="*/ 0 h 777392"/>
              <a:gd name="connsiteX2" fmla="*/ 18273940 w 18273940"/>
              <a:gd name="connsiteY2" fmla="*/ 777392 h 777392"/>
              <a:gd name="connsiteX3" fmla="*/ 0 w 18273940"/>
              <a:gd name="connsiteY3" fmla="*/ 777392 h 777392"/>
              <a:gd name="connsiteX4" fmla="*/ 0 w 18273940"/>
              <a:gd name="connsiteY4" fmla="*/ 0 h 777392"/>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8273940" h="777392">
                <a:moveTo>
                  <a:pt x="0" y="0"/>
                </a:moveTo>
                <a:lnTo>
                  <a:pt x="18273940" y="0"/>
                </a:lnTo>
                <a:lnTo>
                  <a:pt x="18273940" y="777392"/>
                </a:lnTo>
                <a:lnTo>
                  <a:pt x="0" y="777392"/>
                </a:lnTo>
                <a:lnTo>
                  <a:pt x="0" y="0"/>
                </a:lnTo>
              </a:path>
            </a:pathLst>
          </a:custGeom>
          <a:solidFill>
            <a:srgbClr val="EBEBEB">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a:p>
        </p:txBody>
      </p:sp>
      <p:pic>
        <p:nvPicPr>
          <p:cNvPr id="5" name="Afbeelding 31"/>
          <p:cNvPicPr>
            <a:picLocks noChangeAspect="1"/>
          </p:cNvPicPr>
          <p:nvPr/>
        </p:nvPicPr>
        <p:blipFill>
          <a:blip r:embed="rId2"/>
          <a:stretch>
            <a:fillRect/>
          </a:stretch>
        </p:blipFill>
        <p:spPr>
          <a:xfrm>
            <a:off x="304800" y="4768850"/>
            <a:ext cx="1149350" cy="374650"/>
          </a:xfrm>
          <a:prstGeom prst="rect">
            <a:avLst/>
          </a:prstGeom>
        </p:spPr>
      </p:pic>
      <p:sp>
        <p:nvSpPr>
          <p:cNvPr id="6" name="TextBox 1"/>
          <p:cNvSpPr txBox="1"/>
          <p:nvPr/>
        </p:nvSpPr>
        <p:spPr>
          <a:xfrm>
            <a:off x="6352070" y="4889500"/>
            <a:ext cx="2029402" cy="200055"/>
          </a:xfrm>
          <a:prstGeom prst="rect">
            <a:avLst/>
          </a:prstGeom>
          <a:noFill/>
        </p:spPr>
        <p:txBody>
          <a:bodyPr wrap="none" lIns="0" tIns="0" rIns="0" rtlCol="0">
            <a:spAutoFit/>
          </a:bodyPr>
          <a:lstStyle/>
          <a:p>
            <a:pPr>
              <a:lnSpc>
                <a:spcPts val="1200"/>
              </a:lnSpc>
            </a:pPr>
            <a:r>
              <a:rPr lang="en-US" altLang="zh-CN" sz="1049" dirty="0">
                <a:solidFill>
                  <a:srgbClr val="7F7F7F"/>
                </a:solidFill>
                <a:latin typeface="Myriad Pro"/>
                <a:cs typeface="Myriad Pro"/>
              </a:rPr>
              <a:t>eurogoos.eu</a:t>
            </a:r>
            <a:r>
              <a:rPr lang="en-US" altLang="zh-CN" sz="1049" dirty="0">
                <a:latin typeface="Myriad Pro"/>
                <a:cs typeface="Myriad Pro"/>
              </a:rPr>
              <a:t> </a:t>
            </a:r>
            <a:r>
              <a:rPr lang="en-US" altLang="zh-CN" sz="1049" dirty="0">
                <a:solidFill>
                  <a:srgbClr val="7F7F7F"/>
                </a:solidFill>
                <a:latin typeface="Myriad Pro"/>
                <a:cs typeface="Myriad Pro"/>
              </a:rPr>
              <a:t>|</a:t>
            </a:r>
            <a:r>
              <a:rPr lang="en-US" altLang="zh-CN" sz="1049" dirty="0">
                <a:latin typeface="Myriad Pro"/>
                <a:cs typeface="Myriad Pro"/>
              </a:rPr>
              <a:t> </a:t>
            </a:r>
            <a:r>
              <a:rPr lang="en-US" altLang="zh-CN" sz="1049" dirty="0">
                <a:solidFill>
                  <a:srgbClr val="7F7F7F"/>
                </a:solidFill>
                <a:latin typeface="Myriad Pro"/>
                <a:cs typeface="Myriad Pro"/>
              </a:rPr>
              <a:t>twitter.com/EuroGOOS</a:t>
            </a:r>
          </a:p>
        </p:txBody>
      </p:sp>
      <p:sp>
        <p:nvSpPr>
          <p:cNvPr id="7" name="TextBox 1"/>
          <p:cNvSpPr txBox="1"/>
          <p:nvPr/>
        </p:nvSpPr>
        <p:spPr>
          <a:xfrm>
            <a:off x="1454150" y="133687"/>
            <a:ext cx="5664820" cy="600164"/>
          </a:xfrm>
          <a:prstGeom prst="rect">
            <a:avLst/>
          </a:prstGeom>
          <a:noFill/>
        </p:spPr>
        <p:txBody>
          <a:bodyPr wrap="none" lIns="0" tIns="0" rIns="0" rtlCol="0">
            <a:spAutoFit/>
          </a:bodyPr>
          <a:lstStyle/>
          <a:p>
            <a:pPr eaLnBrk="0" fontAlgn="base" hangingPunct="0"/>
            <a:r>
              <a:rPr lang="en-AU" sz="3600" b="1" dirty="0">
                <a:solidFill>
                  <a:schemeClr val="tx2"/>
                </a:solidFill>
              </a:rPr>
              <a:t>Questions for Chairs (and GA)</a:t>
            </a:r>
            <a:endParaRPr lang="en-US" sz="3600" dirty="0">
              <a:solidFill>
                <a:schemeClr val="tx2"/>
              </a:solidFill>
            </a:endParaRPr>
          </a:p>
        </p:txBody>
      </p:sp>
      <p:sp>
        <p:nvSpPr>
          <p:cNvPr id="8" name="Rektangel 7"/>
          <p:cNvSpPr/>
          <p:nvPr/>
        </p:nvSpPr>
        <p:spPr>
          <a:xfrm>
            <a:off x="381000" y="590550"/>
            <a:ext cx="8540222" cy="4247317"/>
          </a:xfrm>
          <a:prstGeom prst="rect">
            <a:avLst/>
          </a:prstGeom>
        </p:spPr>
        <p:txBody>
          <a:bodyPr wrap="square">
            <a:spAutoFit/>
          </a:bodyPr>
          <a:lstStyle/>
          <a:p>
            <a:pPr eaLnBrk="0" fontAlgn="base" hangingPunct="0"/>
            <a:r>
              <a:rPr lang="fr-FR" sz="1400" b="1" dirty="0"/>
              <a:t> </a:t>
            </a:r>
            <a:endParaRPr lang="en-US" sz="1400" dirty="0"/>
          </a:p>
          <a:p>
            <a:r>
              <a:rPr lang="en-IE" sz="1600" b="1" dirty="0"/>
              <a:t>Bold steps:</a:t>
            </a:r>
          </a:p>
          <a:p>
            <a:r>
              <a:rPr lang="en-IE" sz="1600" dirty="0"/>
              <a:t>Considering the Bold steps outlined in the draft strategy, can you suggest other important topics that have been forgotten or overlooked?</a:t>
            </a:r>
          </a:p>
          <a:p>
            <a:r>
              <a:rPr lang="en-IE" sz="1600" dirty="0"/>
              <a:t> </a:t>
            </a:r>
            <a:r>
              <a:rPr lang="en-IE" sz="1600" b="1" dirty="0"/>
              <a:t>Challenges</a:t>
            </a:r>
          </a:p>
          <a:p>
            <a:r>
              <a:rPr lang="en-IE" sz="1600" dirty="0"/>
              <a:t>Is the list of challenges provided in the draft strategy accurate and realistic? Can you suggest other challenges that will impact our delivery of the new </a:t>
            </a:r>
            <a:r>
              <a:rPr lang="en-IE" sz="1600" dirty="0" err="1"/>
              <a:t>EuroGOOS</a:t>
            </a:r>
            <a:r>
              <a:rPr lang="en-IE" sz="1600" dirty="0"/>
              <a:t> strategy?</a:t>
            </a:r>
          </a:p>
          <a:p>
            <a:r>
              <a:rPr lang="en-IE" sz="1600" dirty="0"/>
              <a:t> </a:t>
            </a:r>
            <a:r>
              <a:rPr lang="en-IE" sz="1600" b="1" dirty="0"/>
              <a:t>Supports</a:t>
            </a:r>
          </a:p>
          <a:p>
            <a:r>
              <a:rPr lang="en-IE" sz="1600" dirty="0"/>
              <a:t>Who are the key partners that </a:t>
            </a:r>
            <a:r>
              <a:rPr lang="en-IE" sz="1600" dirty="0" err="1"/>
              <a:t>EuroGOOS</a:t>
            </a:r>
            <a:r>
              <a:rPr lang="en-IE" sz="1600" dirty="0"/>
              <a:t> needs to work with in the coming 5 years and which partnerships should we </a:t>
            </a:r>
            <a:r>
              <a:rPr lang="en-IE" sz="1600" dirty="0" err="1"/>
              <a:t>prioiritise</a:t>
            </a:r>
            <a:r>
              <a:rPr lang="en-IE" sz="1600" dirty="0"/>
              <a:t>?</a:t>
            </a:r>
          </a:p>
          <a:p>
            <a:r>
              <a:rPr lang="en-IE" sz="1600" dirty="0"/>
              <a:t> </a:t>
            </a:r>
            <a:r>
              <a:rPr lang="en-IE" sz="1600" b="1" dirty="0"/>
              <a:t>Advocacy</a:t>
            </a:r>
          </a:p>
          <a:p>
            <a:r>
              <a:rPr lang="en-IE" sz="1600" dirty="0"/>
              <a:t>Based on the outline of the strategy, how does it help you in implementing operational oceanography in your institute (if at all)?</a:t>
            </a:r>
          </a:p>
          <a:p>
            <a:endParaRPr lang="en-IE" sz="1600" dirty="0"/>
          </a:p>
          <a:p>
            <a:r>
              <a:rPr lang="en-IE" sz="1600" dirty="0"/>
              <a:t>Can you suggest any improvements based on your personal or institutional experience of developing strategies?</a:t>
            </a:r>
          </a:p>
          <a:p>
            <a:r>
              <a:rPr lang="en-IE" sz="1600" dirty="0"/>
              <a:t>Are you willing and available to be involved in the next writing stage(s)?</a:t>
            </a:r>
          </a:p>
        </p:txBody>
      </p:sp>
    </p:spTree>
    <p:extLst>
      <p:ext uri="{BB962C8B-B14F-4D97-AF65-F5344CB8AC3E}">
        <p14:creationId xmlns:p14="http://schemas.microsoft.com/office/powerpoint/2010/main" val="9056864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2815</TotalTime>
  <Words>318</Words>
  <Application>Microsoft Office PowerPoint</Application>
  <PresentationFormat>On-screen Show (16:9)</PresentationFormat>
  <Paragraphs>79</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宋体</vt:lpstr>
      <vt:lpstr>Arial</vt:lpstr>
      <vt:lpstr>Calibri</vt:lpstr>
      <vt:lpstr>Myriad Pro</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Sebastien Legrand</dc:creator>
  <cp:lastModifiedBy>Sebastien Legrand</cp:lastModifiedBy>
  <cp:revision>104</cp:revision>
  <dcterms:created xsi:type="dcterms:W3CDTF">2006-08-16T00:00:00Z</dcterms:created>
  <dcterms:modified xsi:type="dcterms:W3CDTF">2019-10-18T03:27:43Z</dcterms:modified>
</cp:coreProperties>
</file>