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handoutMasterIdLst>
    <p:handoutMasterId r:id="rId12"/>
  </p:handoutMasterIdLst>
  <p:sldIdLst>
    <p:sldId id="273" r:id="rId2"/>
    <p:sldId id="311" r:id="rId3"/>
    <p:sldId id="310" r:id="rId4"/>
    <p:sldId id="299" r:id="rId5"/>
    <p:sldId id="275" r:id="rId6"/>
    <p:sldId id="312" r:id="rId7"/>
    <p:sldId id="313" r:id="rId8"/>
    <p:sldId id="295" r:id="rId9"/>
    <p:sldId id="314" r:id="rId10"/>
    <p:sldId id="315" r:id="rId11"/>
  </p:sldIdLst>
  <p:sldSz cx="9144000" cy="6858000" type="screen4x3"/>
  <p:notesSz cx="6808788" cy="99409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3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4C095-FA0C-4D63-BDCC-86DFF9B2B006}" type="datetimeFigureOut">
              <a:rPr lang="da-DK" smtClean="0"/>
              <a:t>16-10-2019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2E540-1FCD-44B6-A599-4E317196AF8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0433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 userDrawn="1"/>
        </p:nvSpPr>
        <p:spPr>
          <a:xfrm>
            <a:off x="683567" y="1556792"/>
            <a:ext cx="7077611" cy="420632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sz="3200" i="1" dirty="0" smtClean="0">
                <a:solidFill>
                  <a:srgbClr val="0070C0"/>
                </a:solidFill>
              </a:rPr>
              <a:t/>
            </a:r>
            <a:br>
              <a:rPr lang="da-DK" sz="3200" i="1" dirty="0" smtClean="0">
                <a:solidFill>
                  <a:srgbClr val="0070C0"/>
                </a:solidFill>
              </a:rPr>
            </a:br>
            <a:endParaRPr lang="da-DK" sz="3200" i="1" dirty="0">
              <a:solidFill>
                <a:srgbClr val="0070C0"/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23850" y="1557338"/>
            <a:ext cx="7437328" cy="4031902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4051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pic>
        <p:nvPicPr>
          <p:cNvPr id="3" name="Billed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0"/>
            <a:ext cx="1273324" cy="127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8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8140" y="229812"/>
            <a:ext cx="8229600" cy="614374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6316" y="1846744"/>
            <a:ext cx="4038600" cy="448084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</a:t>
            </a:r>
          </a:p>
          <a:p>
            <a:pPr lvl="0"/>
            <a:endParaRPr lang="fr-FR" dirty="0" smtClean="0"/>
          </a:p>
          <a:p>
            <a:pPr lvl="1"/>
            <a:r>
              <a:rPr lang="fr-FR" dirty="0" smtClean="0"/>
              <a:t>Titre deuxième niveau</a:t>
            </a:r>
          </a:p>
          <a:p>
            <a:pPr lvl="2"/>
            <a:r>
              <a:rPr lang="fr-FR" dirty="0" smtClean="0"/>
              <a:t>Titre troisième niveau</a:t>
            </a:r>
          </a:p>
          <a:p>
            <a:pPr lvl="3"/>
            <a:r>
              <a:rPr lang="fr-FR" dirty="0" smtClean="0"/>
              <a:t>Texte courant</a:t>
            </a:r>
          </a:p>
          <a:p>
            <a:pPr lvl="3"/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46743"/>
            <a:ext cx="4038600" cy="4480845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</a:t>
            </a:r>
          </a:p>
          <a:p>
            <a:pPr lvl="0"/>
            <a:endParaRPr lang="fr-FR" dirty="0" smtClean="0"/>
          </a:p>
          <a:p>
            <a:pPr lvl="1"/>
            <a:r>
              <a:rPr lang="fr-FR" dirty="0" smtClean="0"/>
              <a:t>Titre deuxième niveau</a:t>
            </a:r>
          </a:p>
          <a:p>
            <a:pPr lvl="2"/>
            <a:r>
              <a:rPr lang="fr-FR" dirty="0" smtClean="0"/>
              <a:t>Titre troisième niveau</a:t>
            </a:r>
          </a:p>
          <a:p>
            <a:pPr lvl="3"/>
            <a:r>
              <a:rPr lang="fr-FR" dirty="0" smtClean="0"/>
              <a:t>Texte courant</a:t>
            </a:r>
          </a:p>
          <a:p>
            <a:pPr lvl="3"/>
            <a:endParaRPr lang="fr-FR" dirty="0" smtClean="0"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503075"/>
            <a:ext cx="1552388" cy="365125"/>
          </a:xfrm>
          <a:prstGeom prst="rect">
            <a:avLst/>
          </a:prstGeom>
        </p:spPr>
        <p:txBody>
          <a:bodyPr/>
          <a:lstStyle/>
          <a:p>
            <a:fld id="{6A49B376-EDF3-F045-823C-0E8F7D538C23}" type="datetime1">
              <a:rPr lang="fr-FR" smtClean="0"/>
              <a:t>16/10/2019</a:t>
            </a:fld>
            <a:endParaRPr lang="fr-FR" dirty="0"/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6553200" y="6503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A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143000" y="6503075"/>
            <a:ext cx="212164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Name of the event, Place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973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7857"/>
            <a:ext cx="1212726" cy="1212726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179512" y="6435580"/>
            <a:ext cx="2520280" cy="404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Billed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0"/>
            <a:ext cx="1273324" cy="127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251520" y="2060848"/>
            <a:ext cx="7704856" cy="4480844"/>
          </a:xfrm>
        </p:spPr>
        <p:txBody>
          <a:bodyPr/>
          <a:lstStyle/>
          <a:p>
            <a:endParaRPr lang="da-DK" dirty="0" smtClean="0">
              <a:solidFill>
                <a:srgbClr val="00206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da-DK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a-DK" dirty="0" smtClean="0">
              <a:solidFill>
                <a:srgbClr val="0070C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 smtClean="0">
              <a:solidFill>
                <a:srgbClr val="00206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 smtClean="0">
              <a:solidFill>
                <a:srgbClr val="00206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a-DK" i="1" dirty="0" smtClean="0">
                <a:solidFill>
                  <a:srgbClr val="0070C0"/>
                </a:solidFill>
              </a:rPr>
              <a:t>Vibeke Huess, DMI</a:t>
            </a:r>
          </a:p>
          <a:p>
            <a:pPr marL="0" indent="0">
              <a:buNone/>
            </a:pPr>
            <a:r>
              <a:rPr lang="da-DK" i="1" dirty="0" smtClean="0">
                <a:solidFill>
                  <a:srgbClr val="0070C0"/>
                </a:solidFill>
              </a:rPr>
              <a:t>- on </a:t>
            </a:r>
            <a:r>
              <a:rPr lang="da-DK" i="1" dirty="0" err="1" smtClean="0">
                <a:solidFill>
                  <a:srgbClr val="0070C0"/>
                </a:solidFill>
              </a:rPr>
              <a:t>behalf</a:t>
            </a:r>
            <a:r>
              <a:rPr lang="da-DK" i="1" dirty="0" smtClean="0">
                <a:solidFill>
                  <a:srgbClr val="0070C0"/>
                </a:solidFill>
              </a:rPr>
              <a:t> of BAL MFC </a:t>
            </a:r>
            <a:r>
              <a:rPr lang="da-DK" i="1" dirty="0" err="1" smtClean="0">
                <a:solidFill>
                  <a:srgbClr val="0070C0"/>
                </a:solidFill>
              </a:rPr>
              <a:t>Consortium</a:t>
            </a:r>
            <a:endParaRPr lang="da-DK" i="1" dirty="0" smtClean="0">
              <a:solidFill>
                <a:srgbClr val="0070C0"/>
              </a:solidFill>
            </a:endParaRPr>
          </a:p>
        </p:txBody>
      </p:sp>
      <p:pic>
        <p:nvPicPr>
          <p:cNvPr id="8" name="pict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3861048"/>
            <a:ext cx="4212468" cy="2808312"/>
          </a:xfrm>
          <a:prstGeom prst="rect">
            <a:avLst/>
          </a:prstGeom>
        </p:spPr>
      </p:pic>
      <p:sp>
        <p:nvSpPr>
          <p:cNvPr id="7" name="Tekstboks 6"/>
          <p:cNvSpPr txBox="1"/>
          <p:nvPr/>
        </p:nvSpPr>
        <p:spPr>
          <a:xfrm>
            <a:off x="398026" y="2080359"/>
            <a:ext cx="7846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 smtClean="0">
                <a:solidFill>
                  <a:srgbClr val="002060"/>
                </a:solidFill>
              </a:rPr>
              <a:t>CMEMS BAL MFC </a:t>
            </a:r>
          </a:p>
          <a:p>
            <a:pPr marL="285750" indent="-285750">
              <a:buFontTx/>
              <a:buChar char="-"/>
            </a:pPr>
            <a:r>
              <a:rPr lang="da-DK" sz="2800" b="1" dirty="0" err="1" smtClean="0">
                <a:solidFill>
                  <a:srgbClr val="002060"/>
                </a:solidFill>
              </a:rPr>
              <a:t>Introduce</a:t>
            </a:r>
            <a:r>
              <a:rPr lang="da-DK" sz="2800" b="1" dirty="0" smtClean="0">
                <a:solidFill>
                  <a:srgbClr val="002060"/>
                </a:solidFill>
              </a:rPr>
              <a:t> </a:t>
            </a:r>
            <a:r>
              <a:rPr lang="da-DK" sz="2800" b="1" dirty="0" err="1" smtClean="0">
                <a:solidFill>
                  <a:srgbClr val="002060"/>
                </a:solidFill>
              </a:rPr>
              <a:t>Consortium</a:t>
            </a:r>
            <a:r>
              <a:rPr lang="da-DK" sz="2800" b="1" dirty="0" smtClean="0">
                <a:solidFill>
                  <a:srgbClr val="002060"/>
                </a:solidFill>
              </a:rPr>
              <a:t>, Products &amp; Systems</a:t>
            </a:r>
          </a:p>
          <a:p>
            <a:pPr marL="285750" indent="-285750">
              <a:buFontTx/>
              <a:buChar char="-"/>
            </a:pPr>
            <a:r>
              <a:rPr lang="da-DK" sz="2800" b="1" dirty="0" err="1" smtClean="0">
                <a:solidFill>
                  <a:srgbClr val="002060"/>
                </a:solidFill>
              </a:rPr>
              <a:t>Use</a:t>
            </a:r>
            <a:r>
              <a:rPr lang="da-DK" sz="2800" b="1" dirty="0" smtClean="0">
                <a:solidFill>
                  <a:srgbClr val="002060"/>
                </a:solidFill>
              </a:rPr>
              <a:t> of NWS MFC products</a:t>
            </a:r>
            <a:endParaRPr lang="da-DK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9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66354"/>
            <a:ext cx="8136904" cy="614374"/>
          </a:xfrm>
        </p:spPr>
        <p:txBody>
          <a:bodyPr/>
          <a:lstStyle/>
          <a:p>
            <a:pPr algn="l"/>
            <a:r>
              <a:rPr lang="da-DK" sz="3600" b="1" dirty="0" err="1" smtClean="0">
                <a:solidFill>
                  <a:srgbClr val="FFFF00"/>
                </a:solidFill>
              </a:rPr>
              <a:t>Other</a:t>
            </a:r>
            <a:r>
              <a:rPr lang="da-DK" sz="3600" b="1" dirty="0" smtClean="0">
                <a:solidFill>
                  <a:srgbClr val="FFFF00"/>
                </a:solidFill>
              </a:rPr>
              <a:t> NWS – BAL MFC </a:t>
            </a:r>
            <a:r>
              <a:rPr lang="da-DK" sz="3600" b="1" dirty="0" err="1" smtClean="0">
                <a:solidFill>
                  <a:srgbClr val="FFFF00"/>
                </a:solidFill>
              </a:rPr>
              <a:t>cooperations</a:t>
            </a:r>
            <a:r>
              <a:rPr lang="da-DK" sz="3600" b="1" dirty="0" smtClean="0">
                <a:solidFill>
                  <a:srgbClr val="FFFF00"/>
                </a:solidFill>
              </a:rPr>
              <a:t>...</a:t>
            </a:r>
            <a:endParaRPr lang="da-DK" sz="3600" b="1" dirty="0">
              <a:solidFill>
                <a:srgbClr val="FFC000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395536" y="2068393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2400" b="1" dirty="0" err="1" smtClean="0">
                <a:solidFill>
                  <a:srgbClr val="00B050"/>
                </a:solidFill>
              </a:rPr>
              <a:t>Could</a:t>
            </a:r>
            <a:r>
              <a:rPr lang="da-DK" sz="2400" b="1" dirty="0" smtClean="0">
                <a:solidFill>
                  <a:srgbClr val="00B050"/>
                </a:solidFill>
              </a:rPr>
              <a:t> </a:t>
            </a:r>
            <a:r>
              <a:rPr lang="da-DK" sz="2400" b="1" dirty="0" err="1" smtClean="0">
                <a:solidFill>
                  <a:srgbClr val="00B050"/>
                </a:solidFill>
              </a:rPr>
              <a:t>be</a:t>
            </a:r>
            <a:r>
              <a:rPr lang="da-DK" sz="2400" b="1" dirty="0" smtClean="0">
                <a:solidFill>
                  <a:srgbClr val="00B050"/>
                </a:solidFill>
              </a:rPr>
              <a:t> </a:t>
            </a:r>
            <a:r>
              <a:rPr lang="da-DK" sz="2400" b="1" dirty="0" err="1" smtClean="0">
                <a:solidFill>
                  <a:srgbClr val="00B050"/>
                </a:solidFill>
              </a:rPr>
              <a:t>increased</a:t>
            </a:r>
            <a:r>
              <a:rPr lang="da-DK" sz="2400" b="1" dirty="0" smtClean="0">
                <a:solidFill>
                  <a:srgbClr val="00B050"/>
                </a:solidFill>
              </a:rPr>
              <a:t>…</a:t>
            </a:r>
          </a:p>
          <a:p>
            <a:endParaRPr lang="da-DK" sz="2400" dirty="0">
              <a:solidFill>
                <a:srgbClr val="00B050"/>
              </a:solidFill>
            </a:endParaRPr>
          </a:p>
          <a:p>
            <a:r>
              <a:rPr lang="da-DK" sz="2400" dirty="0" smtClean="0">
                <a:solidFill>
                  <a:srgbClr val="002060"/>
                </a:solidFill>
              </a:rPr>
              <a:t>NEMO </a:t>
            </a:r>
            <a:r>
              <a:rPr lang="da-DK" sz="2400" dirty="0" err="1" smtClean="0">
                <a:solidFill>
                  <a:srgbClr val="002060"/>
                </a:solidFill>
              </a:rPr>
              <a:t>setup</a:t>
            </a:r>
            <a:r>
              <a:rPr lang="da-DK" sz="2400" dirty="0" smtClean="0">
                <a:solidFill>
                  <a:srgbClr val="002060"/>
                </a:solidFill>
              </a:rPr>
              <a:t> in North Sea – </a:t>
            </a:r>
            <a:r>
              <a:rPr lang="da-DK" sz="2400" dirty="0" err="1" smtClean="0">
                <a:solidFill>
                  <a:srgbClr val="002060"/>
                </a:solidFill>
              </a:rPr>
              <a:t>Baltic</a:t>
            </a:r>
            <a:r>
              <a:rPr lang="da-DK" sz="2400" dirty="0" smtClean="0">
                <a:solidFill>
                  <a:srgbClr val="002060"/>
                </a:solidFill>
              </a:rPr>
              <a:t> Sea</a:t>
            </a:r>
          </a:p>
          <a:p>
            <a:r>
              <a:rPr lang="da-DK" sz="2400" dirty="0">
                <a:solidFill>
                  <a:srgbClr val="00B050"/>
                </a:solidFill>
              </a:rPr>
              <a:t>	</a:t>
            </a:r>
            <a:r>
              <a:rPr lang="da-DK" sz="2400" dirty="0" smtClean="0">
                <a:solidFill>
                  <a:srgbClr val="00B050"/>
                </a:solidFill>
              </a:rPr>
              <a:t>- DMI &amp; BSH: nesting </a:t>
            </a:r>
            <a:r>
              <a:rPr lang="da-DK" sz="2400" dirty="0" err="1" smtClean="0">
                <a:solidFill>
                  <a:srgbClr val="00B050"/>
                </a:solidFill>
              </a:rPr>
              <a:t>facility</a:t>
            </a:r>
            <a:r>
              <a:rPr lang="da-DK" sz="2400" dirty="0" smtClean="0">
                <a:solidFill>
                  <a:srgbClr val="00B050"/>
                </a:solidFill>
              </a:rPr>
              <a:t> (AGRIF) for Transition </a:t>
            </a:r>
            <a:r>
              <a:rPr lang="da-DK" sz="2400" dirty="0" err="1" smtClean="0">
                <a:solidFill>
                  <a:srgbClr val="00B050"/>
                </a:solidFill>
              </a:rPr>
              <a:t>Area</a:t>
            </a:r>
            <a:endParaRPr lang="da-DK" sz="2400" dirty="0" smtClean="0">
              <a:solidFill>
                <a:srgbClr val="00B050"/>
              </a:solidFill>
            </a:endParaRPr>
          </a:p>
          <a:p>
            <a:r>
              <a:rPr lang="da-DK" sz="2400" dirty="0">
                <a:solidFill>
                  <a:srgbClr val="00B050"/>
                </a:solidFill>
              </a:rPr>
              <a:t>	</a:t>
            </a:r>
            <a:r>
              <a:rPr lang="da-DK" sz="2400" dirty="0" smtClean="0">
                <a:solidFill>
                  <a:srgbClr val="00B050"/>
                </a:solidFill>
              </a:rPr>
              <a:t>- </a:t>
            </a:r>
            <a:r>
              <a:rPr lang="da-DK" sz="2400" dirty="0" err="1" smtClean="0">
                <a:solidFill>
                  <a:srgbClr val="00B050"/>
                </a:solidFill>
              </a:rPr>
              <a:t>wetting</a:t>
            </a:r>
            <a:r>
              <a:rPr lang="da-DK" sz="2400" dirty="0" smtClean="0">
                <a:solidFill>
                  <a:srgbClr val="00B050"/>
                </a:solidFill>
              </a:rPr>
              <a:t>/</a:t>
            </a:r>
            <a:r>
              <a:rPr lang="da-DK" sz="2400" dirty="0" err="1" smtClean="0">
                <a:solidFill>
                  <a:srgbClr val="00B050"/>
                </a:solidFill>
              </a:rPr>
              <a:t>drying</a:t>
            </a:r>
            <a:r>
              <a:rPr lang="da-DK" sz="2400" dirty="0" smtClean="0">
                <a:solidFill>
                  <a:srgbClr val="00B050"/>
                </a:solidFill>
              </a:rPr>
              <a:t> </a:t>
            </a:r>
            <a:endParaRPr lang="da-DK" sz="2400" dirty="0" smtClean="0">
              <a:solidFill>
                <a:srgbClr val="00B050"/>
              </a:solidFill>
            </a:endParaRPr>
          </a:p>
          <a:p>
            <a:endParaRPr lang="da-DK" sz="2400" dirty="0" smtClean="0">
              <a:solidFill>
                <a:srgbClr val="00B050"/>
              </a:solidFill>
            </a:endParaRPr>
          </a:p>
          <a:p>
            <a:endParaRPr lang="da-DK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251520" y="1772816"/>
            <a:ext cx="7704856" cy="4480844"/>
          </a:xfrm>
        </p:spPr>
        <p:txBody>
          <a:bodyPr/>
          <a:lstStyle/>
          <a:p>
            <a:endParaRPr lang="da-DK" dirty="0" smtClean="0">
              <a:solidFill>
                <a:srgbClr val="00206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da-DK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a-DK" dirty="0" smtClean="0">
              <a:solidFill>
                <a:srgbClr val="0070C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r>
              <a:rPr lang="da-DK" b="1" dirty="0" err="1" smtClean="0">
                <a:solidFill>
                  <a:srgbClr val="00B050"/>
                </a:solidFill>
              </a:rPr>
              <a:t>Share</a:t>
            </a:r>
            <a:r>
              <a:rPr lang="da-DK" b="1" dirty="0" smtClean="0">
                <a:solidFill>
                  <a:srgbClr val="00B050"/>
                </a:solidFill>
              </a:rPr>
              <a:t> opr. </a:t>
            </a:r>
            <a:r>
              <a:rPr lang="da-DK" b="1" dirty="0" err="1">
                <a:solidFill>
                  <a:srgbClr val="00B050"/>
                </a:solidFill>
              </a:rPr>
              <a:t>t</a:t>
            </a:r>
            <a:r>
              <a:rPr lang="da-DK" b="1" dirty="0" err="1" smtClean="0">
                <a:solidFill>
                  <a:srgbClr val="00B050"/>
                </a:solidFill>
              </a:rPr>
              <a:t>asks</a:t>
            </a:r>
            <a:endParaRPr lang="da-DK" b="1" dirty="0" smtClean="0">
              <a:solidFill>
                <a:srgbClr val="00B050"/>
              </a:solidFill>
            </a:endParaRPr>
          </a:p>
          <a:p>
            <a:r>
              <a:rPr lang="da-DK" b="1" dirty="0" err="1" smtClean="0">
                <a:solidFill>
                  <a:srgbClr val="00B050"/>
                </a:solidFill>
              </a:rPr>
              <a:t>Share</a:t>
            </a:r>
            <a:r>
              <a:rPr lang="da-DK" b="1" dirty="0" smtClean="0">
                <a:solidFill>
                  <a:srgbClr val="00B050"/>
                </a:solidFill>
              </a:rPr>
              <a:t> </a:t>
            </a:r>
            <a:r>
              <a:rPr lang="da-DK" b="1" dirty="0" err="1" smtClean="0">
                <a:solidFill>
                  <a:srgbClr val="00B050"/>
                </a:solidFill>
              </a:rPr>
              <a:t>develpment</a:t>
            </a:r>
            <a:r>
              <a:rPr lang="da-DK" b="1" dirty="0" smtClean="0">
                <a:solidFill>
                  <a:srgbClr val="00B050"/>
                </a:solidFill>
              </a:rPr>
              <a:t> </a:t>
            </a:r>
            <a:r>
              <a:rPr lang="da-DK" b="1" dirty="0" err="1" smtClean="0">
                <a:solidFill>
                  <a:srgbClr val="00B050"/>
                </a:solidFill>
              </a:rPr>
              <a:t>tasks</a:t>
            </a:r>
            <a:endParaRPr lang="da-DK" b="1" dirty="0" smtClean="0">
              <a:solidFill>
                <a:srgbClr val="00B050"/>
              </a:solidFill>
            </a:endParaRPr>
          </a:p>
          <a:p>
            <a:endParaRPr lang="da-DK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a-DK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a-DK" i="1" dirty="0" smtClean="0">
                <a:solidFill>
                  <a:srgbClr val="0070C0"/>
                </a:solidFill>
              </a:rPr>
              <a:t>BSH: 	ERGOM, HBM, PQ</a:t>
            </a:r>
          </a:p>
          <a:p>
            <a:pPr marL="0" indent="0">
              <a:buNone/>
            </a:pPr>
            <a:r>
              <a:rPr lang="da-DK" i="1" dirty="0">
                <a:solidFill>
                  <a:srgbClr val="0070C0"/>
                </a:solidFill>
              </a:rPr>
              <a:t>DMI: 	</a:t>
            </a:r>
            <a:r>
              <a:rPr lang="da-DK" i="1" dirty="0" err="1">
                <a:solidFill>
                  <a:srgbClr val="0070C0"/>
                </a:solidFill>
              </a:rPr>
              <a:t>Coordinate</a:t>
            </a:r>
            <a:r>
              <a:rPr lang="da-DK" i="1" dirty="0">
                <a:solidFill>
                  <a:srgbClr val="0070C0"/>
                </a:solidFill>
              </a:rPr>
              <a:t>, HBM, NEMO </a:t>
            </a:r>
            <a:endParaRPr lang="da-DK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a-DK" i="1" dirty="0" smtClean="0">
                <a:solidFill>
                  <a:srgbClr val="0070C0"/>
                </a:solidFill>
              </a:rPr>
              <a:t>FMI:	WAM, NEMO</a:t>
            </a:r>
          </a:p>
          <a:p>
            <a:pPr marL="0" indent="0">
              <a:buNone/>
            </a:pPr>
            <a:r>
              <a:rPr lang="da-DK" i="1" dirty="0" smtClean="0">
                <a:solidFill>
                  <a:srgbClr val="0070C0"/>
                </a:solidFill>
              </a:rPr>
              <a:t>SMHI:	NEMO, Technical </a:t>
            </a:r>
            <a:r>
              <a:rPr lang="da-DK" i="1" dirty="0" err="1" smtClean="0">
                <a:solidFill>
                  <a:srgbClr val="0070C0"/>
                </a:solidFill>
              </a:rPr>
              <a:t>contact</a:t>
            </a:r>
            <a:endParaRPr lang="da-DK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a-DK" i="1" dirty="0" err="1" smtClean="0">
                <a:solidFill>
                  <a:srgbClr val="0070C0"/>
                </a:solidFill>
              </a:rPr>
              <a:t>TalTech</a:t>
            </a:r>
            <a:r>
              <a:rPr lang="da-DK" i="1" dirty="0" smtClean="0">
                <a:solidFill>
                  <a:srgbClr val="0070C0"/>
                </a:solidFill>
              </a:rPr>
              <a:t>:	PQ, ERGOM, OSR + OMI</a:t>
            </a: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 smtClean="0">
              <a:solidFill>
                <a:srgbClr val="00206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  <a:p>
            <a:endParaRPr lang="da-DK" dirty="0">
              <a:solidFill>
                <a:srgbClr val="002060"/>
              </a:solidFill>
            </a:endParaRPr>
          </a:p>
        </p:txBody>
      </p:sp>
      <p:pic>
        <p:nvPicPr>
          <p:cNvPr id="8" name="pictur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17" y="3429000"/>
            <a:ext cx="4643271" cy="324036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98026" y="366354"/>
            <a:ext cx="9319714" cy="614374"/>
          </a:xfrm>
        </p:spPr>
        <p:txBody>
          <a:bodyPr/>
          <a:lstStyle/>
          <a:p>
            <a:pPr algn="l"/>
            <a:r>
              <a:rPr lang="da-DK" dirty="0" smtClean="0">
                <a:solidFill>
                  <a:schemeClr val="bg1"/>
                </a:solidFill>
              </a:rPr>
              <a:t>BAL MFC </a:t>
            </a:r>
            <a:r>
              <a:rPr lang="da-DK" dirty="0" err="1" smtClean="0">
                <a:solidFill>
                  <a:schemeClr val="bg1"/>
                </a:solidFill>
              </a:rPr>
              <a:t>Consortium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2" name="Tekstboks 1"/>
          <p:cNvSpPr txBox="1"/>
          <p:nvPr/>
        </p:nvSpPr>
        <p:spPr>
          <a:xfrm>
            <a:off x="467544" y="198884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dirty="0" smtClean="0">
                <a:solidFill>
                  <a:srgbClr val="002060"/>
                </a:solidFill>
              </a:rPr>
              <a:t>3 national </a:t>
            </a:r>
            <a:r>
              <a:rPr lang="da-DK" sz="2800" dirty="0" err="1" smtClean="0">
                <a:solidFill>
                  <a:srgbClr val="002060"/>
                </a:solidFill>
              </a:rPr>
              <a:t>meteorological</a:t>
            </a:r>
            <a:r>
              <a:rPr lang="da-DK" sz="2800" dirty="0" smtClean="0">
                <a:solidFill>
                  <a:srgbClr val="002060"/>
                </a:solidFill>
              </a:rPr>
              <a:t> </a:t>
            </a:r>
            <a:r>
              <a:rPr lang="da-DK" sz="2800" dirty="0" err="1" smtClean="0">
                <a:solidFill>
                  <a:srgbClr val="002060"/>
                </a:solidFill>
              </a:rPr>
              <a:t>institutes</a:t>
            </a:r>
            <a:endParaRPr lang="da-DK" sz="2800" dirty="0" smtClean="0">
              <a:solidFill>
                <a:srgbClr val="002060"/>
              </a:solidFill>
            </a:endParaRPr>
          </a:p>
          <a:p>
            <a:r>
              <a:rPr lang="da-DK" sz="2800" dirty="0" smtClean="0">
                <a:solidFill>
                  <a:srgbClr val="002060"/>
                </a:solidFill>
              </a:rPr>
              <a:t>2 national </a:t>
            </a:r>
            <a:r>
              <a:rPr lang="da-DK" sz="2800" dirty="0" err="1" smtClean="0">
                <a:solidFill>
                  <a:srgbClr val="002060"/>
                </a:solidFill>
              </a:rPr>
              <a:t>oceanographic</a:t>
            </a:r>
            <a:r>
              <a:rPr lang="da-DK" sz="2800" dirty="0" smtClean="0">
                <a:solidFill>
                  <a:srgbClr val="002060"/>
                </a:solidFill>
              </a:rPr>
              <a:t> </a:t>
            </a:r>
            <a:r>
              <a:rPr lang="da-DK" sz="2800" dirty="0" err="1" smtClean="0">
                <a:solidFill>
                  <a:srgbClr val="002060"/>
                </a:solidFill>
              </a:rPr>
              <a:t>institutes</a:t>
            </a:r>
            <a:endParaRPr lang="da-DK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323087" y="1627053"/>
            <a:ext cx="7993330" cy="3231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a-DK" sz="2400" b="1" dirty="0" smtClean="0">
                <a:solidFill>
                  <a:srgbClr val="00B050"/>
                </a:solidFill>
              </a:rPr>
              <a:t>Products </a:t>
            </a:r>
            <a:r>
              <a:rPr lang="da-DK" sz="2400" b="1" dirty="0" err="1" smtClean="0">
                <a:solidFill>
                  <a:srgbClr val="00B050"/>
                </a:solidFill>
              </a:rPr>
              <a:t>required</a:t>
            </a:r>
            <a:r>
              <a:rPr lang="da-DK" sz="2400" b="1" dirty="0" smtClean="0">
                <a:solidFill>
                  <a:srgbClr val="00B050"/>
                </a:solidFill>
              </a:rPr>
              <a:t> </a:t>
            </a:r>
            <a:r>
              <a:rPr lang="da-DK" sz="2400" b="1" dirty="0" err="1" smtClean="0">
                <a:solidFill>
                  <a:srgbClr val="00B050"/>
                </a:solidFill>
              </a:rPr>
              <a:t>within</a:t>
            </a:r>
            <a:r>
              <a:rPr lang="da-DK" sz="2400" b="1" dirty="0" smtClean="0">
                <a:solidFill>
                  <a:srgbClr val="00B050"/>
                </a:solidFill>
              </a:rPr>
              <a:t> </a:t>
            </a:r>
            <a:r>
              <a:rPr lang="da-DK" sz="2400" b="1" dirty="0" err="1" smtClean="0">
                <a:solidFill>
                  <a:srgbClr val="00B050"/>
                </a:solidFill>
              </a:rPr>
              <a:t>Copernicus</a:t>
            </a:r>
            <a:r>
              <a:rPr lang="da-DK" sz="2400" b="1" dirty="0" smtClean="0">
                <a:solidFill>
                  <a:srgbClr val="00B050"/>
                </a:solidFill>
              </a:rPr>
              <a:t> Marine Service </a:t>
            </a:r>
          </a:p>
          <a:p>
            <a:r>
              <a:rPr lang="da-DK" sz="20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da-DK" sz="2000" b="1" dirty="0" smtClean="0">
                <a:solidFill>
                  <a:srgbClr val="002060"/>
                </a:solidFill>
              </a:rPr>
              <a:t>NRT/</a:t>
            </a:r>
            <a:r>
              <a:rPr lang="da-DK" sz="2000" b="1" dirty="0" err="1" smtClean="0">
                <a:solidFill>
                  <a:srgbClr val="002060"/>
                </a:solidFill>
              </a:rPr>
              <a:t>Forecast</a:t>
            </a:r>
            <a:r>
              <a:rPr lang="da-DK" sz="2000" b="1" dirty="0" smtClean="0">
                <a:solidFill>
                  <a:srgbClr val="002060"/>
                </a:solidFill>
              </a:rPr>
              <a:t> products: </a:t>
            </a:r>
            <a:r>
              <a:rPr lang="da-DK" sz="2000" b="1" dirty="0" smtClean="0">
                <a:solidFill>
                  <a:srgbClr val="00B050"/>
                </a:solidFill>
              </a:rPr>
              <a:t>	PHY – BIO – WAV</a:t>
            </a:r>
          </a:p>
          <a:p>
            <a:r>
              <a:rPr lang="da-DK" sz="2000" b="1" dirty="0">
                <a:solidFill>
                  <a:srgbClr val="00B050"/>
                </a:solidFill>
              </a:rPr>
              <a:t>	</a:t>
            </a:r>
            <a:r>
              <a:rPr lang="da-DK" sz="2000" b="1" dirty="0" smtClean="0">
                <a:solidFill>
                  <a:srgbClr val="00B050"/>
                </a:solidFill>
              </a:rPr>
              <a:t>		</a:t>
            </a:r>
            <a:r>
              <a:rPr lang="da-DK" sz="2000" b="1" dirty="0" err="1" smtClean="0">
                <a:solidFill>
                  <a:srgbClr val="0070C0"/>
                </a:solidFill>
              </a:rPr>
              <a:t>Latest</a:t>
            </a:r>
            <a:r>
              <a:rPr lang="da-DK" sz="2000" b="1" dirty="0" smtClean="0">
                <a:solidFill>
                  <a:srgbClr val="0070C0"/>
                </a:solidFill>
              </a:rPr>
              <a:t> </a:t>
            </a:r>
            <a:r>
              <a:rPr lang="da-DK" sz="2000" b="1" dirty="0" err="1" smtClean="0">
                <a:solidFill>
                  <a:srgbClr val="0070C0"/>
                </a:solidFill>
              </a:rPr>
              <a:t>forecast</a:t>
            </a:r>
            <a:r>
              <a:rPr lang="da-DK" sz="2000" b="1" dirty="0" smtClean="0">
                <a:solidFill>
                  <a:srgbClr val="0070C0"/>
                </a:solidFill>
              </a:rPr>
              <a:t> 2/</a:t>
            </a:r>
            <a:r>
              <a:rPr lang="da-DK" sz="2000" b="1" dirty="0" err="1" smtClean="0">
                <a:solidFill>
                  <a:srgbClr val="0070C0"/>
                </a:solidFill>
              </a:rPr>
              <a:t>day</a:t>
            </a:r>
            <a:endParaRPr lang="da-DK" sz="2000" b="1" dirty="0" smtClean="0">
              <a:solidFill>
                <a:srgbClr val="0070C0"/>
              </a:solidFill>
            </a:endParaRPr>
          </a:p>
          <a:p>
            <a:r>
              <a:rPr lang="da-DK" sz="2000" b="1" dirty="0">
                <a:solidFill>
                  <a:srgbClr val="0070C0"/>
                </a:solidFill>
              </a:rPr>
              <a:t>	</a:t>
            </a:r>
            <a:r>
              <a:rPr lang="da-DK" sz="2000" b="1" dirty="0" smtClean="0">
                <a:solidFill>
                  <a:srgbClr val="0070C0"/>
                </a:solidFill>
              </a:rPr>
              <a:t>		2 </a:t>
            </a:r>
            <a:r>
              <a:rPr lang="da-DK" sz="2000" b="1" dirty="0" err="1" smtClean="0">
                <a:solidFill>
                  <a:srgbClr val="0070C0"/>
                </a:solidFill>
              </a:rPr>
              <a:t>years</a:t>
            </a:r>
            <a:r>
              <a:rPr lang="da-DK" sz="2000" b="1" dirty="0" smtClean="0">
                <a:solidFill>
                  <a:srgbClr val="0070C0"/>
                </a:solidFill>
              </a:rPr>
              <a:t> back in time</a:t>
            </a:r>
          </a:p>
          <a:p>
            <a:r>
              <a:rPr lang="da-DK" sz="2000" b="1" dirty="0">
                <a:solidFill>
                  <a:srgbClr val="0070C0"/>
                </a:solidFill>
              </a:rPr>
              <a:t>	</a:t>
            </a:r>
            <a:r>
              <a:rPr lang="da-DK" sz="2000" b="1" dirty="0" smtClean="0">
                <a:solidFill>
                  <a:srgbClr val="0070C0"/>
                </a:solidFill>
              </a:rPr>
              <a:t>		</a:t>
            </a:r>
            <a:r>
              <a:rPr lang="da-DK" sz="2000" b="1" dirty="0" err="1" smtClean="0">
                <a:solidFill>
                  <a:srgbClr val="0070C0"/>
                </a:solidFill>
              </a:rPr>
              <a:t>Hourly</a:t>
            </a:r>
            <a:r>
              <a:rPr lang="da-DK" sz="2000" b="1" dirty="0" smtClean="0">
                <a:solidFill>
                  <a:srgbClr val="0070C0"/>
                </a:solidFill>
              </a:rPr>
              <a:t> resolution</a:t>
            </a:r>
          </a:p>
          <a:p>
            <a:endParaRPr lang="da-DK" sz="2000" b="1" dirty="0" smtClean="0">
              <a:solidFill>
                <a:srgbClr val="0070C0"/>
              </a:solidFill>
            </a:endParaRPr>
          </a:p>
          <a:p>
            <a:r>
              <a:rPr lang="da-DK" sz="2000" b="1" dirty="0" smtClean="0">
                <a:solidFill>
                  <a:srgbClr val="002060"/>
                </a:solidFill>
              </a:rPr>
              <a:t>MYP/RAN products: </a:t>
            </a:r>
            <a:r>
              <a:rPr lang="da-DK" sz="2000" b="1" dirty="0" smtClean="0">
                <a:solidFill>
                  <a:srgbClr val="00B050"/>
                </a:solidFill>
              </a:rPr>
              <a:t>	PHY – BIO - </a:t>
            </a:r>
            <a:r>
              <a:rPr lang="da-DK" sz="2000" b="1" i="1" dirty="0" smtClean="0">
                <a:solidFill>
                  <a:srgbClr val="00B0F0"/>
                </a:solidFill>
              </a:rPr>
              <a:t>WAV (from April ‘20)</a:t>
            </a:r>
          </a:p>
          <a:p>
            <a:r>
              <a:rPr lang="da-DK" sz="2000" b="1" i="1" dirty="0">
                <a:solidFill>
                  <a:srgbClr val="00B0F0"/>
                </a:solidFill>
              </a:rPr>
              <a:t>	</a:t>
            </a:r>
            <a:r>
              <a:rPr lang="da-DK" sz="2000" b="1" i="1" dirty="0" smtClean="0">
                <a:solidFill>
                  <a:srgbClr val="00B0F0"/>
                </a:solidFill>
              </a:rPr>
              <a:t>		</a:t>
            </a:r>
            <a:r>
              <a:rPr lang="da-DK" sz="2000" b="1" dirty="0" smtClean="0">
                <a:solidFill>
                  <a:srgbClr val="0070C0"/>
                </a:solidFill>
              </a:rPr>
              <a:t>1993 </a:t>
            </a:r>
            <a:r>
              <a:rPr lang="da-DK" sz="2000" b="1" dirty="0">
                <a:solidFill>
                  <a:srgbClr val="0070C0"/>
                </a:solidFill>
              </a:rPr>
              <a:t>-&gt; </a:t>
            </a:r>
            <a:r>
              <a:rPr lang="da-DK" sz="2000" b="1" dirty="0" smtClean="0">
                <a:solidFill>
                  <a:srgbClr val="0070C0"/>
                </a:solidFill>
              </a:rPr>
              <a:t>2017</a:t>
            </a:r>
          </a:p>
          <a:p>
            <a:r>
              <a:rPr lang="da-DK" sz="2000" b="1" i="1" dirty="0">
                <a:solidFill>
                  <a:srgbClr val="0070C0"/>
                </a:solidFill>
              </a:rPr>
              <a:t>	</a:t>
            </a:r>
            <a:r>
              <a:rPr lang="da-DK" sz="2000" b="1" i="1" dirty="0" smtClean="0">
                <a:solidFill>
                  <a:srgbClr val="0070C0"/>
                </a:solidFill>
              </a:rPr>
              <a:t>		</a:t>
            </a:r>
            <a:r>
              <a:rPr lang="da-DK" sz="2000" b="1" dirty="0" err="1" smtClean="0">
                <a:solidFill>
                  <a:srgbClr val="0070C0"/>
                </a:solidFill>
              </a:rPr>
              <a:t>Monthly</a:t>
            </a:r>
            <a:r>
              <a:rPr lang="da-DK" sz="2000" b="1" dirty="0" smtClean="0">
                <a:solidFill>
                  <a:srgbClr val="0070C0"/>
                </a:solidFill>
              </a:rPr>
              <a:t>, </a:t>
            </a:r>
            <a:r>
              <a:rPr lang="da-DK" sz="2000" b="1" dirty="0" err="1" smtClean="0">
                <a:solidFill>
                  <a:srgbClr val="0070C0"/>
                </a:solidFill>
              </a:rPr>
              <a:t>daily</a:t>
            </a:r>
            <a:r>
              <a:rPr lang="da-DK" sz="2000" b="1" dirty="0" smtClean="0">
                <a:solidFill>
                  <a:srgbClr val="0070C0"/>
                </a:solidFill>
              </a:rPr>
              <a:t> </a:t>
            </a:r>
            <a:r>
              <a:rPr lang="da-DK" sz="2000" b="1" dirty="0" err="1" smtClean="0">
                <a:solidFill>
                  <a:srgbClr val="0070C0"/>
                </a:solidFill>
              </a:rPr>
              <a:t>averaged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r>
              <a:rPr lang="da-DK" sz="2000" b="1" dirty="0" smtClean="0">
                <a:solidFill>
                  <a:srgbClr val="0070C0"/>
                </a:solidFill>
              </a:rPr>
              <a:t>(PHY+BIO)</a:t>
            </a:r>
            <a:endParaRPr lang="da-DK" sz="2000" b="1" dirty="0">
              <a:solidFill>
                <a:srgbClr val="00B0F0"/>
              </a:solidFill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323528" y="404664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3200" b="1" dirty="0" smtClean="0">
                <a:solidFill>
                  <a:schemeClr val="bg1"/>
                </a:solidFill>
              </a:rPr>
              <a:t>BAL MFC Products</a:t>
            </a:r>
            <a:endParaRPr lang="da-DK" sz="3200" b="1" dirty="0">
              <a:solidFill>
                <a:schemeClr val="bg1"/>
              </a:solidFill>
            </a:endParaRPr>
          </a:p>
        </p:txBody>
      </p:sp>
      <p:sp>
        <p:nvSpPr>
          <p:cNvPr id="4" name="Tekstboks 3"/>
          <p:cNvSpPr txBox="1"/>
          <p:nvPr/>
        </p:nvSpPr>
        <p:spPr>
          <a:xfrm>
            <a:off x="251520" y="5253007"/>
            <a:ext cx="8208471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a-DK" sz="2400" b="1" dirty="0" smtClean="0">
                <a:solidFill>
                  <a:srgbClr val="0070C0"/>
                </a:solidFill>
              </a:rPr>
              <a:t>BAL MFC’s </a:t>
            </a:r>
            <a:r>
              <a:rPr lang="da-DK" sz="2400" b="1" dirty="0" err="1" smtClean="0">
                <a:solidFill>
                  <a:srgbClr val="0070C0"/>
                </a:solidFill>
              </a:rPr>
              <a:t>Goal</a:t>
            </a:r>
            <a:r>
              <a:rPr lang="da-DK" sz="2400" b="1" dirty="0" smtClean="0">
                <a:solidFill>
                  <a:srgbClr val="0070C0"/>
                </a:solidFill>
              </a:rPr>
              <a:t> for </a:t>
            </a:r>
            <a:r>
              <a:rPr lang="da-DK" sz="2400" b="1" dirty="0" err="1" smtClean="0">
                <a:solidFill>
                  <a:srgbClr val="0070C0"/>
                </a:solidFill>
              </a:rPr>
              <a:t>product</a:t>
            </a:r>
            <a:r>
              <a:rPr lang="da-DK" sz="2400" b="1" dirty="0" smtClean="0">
                <a:solidFill>
                  <a:srgbClr val="0070C0"/>
                </a:solidFill>
              </a:rPr>
              <a:t> </a:t>
            </a:r>
            <a:r>
              <a:rPr lang="da-DK" sz="2400" b="1" dirty="0" err="1" smtClean="0">
                <a:solidFill>
                  <a:srgbClr val="0070C0"/>
                </a:solidFill>
              </a:rPr>
              <a:t>improvements</a:t>
            </a:r>
            <a:r>
              <a:rPr lang="da-DK" sz="2400" b="1" dirty="0" smtClean="0">
                <a:solidFill>
                  <a:srgbClr val="0070C0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da-DK" sz="2400" dirty="0" smtClean="0">
                <a:solidFill>
                  <a:srgbClr val="002060"/>
                </a:solidFill>
              </a:rPr>
              <a:t>NRT: 1 </a:t>
            </a:r>
            <a:r>
              <a:rPr lang="da-DK" sz="2400" dirty="0" err="1" smtClean="0">
                <a:solidFill>
                  <a:srgbClr val="002060"/>
                </a:solidFill>
              </a:rPr>
              <a:t>upgrade</a:t>
            </a:r>
            <a:r>
              <a:rPr lang="da-DK" sz="2400" dirty="0" smtClean="0">
                <a:solidFill>
                  <a:srgbClr val="002060"/>
                </a:solidFill>
              </a:rPr>
              <a:t> / </a:t>
            </a:r>
            <a:r>
              <a:rPr lang="da-DK" sz="2400" dirty="0" err="1" smtClean="0">
                <a:solidFill>
                  <a:srgbClr val="002060"/>
                </a:solidFill>
              </a:rPr>
              <a:t>year</a:t>
            </a:r>
            <a:endParaRPr lang="da-DK" sz="2400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da-DK" sz="2400" dirty="0" smtClean="0">
                <a:solidFill>
                  <a:srgbClr val="002060"/>
                </a:solidFill>
              </a:rPr>
              <a:t>RAN:  temporal </a:t>
            </a:r>
            <a:r>
              <a:rPr lang="da-DK" sz="2400" dirty="0" err="1" smtClean="0">
                <a:solidFill>
                  <a:srgbClr val="002060"/>
                </a:solidFill>
              </a:rPr>
              <a:t>extensions</a:t>
            </a:r>
            <a:r>
              <a:rPr lang="da-DK" sz="2400" dirty="0" smtClean="0">
                <a:solidFill>
                  <a:srgbClr val="002060"/>
                </a:solidFill>
              </a:rPr>
              <a:t> + 1 new system  in 3 </a:t>
            </a:r>
            <a:r>
              <a:rPr lang="da-DK" sz="2400" dirty="0" err="1" smtClean="0">
                <a:solidFill>
                  <a:srgbClr val="002060"/>
                </a:solidFill>
              </a:rPr>
              <a:t>year</a:t>
            </a:r>
            <a:r>
              <a:rPr lang="da-DK" sz="2400" dirty="0" smtClean="0">
                <a:solidFill>
                  <a:srgbClr val="002060"/>
                </a:solidFill>
              </a:rPr>
              <a:t> </a:t>
            </a:r>
            <a:r>
              <a:rPr lang="da-DK" sz="2400" dirty="0" err="1" smtClean="0">
                <a:solidFill>
                  <a:srgbClr val="002060"/>
                </a:solidFill>
              </a:rPr>
              <a:t>contract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486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24" y="366354"/>
            <a:ext cx="8229600" cy="614374"/>
          </a:xfrm>
        </p:spPr>
        <p:txBody>
          <a:bodyPr/>
          <a:lstStyle/>
          <a:p>
            <a:pPr algn="l"/>
            <a:r>
              <a:rPr lang="da-DK" sz="3600" b="1" dirty="0">
                <a:solidFill>
                  <a:schemeClr val="bg1"/>
                </a:solidFill>
              </a:rPr>
              <a:t>BAL MFC </a:t>
            </a:r>
            <a:r>
              <a:rPr lang="da-DK" sz="3600" b="1" dirty="0" smtClean="0">
                <a:solidFill>
                  <a:schemeClr val="bg1"/>
                </a:solidFill>
              </a:rPr>
              <a:t>Systems : </a:t>
            </a:r>
            <a:r>
              <a:rPr lang="da-DK" sz="2800" b="1" dirty="0" smtClean="0">
                <a:solidFill>
                  <a:schemeClr val="bg1"/>
                </a:solidFill>
              </a:rPr>
              <a:t>open </a:t>
            </a:r>
            <a:r>
              <a:rPr lang="da-DK" sz="2800" b="1" dirty="0" err="1" smtClean="0">
                <a:solidFill>
                  <a:schemeClr val="bg1"/>
                </a:solidFill>
              </a:rPr>
              <a:t>community</a:t>
            </a:r>
            <a:r>
              <a:rPr lang="da-DK" sz="2800" b="1" dirty="0" smtClean="0">
                <a:solidFill>
                  <a:schemeClr val="bg1"/>
                </a:solidFill>
              </a:rPr>
              <a:t>  systems</a:t>
            </a:r>
            <a:r>
              <a:rPr lang="da-DK" sz="2800" b="1" dirty="0">
                <a:solidFill>
                  <a:schemeClr val="bg1"/>
                </a:solidFill>
              </a:rPr>
              <a:t/>
            </a:r>
            <a:br>
              <a:rPr lang="da-DK" sz="2800" b="1" dirty="0">
                <a:solidFill>
                  <a:schemeClr val="bg1"/>
                </a:solidFill>
              </a:rPr>
            </a:br>
            <a:endParaRPr lang="da-DK" sz="2800" dirty="0">
              <a:solidFill>
                <a:schemeClr val="bg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8290140" cy="496855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400050" lvl="1" indent="0">
              <a:buNone/>
            </a:pPr>
            <a:endParaRPr lang="da-DK" sz="2000" dirty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b="1" dirty="0" smtClean="0">
                <a:solidFill>
                  <a:srgbClr val="002060"/>
                </a:solidFill>
              </a:rPr>
              <a:t>HBM/NEMO</a:t>
            </a:r>
            <a:r>
              <a:rPr lang="da-DK" sz="2000" dirty="0" smtClean="0">
                <a:solidFill>
                  <a:srgbClr val="002060"/>
                </a:solidFill>
              </a:rPr>
              <a:t>		NEMO to </a:t>
            </a:r>
            <a:r>
              <a:rPr lang="da-DK" sz="2000" dirty="0" err="1" smtClean="0">
                <a:solidFill>
                  <a:srgbClr val="002060"/>
                </a:solidFill>
              </a:rPr>
              <a:t>take</a:t>
            </a:r>
            <a:r>
              <a:rPr lang="da-DK" sz="2000" dirty="0" smtClean="0">
                <a:solidFill>
                  <a:srgbClr val="002060"/>
                </a:solidFill>
              </a:rPr>
              <a:t> over from HBM</a:t>
            </a:r>
          </a:p>
          <a:p>
            <a:pPr marL="400050" lvl="1" indent="0">
              <a:buNone/>
            </a:pPr>
            <a:endParaRPr lang="da-DK" sz="2000" dirty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b="1" dirty="0" smtClean="0">
                <a:solidFill>
                  <a:srgbClr val="002060"/>
                </a:solidFill>
              </a:rPr>
              <a:t>ERGOM:</a:t>
            </a:r>
            <a:r>
              <a:rPr lang="da-DK" sz="2000" dirty="0" smtClean="0">
                <a:solidFill>
                  <a:srgbClr val="002060"/>
                </a:solidFill>
              </a:rPr>
              <a:t>		Development: </a:t>
            </a:r>
            <a:r>
              <a:rPr lang="da-DK" sz="2000" dirty="0" err="1" smtClean="0">
                <a:solidFill>
                  <a:srgbClr val="002060"/>
                </a:solidFill>
              </a:rPr>
              <a:t>carbon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cycle</a:t>
            </a:r>
            <a:r>
              <a:rPr lang="da-DK" sz="2000" dirty="0" smtClean="0">
                <a:solidFill>
                  <a:srgbClr val="002060"/>
                </a:solidFill>
              </a:rPr>
              <a:t>, </a:t>
            </a:r>
            <a:r>
              <a:rPr lang="da-DK" sz="2000" dirty="0" err="1" smtClean="0">
                <a:solidFill>
                  <a:srgbClr val="002060"/>
                </a:solidFill>
              </a:rPr>
              <a:t>iron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cycle</a:t>
            </a:r>
            <a:endParaRPr lang="da-DK" sz="2000" dirty="0" smtClean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	</a:t>
            </a:r>
            <a:r>
              <a:rPr lang="da-DK" sz="2000" dirty="0" err="1" smtClean="0">
                <a:solidFill>
                  <a:srgbClr val="002060"/>
                </a:solidFill>
              </a:rPr>
              <a:t>Couple</a:t>
            </a:r>
            <a:r>
              <a:rPr lang="da-DK" sz="2000" dirty="0" smtClean="0">
                <a:solidFill>
                  <a:srgbClr val="002060"/>
                </a:solidFill>
              </a:rPr>
              <a:t> to NEMO </a:t>
            </a:r>
            <a:r>
              <a:rPr lang="da-DK" sz="2000" dirty="0" err="1" smtClean="0">
                <a:solidFill>
                  <a:srgbClr val="002060"/>
                </a:solidFill>
              </a:rPr>
              <a:t>instead</a:t>
            </a:r>
            <a:r>
              <a:rPr lang="da-DK" sz="2000" dirty="0" smtClean="0">
                <a:solidFill>
                  <a:srgbClr val="002060"/>
                </a:solidFill>
              </a:rPr>
              <a:t> of HBM</a:t>
            </a:r>
          </a:p>
          <a:p>
            <a:pPr marL="400050" lvl="1" indent="0">
              <a:buNone/>
            </a:pPr>
            <a:endParaRPr lang="da-DK" sz="2000" dirty="0" smtClean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b="1" dirty="0" smtClean="0">
                <a:solidFill>
                  <a:srgbClr val="002060"/>
                </a:solidFill>
              </a:rPr>
              <a:t>WAM</a:t>
            </a:r>
            <a:r>
              <a:rPr lang="da-DK" sz="2000" dirty="0" smtClean="0">
                <a:solidFill>
                  <a:srgbClr val="002060"/>
                </a:solidFill>
              </a:rPr>
              <a:t>:	</a:t>
            </a: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err="1" smtClean="0">
                <a:solidFill>
                  <a:srgbClr val="002060"/>
                </a:solidFill>
              </a:rPr>
              <a:t>Couple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>
                <a:solidFill>
                  <a:srgbClr val="002060"/>
                </a:solidFill>
              </a:rPr>
              <a:t>to NEMO</a:t>
            </a:r>
            <a:endParaRPr lang="da-DK" sz="2000" dirty="0" smtClean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	For NRT: </a:t>
            </a:r>
            <a:r>
              <a:rPr lang="da-DK" sz="2000" dirty="0" err="1" smtClean="0">
                <a:solidFill>
                  <a:srgbClr val="002060"/>
                </a:solidFill>
              </a:rPr>
              <a:t>improve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coupling</a:t>
            </a:r>
            <a:r>
              <a:rPr lang="da-DK" sz="2000" dirty="0" smtClean="0">
                <a:solidFill>
                  <a:srgbClr val="002060"/>
                </a:solidFill>
              </a:rPr>
              <a:t> to/from ocean model </a:t>
            </a:r>
          </a:p>
          <a:p>
            <a:pPr marL="400050" lvl="1" indent="0">
              <a:buNone/>
            </a:pP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</a:t>
            </a:r>
            <a:endParaRPr lang="da-DK" sz="2000" dirty="0">
              <a:solidFill>
                <a:srgbClr val="002060"/>
              </a:solidFill>
            </a:endParaRPr>
          </a:p>
          <a:p>
            <a:pPr marL="400050" lvl="1" indent="0">
              <a:buNone/>
            </a:pPr>
            <a:r>
              <a:rPr lang="da-DK" sz="2000" b="1" dirty="0" smtClean="0">
                <a:solidFill>
                  <a:srgbClr val="002060"/>
                </a:solidFill>
              </a:rPr>
              <a:t>DA:	</a:t>
            </a:r>
            <a:r>
              <a:rPr lang="da-DK" sz="2000" dirty="0" smtClean="0">
                <a:solidFill>
                  <a:srgbClr val="002060"/>
                </a:solidFill>
              </a:rPr>
              <a:t>		PDAF  (</a:t>
            </a:r>
            <a:r>
              <a:rPr lang="da-DK" sz="2000" dirty="0" err="1" smtClean="0">
                <a:solidFill>
                  <a:srgbClr val="002060"/>
                </a:solidFill>
              </a:rPr>
              <a:t>implement</a:t>
            </a:r>
            <a:r>
              <a:rPr lang="da-DK" sz="2000" dirty="0" smtClean="0">
                <a:solidFill>
                  <a:srgbClr val="002060"/>
                </a:solidFill>
              </a:rPr>
              <a:t> for NEMO)</a:t>
            </a:r>
          </a:p>
          <a:p>
            <a:pPr marL="400050" lvl="1" indent="0">
              <a:buNone/>
            </a:pP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	</a:t>
            </a:r>
            <a:r>
              <a:rPr lang="da-DK" sz="2000" dirty="0" err="1" smtClean="0">
                <a:solidFill>
                  <a:srgbClr val="002060"/>
                </a:solidFill>
              </a:rPr>
              <a:t>Several</a:t>
            </a:r>
            <a:r>
              <a:rPr lang="da-DK" sz="2000" dirty="0" smtClean="0">
                <a:solidFill>
                  <a:srgbClr val="002060"/>
                </a:solidFill>
              </a:rPr>
              <a:t> data types: </a:t>
            </a:r>
          </a:p>
          <a:p>
            <a:pPr marL="400050" lvl="1" indent="0">
              <a:buNone/>
            </a:pPr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	</a:t>
            </a:r>
            <a:r>
              <a:rPr lang="da-DK" sz="2000" dirty="0" smtClean="0">
                <a:solidFill>
                  <a:srgbClr val="0070C0"/>
                </a:solidFill>
              </a:rPr>
              <a:t>SST, T/S profile, </a:t>
            </a:r>
            <a:r>
              <a:rPr lang="da-DK" sz="2000" dirty="0" err="1" smtClean="0">
                <a:solidFill>
                  <a:srgbClr val="0070C0"/>
                </a:solidFill>
              </a:rPr>
              <a:t>nutrient</a:t>
            </a:r>
            <a:r>
              <a:rPr lang="da-DK" sz="2000" dirty="0" smtClean="0">
                <a:solidFill>
                  <a:srgbClr val="0070C0"/>
                </a:solidFill>
              </a:rPr>
              <a:t> profiles, </a:t>
            </a:r>
            <a:r>
              <a:rPr lang="da-DK" sz="2000" dirty="0" err="1" smtClean="0">
                <a:solidFill>
                  <a:srgbClr val="0070C0"/>
                </a:solidFill>
              </a:rPr>
              <a:t>ice</a:t>
            </a:r>
            <a:r>
              <a:rPr lang="da-DK" sz="2000" dirty="0" smtClean="0">
                <a:solidFill>
                  <a:srgbClr val="0070C0"/>
                </a:solidFill>
              </a:rPr>
              <a:t>, </a:t>
            </a:r>
            <a:r>
              <a:rPr lang="da-DK" sz="2000" dirty="0" err="1" smtClean="0">
                <a:solidFill>
                  <a:srgbClr val="0070C0"/>
                </a:solidFill>
              </a:rPr>
              <a:t>sea</a:t>
            </a:r>
            <a:r>
              <a:rPr lang="da-DK" sz="2000" dirty="0" smtClean="0">
                <a:solidFill>
                  <a:srgbClr val="0070C0"/>
                </a:solidFill>
              </a:rPr>
              <a:t> </a:t>
            </a:r>
            <a:r>
              <a:rPr lang="da-DK" sz="2000" dirty="0" err="1" smtClean="0">
                <a:solidFill>
                  <a:srgbClr val="0070C0"/>
                </a:solidFill>
              </a:rPr>
              <a:t>level</a:t>
            </a:r>
            <a:r>
              <a:rPr lang="da-DK" sz="2000" dirty="0" smtClean="0">
                <a:solidFill>
                  <a:srgbClr val="002060"/>
                </a:solidFill>
              </a:rPr>
              <a:t>, </a:t>
            </a:r>
          </a:p>
          <a:p>
            <a:pPr marL="400050" lvl="1" indent="0">
              <a:buNone/>
            </a:pPr>
            <a:endParaRPr lang="da-DK" sz="2000" dirty="0">
              <a:solidFill>
                <a:srgbClr val="00206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 rot="660326">
            <a:off x="4203250" y="2826459"/>
            <a:ext cx="4499992" cy="26054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err="1" smtClean="0">
                <a:solidFill>
                  <a:schemeClr val="tx2"/>
                </a:solidFill>
              </a:rPr>
              <a:t>Forecast</a:t>
            </a:r>
            <a:r>
              <a:rPr lang="da-DK" sz="2400" b="1" dirty="0" smtClean="0">
                <a:solidFill>
                  <a:schemeClr val="tx2"/>
                </a:solidFill>
              </a:rPr>
              <a:t> &amp; </a:t>
            </a:r>
            <a:r>
              <a:rPr lang="da-DK" sz="2400" b="1" dirty="0" err="1" smtClean="0">
                <a:solidFill>
                  <a:schemeClr val="tx2"/>
                </a:solidFill>
              </a:rPr>
              <a:t>reanalysis</a:t>
            </a:r>
            <a:endParaRPr lang="da-DK" sz="2400" b="1" dirty="0" smtClean="0">
              <a:solidFill>
                <a:schemeClr val="tx2"/>
              </a:solidFill>
            </a:endParaRPr>
          </a:p>
          <a:p>
            <a:pPr algn="ctr"/>
            <a:r>
              <a:rPr lang="da-DK" sz="2400" b="1" dirty="0" smtClean="0">
                <a:solidFill>
                  <a:schemeClr val="tx2"/>
                </a:solidFill>
              </a:rPr>
              <a:t>Systems:</a:t>
            </a:r>
          </a:p>
          <a:p>
            <a:pPr algn="ctr"/>
            <a:r>
              <a:rPr lang="da-DK" sz="2400" b="1" i="1" dirty="0" smtClean="0">
                <a:solidFill>
                  <a:srgbClr val="0070C0"/>
                </a:solidFill>
              </a:rPr>
              <a:t>In the future: </a:t>
            </a:r>
          </a:p>
          <a:p>
            <a:pPr algn="ctr"/>
            <a:r>
              <a:rPr lang="da-DK" sz="2400" b="1" dirty="0" smtClean="0">
                <a:solidFill>
                  <a:schemeClr val="tx2"/>
                </a:solidFill>
              </a:rPr>
              <a:t>As </a:t>
            </a:r>
            <a:r>
              <a:rPr lang="da-DK" sz="2400" b="1" dirty="0" err="1" smtClean="0">
                <a:solidFill>
                  <a:schemeClr val="tx2"/>
                </a:solidFill>
              </a:rPr>
              <a:t>close</a:t>
            </a:r>
            <a:r>
              <a:rPr lang="da-DK" sz="2400" b="1" dirty="0" smtClean="0">
                <a:solidFill>
                  <a:schemeClr val="tx2"/>
                </a:solidFill>
              </a:rPr>
              <a:t> as </a:t>
            </a:r>
            <a:r>
              <a:rPr lang="da-DK" sz="2400" b="1" dirty="0" err="1" smtClean="0">
                <a:solidFill>
                  <a:schemeClr val="tx2"/>
                </a:solidFill>
              </a:rPr>
              <a:t>possible</a:t>
            </a:r>
            <a:endParaRPr lang="da-DK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20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6354"/>
            <a:ext cx="8136904" cy="614374"/>
          </a:xfrm>
        </p:spPr>
        <p:txBody>
          <a:bodyPr/>
          <a:lstStyle/>
          <a:p>
            <a:pPr algn="l"/>
            <a:r>
              <a:rPr lang="da-DK" sz="3600" b="1" dirty="0" smtClean="0">
                <a:solidFill>
                  <a:schemeClr val="bg1"/>
                </a:solidFill>
              </a:rPr>
              <a:t>Present </a:t>
            </a:r>
            <a:r>
              <a:rPr lang="da-DK" sz="3600" b="1" dirty="0" err="1" smtClean="0">
                <a:solidFill>
                  <a:schemeClr val="bg1"/>
                </a:solidFill>
              </a:rPr>
              <a:t>Forecast</a:t>
            </a:r>
            <a:r>
              <a:rPr lang="da-DK" sz="3600" b="1" dirty="0" smtClean="0">
                <a:solidFill>
                  <a:schemeClr val="bg1"/>
                </a:solidFill>
              </a:rPr>
              <a:t> Product (NRT)</a:t>
            </a:r>
            <a:endParaRPr lang="da-DK" sz="3600" b="1" dirty="0">
              <a:solidFill>
                <a:schemeClr val="bg1"/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107504" y="1844824"/>
            <a:ext cx="4392488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a-DK" sz="2000" b="1" i="1" dirty="0" smtClean="0">
                <a:solidFill>
                  <a:srgbClr val="002060"/>
                </a:solidFill>
              </a:rPr>
              <a:t>PHY - BIO:</a:t>
            </a:r>
          </a:p>
          <a:p>
            <a:endParaRPr lang="da-DK" sz="2000" b="1" dirty="0">
              <a:solidFill>
                <a:srgbClr val="002060"/>
              </a:solidFill>
            </a:endParaRPr>
          </a:p>
          <a:p>
            <a:r>
              <a:rPr lang="da-DK" sz="2000" b="1" dirty="0">
                <a:solidFill>
                  <a:srgbClr val="002060"/>
                </a:solidFill>
              </a:rPr>
              <a:t>H</a:t>
            </a:r>
            <a:r>
              <a:rPr lang="da-DK" sz="2000" b="1" dirty="0" smtClean="0">
                <a:solidFill>
                  <a:srgbClr val="002060"/>
                </a:solidFill>
              </a:rPr>
              <a:t>BM-ERGOM: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North Sea – </a:t>
            </a:r>
            <a:r>
              <a:rPr lang="da-DK" sz="2000" dirty="0" err="1" smtClean="0">
                <a:solidFill>
                  <a:srgbClr val="002060"/>
                </a:solidFill>
              </a:rPr>
              <a:t>Baltic</a:t>
            </a:r>
            <a:r>
              <a:rPr lang="da-DK" sz="2000" dirty="0" smtClean="0">
                <a:solidFill>
                  <a:srgbClr val="002060"/>
                </a:solidFill>
              </a:rPr>
              <a:t> set up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Product: 9E – 30E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Online 1-way </a:t>
            </a:r>
            <a:r>
              <a:rPr lang="da-DK" sz="2000" dirty="0" err="1" smtClean="0">
                <a:solidFill>
                  <a:srgbClr val="002060"/>
                </a:solidFill>
              </a:rPr>
              <a:t>coupled</a:t>
            </a:r>
            <a:endParaRPr lang="da-DK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BDY:	</a:t>
            </a:r>
            <a:r>
              <a:rPr lang="da-DK" sz="2000" dirty="0" err="1" smtClean="0">
                <a:solidFill>
                  <a:srgbClr val="002060"/>
                </a:solidFill>
              </a:rPr>
              <a:t>climatology</a:t>
            </a:r>
            <a:r>
              <a:rPr lang="da-DK" sz="2000" dirty="0" smtClean="0">
                <a:solidFill>
                  <a:srgbClr val="002060"/>
                </a:solidFill>
              </a:rPr>
              <a:t>: S, T, BIO</a:t>
            </a:r>
          </a:p>
          <a:p>
            <a:pPr lvl="1"/>
            <a:r>
              <a:rPr lang="da-DK" sz="2000" dirty="0" smtClean="0">
                <a:solidFill>
                  <a:srgbClr val="002060"/>
                </a:solidFill>
              </a:rPr>
              <a:t>	2D model: </a:t>
            </a:r>
            <a:r>
              <a:rPr lang="da-DK" sz="2000" dirty="0" err="1" smtClean="0">
                <a:solidFill>
                  <a:srgbClr val="002060"/>
                </a:solidFill>
              </a:rPr>
              <a:t>wl</a:t>
            </a:r>
            <a:endParaRPr lang="da-DK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River flow + </a:t>
            </a:r>
            <a:r>
              <a:rPr lang="da-DK" sz="2000" dirty="0" err="1" smtClean="0">
                <a:solidFill>
                  <a:srgbClr val="002060"/>
                </a:solidFill>
              </a:rPr>
              <a:t>nutrient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loads</a:t>
            </a:r>
            <a:r>
              <a:rPr lang="da-DK" sz="2000" dirty="0" smtClean="0">
                <a:solidFill>
                  <a:srgbClr val="002060"/>
                </a:solidFill>
              </a:rPr>
              <a:t>: E-HYPE3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Inc. </a:t>
            </a:r>
            <a:r>
              <a:rPr lang="da-DK" sz="2000" dirty="0" err="1" smtClean="0">
                <a:solidFill>
                  <a:srgbClr val="002060"/>
                </a:solidFill>
              </a:rPr>
              <a:t>Carbon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cycle</a:t>
            </a:r>
            <a:r>
              <a:rPr lang="da-DK" sz="2000" dirty="0" smtClean="0">
                <a:solidFill>
                  <a:srgbClr val="002060"/>
                </a:solidFill>
              </a:rPr>
              <a:t> (from April)</a:t>
            </a:r>
          </a:p>
          <a:p>
            <a:endParaRPr lang="da-DK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err="1" smtClean="0">
                <a:solidFill>
                  <a:srgbClr val="002060"/>
                </a:solidFill>
              </a:rPr>
              <a:t>Production</a:t>
            </a:r>
            <a:r>
              <a:rPr lang="da-DK" sz="2000" dirty="0" smtClean="0">
                <a:solidFill>
                  <a:srgbClr val="002060"/>
                </a:solidFill>
              </a:rPr>
              <a:t>: </a:t>
            </a:r>
          </a:p>
          <a:p>
            <a:pPr marL="800100" lvl="1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NWP: DMI-</a:t>
            </a:r>
            <a:r>
              <a:rPr lang="da-DK" sz="2000" dirty="0" err="1" smtClean="0">
                <a:solidFill>
                  <a:srgbClr val="002060"/>
                </a:solidFill>
              </a:rPr>
              <a:t>Harmonie</a:t>
            </a:r>
            <a:r>
              <a:rPr lang="da-DK" sz="2000" dirty="0" smtClean="0">
                <a:solidFill>
                  <a:srgbClr val="002060"/>
                </a:solidFill>
              </a:rPr>
              <a:t> + ECMWF</a:t>
            </a:r>
          </a:p>
          <a:p>
            <a:pPr marL="800100" lvl="1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5 </a:t>
            </a:r>
            <a:r>
              <a:rPr lang="da-DK" sz="2000" dirty="0" err="1" smtClean="0">
                <a:solidFill>
                  <a:srgbClr val="002060"/>
                </a:solidFill>
              </a:rPr>
              <a:t>days</a:t>
            </a:r>
            <a:r>
              <a:rPr lang="da-DK" sz="2000" dirty="0" smtClean="0">
                <a:solidFill>
                  <a:srgbClr val="002060"/>
                </a:solidFill>
              </a:rPr>
              <a:t>  (6 </a:t>
            </a:r>
            <a:r>
              <a:rPr lang="da-DK" sz="2000" dirty="0" err="1" smtClean="0">
                <a:solidFill>
                  <a:srgbClr val="002060"/>
                </a:solidFill>
              </a:rPr>
              <a:t>days</a:t>
            </a:r>
            <a:r>
              <a:rPr lang="da-DK" sz="2000" dirty="0" smtClean="0">
                <a:solidFill>
                  <a:srgbClr val="002060"/>
                </a:solidFill>
              </a:rPr>
              <a:t> from April)</a:t>
            </a:r>
          </a:p>
        </p:txBody>
      </p:sp>
      <p:sp>
        <p:nvSpPr>
          <p:cNvPr id="3" name="Tekstboks 2"/>
          <p:cNvSpPr txBox="1"/>
          <p:nvPr/>
        </p:nvSpPr>
        <p:spPr>
          <a:xfrm>
            <a:off x="4644008" y="1844824"/>
            <a:ext cx="4392488" cy="4401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a-DK" sz="2000" b="1" i="1" dirty="0">
                <a:solidFill>
                  <a:srgbClr val="002060"/>
                </a:solidFill>
              </a:rPr>
              <a:t>WAV:</a:t>
            </a:r>
          </a:p>
          <a:p>
            <a:endParaRPr lang="da-DK" sz="2000" b="1" dirty="0">
              <a:solidFill>
                <a:srgbClr val="002060"/>
              </a:solidFill>
            </a:endParaRPr>
          </a:p>
          <a:p>
            <a:r>
              <a:rPr lang="da-DK" sz="2000" b="1" dirty="0" smtClean="0">
                <a:solidFill>
                  <a:srgbClr val="00B050"/>
                </a:solidFill>
              </a:rPr>
              <a:t>WAM 4.6</a:t>
            </a:r>
          </a:p>
          <a:p>
            <a:pPr marL="342900" indent="-342900">
              <a:buFontTx/>
              <a:buChar char="-"/>
            </a:pPr>
            <a:r>
              <a:rPr lang="da-DK" sz="2000" dirty="0" err="1" smtClean="0">
                <a:solidFill>
                  <a:srgbClr val="00B050"/>
                </a:solidFill>
              </a:rPr>
              <a:t>coupled</a:t>
            </a:r>
            <a:r>
              <a:rPr lang="da-DK" sz="2000" dirty="0" smtClean="0">
                <a:solidFill>
                  <a:srgbClr val="00B050"/>
                </a:solidFill>
              </a:rPr>
              <a:t>  with HBM </a:t>
            </a:r>
            <a:r>
              <a:rPr lang="da-DK" sz="2000" dirty="0" err="1" smtClean="0">
                <a:solidFill>
                  <a:srgbClr val="00B050"/>
                </a:solidFill>
              </a:rPr>
              <a:t>surface</a:t>
            </a:r>
            <a:r>
              <a:rPr lang="da-DK" sz="2000" dirty="0" smtClean="0">
                <a:solidFill>
                  <a:srgbClr val="00B050"/>
                </a:solidFill>
              </a:rPr>
              <a:t> </a:t>
            </a:r>
            <a:r>
              <a:rPr lang="da-DK" sz="2000" dirty="0" err="1" smtClean="0">
                <a:solidFill>
                  <a:srgbClr val="00B050"/>
                </a:solidFill>
              </a:rPr>
              <a:t>currents</a:t>
            </a:r>
            <a:endParaRPr lang="da-DK" sz="2000" dirty="0" smtClean="0">
              <a:solidFill>
                <a:srgbClr val="00B05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BDY: ECMWF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Set up: Skagerrak – </a:t>
            </a:r>
            <a:r>
              <a:rPr lang="da-DK" sz="2000" dirty="0" err="1" smtClean="0">
                <a:solidFill>
                  <a:srgbClr val="00B050"/>
                </a:solidFill>
              </a:rPr>
              <a:t>Baltic</a:t>
            </a:r>
            <a:r>
              <a:rPr lang="da-DK" sz="2000" dirty="0" smtClean="0">
                <a:solidFill>
                  <a:srgbClr val="00B050"/>
                </a:solidFill>
              </a:rPr>
              <a:t> Sea</a:t>
            </a:r>
          </a:p>
          <a:p>
            <a:pPr marL="342900" indent="-342900">
              <a:buFontTx/>
              <a:buChar char="-"/>
            </a:pPr>
            <a:endParaRPr lang="da-DK" sz="2000" dirty="0">
              <a:solidFill>
                <a:srgbClr val="00B05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err="1" smtClean="0">
                <a:solidFill>
                  <a:srgbClr val="00B050"/>
                </a:solidFill>
              </a:rPr>
              <a:t>Production</a:t>
            </a:r>
            <a:r>
              <a:rPr lang="da-DK" sz="2000" dirty="0" smtClean="0">
                <a:solidFill>
                  <a:srgbClr val="00B050"/>
                </a:solidFill>
              </a:rPr>
              <a:t>:</a:t>
            </a:r>
          </a:p>
          <a:p>
            <a:pPr marL="800100" lvl="1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NWP: FMI-</a:t>
            </a:r>
            <a:r>
              <a:rPr lang="da-DK" sz="2000" dirty="0" err="1" smtClean="0">
                <a:solidFill>
                  <a:srgbClr val="00B050"/>
                </a:solidFill>
              </a:rPr>
              <a:t>Harmonie</a:t>
            </a:r>
            <a:r>
              <a:rPr lang="da-DK" sz="2000" dirty="0" smtClean="0">
                <a:solidFill>
                  <a:srgbClr val="00B050"/>
                </a:solidFill>
              </a:rPr>
              <a:t> + ECMWF</a:t>
            </a:r>
          </a:p>
          <a:p>
            <a:pPr marL="800100" lvl="1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5 </a:t>
            </a:r>
            <a:r>
              <a:rPr lang="da-DK" sz="2000" dirty="0" err="1" smtClean="0">
                <a:solidFill>
                  <a:srgbClr val="00B050"/>
                </a:solidFill>
              </a:rPr>
              <a:t>days</a:t>
            </a:r>
            <a:r>
              <a:rPr lang="da-DK" sz="2000" dirty="0" smtClean="0">
                <a:solidFill>
                  <a:srgbClr val="00B050"/>
                </a:solidFill>
              </a:rPr>
              <a:t> (6 </a:t>
            </a:r>
            <a:r>
              <a:rPr lang="da-DK" sz="2000" dirty="0" err="1" smtClean="0">
                <a:solidFill>
                  <a:srgbClr val="00B050"/>
                </a:solidFill>
              </a:rPr>
              <a:t>days</a:t>
            </a:r>
            <a:r>
              <a:rPr lang="da-DK" sz="2000" dirty="0" smtClean="0">
                <a:solidFill>
                  <a:srgbClr val="00B050"/>
                </a:solidFill>
              </a:rPr>
              <a:t> from April)</a:t>
            </a:r>
          </a:p>
          <a:p>
            <a:endParaRPr lang="da-DK" sz="2000" dirty="0" smtClean="0"/>
          </a:p>
          <a:p>
            <a:endParaRPr lang="da-DK" sz="2000" dirty="0"/>
          </a:p>
          <a:p>
            <a:endParaRPr lang="da-DK" sz="2000" dirty="0" smtClean="0"/>
          </a:p>
          <a:p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71858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36904" cy="614374"/>
          </a:xfrm>
        </p:spPr>
        <p:txBody>
          <a:bodyPr/>
          <a:lstStyle/>
          <a:p>
            <a:pPr algn="l"/>
            <a:r>
              <a:rPr lang="da-DK" sz="3600" b="1" dirty="0" err="1" smtClean="0">
                <a:solidFill>
                  <a:schemeClr val="bg1"/>
                </a:solidFill>
              </a:rPr>
              <a:t>Forecast</a:t>
            </a:r>
            <a:r>
              <a:rPr lang="da-DK" sz="3600" b="1" dirty="0" smtClean="0">
                <a:solidFill>
                  <a:schemeClr val="bg1"/>
                </a:solidFill>
              </a:rPr>
              <a:t> Product (NRT)</a:t>
            </a:r>
            <a:br>
              <a:rPr lang="da-DK" sz="3600" b="1" dirty="0" smtClean="0">
                <a:solidFill>
                  <a:schemeClr val="bg1"/>
                </a:solidFill>
              </a:rPr>
            </a:br>
            <a:r>
              <a:rPr lang="da-DK" sz="3600" b="1" dirty="0" smtClean="0">
                <a:solidFill>
                  <a:srgbClr val="FF0000"/>
                </a:solidFill>
              </a:rPr>
              <a:t>-</a:t>
            </a:r>
            <a:r>
              <a:rPr lang="da-DK" sz="3600" b="1" dirty="0" smtClean="0">
                <a:solidFill>
                  <a:schemeClr val="bg1"/>
                </a:solidFill>
              </a:rPr>
              <a:t> </a:t>
            </a:r>
            <a:r>
              <a:rPr lang="da-DK" sz="3600" b="1" i="1" dirty="0" err="1" smtClean="0">
                <a:solidFill>
                  <a:srgbClr val="FF0000"/>
                </a:solidFill>
              </a:rPr>
              <a:t>Planned</a:t>
            </a:r>
            <a:r>
              <a:rPr lang="da-DK" sz="3600" b="1" i="1" dirty="0" smtClean="0">
                <a:solidFill>
                  <a:srgbClr val="FF0000"/>
                </a:solidFill>
              </a:rPr>
              <a:t> for December </a:t>
            </a:r>
            <a:r>
              <a:rPr lang="da-DK" sz="3600" b="1" i="1" dirty="0">
                <a:solidFill>
                  <a:srgbClr val="FF0000"/>
                </a:solidFill>
              </a:rPr>
              <a:t>2020!</a:t>
            </a:r>
            <a:br>
              <a:rPr lang="da-DK" sz="3600" b="1" i="1" dirty="0">
                <a:solidFill>
                  <a:srgbClr val="FF0000"/>
                </a:solidFill>
              </a:rPr>
            </a:br>
            <a:endParaRPr lang="da-DK" sz="3600" b="1" dirty="0">
              <a:solidFill>
                <a:schemeClr val="bg1"/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107504" y="1844824"/>
            <a:ext cx="4392488" cy="47089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a-DK" sz="2000" b="1" i="1" dirty="0" smtClean="0">
                <a:solidFill>
                  <a:srgbClr val="002060"/>
                </a:solidFill>
              </a:rPr>
              <a:t>PHY - BIO:</a:t>
            </a:r>
          </a:p>
          <a:p>
            <a:endParaRPr lang="da-DK" sz="2000" b="1" dirty="0">
              <a:solidFill>
                <a:srgbClr val="002060"/>
              </a:solidFill>
            </a:endParaRPr>
          </a:p>
          <a:p>
            <a:r>
              <a:rPr lang="da-DK" sz="2000" b="1" dirty="0" smtClean="0">
                <a:solidFill>
                  <a:srgbClr val="FF0000"/>
                </a:solidFill>
              </a:rPr>
              <a:t>NEMO-ERGOM</a:t>
            </a:r>
            <a:r>
              <a:rPr lang="da-DK" sz="2000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North Sea – </a:t>
            </a:r>
            <a:r>
              <a:rPr lang="da-DK" sz="2000" dirty="0" err="1" smtClean="0">
                <a:solidFill>
                  <a:srgbClr val="002060"/>
                </a:solidFill>
              </a:rPr>
              <a:t>Baltic</a:t>
            </a:r>
            <a:r>
              <a:rPr lang="da-DK" sz="2000" dirty="0" smtClean="0">
                <a:solidFill>
                  <a:srgbClr val="002060"/>
                </a:solidFill>
              </a:rPr>
              <a:t> set up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Product: 9E – 30E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Online 1-way </a:t>
            </a:r>
            <a:r>
              <a:rPr lang="da-DK" sz="2000" dirty="0" err="1" smtClean="0">
                <a:solidFill>
                  <a:srgbClr val="002060"/>
                </a:solidFill>
              </a:rPr>
              <a:t>coupled</a:t>
            </a:r>
            <a:endParaRPr lang="da-DK" sz="20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BDY:	</a:t>
            </a:r>
            <a:r>
              <a:rPr lang="da-DK" sz="2000" dirty="0" err="1" smtClean="0">
                <a:solidFill>
                  <a:srgbClr val="002060"/>
                </a:solidFill>
              </a:rPr>
              <a:t>climatology</a:t>
            </a:r>
            <a:r>
              <a:rPr lang="da-DK" sz="2000" dirty="0" smtClean="0">
                <a:solidFill>
                  <a:srgbClr val="002060"/>
                </a:solidFill>
              </a:rPr>
              <a:t>: BIO</a:t>
            </a:r>
          </a:p>
          <a:p>
            <a:pPr lvl="1"/>
            <a:r>
              <a:rPr lang="da-DK" sz="2000" dirty="0" smtClean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FF0000"/>
                </a:solidFill>
              </a:rPr>
              <a:t>NWS MFC: S, T, </a:t>
            </a:r>
            <a:r>
              <a:rPr lang="da-DK" sz="2000" dirty="0" err="1" smtClean="0">
                <a:solidFill>
                  <a:srgbClr val="FF0000"/>
                </a:solidFill>
              </a:rPr>
              <a:t>wl</a:t>
            </a:r>
            <a:r>
              <a:rPr lang="da-DK" sz="2000" dirty="0" smtClean="0">
                <a:solidFill>
                  <a:srgbClr val="002060"/>
                </a:solidFill>
              </a:rPr>
              <a:t>	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River flow + </a:t>
            </a:r>
            <a:r>
              <a:rPr lang="da-DK" sz="2000" dirty="0" err="1" smtClean="0">
                <a:solidFill>
                  <a:srgbClr val="002060"/>
                </a:solidFill>
              </a:rPr>
              <a:t>nutrient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loads</a:t>
            </a:r>
            <a:r>
              <a:rPr lang="da-DK" sz="2000" dirty="0" smtClean="0">
                <a:solidFill>
                  <a:srgbClr val="002060"/>
                </a:solidFill>
              </a:rPr>
              <a:t>: E-HYPE3</a:t>
            </a:r>
          </a:p>
          <a:p>
            <a:pPr marL="342900" indent="-342900">
              <a:buFontTx/>
              <a:buChar char="-"/>
            </a:pPr>
            <a:r>
              <a:rPr lang="da-DK" sz="2000" dirty="0" err="1" smtClean="0">
                <a:solidFill>
                  <a:srgbClr val="002060"/>
                </a:solidFill>
              </a:rPr>
              <a:t>Coupled</a:t>
            </a:r>
            <a:r>
              <a:rPr lang="da-DK" sz="2000" dirty="0" smtClean="0">
                <a:solidFill>
                  <a:srgbClr val="002060"/>
                </a:solidFill>
              </a:rPr>
              <a:t> with WAM </a:t>
            </a:r>
          </a:p>
          <a:p>
            <a:pPr marL="800100" lvl="1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(</a:t>
            </a:r>
            <a:r>
              <a:rPr lang="da-DK" sz="2000" dirty="0" err="1" smtClean="0">
                <a:solidFill>
                  <a:srgbClr val="002060"/>
                </a:solidFill>
              </a:rPr>
              <a:t>incl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Stokes</a:t>
            </a:r>
            <a:r>
              <a:rPr lang="da-DK" sz="2000" dirty="0" smtClean="0">
                <a:solidFill>
                  <a:srgbClr val="002060"/>
                </a:solidFill>
              </a:rPr>
              <a:t> drift, …</a:t>
            </a:r>
            <a:r>
              <a:rPr lang="da-DK" sz="2000" dirty="0" err="1" smtClean="0">
                <a:solidFill>
                  <a:srgbClr val="002060"/>
                </a:solidFill>
              </a:rPr>
              <a:t>fluxes</a:t>
            </a:r>
            <a:r>
              <a:rPr lang="da-DK" sz="2000" dirty="0" smtClean="0">
                <a:solidFill>
                  <a:srgbClr val="002060"/>
                </a:solidFill>
              </a:rPr>
              <a:t>?)</a:t>
            </a:r>
          </a:p>
          <a:p>
            <a:endParaRPr lang="da-DK" sz="2000" dirty="0" smtClean="0">
              <a:solidFill>
                <a:srgbClr val="002060"/>
              </a:solidFill>
            </a:endParaRPr>
          </a:p>
          <a:p>
            <a:r>
              <a:rPr lang="da-DK" sz="2000" dirty="0" err="1" smtClean="0">
                <a:solidFill>
                  <a:srgbClr val="002060"/>
                </a:solidFill>
              </a:rPr>
              <a:t>Production</a:t>
            </a:r>
            <a:r>
              <a:rPr lang="da-DK" sz="2000" dirty="0" smtClean="0">
                <a:solidFill>
                  <a:srgbClr val="002060"/>
                </a:solidFill>
              </a:rPr>
              <a:t>: 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2060"/>
                </a:solidFill>
              </a:rPr>
              <a:t>NWP: </a:t>
            </a:r>
            <a:r>
              <a:rPr lang="da-DK" sz="2000" dirty="0" smtClean="0">
                <a:solidFill>
                  <a:srgbClr val="FF0000"/>
                </a:solidFill>
              </a:rPr>
              <a:t>SMHI</a:t>
            </a:r>
            <a:r>
              <a:rPr lang="da-DK" sz="2000" dirty="0" smtClean="0">
                <a:solidFill>
                  <a:srgbClr val="002060"/>
                </a:solidFill>
              </a:rPr>
              <a:t>-</a:t>
            </a:r>
            <a:r>
              <a:rPr lang="da-DK" sz="2000" dirty="0" err="1" smtClean="0">
                <a:solidFill>
                  <a:srgbClr val="002060"/>
                </a:solidFill>
              </a:rPr>
              <a:t>Harmonie</a:t>
            </a:r>
            <a:r>
              <a:rPr lang="da-DK" sz="2000" dirty="0" smtClean="0">
                <a:solidFill>
                  <a:srgbClr val="002060"/>
                </a:solidFill>
              </a:rPr>
              <a:t> + ECMWF</a:t>
            </a:r>
          </a:p>
          <a:p>
            <a:pPr marL="342900" indent="-342900">
              <a:buFontTx/>
              <a:buChar char="-"/>
            </a:pPr>
            <a:r>
              <a:rPr lang="da-DK" sz="2000" dirty="0">
                <a:solidFill>
                  <a:srgbClr val="002060"/>
                </a:solidFill>
              </a:rPr>
              <a:t>6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days</a:t>
            </a:r>
            <a:endParaRPr lang="da-DK" sz="2000" dirty="0" smtClean="0">
              <a:solidFill>
                <a:srgbClr val="002060"/>
              </a:solidFill>
            </a:endParaRPr>
          </a:p>
        </p:txBody>
      </p:sp>
      <p:sp>
        <p:nvSpPr>
          <p:cNvPr id="3" name="Tekstboks 2"/>
          <p:cNvSpPr txBox="1"/>
          <p:nvPr/>
        </p:nvSpPr>
        <p:spPr>
          <a:xfrm>
            <a:off x="4644008" y="1844824"/>
            <a:ext cx="4392488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a-DK" sz="2000" b="1" i="1" dirty="0">
                <a:solidFill>
                  <a:srgbClr val="002060"/>
                </a:solidFill>
              </a:rPr>
              <a:t>WAV:</a:t>
            </a:r>
          </a:p>
          <a:p>
            <a:endParaRPr lang="da-DK" sz="2000" b="1" dirty="0">
              <a:solidFill>
                <a:srgbClr val="002060"/>
              </a:solidFill>
            </a:endParaRPr>
          </a:p>
          <a:p>
            <a:r>
              <a:rPr lang="da-DK" sz="2000" dirty="0" smtClean="0">
                <a:solidFill>
                  <a:srgbClr val="00B050"/>
                </a:solidFill>
              </a:rPr>
              <a:t>WAM 4.6</a:t>
            </a:r>
          </a:p>
          <a:p>
            <a:pPr marL="342900" indent="-342900">
              <a:buFontTx/>
              <a:buChar char="-"/>
            </a:pPr>
            <a:r>
              <a:rPr lang="da-DK" sz="2000" dirty="0" err="1" smtClean="0">
                <a:solidFill>
                  <a:srgbClr val="00B050"/>
                </a:solidFill>
              </a:rPr>
              <a:t>coupled</a:t>
            </a:r>
            <a:r>
              <a:rPr lang="da-DK" sz="2000" dirty="0" smtClean="0">
                <a:solidFill>
                  <a:srgbClr val="00B050"/>
                </a:solidFill>
              </a:rPr>
              <a:t>  with NEMO </a:t>
            </a:r>
            <a:r>
              <a:rPr lang="da-DK" sz="2000" dirty="0" err="1" smtClean="0">
                <a:solidFill>
                  <a:srgbClr val="00B050"/>
                </a:solidFill>
              </a:rPr>
              <a:t>surface</a:t>
            </a:r>
            <a:r>
              <a:rPr lang="da-DK" sz="2000" dirty="0" smtClean="0">
                <a:solidFill>
                  <a:srgbClr val="00B050"/>
                </a:solidFill>
              </a:rPr>
              <a:t> </a:t>
            </a:r>
            <a:r>
              <a:rPr lang="da-DK" sz="2000" dirty="0" err="1" smtClean="0">
                <a:solidFill>
                  <a:srgbClr val="00B050"/>
                </a:solidFill>
              </a:rPr>
              <a:t>currents</a:t>
            </a:r>
            <a:r>
              <a:rPr lang="da-DK" sz="2000" dirty="0" smtClean="0">
                <a:solidFill>
                  <a:srgbClr val="00B050"/>
                </a:solidFill>
              </a:rPr>
              <a:t> &amp; </a:t>
            </a:r>
            <a:r>
              <a:rPr lang="da-DK" sz="2000" dirty="0" err="1" smtClean="0">
                <a:solidFill>
                  <a:srgbClr val="00B050"/>
                </a:solidFill>
              </a:rPr>
              <a:t>ice</a:t>
            </a:r>
            <a:r>
              <a:rPr lang="da-DK" sz="2000" dirty="0" smtClean="0">
                <a:solidFill>
                  <a:srgbClr val="00B050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BDY: ECMWF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Set up: Skagerrak – </a:t>
            </a:r>
            <a:r>
              <a:rPr lang="da-DK" sz="2000" dirty="0" err="1" smtClean="0">
                <a:solidFill>
                  <a:srgbClr val="00B050"/>
                </a:solidFill>
              </a:rPr>
              <a:t>Baltic</a:t>
            </a:r>
            <a:r>
              <a:rPr lang="da-DK" sz="2000" dirty="0" smtClean="0">
                <a:solidFill>
                  <a:srgbClr val="00B050"/>
                </a:solidFill>
              </a:rPr>
              <a:t> Sea</a:t>
            </a:r>
          </a:p>
          <a:p>
            <a:pPr marL="342900" indent="-342900">
              <a:buFontTx/>
              <a:buChar char="-"/>
            </a:pPr>
            <a:endParaRPr lang="da-DK" sz="2000" dirty="0">
              <a:solidFill>
                <a:srgbClr val="00B050"/>
              </a:solidFill>
            </a:endParaRPr>
          </a:p>
          <a:p>
            <a:r>
              <a:rPr lang="da-DK" sz="2000" dirty="0" err="1" smtClean="0">
                <a:solidFill>
                  <a:srgbClr val="00B050"/>
                </a:solidFill>
              </a:rPr>
              <a:t>Production</a:t>
            </a:r>
            <a:r>
              <a:rPr lang="da-DK" sz="2000" dirty="0" smtClean="0">
                <a:solidFill>
                  <a:srgbClr val="00B050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NWP: </a:t>
            </a:r>
            <a:r>
              <a:rPr lang="da-DK" sz="2000" dirty="0" smtClean="0">
                <a:solidFill>
                  <a:srgbClr val="FF0000"/>
                </a:solidFill>
              </a:rPr>
              <a:t>FMI/SMHI</a:t>
            </a:r>
            <a:r>
              <a:rPr lang="da-DK" sz="2000" dirty="0" smtClean="0">
                <a:solidFill>
                  <a:srgbClr val="00B050"/>
                </a:solidFill>
              </a:rPr>
              <a:t>-</a:t>
            </a:r>
            <a:r>
              <a:rPr lang="da-DK" sz="2000" dirty="0" err="1" smtClean="0">
                <a:solidFill>
                  <a:srgbClr val="00B050"/>
                </a:solidFill>
              </a:rPr>
              <a:t>Harmonie</a:t>
            </a:r>
            <a:r>
              <a:rPr lang="da-DK" sz="2000" dirty="0" smtClean="0">
                <a:solidFill>
                  <a:srgbClr val="00B050"/>
                </a:solidFill>
              </a:rPr>
              <a:t> + ECMWF</a:t>
            </a:r>
          </a:p>
          <a:p>
            <a:pPr marL="342900" indent="-342900">
              <a:buFontTx/>
              <a:buChar char="-"/>
            </a:pPr>
            <a:r>
              <a:rPr lang="da-DK" sz="2000" dirty="0" smtClean="0">
                <a:solidFill>
                  <a:srgbClr val="00B050"/>
                </a:solidFill>
              </a:rPr>
              <a:t>6 </a:t>
            </a:r>
            <a:r>
              <a:rPr lang="da-DK" sz="2000" dirty="0" err="1" smtClean="0">
                <a:solidFill>
                  <a:srgbClr val="00B050"/>
                </a:solidFill>
              </a:rPr>
              <a:t>days</a:t>
            </a:r>
            <a:r>
              <a:rPr lang="da-DK" sz="2000" dirty="0" smtClean="0">
                <a:solidFill>
                  <a:srgbClr val="00B050"/>
                </a:solidFill>
              </a:rPr>
              <a:t> </a:t>
            </a:r>
            <a:endParaRPr lang="da-DK" sz="2000" dirty="0" smtClean="0"/>
          </a:p>
          <a:p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40058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6354"/>
            <a:ext cx="8136904" cy="614374"/>
          </a:xfrm>
        </p:spPr>
        <p:txBody>
          <a:bodyPr/>
          <a:lstStyle/>
          <a:p>
            <a:pPr algn="l"/>
            <a:r>
              <a:rPr lang="da-DK" sz="3600" b="1" dirty="0" smtClean="0">
                <a:solidFill>
                  <a:schemeClr val="bg1"/>
                </a:solidFill>
              </a:rPr>
              <a:t>Present </a:t>
            </a:r>
            <a:r>
              <a:rPr lang="da-DK" sz="3600" b="1" dirty="0" err="1" smtClean="0">
                <a:solidFill>
                  <a:schemeClr val="bg1"/>
                </a:solidFill>
              </a:rPr>
              <a:t>Multi</a:t>
            </a:r>
            <a:r>
              <a:rPr lang="da-DK" sz="3600" b="1" dirty="0" smtClean="0">
                <a:solidFill>
                  <a:schemeClr val="bg1"/>
                </a:solidFill>
              </a:rPr>
              <a:t>-Year Product</a:t>
            </a:r>
            <a:endParaRPr lang="da-DK" sz="3600" b="1" dirty="0">
              <a:solidFill>
                <a:srgbClr val="92D050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611560" y="2068393"/>
            <a:ext cx="7488832" cy="33855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da-DK" sz="2000" b="1" dirty="0" smtClean="0">
                <a:solidFill>
                  <a:srgbClr val="0070C0"/>
                </a:solidFill>
              </a:rPr>
              <a:t>PHY+BIO: 	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Product </a:t>
            </a:r>
            <a:r>
              <a:rPr lang="da-DK" sz="2000" dirty="0">
                <a:solidFill>
                  <a:srgbClr val="002060"/>
                </a:solidFill>
              </a:rPr>
              <a:t>id: </a:t>
            </a:r>
            <a:r>
              <a:rPr lang="da-DK" sz="2000" dirty="0" smtClean="0">
                <a:solidFill>
                  <a:srgbClr val="002060"/>
                </a:solidFill>
              </a:rPr>
              <a:t>003_011 &amp; 003_012</a:t>
            </a: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NEMO 3.6 – SCOBI online </a:t>
            </a:r>
            <a:r>
              <a:rPr lang="da-DK" sz="2000" dirty="0" err="1" smtClean="0">
                <a:solidFill>
                  <a:srgbClr val="002060"/>
                </a:solidFill>
              </a:rPr>
              <a:t>one-way</a:t>
            </a:r>
            <a:r>
              <a:rPr lang="da-DK" sz="2000" dirty="0" smtClean="0">
                <a:solidFill>
                  <a:srgbClr val="002060"/>
                </a:solidFill>
              </a:rPr>
              <a:t> </a:t>
            </a:r>
            <a:r>
              <a:rPr lang="da-DK" sz="2000" dirty="0" err="1" smtClean="0">
                <a:solidFill>
                  <a:srgbClr val="002060"/>
                </a:solidFill>
              </a:rPr>
              <a:t>coupled</a:t>
            </a:r>
            <a:endParaRPr lang="da-DK" sz="2000" dirty="0" smtClean="0">
              <a:solidFill>
                <a:srgbClr val="002060"/>
              </a:solidFill>
            </a:endParaRP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NWP </a:t>
            </a:r>
            <a:r>
              <a:rPr lang="da-DK" sz="2000" dirty="0" err="1" smtClean="0">
                <a:solidFill>
                  <a:srgbClr val="002060"/>
                </a:solidFill>
              </a:rPr>
              <a:t>forcing</a:t>
            </a:r>
            <a:r>
              <a:rPr lang="da-DK" sz="2000" dirty="0" smtClean="0">
                <a:solidFill>
                  <a:srgbClr val="002060"/>
                </a:solidFill>
              </a:rPr>
              <a:t>:  </a:t>
            </a: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Euro4M (HIRLAM 1993-2011)</a:t>
            </a: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	UERRA (</a:t>
            </a:r>
            <a:r>
              <a:rPr lang="da-DK" sz="2000" dirty="0" err="1" smtClean="0">
                <a:solidFill>
                  <a:srgbClr val="002060"/>
                </a:solidFill>
              </a:rPr>
              <a:t>Harmonie</a:t>
            </a:r>
            <a:r>
              <a:rPr lang="da-DK" sz="2000" dirty="0" smtClean="0">
                <a:solidFill>
                  <a:srgbClr val="002060"/>
                </a:solidFill>
              </a:rPr>
              <a:t> 2012-&gt;)</a:t>
            </a: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Grid: 2n.m + 56 </a:t>
            </a:r>
            <a:r>
              <a:rPr lang="da-DK" sz="2000" dirty="0" err="1" smtClean="0">
                <a:solidFill>
                  <a:srgbClr val="002060"/>
                </a:solidFill>
              </a:rPr>
              <a:t>layers</a:t>
            </a:r>
            <a:r>
              <a:rPr lang="da-DK" sz="2000" dirty="0" smtClean="0">
                <a:solidFill>
                  <a:srgbClr val="002060"/>
                </a:solidFill>
              </a:rPr>
              <a:t> (system + </a:t>
            </a:r>
            <a:r>
              <a:rPr lang="da-DK" sz="2000" dirty="0" err="1" smtClean="0">
                <a:solidFill>
                  <a:srgbClr val="002060"/>
                </a:solidFill>
              </a:rPr>
              <a:t>product</a:t>
            </a:r>
            <a:r>
              <a:rPr lang="da-DK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da-DK" sz="2000" b="1" i="1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Product covers: 1993-2017/18 </a:t>
            </a:r>
          </a:p>
          <a:p>
            <a:r>
              <a:rPr lang="da-DK" sz="2000" dirty="0">
                <a:solidFill>
                  <a:srgbClr val="002060"/>
                </a:solidFill>
              </a:rPr>
              <a:t>	</a:t>
            </a:r>
            <a:r>
              <a:rPr lang="da-DK" sz="2000" dirty="0" smtClean="0">
                <a:solidFill>
                  <a:srgbClr val="002060"/>
                </a:solidFill>
              </a:rPr>
              <a:t>DA:  PDAF (LSEIK </a:t>
            </a:r>
            <a:r>
              <a:rPr lang="da-DK" sz="2000" dirty="0" err="1" smtClean="0">
                <a:solidFill>
                  <a:srgbClr val="002060"/>
                </a:solidFill>
              </a:rPr>
              <a:t>method</a:t>
            </a:r>
            <a:r>
              <a:rPr lang="da-DK" sz="2000" dirty="0" smtClean="0">
                <a:solidFill>
                  <a:srgbClr val="002060"/>
                </a:solidFill>
              </a:rPr>
              <a:t>)</a:t>
            </a:r>
            <a:endParaRPr lang="da-DK" dirty="0">
              <a:solidFill>
                <a:srgbClr val="002060"/>
              </a:solidFill>
            </a:endParaRPr>
          </a:p>
          <a:p>
            <a:endParaRPr lang="da-DK" dirty="0" smtClean="0">
              <a:solidFill>
                <a:srgbClr val="00B050"/>
              </a:solidFill>
            </a:endParaRPr>
          </a:p>
          <a:p>
            <a:endParaRPr lang="da-DK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6354"/>
            <a:ext cx="8136904" cy="614374"/>
          </a:xfrm>
        </p:spPr>
        <p:txBody>
          <a:bodyPr/>
          <a:lstStyle/>
          <a:p>
            <a:pPr algn="l"/>
            <a:r>
              <a:rPr lang="da-DK" sz="3600" dirty="0" err="1" smtClean="0">
                <a:solidFill>
                  <a:schemeClr val="bg1"/>
                </a:solidFill>
              </a:rPr>
              <a:t>Multi</a:t>
            </a:r>
            <a:r>
              <a:rPr lang="da-DK" sz="3600" dirty="0" smtClean="0">
                <a:solidFill>
                  <a:schemeClr val="bg1"/>
                </a:solidFill>
              </a:rPr>
              <a:t>-Year Product: </a:t>
            </a:r>
            <a:r>
              <a:rPr lang="da-DK" sz="3600" b="1" dirty="0" smtClean="0">
                <a:solidFill>
                  <a:srgbClr val="FF0000"/>
                </a:solidFill>
              </a:rPr>
              <a:t>to </a:t>
            </a:r>
            <a:r>
              <a:rPr lang="da-DK" sz="3600" b="1" dirty="0" err="1" smtClean="0">
                <a:solidFill>
                  <a:srgbClr val="FF0000"/>
                </a:solidFill>
              </a:rPr>
              <a:t>come</a:t>
            </a:r>
            <a:endParaRPr lang="da-DK" sz="3600" b="1" dirty="0">
              <a:solidFill>
                <a:srgbClr val="FF0000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395536" y="1572468"/>
            <a:ext cx="5328592" cy="20005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da-DK" sz="2400" b="1" dirty="0" smtClean="0">
                <a:solidFill>
                  <a:srgbClr val="002060"/>
                </a:solidFill>
              </a:rPr>
              <a:t>EIS-April 2020:</a:t>
            </a:r>
          </a:p>
          <a:p>
            <a:r>
              <a:rPr lang="da-DK" sz="2000" dirty="0" smtClean="0">
                <a:solidFill>
                  <a:srgbClr val="0070C0"/>
                </a:solidFill>
              </a:rPr>
              <a:t>New WAM hindcast: 	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70C0"/>
                </a:solidFill>
              </a:rPr>
              <a:t>WAM 4.6</a:t>
            </a:r>
          </a:p>
          <a:p>
            <a:r>
              <a:rPr lang="da-DK" sz="2000" dirty="0" smtClean="0">
                <a:solidFill>
                  <a:srgbClr val="0070C0"/>
                </a:solidFill>
              </a:rPr>
              <a:t>	Hindcast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70C0"/>
                </a:solidFill>
              </a:rPr>
              <a:t>ERA5 NWP </a:t>
            </a:r>
            <a:r>
              <a:rPr lang="da-DK" sz="2000" dirty="0" err="1" smtClean="0">
                <a:solidFill>
                  <a:srgbClr val="0070C0"/>
                </a:solidFill>
              </a:rPr>
              <a:t>forcing</a:t>
            </a:r>
            <a:endParaRPr lang="da-DK" sz="2000" dirty="0" smtClean="0">
              <a:solidFill>
                <a:srgbClr val="0070C0"/>
              </a:solidFill>
            </a:endParaRP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b="1" i="1" dirty="0" err="1" smtClean="0">
                <a:solidFill>
                  <a:srgbClr val="00B050"/>
                </a:solidFill>
              </a:rPr>
              <a:t>Production</a:t>
            </a:r>
            <a:r>
              <a:rPr lang="da-DK" sz="2000" b="1" i="1" dirty="0" smtClean="0">
                <a:solidFill>
                  <a:srgbClr val="00B050"/>
                </a:solidFill>
              </a:rPr>
              <a:t> has </a:t>
            </a:r>
            <a:r>
              <a:rPr lang="da-DK" sz="2000" b="1" i="1" dirty="0" err="1" smtClean="0">
                <a:solidFill>
                  <a:srgbClr val="00B050"/>
                </a:solidFill>
              </a:rPr>
              <a:t>started</a:t>
            </a:r>
            <a:r>
              <a:rPr lang="da-DK" sz="2000" b="1" i="1" dirty="0" smtClean="0">
                <a:solidFill>
                  <a:srgbClr val="00B050"/>
                </a:solidFill>
              </a:rPr>
              <a:t>…</a:t>
            </a:r>
            <a:endParaRPr lang="da-DK" dirty="0">
              <a:solidFill>
                <a:srgbClr val="00B050"/>
              </a:solidFill>
            </a:endParaRPr>
          </a:p>
        </p:txBody>
      </p:sp>
      <p:sp>
        <p:nvSpPr>
          <p:cNvPr id="5" name="Tekstboks 4"/>
          <p:cNvSpPr txBox="1"/>
          <p:nvPr/>
        </p:nvSpPr>
        <p:spPr>
          <a:xfrm>
            <a:off x="395536" y="4077072"/>
            <a:ext cx="8241487" cy="261610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da-DK" sz="2400" b="1" dirty="0" err="1" smtClean="0">
                <a:solidFill>
                  <a:srgbClr val="002060"/>
                </a:solidFill>
              </a:rPr>
              <a:t>Was</a:t>
            </a:r>
            <a:r>
              <a:rPr lang="da-DK" sz="2400" b="1" dirty="0" smtClean="0">
                <a:solidFill>
                  <a:srgbClr val="002060"/>
                </a:solidFill>
              </a:rPr>
              <a:t> </a:t>
            </a:r>
            <a:r>
              <a:rPr lang="da-DK" sz="2400" b="1" dirty="0" err="1" smtClean="0">
                <a:solidFill>
                  <a:srgbClr val="002060"/>
                </a:solidFill>
              </a:rPr>
              <a:t>supposed</a:t>
            </a:r>
            <a:r>
              <a:rPr lang="da-DK" sz="2400" b="1" dirty="0" smtClean="0">
                <a:solidFill>
                  <a:srgbClr val="002060"/>
                </a:solidFill>
              </a:rPr>
              <a:t> to </a:t>
            </a:r>
            <a:r>
              <a:rPr lang="da-DK" sz="2400" b="1" dirty="0" err="1" smtClean="0">
                <a:solidFill>
                  <a:srgbClr val="002060"/>
                </a:solidFill>
              </a:rPr>
              <a:t>be</a:t>
            </a:r>
            <a:r>
              <a:rPr lang="da-DK" sz="2400" b="1" dirty="0" smtClean="0">
                <a:solidFill>
                  <a:srgbClr val="002060"/>
                </a:solidFill>
              </a:rPr>
              <a:t> </a:t>
            </a:r>
            <a:r>
              <a:rPr lang="da-DK" sz="2400" b="1" dirty="0" err="1" smtClean="0">
                <a:solidFill>
                  <a:srgbClr val="002060"/>
                </a:solidFill>
              </a:rPr>
              <a:t>released</a:t>
            </a:r>
            <a:r>
              <a:rPr lang="da-DK" sz="2400" b="1" dirty="0" smtClean="0">
                <a:solidFill>
                  <a:srgbClr val="002060"/>
                </a:solidFill>
              </a:rPr>
              <a:t> for CMEMS </a:t>
            </a:r>
            <a:r>
              <a:rPr lang="da-DK" sz="2400" b="1" dirty="0" err="1" smtClean="0">
                <a:solidFill>
                  <a:srgbClr val="002060"/>
                </a:solidFill>
              </a:rPr>
              <a:t>Dec</a:t>
            </a:r>
            <a:r>
              <a:rPr lang="da-DK" sz="2400" b="1" dirty="0" smtClean="0">
                <a:solidFill>
                  <a:srgbClr val="002060"/>
                </a:solidFill>
              </a:rPr>
              <a:t> </a:t>
            </a:r>
            <a:r>
              <a:rPr lang="da-DK" sz="2400" b="1" dirty="0">
                <a:solidFill>
                  <a:srgbClr val="002060"/>
                </a:solidFill>
              </a:rPr>
              <a:t>2020: </a:t>
            </a:r>
            <a:endParaRPr lang="da-DK" sz="2400" b="1" i="1" dirty="0">
              <a:solidFill>
                <a:srgbClr val="002060"/>
              </a:solidFill>
            </a:endParaRPr>
          </a:p>
          <a:p>
            <a:r>
              <a:rPr lang="da-DK" sz="2000" dirty="0">
                <a:solidFill>
                  <a:srgbClr val="0070C0"/>
                </a:solidFill>
              </a:rPr>
              <a:t>New PHY+BIO </a:t>
            </a:r>
            <a:r>
              <a:rPr lang="da-DK" sz="2000" dirty="0" err="1">
                <a:solidFill>
                  <a:srgbClr val="0070C0"/>
                </a:solidFill>
              </a:rPr>
              <a:t>reanalysis</a:t>
            </a:r>
            <a:r>
              <a:rPr lang="da-DK" sz="2000" dirty="0">
                <a:solidFill>
                  <a:srgbClr val="0070C0"/>
                </a:solidFill>
              </a:rPr>
              <a:t>: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NEMO4 – ERGOM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70C0"/>
                </a:solidFill>
              </a:rPr>
              <a:t>DA: with PDAF </a:t>
            </a:r>
            <a:r>
              <a:rPr lang="da-DK" sz="2000" dirty="0">
                <a:solidFill>
                  <a:srgbClr val="0070C0"/>
                </a:solidFill>
              </a:rPr>
              <a:t>SST + T/S </a:t>
            </a:r>
            <a:r>
              <a:rPr lang="da-DK" sz="2000" dirty="0" smtClean="0">
                <a:solidFill>
                  <a:srgbClr val="0070C0"/>
                </a:solidFill>
              </a:rPr>
              <a:t>profiles + </a:t>
            </a:r>
            <a:r>
              <a:rPr lang="da-DK" sz="2000" dirty="0" err="1" smtClean="0">
                <a:solidFill>
                  <a:srgbClr val="0070C0"/>
                </a:solidFill>
              </a:rPr>
              <a:t>nutrient</a:t>
            </a:r>
            <a:r>
              <a:rPr lang="da-DK" sz="2000" dirty="0" smtClean="0">
                <a:solidFill>
                  <a:srgbClr val="0070C0"/>
                </a:solidFill>
              </a:rPr>
              <a:t> profiles</a:t>
            </a:r>
            <a:endParaRPr lang="da-DK" sz="2000" dirty="0">
              <a:solidFill>
                <a:srgbClr val="0070C0"/>
              </a:solidFill>
            </a:endParaRPr>
          </a:p>
          <a:p>
            <a:r>
              <a:rPr lang="da-DK" sz="2000" dirty="0">
                <a:solidFill>
                  <a:srgbClr val="0070C0"/>
                </a:solidFill>
              </a:rPr>
              <a:t>	Grid: 1 </a:t>
            </a:r>
            <a:r>
              <a:rPr lang="da-DK" sz="2000" dirty="0" err="1">
                <a:solidFill>
                  <a:srgbClr val="0070C0"/>
                </a:solidFill>
              </a:rPr>
              <a:t>n.mi</a:t>
            </a:r>
            <a:r>
              <a:rPr lang="da-DK" sz="2000" dirty="0">
                <a:solidFill>
                  <a:srgbClr val="0070C0"/>
                </a:solidFill>
              </a:rPr>
              <a:t>. + </a:t>
            </a:r>
            <a:r>
              <a:rPr lang="da-DK" sz="2000" dirty="0" err="1">
                <a:solidFill>
                  <a:srgbClr val="0070C0"/>
                </a:solidFill>
              </a:rPr>
              <a:t>increased</a:t>
            </a:r>
            <a:r>
              <a:rPr lang="da-DK" sz="2000" dirty="0">
                <a:solidFill>
                  <a:srgbClr val="0070C0"/>
                </a:solidFill>
              </a:rPr>
              <a:t> </a:t>
            </a:r>
            <a:r>
              <a:rPr lang="da-DK" sz="2000" dirty="0" err="1">
                <a:solidFill>
                  <a:srgbClr val="0070C0"/>
                </a:solidFill>
              </a:rPr>
              <a:t>vertical</a:t>
            </a:r>
            <a:r>
              <a:rPr lang="da-DK" sz="2000" dirty="0">
                <a:solidFill>
                  <a:srgbClr val="0070C0"/>
                </a:solidFill>
              </a:rPr>
              <a:t> </a:t>
            </a:r>
            <a:r>
              <a:rPr lang="da-DK" sz="2000" dirty="0" err="1">
                <a:solidFill>
                  <a:srgbClr val="0070C0"/>
                </a:solidFill>
              </a:rPr>
              <a:t>layers</a:t>
            </a:r>
            <a:r>
              <a:rPr lang="da-DK" sz="2000" dirty="0">
                <a:solidFill>
                  <a:srgbClr val="0070C0"/>
                </a:solidFill>
              </a:rPr>
              <a:t> </a:t>
            </a:r>
            <a:r>
              <a:rPr lang="da-DK" sz="2000" dirty="0" smtClean="0">
                <a:solidFill>
                  <a:srgbClr val="0070C0"/>
                </a:solidFill>
              </a:rPr>
              <a:t>(&lt;= NRT </a:t>
            </a:r>
            <a:r>
              <a:rPr lang="da-DK" sz="2000" dirty="0">
                <a:solidFill>
                  <a:srgbClr val="0070C0"/>
                </a:solidFill>
              </a:rPr>
              <a:t>set up</a:t>
            </a:r>
            <a:r>
              <a:rPr lang="da-DK" sz="20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70C0"/>
                </a:solidFill>
              </a:rPr>
              <a:t>BDY:  	BIO: </a:t>
            </a:r>
            <a:r>
              <a:rPr lang="da-DK" sz="2000" dirty="0" err="1" smtClean="0">
                <a:solidFill>
                  <a:srgbClr val="0070C0"/>
                </a:solidFill>
              </a:rPr>
              <a:t>clicmatology</a:t>
            </a:r>
            <a:r>
              <a:rPr lang="da-DK" sz="2000" dirty="0">
                <a:solidFill>
                  <a:srgbClr val="0070C0"/>
                </a:solidFill>
              </a:rPr>
              <a:t>		</a:t>
            </a:r>
            <a:endParaRPr lang="da-DK" sz="2000" dirty="0" smtClean="0">
              <a:solidFill>
                <a:srgbClr val="0070C0"/>
              </a:solidFill>
            </a:endParaRPr>
          </a:p>
          <a:p>
            <a:r>
              <a:rPr lang="da-DK" sz="2000" dirty="0">
                <a:solidFill>
                  <a:srgbClr val="0070C0"/>
                </a:solidFill>
              </a:rPr>
              <a:t>	</a:t>
            </a:r>
            <a:r>
              <a:rPr lang="da-DK" sz="2000" dirty="0" smtClean="0">
                <a:solidFill>
                  <a:srgbClr val="0070C0"/>
                </a:solidFill>
              </a:rPr>
              <a:t>	PHY: </a:t>
            </a:r>
            <a:r>
              <a:rPr lang="da-DK" sz="2000" dirty="0" err="1" smtClean="0">
                <a:solidFill>
                  <a:srgbClr val="0070C0"/>
                </a:solidFill>
              </a:rPr>
              <a:t>complicated</a:t>
            </a:r>
            <a:r>
              <a:rPr lang="da-DK" sz="2000" dirty="0" smtClean="0">
                <a:solidFill>
                  <a:srgbClr val="0070C0"/>
                </a:solidFill>
              </a:rPr>
              <a:t> from NWS RAN… =&gt; </a:t>
            </a:r>
            <a:r>
              <a:rPr lang="da-DK" sz="2000" dirty="0" err="1" smtClean="0">
                <a:solidFill>
                  <a:srgbClr val="0070C0"/>
                </a:solidFill>
              </a:rPr>
              <a:t>probably</a:t>
            </a:r>
            <a:r>
              <a:rPr lang="da-DK" sz="2000" dirty="0" smtClean="0">
                <a:solidFill>
                  <a:srgbClr val="0070C0"/>
                </a:solidFill>
              </a:rPr>
              <a:t> </a:t>
            </a:r>
            <a:r>
              <a:rPr lang="da-DK" sz="2000" dirty="0" err="1" smtClean="0">
                <a:solidFill>
                  <a:srgbClr val="0070C0"/>
                </a:solidFill>
              </a:rPr>
              <a:t>climatology</a:t>
            </a:r>
            <a:endParaRPr lang="da-DK" sz="2000" dirty="0">
              <a:solidFill>
                <a:srgbClr val="0070C0"/>
              </a:solidFill>
            </a:endParaRPr>
          </a:p>
          <a:p>
            <a:r>
              <a:rPr lang="da-DK" sz="2000" dirty="0">
                <a:solidFill>
                  <a:srgbClr val="00B050"/>
                </a:solidFill>
              </a:rPr>
              <a:t>	</a:t>
            </a:r>
            <a:r>
              <a:rPr lang="da-DK" sz="2000" b="1" i="1" dirty="0" err="1">
                <a:solidFill>
                  <a:srgbClr val="00B050"/>
                </a:solidFill>
              </a:rPr>
              <a:t>Production</a:t>
            </a:r>
            <a:r>
              <a:rPr lang="da-DK" sz="2000" b="1" i="1" dirty="0">
                <a:solidFill>
                  <a:srgbClr val="00B050"/>
                </a:solidFill>
              </a:rPr>
              <a:t> to start: </a:t>
            </a:r>
            <a:r>
              <a:rPr lang="da-DK" sz="2000" b="1" i="1" dirty="0" err="1" smtClean="0">
                <a:solidFill>
                  <a:srgbClr val="00B050"/>
                </a:solidFill>
              </a:rPr>
              <a:t>asap</a:t>
            </a:r>
            <a:r>
              <a:rPr lang="da-DK" sz="2000" b="1" i="1" dirty="0" smtClean="0">
                <a:solidFill>
                  <a:srgbClr val="00B050"/>
                </a:solidFill>
              </a:rPr>
              <a:t> </a:t>
            </a:r>
            <a:r>
              <a:rPr lang="da-DK" sz="2000" b="1" i="1" dirty="0" err="1" smtClean="0">
                <a:solidFill>
                  <a:srgbClr val="00B050"/>
                </a:solidFill>
              </a:rPr>
              <a:t>when</a:t>
            </a:r>
            <a:r>
              <a:rPr lang="da-DK" sz="2000" b="1" i="1" dirty="0" smtClean="0">
                <a:solidFill>
                  <a:srgbClr val="00B050"/>
                </a:solidFill>
              </a:rPr>
              <a:t> new NEMO-ERGOM system is </a:t>
            </a:r>
            <a:r>
              <a:rPr lang="da-DK" sz="2000" b="1" i="1" dirty="0" err="1" smtClean="0">
                <a:solidFill>
                  <a:srgbClr val="00B050"/>
                </a:solidFill>
              </a:rPr>
              <a:t>ready</a:t>
            </a:r>
            <a:endParaRPr lang="da-DK" i="1" dirty="0"/>
          </a:p>
        </p:txBody>
      </p:sp>
    </p:spTree>
    <p:extLst>
      <p:ext uri="{BB962C8B-B14F-4D97-AF65-F5344CB8AC3E}">
        <p14:creationId xmlns:p14="http://schemas.microsoft.com/office/powerpoint/2010/main" val="149304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6354"/>
            <a:ext cx="8136904" cy="614374"/>
          </a:xfrm>
        </p:spPr>
        <p:txBody>
          <a:bodyPr/>
          <a:lstStyle/>
          <a:p>
            <a:pPr algn="l"/>
            <a:r>
              <a:rPr lang="da-DK" sz="3600" b="1" dirty="0" err="1" smtClean="0">
                <a:solidFill>
                  <a:srgbClr val="FFFF00"/>
                </a:solidFill>
              </a:rPr>
              <a:t>Use</a:t>
            </a:r>
            <a:r>
              <a:rPr lang="da-DK" sz="3600" b="1" dirty="0" smtClean="0">
                <a:solidFill>
                  <a:srgbClr val="FFFF00"/>
                </a:solidFill>
              </a:rPr>
              <a:t> of NWS MFC data in </a:t>
            </a:r>
            <a:r>
              <a:rPr lang="da-DK" sz="3600" b="1" dirty="0" err="1" smtClean="0">
                <a:solidFill>
                  <a:srgbClr val="FFFF00"/>
                </a:solidFill>
              </a:rPr>
              <a:t>Baltic</a:t>
            </a:r>
            <a:r>
              <a:rPr lang="da-DK" sz="3600" b="1" dirty="0" smtClean="0">
                <a:solidFill>
                  <a:srgbClr val="FFFF00"/>
                </a:solidFill>
              </a:rPr>
              <a:t> Sea</a:t>
            </a:r>
            <a:endParaRPr lang="da-DK" sz="3600" b="1" dirty="0">
              <a:solidFill>
                <a:srgbClr val="FFFF00"/>
              </a:solidFill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395536" y="2068393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2400" b="1" dirty="0" smtClean="0">
                <a:solidFill>
                  <a:srgbClr val="002060"/>
                </a:solidFill>
              </a:rPr>
              <a:t>BALMFC: </a:t>
            </a:r>
          </a:p>
          <a:p>
            <a:r>
              <a:rPr lang="da-DK" sz="2400" dirty="0" smtClean="0">
                <a:solidFill>
                  <a:srgbClr val="002060"/>
                </a:solidFill>
              </a:rPr>
              <a:t>Plan to </a:t>
            </a:r>
            <a:r>
              <a:rPr lang="da-DK" sz="2400" dirty="0" err="1" smtClean="0">
                <a:solidFill>
                  <a:srgbClr val="002060"/>
                </a:solidFill>
              </a:rPr>
              <a:t>use</a:t>
            </a:r>
            <a:r>
              <a:rPr lang="da-DK" sz="2400" dirty="0" smtClean="0">
                <a:solidFill>
                  <a:srgbClr val="002060"/>
                </a:solidFill>
              </a:rPr>
              <a:t> </a:t>
            </a:r>
            <a:r>
              <a:rPr lang="da-DK" sz="2400" dirty="0">
                <a:solidFill>
                  <a:srgbClr val="002060"/>
                </a:solidFill>
              </a:rPr>
              <a:t> </a:t>
            </a:r>
            <a:r>
              <a:rPr lang="da-DK" sz="2400" dirty="0" smtClean="0">
                <a:solidFill>
                  <a:srgbClr val="002060"/>
                </a:solidFill>
              </a:rPr>
              <a:t>in </a:t>
            </a:r>
            <a:r>
              <a:rPr lang="da-DK" sz="2400" dirty="0" err="1" smtClean="0">
                <a:solidFill>
                  <a:srgbClr val="002060"/>
                </a:solidFill>
              </a:rPr>
              <a:t>forecast</a:t>
            </a:r>
            <a:r>
              <a:rPr lang="da-DK" sz="2400" dirty="0" smtClean="0">
                <a:solidFill>
                  <a:srgbClr val="002060"/>
                </a:solidFill>
              </a:rPr>
              <a:t>  PHY </a:t>
            </a:r>
            <a:r>
              <a:rPr lang="da-DK" sz="2400" dirty="0" err="1" smtClean="0">
                <a:solidFill>
                  <a:srgbClr val="002060"/>
                </a:solidFill>
              </a:rPr>
              <a:t>production</a:t>
            </a:r>
            <a:r>
              <a:rPr lang="da-DK" sz="2400" dirty="0" smtClean="0">
                <a:solidFill>
                  <a:srgbClr val="002060"/>
                </a:solidFill>
              </a:rPr>
              <a:t>: </a:t>
            </a:r>
          </a:p>
          <a:p>
            <a:r>
              <a:rPr lang="da-DK" sz="2400" dirty="0">
                <a:solidFill>
                  <a:srgbClr val="002060"/>
                </a:solidFill>
              </a:rPr>
              <a:t>	</a:t>
            </a:r>
            <a:r>
              <a:rPr lang="da-DK" sz="2400" dirty="0" err="1" smtClean="0">
                <a:solidFill>
                  <a:srgbClr val="002060"/>
                </a:solidFill>
              </a:rPr>
              <a:t>when</a:t>
            </a:r>
            <a:r>
              <a:rPr lang="da-DK" sz="2400" dirty="0" smtClean="0">
                <a:solidFill>
                  <a:srgbClr val="002060"/>
                </a:solidFill>
              </a:rPr>
              <a:t> </a:t>
            </a:r>
            <a:r>
              <a:rPr lang="da-DK" sz="2400" dirty="0" err="1" smtClean="0">
                <a:solidFill>
                  <a:srgbClr val="002060"/>
                </a:solidFill>
              </a:rPr>
              <a:t>shifting</a:t>
            </a:r>
            <a:r>
              <a:rPr lang="da-DK" sz="2400" dirty="0" smtClean="0">
                <a:solidFill>
                  <a:srgbClr val="002060"/>
                </a:solidFill>
              </a:rPr>
              <a:t> to NEMO December 2020</a:t>
            </a:r>
          </a:p>
          <a:p>
            <a:r>
              <a:rPr lang="da-DK" sz="2400" dirty="0">
                <a:solidFill>
                  <a:srgbClr val="002060"/>
                </a:solidFill>
              </a:rPr>
              <a:t>	</a:t>
            </a:r>
            <a:r>
              <a:rPr lang="da-DK" sz="2400" dirty="0" err="1" smtClean="0">
                <a:solidFill>
                  <a:srgbClr val="002060"/>
                </a:solidFill>
              </a:rPr>
              <a:t>Details</a:t>
            </a:r>
            <a:r>
              <a:rPr lang="da-DK" sz="2400" dirty="0" smtClean="0">
                <a:solidFill>
                  <a:srgbClr val="002060"/>
                </a:solidFill>
              </a:rPr>
              <a:t> to </a:t>
            </a:r>
            <a:r>
              <a:rPr lang="da-DK" sz="2400" dirty="0" err="1" smtClean="0">
                <a:solidFill>
                  <a:srgbClr val="002060"/>
                </a:solidFill>
              </a:rPr>
              <a:t>be</a:t>
            </a:r>
            <a:r>
              <a:rPr lang="da-DK" sz="2400" dirty="0" smtClean="0">
                <a:solidFill>
                  <a:srgbClr val="002060"/>
                </a:solidFill>
              </a:rPr>
              <a:t> </a:t>
            </a:r>
            <a:r>
              <a:rPr lang="da-DK" sz="2400" dirty="0" err="1" smtClean="0">
                <a:solidFill>
                  <a:srgbClr val="002060"/>
                </a:solidFill>
              </a:rPr>
              <a:t>clarified</a:t>
            </a:r>
            <a:r>
              <a:rPr lang="da-DK" sz="2400" dirty="0" smtClean="0">
                <a:solidFill>
                  <a:srgbClr val="002060"/>
                </a:solidFill>
              </a:rPr>
              <a:t>… </a:t>
            </a:r>
            <a:r>
              <a:rPr lang="da-DK" sz="2400" i="1" dirty="0" smtClean="0">
                <a:solidFill>
                  <a:srgbClr val="002060"/>
                </a:solidFill>
              </a:rPr>
              <a:t>(fc </a:t>
            </a:r>
            <a:r>
              <a:rPr lang="da-DK" sz="2400" i="1" dirty="0" err="1" smtClean="0">
                <a:solidFill>
                  <a:srgbClr val="002060"/>
                </a:solidFill>
              </a:rPr>
              <a:t>lengts</a:t>
            </a:r>
            <a:r>
              <a:rPr lang="da-DK" sz="2400" i="1" dirty="0" smtClean="0">
                <a:solidFill>
                  <a:srgbClr val="002060"/>
                </a:solidFill>
              </a:rPr>
              <a:t>, </a:t>
            </a:r>
            <a:r>
              <a:rPr lang="da-DK" sz="2400" i="1" dirty="0" err="1" smtClean="0">
                <a:solidFill>
                  <a:srgbClr val="002060"/>
                </a:solidFill>
              </a:rPr>
              <a:t>availability</a:t>
            </a:r>
            <a:r>
              <a:rPr lang="da-DK" sz="2400" i="1" dirty="0" smtClean="0">
                <a:solidFill>
                  <a:srgbClr val="002060"/>
                </a:solidFill>
              </a:rPr>
              <a:t>…)</a:t>
            </a:r>
          </a:p>
          <a:p>
            <a:endParaRPr lang="da-DK" sz="2400" dirty="0">
              <a:solidFill>
                <a:srgbClr val="002060"/>
              </a:solidFill>
            </a:endParaRPr>
          </a:p>
          <a:p>
            <a:endParaRPr lang="da-DK" sz="2400" dirty="0" smtClean="0">
              <a:solidFill>
                <a:srgbClr val="002060"/>
              </a:solidFill>
            </a:endParaRPr>
          </a:p>
          <a:p>
            <a:r>
              <a:rPr lang="da-DK" sz="2400" b="1" dirty="0" err="1" smtClean="0">
                <a:solidFill>
                  <a:srgbClr val="002060"/>
                </a:solidFill>
              </a:rPr>
              <a:t>Other</a:t>
            </a:r>
            <a:r>
              <a:rPr lang="da-DK" sz="2400" b="1" dirty="0" smtClean="0">
                <a:solidFill>
                  <a:srgbClr val="002060"/>
                </a:solidFill>
              </a:rPr>
              <a:t> </a:t>
            </a:r>
            <a:r>
              <a:rPr lang="da-DK" sz="2400" b="1" dirty="0" err="1" smtClean="0">
                <a:solidFill>
                  <a:srgbClr val="002060"/>
                </a:solidFill>
              </a:rPr>
              <a:t>Baltic</a:t>
            </a:r>
            <a:r>
              <a:rPr lang="da-DK" sz="2400" b="1" dirty="0" smtClean="0">
                <a:solidFill>
                  <a:srgbClr val="002060"/>
                </a:solidFill>
              </a:rPr>
              <a:t> </a:t>
            </a:r>
            <a:r>
              <a:rPr lang="da-DK" sz="2400" b="1" dirty="0" err="1" smtClean="0">
                <a:solidFill>
                  <a:srgbClr val="002060"/>
                </a:solidFill>
              </a:rPr>
              <a:t>Institutes</a:t>
            </a:r>
            <a:r>
              <a:rPr lang="da-DK" sz="24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da-DK" sz="2400" b="1" dirty="0" smtClean="0">
                <a:solidFill>
                  <a:srgbClr val="00B050"/>
                </a:solidFill>
              </a:rPr>
              <a:t>SMHI:	 from </a:t>
            </a:r>
            <a:r>
              <a:rPr lang="da-DK" sz="2400" b="1" dirty="0" err="1" smtClean="0">
                <a:solidFill>
                  <a:srgbClr val="00B050"/>
                </a:solidFill>
              </a:rPr>
              <a:t>Nov</a:t>
            </a:r>
            <a:r>
              <a:rPr lang="da-DK" sz="2400" b="1" dirty="0" smtClean="0">
                <a:solidFill>
                  <a:srgbClr val="00B050"/>
                </a:solidFill>
              </a:rPr>
              <a:t> 2019  in national opr. NEMO </a:t>
            </a:r>
            <a:r>
              <a:rPr lang="da-DK" sz="2400" b="1" dirty="0" err="1" smtClean="0">
                <a:solidFill>
                  <a:srgbClr val="00B050"/>
                </a:solidFill>
              </a:rPr>
              <a:t>production</a:t>
            </a:r>
            <a:endParaRPr lang="da-DK" sz="2400" b="1" dirty="0" smtClean="0">
              <a:solidFill>
                <a:srgbClr val="00B050"/>
              </a:solidFill>
            </a:endParaRPr>
          </a:p>
          <a:p>
            <a:r>
              <a:rPr lang="da-DK" sz="2400" b="1" dirty="0">
                <a:solidFill>
                  <a:srgbClr val="00B050"/>
                </a:solidFill>
              </a:rPr>
              <a:t>	</a:t>
            </a:r>
            <a:r>
              <a:rPr lang="da-DK" sz="2000" b="1" dirty="0" smtClean="0">
                <a:solidFill>
                  <a:srgbClr val="0070C0"/>
                </a:solidFill>
              </a:rPr>
              <a:t>60 </a:t>
            </a:r>
            <a:r>
              <a:rPr lang="da-DK" sz="2000" b="1" dirty="0" err="1" smtClean="0">
                <a:solidFill>
                  <a:srgbClr val="0070C0"/>
                </a:solidFill>
              </a:rPr>
              <a:t>hours</a:t>
            </a:r>
            <a:r>
              <a:rPr lang="da-DK" sz="20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da-DK" sz="2000" b="1" dirty="0">
                <a:solidFill>
                  <a:srgbClr val="0070C0"/>
                </a:solidFill>
              </a:rPr>
              <a:t>	</a:t>
            </a:r>
            <a:r>
              <a:rPr lang="da-DK" sz="2000" b="1" dirty="0" smtClean="0">
                <a:solidFill>
                  <a:srgbClr val="0070C0"/>
                </a:solidFill>
              </a:rPr>
              <a:t>S, T, </a:t>
            </a:r>
            <a:r>
              <a:rPr lang="da-DK" sz="2000" b="1" dirty="0" err="1" smtClean="0">
                <a:solidFill>
                  <a:srgbClr val="0070C0"/>
                </a:solidFill>
              </a:rPr>
              <a:t>wl</a:t>
            </a:r>
            <a:r>
              <a:rPr lang="da-DK" sz="2000" b="1" dirty="0" smtClean="0">
                <a:solidFill>
                  <a:srgbClr val="0070C0"/>
                </a:solidFill>
              </a:rPr>
              <a:t>  </a:t>
            </a:r>
            <a:r>
              <a:rPr lang="da-DK" sz="2000" b="1" dirty="0" err="1" smtClean="0">
                <a:solidFill>
                  <a:srgbClr val="0070C0"/>
                </a:solidFill>
              </a:rPr>
              <a:t>extract</a:t>
            </a:r>
            <a:r>
              <a:rPr lang="da-DK" sz="2000" b="1" dirty="0" smtClean="0">
                <a:solidFill>
                  <a:srgbClr val="0070C0"/>
                </a:solidFill>
              </a:rPr>
              <a:t> from NWS MFC NRT </a:t>
            </a:r>
            <a:r>
              <a:rPr lang="da-DK" sz="2000" b="1" dirty="0" err="1" smtClean="0">
                <a:solidFill>
                  <a:srgbClr val="0070C0"/>
                </a:solidFill>
              </a:rPr>
              <a:t>product</a:t>
            </a:r>
            <a:r>
              <a:rPr lang="da-DK" sz="2000" b="1" dirty="0">
                <a:solidFill>
                  <a:srgbClr val="0070C0"/>
                </a:solidFill>
              </a:rPr>
              <a:t> </a:t>
            </a:r>
            <a:endParaRPr lang="da-DK" sz="2000" b="1" dirty="0" smtClean="0">
              <a:solidFill>
                <a:srgbClr val="0070C0"/>
              </a:solidFill>
            </a:endParaRPr>
          </a:p>
          <a:p>
            <a:r>
              <a:rPr lang="da-DK" sz="2000" b="1" dirty="0">
                <a:solidFill>
                  <a:srgbClr val="0070C0"/>
                </a:solidFill>
              </a:rPr>
              <a:t>	</a:t>
            </a:r>
            <a:r>
              <a:rPr lang="da-DK" sz="2000" b="1" dirty="0" smtClean="0">
                <a:solidFill>
                  <a:srgbClr val="0070C0"/>
                </a:solidFill>
              </a:rPr>
              <a:t>- back up solution at SMHI (NOAMOD + </a:t>
            </a:r>
            <a:r>
              <a:rPr lang="da-DK" sz="2000" b="1" dirty="0" err="1" smtClean="0">
                <a:solidFill>
                  <a:srgbClr val="0070C0"/>
                </a:solidFill>
              </a:rPr>
              <a:t>climatology</a:t>
            </a:r>
            <a:r>
              <a:rPr lang="da-DK" sz="2000" b="1" dirty="0" smtClean="0">
                <a:solidFill>
                  <a:srgbClr val="0070C0"/>
                </a:solidFill>
              </a:rPr>
              <a:t>)  </a:t>
            </a:r>
            <a:endParaRPr lang="da-DK" sz="2400" b="1" dirty="0" smtClean="0">
              <a:solidFill>
                <a:srgbClr val="0070C0"/>
              </a:solidFill>
            </a:endParaRPr>
          </a:p>
          <a:p>
            <a:endParaRPr lang="da-DK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5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EMS_BALMFC_Phase2_Template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16020</TotalTime>
  <Words>291</Words>
  <Application>Microsoft Office PowerPoint</Application>
  <PresentationFormat>Skærmshow (4:3)</PresentationFormat>
  <Paragraphs>160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CMEMS_BALMFC_Phase2_Template</vt:lpstr>
      <vt:lpstr>PowerPoint-præsentation</vt:lpstr>
      <vt:lpstr>BAL MFC Consortium</vt:lpstr>
      <vt:lpstr>PowerPoint-præsentation</vt:lpstr>
      <vt:lpstr>BAL MFC Systems : open community  systems </vt:lpstr>
      <vt:lpstr>Present Forecast Product (NRT)</vt:lpstr>
      <vt:lpstr>Forecast Product (NRT) - Planned for December 2020! </vt:lpstr>
      <vt:lpstr>Present Multi-Year Product</vt:lpstr>
      <vt:lpstr>Multi-Year Product: to come</vt:lpstr>
      <vt:lpstr>Use of NWS MFC data in Baltic Sea</vt:lpstr>
      <vt:lpstr>Other NWS – BAL MFC cooperations...</vt:lpstr>
    </vt:vector>
  </TitlesOfParts>
  <Company>DMI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Vibeke Huess</dc:creator>
  <cp:lastModifiedBy>Vibeke Huess</cp:lastModifiedBy>
  <cp:revision>431</cp:revision>
  <cp:lastPrinted>2019-09-09T14:15:33Z</cp:lastPrinted>
  <dcterms:created xsi:type="dcterms:W3CDTF">2018-04-30T11:36:21Z</dcterms:created>
  <dcterms:modified xsi:type="dcterms:W3CDTF">2019-10-16T21:31:43Z</dcterms:modified>
</cp:coreProperties>
</file>