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8"/>
  </p:notesMasterIdLst>
  <p:sldIdLst>
    <p:sldId id="344" r:id="rId2"/>
    <p:sldId id="488" r:id="rId3"/>
    <p:sldId id="433" r:id="rId4"/>
    <p:sldId id="480" r:id="rId5"/>
    <p:sldId id="478" r:id="rId6"/>
    <p:sldId id="483" r:id="rId7"/>
    <p:sldId id="479" r:id="rId8"/>
    <p:sldId id="484" r:id="rId9"/>
    <p:sldId id="438" r:id="rId10"/>
    <p:sldId id="491" r:id="rId11"/>
    <p:sldId id="464" r:id="rId12"/>
    <p:sldId id="471" r:id="rId13"/>
    <p:sldId id="490" r:id="rId14"/>
    <p:sldId id="441" r:id="rId15"/>
    <p:sldId id="468" r:id="rId16"/>
    <p:sldId id="467" r:id="rId17"/>
    <p:sldId id="481" r:id="rId18"/>
    <p:sldId id="486" r:id="rId19"/>
    <p:sldId id="350" r:id="rId20"/>
    <p:sldId id="482" r:id="rId21"/>
    <p:sldId id="485" r:id="rId22"/>
    <p:sldId id="463" r:id="rId23"/>
    <p:sldId id="450" r:id="rId24"/>
    <p:sldId id="443" r:id="rId25"/>
    <p:sldId id="444" r:id="rId26"/>
    <p:sldId id="477" r:id="rId27"/>
  </p:sldIdLst>
  <p:sldSz cx="9144000" cy="6858000" type="screen4x3"/>
  <p:notesSz cx="9144000" cy="6858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Raleway" panose="020B0604020202020204" charset="0"/>
      <p:regular r:id="rId33"/>
      <p:bold r:id="rId34"/>
      <p:italic r:id="rId35"/>
      <p:boldItalic r:id="rId36"/>
    </p:embeddedFont>
    <p:embeddedFont>
      <p:font typeface="Cambria Math" panose="02040503050406030204" pitchFamily="18" charset="0"/>
      <p:regular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1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4B3C8AD6-8666-431D-853C-16F12D81F849}">
  <a:tblStyle styleId="{4B3C8AD6-8666-431D-853C-16F12D81F84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297" autoAdjust="0"/>
  </p:normalViewPr>
  <p:slideViewPr>
    <p:cSldViewPr>
      <p:cViewPr>
        <p:scale>
          <a:sx n="80" d="100"/>
          <a:sy n="80" d="100"/>
        </p:scale>
        <p:origin x="-1086" y="4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05216" marR="0" lvl="1" indent="-115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10433" marR="0" lvl="2" indent="-10332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15649" marR="0" lvl="3" indent="-9148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620865" marR="0" lvl="4" indent="-796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026082" marR="0" lvl="5" indent="-678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431298" marR="0" lvl="6" indent="-5597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836515" marR="0" lvl="7" indent="-44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241731" marR="0" lvl="8" indent="-323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05216" marR="0" lvl="1" indent="-115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10433" marR="0" lvl="2" indent="-10332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15649" marR="0" lvl="3" indent="-9148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620865" marR="0" lvl="4" indent="-796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026082" marR="0" lvl="5" indent="-678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431298" marR="0" lvl="6" indent="-5597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836515" marR="0" lvl="7" indent="-44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241731" marR="0" lvl="8" indent="-323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har char="●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05216" marR="0" lvl="1" indent="-11515" algn="l" rtl="0">
              <a:spcBef>
                <a:spcPts val="0"/>
              </a:spcBef>
              <a:buChar char="○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10433" marR="0" lvl="2" indent="-10332" algn="l" rtl="0">
              <a:spcBef>
                <a:spcPts val="0"/>
              </a:spcBef>
              <a:buChar char="■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15649" marR="0" lvl="3" indent="-9148" algn="l" rtl="0">
              <a:spcBef>
                <a:spcPts val="0"/>
              </a:spcBef>
              <a:buChar char="●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620865" marR="0" lvl="4" indent="-7965" algn="l" rtl="0">
              <a:spcBef>
                <a:spcPts val="0"/>
              </a:spcBef>
              <a:buChar char="○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026082" marR="0" lvl="5" indent="-6781" algn="l" rtl="0">
              <a:spcBef>
                <a:spcPts val="0"/>
              </a:spcBef>
              <a:buChar char="■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431298" marR="0" lvl="6" indent="-5597" algn="l" rtl="0">
              <a:spcBef>
                <a:spcPts val="0"/>
              </a:spcBef>
              <a:buChar char="●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836515" marR="0" lvl="7" indent="-4415" algn="l" rtl="0">
              <a:spcBef>
                <a:spcPts val="0"/>
              </a:spcBef>
              <a:buChar char="○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241731" marR="0" lvl="8" indent="-3231" algn="l" rtl="0">
              <a:spcBef>
                <a:spcPts val="0"/>
              </a:spcBef>
              <a:buChar char="■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6513513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05216" marR="0" lvl="1" indent="-115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10433" marR="0" lvl="2" indent="-10332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15649" marR="0" lvl="3" indent="-9148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620865" marR="0" lvl="4" indent="-796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026082" marR="0" lvl="5" indent="-678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431298" marR="0" lvl="6" indent="-5597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836515" marR="0" lvl="7" indent="-44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241731" marR="0" lvl="8" indent="-323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4206020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8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652630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5" name="Shape 115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612648" y="228600"/>
            <a:ext cx="7303685" cy="990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SzPct val="100000"/>
              <a:buFont typeface="Calibri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0" y="1272223"/>
            <a:ext cx="533400" cy="2444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>
            <a:off x="612648" y="1600200"/>
            <a:ext cx="8153400" cy="4495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20040" marR="0" lvl="0" indent="-259080" algn="l" rtl="0">
              <a:spcBef>
                <a:spcPts val="700"/>
              </a:spcBef>
              <a:buClr>
                <a:schemeClr val="accent2"/>
              </a:buClr>
              <a:buSzPct val="60000"/>
              <a:buFont typeface="Noto Sans Symbols"/>
              <a:buChar char="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40080" marR="0" lvl="1" indent="-222250" algn="l" rtl="0">
              <a:spcBef>
                <a:spcPts val="550"/>
              </a:spcBef>
              <a:buClr>
                <a:schemeClr val="accent1"/>
              </a:buClr>
              <a:buSzPct val="70000"/>
              <a:buFont typeface="Noto Sans Symbols"/>
              <a:buChar char="⬜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-171450" algn="l" rtl="0">
              <a:spcBef>
                <a:spcPts val="500"/>
              </a:spcBef>
              <a:buClr>
                <a:schemeClr val="accent2"/>
              </a:buClr>
              <a:buSzPct val="75000"/>
              <a:buFont typeface="Noto Sans Symbols"/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-176212" algn="l" rtl="0">
              <a:spcBef>
                <a:spcPts val="400"/>
              </a:spcBef>
              <a:buClr>
                <a:schemeClr val="accent3"/>
              </a:buClr>
              <a:buSzPct val="75000"/>
              <a:buFont typeface="Noto Sans Symbols"/>
              <a:buChar char="■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-185261" algn="l" rtl="0">
              <a:spcBef>
                <a:spcPts val="400"/>
              </a:spcBef>
              <a:buClr>
                <a:schemeClr val="accent4"/>
              </a:buClr>
              <a:buSzPct val="62045"/>
              <a:buFont typeface="Noto Sans Symbols"/>
              <a:buChar char="■"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103120" marR="0" lvl="5" indent="-121920" algn="l" rtl="0">
              <a:spcBef>
                <a:spcPts val="360"/>
              </a:spcBef>
              <a:buClr>
                <a:schemeClr val="accent1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377440" marR="0" lvl="6" indent="-116839" algn="l" rtl="0">
              <a:spcBef>
                <a:spcPts val="360"/>
              </a:spcBef>
              <a:buClr>
                <a:schemeClr val="accent2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651760" marR="0" lvl="7" indent="-124460" algn="l" rtl="0">
              <a:spcBef>
                <a:spcPts val="360"/>
              </a:spcBef>
              <a:buClr>
                <a:schemeClr val="accent3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6080" marR="0" lvl="8" indent="-119379" algn="l" rtl="0">
              <a:spcBef>
                <a:spcPts val="360"/>
              </a:spcBef>
              <a:buClr>
                <a:schemeClr val="accent4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dt" idx="10"/>
          </p:nvPr>
        </p:nvSpPr>
        <p:spPr>
          <a:xfrm>
            <a:off x="7803444" y="6429445"/>
            <a:ext cx="959556" cy="2476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05216" marR="0" lvl="1" indent="-115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10433" marR="0" lvl="2" indent="-10332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15649" marR="0" lvl="3" indent="-9148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620865" marR="0" lvl="4" indent="-796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026082" marR="0" lvl="5" indent="-678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431298" marR="0" lvl="6" indent="-5597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836515" marR="0" lvl="7" indent="-44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241731" marR="0" lvl="8" indent="-323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>
            <a:off x="4579056" y="6429445"/>
            <a:ext cx="2843388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05216" marR="0" lvl="1" indent="-115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10433" marR="0" lvl="2" indent="-10332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15649" marR="0" lvl="3" indent="-9148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620865" marR="0" lvl="4" indent="-796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026082" marR="0" lvl="5" indent="-678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431298" marR="0" lvl="6" indent="-5597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836515" marR="0" lvl="7" indent="-44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241731" marR="0" lvl="8" indent="-323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>
  <p:cSld name="Picture with Caption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1600200" y="5486400"/>
            <a:ext cx="7315200" cy="685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700"/>
              </a:spcBef>
              <a:buClr>
                <a:schemeClr val="accent2"/>
              </a:buClr>
              <a:buSzPct val="59999"/>
              <a:buFont typeface="Noto Sans Symbols"/>
              <a:buNone/>
              <a:defRPr sz="17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40080" marR="0" lvl="1" indent="-284480" algn="l" rtl="0">
              <a:spcBef>
                <a:spcPts val="550"/>
              </a:spcBef>
              <a:buClr>
                <a:schemeClr val="accent1"/>
              </a:buClr>
              <a:buSzPct val="70000"/>
              <a:buFont typeface="Noto Sans Symbols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-228600" algn="l" rtl="0">
              <a:spcBef>
                <a:spcPts val="500"/>
              </a:spcBef>
              <a:buClr>
                <a:schemeClr val="accent2"/>
              </a:buClr>
              <a:buSzPct val="75000"/>
              <a:buFont typeface="Noto Sans Symbols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-228600" algn="l" rtl="0">
              <a:spcBef>
                <a:spcPts val="400"/>
              </a:spcBef>
              <a:buClr>
                <a:schemeClr val="accent3"/>
              </a:buClr>
              <a:buSzPct val="75000"/>
              <a:buFont typeface="Noto Sans Symbols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-228600" algn="l" rtl="0">
              <a:spcBef>
                <a:spcPts val="400"/>
              </a:spcBef>
              <a:buClr>
                <a:schemeClr val="accent4"/>
              </a:buClr>
              <a:buSzPct val="64999"/>
              <a:buFont typeface="Noto Sans Symbols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103120" marR="0" lvl="5" indent="-121920" algn="l" rtl="0">
              <a:spcBef>
                <a:spcPts val="360"/>
              </a:spcBef>
              <a:buClr>
                <a:schemeClr val="accent1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377440" marR="0" lvl="6" indent="-116839" algn="l" rtl="0">
              <a:spcBef>
                <a:spcPts val="360"/>
              </a:spcBef>
              <a:buClr>
                <a:schemeClr val="accent2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651760" marR="0" lvl="7" indent="-124460" algn="l" rtl="0">
              <a:spcBef>
                <a:spcPts val="360"/>
              </a:spcBef>
              <a:buClr>
                <a:schemeClr val="accent3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6080" marR="0" lvl="8" indent="-119379" algn="l" rtl="0">
              <a:spcBef>
                <a:spcPts val="360"/>
              </a:spcBef>
              <a:buClr>
                <a:schemeClr val="accent4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Shape 80"/>
          <p:cNvSpPr/>
          <p:nvPr/>
        </p:nvSpPr>
        <p:spPr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Shape 81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Shape 82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rgbClr val="FFFFFF"/>
              </a:buClr>
              <a:buSzPct val="100000"/>
              <a:buFont typeface="Calibri"/>
              <a:buNone/>
              <a:defRPr sz="20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4" name="Shape 84"/>
          <p:cNvSpPr/>
          <p:nvPr/>
        </p:nvSpPr>
        <p:spPr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0" y="4667250"/>
            <a:ext cx="1447800" cy="66357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20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2000" b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Shape 86"/>
          <p:cNvSpPr>
            <a:spLocks noGrp="1"/>
          </p:cNvSpPr>
          <p:nvPr>
            <p:ph type="pic" idx="2"/>
          </p:nvPr>
        </p:nvSpPr>
        <p:spPr>
          <a:xfrm>
            <a:off x="1560576" y="0"/>
            <a:ext cx="7583424" cy="4568952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700"/>
              </a:spcBef>
              <a:buClr>
                <a:schemeClr val="accent2"/>
              </a:buClr>
              <a:buSzPct val="60000"/>
              <a:buFont typeface="Noto Sans Symbols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40080" marR="0" lvl="1" indent="-222250" algn="l" rtl="0">
              <a:spcBef>
                <a:spcPts val="550"/>
              </a:spcBef>
              <a:buClr>
                <a:schemeClr val="accent1"/>
              </a:buClr>
              <a:buSzPct val="70000"/>
              <a:buFont typeface="Noto Sans Symbols"/>
              <a:buChar char="⬜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-171450" algn="l" rtl="0">
              <a:spcBef>
                <a:spcPts val="500"/>
              </a:spcBef>
              <a:buClr>
                <a:schemeClr val="accent2"/>
              </a:buClr>
              <a:buSzPct val="75000"/>
              <a:buFont typeface="Noto Sans Symbols"/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-176212" algn="l" rtl="0">
              <a:spcBef>
                <a:spcPts val="400"/>
              </a:spcBef>
              <a:buClr>
                <a:schemeClr val="accent3"/>
              </a:buClr>
              <a:buSzPct val="75000"/>
              <a:buFont typeface="Noto Sans Symbols"/>
              <a:buChar char="■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-185261" algn="l" rtl="0">
              <a:spcBef>
                <a:spcPts val="400"/>
              </a:spcBef>
              <a:buClr>
                <a:schemeClr val="accent4"/>
              </a:buClr>
              <a:buSzPct val="62045"/>
              <a:buFont typeface="Noto Sans Symbols"/>
              <a:buChar char="■"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103120" marR="0" lvl="5" indent="-121920" algn="l" rtl="0">
              <a:spcBef>
                <a:spcPts val="360"/>
              </a:spcBef>
              <a:buClr>
                <a:schemeClr val="accent1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377440" marR="0" lvl="6" indent="-116839" algn="l" rtl="0">
              <a:spcBef>
                <a:spcPts val="360"/>
              </a:spcBef>
              <a:buClr>
                <a:schemeClr val="accent2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651760" marR="0" lvl="7" indent="-124460" algn="l" rtl="0">
              <a:spcBef>
                <a:spcPts val="360"/>
              </a:spcBef>
              <a:buClr>
                <a:schemeClr val="accent3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6080" marR="0" lvl="8" indent="-119379" algn="l" rtl="0">
              <a:spcBef>
                <a:spcPts val="360"/>
              </a:spcBef>
              <a:buClr>
                <a:schemeClr val="accent4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dt" idx="10"/>
          </p:nvPr>
        </p:nvSpPr>
        <p:spPr>
          <a:xfrm>
            <a:off x="7803444" y="6429445"/>
            <a:ext cx="1111956" cy="2476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05216" marR="0" lvl="1" indent="-115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10433" marR="0" lvl="2" indent="-10332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15649" marR="0" lvl="3" indent="-9148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620865" marR="0" lvl="4" indent="-796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026082" marR="0" lvl="5" indent="-678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431298" marR="0" lvl="6" indent="-5597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836515" marR="0" lvl="7" indent="-44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241731" marR="0" lvl="8" indent="-323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ftr" idx="11"/>
          </p:nvPr>
        </p:nvSpPr>
        <p:spPr>
          <a:xfrm>
            <a:off x="1600200" y="6429445"/>
            <a:ext cx="5822244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05216" marR="0" lvl="1" indent="-115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10433" marR="0" lvl="2" indent="-10332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15649" marR="0" lvl="3" indent="-9148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620865" marR="0" lvl="4" indent="-796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026082" marR="0" lvl="5" indent="-678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431298" marR="0" lvl="6" indent="-5597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836515" marR="0" lvl="7" indent="-44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241731" marR="0" lvl="8" indent="-323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  <p:transition spd="slow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>
  <p:cSld name="Vertical Title and Text"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 rot="5400000">
            <a:off x="4823619" y="2339182"/>
            <a:ext cx="5516563" cy="2057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SzPct val="100000"/>
              <a:buFont typeface="Calibri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 rot="5400000">
            <a:off x="480218" y="586583"/>
            <a:ext cx="5516564" cy="5562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20040" marR="0" lvl="0" indent="-259080" algn="l" rtl="0">
              <a:spcBef>
                <a:spcPts val="700"/>
              </a:spcBef>
              <a:buClr>
                <a:schemeClr val="accent2"/>
              </a:buClr>
              <a:buSzPct val="60000"/>
              <a:buFont typeface="Noto Sans Symbols"/>
              <a:buChar char="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40080" marR="0" lvl="1" indent="-222250" algn="l" rtl="0">
              <a:spcBef>
                <a:spcPts val="550"/>
              </a:spcBef>
              <a:buClr>
                <a:schemeClr val="accent1"/>
              </a:buClr>
              <a:buSzPct val="70000"/>
              <a:buFont typeface="Noto Sans Symbols"/>
              <a:buChar char="⬜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-171450" algn="l" rtl="0">
              <a:spcBef>
                <a:spcPts val="500"/>
              </a:spcBef>
              <a:buClr>
                <a:schemeClr val="accent2"/>
              </a:buClr>
              <a:buSzPct val="75000"/>
              <a:buFont typeface="Noto Sans Symbols"/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-176212" algn="l" rtl="0">
              <a:spcBef>
                <a:spcPts val="400"/>
              </a:spcBef>
              <a:buClr>
                <a:schemeClr val="accent3"/>
              </a:buClr>
              <a:buSzPct val="75000"/>
              <a:buFont typeface="Noto Sans Symbols"/>
              <a:buChar char="■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-185261" algn="l" rtl="0">
              <a:spcBef>
                <a:spcPts val="400"/>
              </a:spcBef>
              <a:buClr>
                <a:schemeClr val="accent4"/>
              </a:buClr>
              <a:buSzPct val="62045"/>
              <a:buFont typeface="Noto Sans Symbols"/>
              <a:buChar char="■"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103120" marR="0" lvl="5" indent="-121920" algn="l" rtl="0">
              <a:spcBef>
                <a:spcPts val="360"/>
              </a:spcBef>
              <a:buClr>
                <a:schemeClr val="accent1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377440" marR="0" lvl="6" indent="-116839" algn="l" rtl="0">
              <a:spcBef>
                <a:spcPts val="360"/>
              </a:spcBef>
              <a:buClr>
                <a:schemeClr val="accent2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651760" marR="0" lvl="7" indent="-124460" algn="l" rtl="0">
              <a:spcBef>
                <a:spcPts val="360"/>
              </a:spcBef>
              <a:buClr>
                <a:schemeClr val="accent3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6080" marR="0" lvl="8" indent="-119379" algn="l" rtl="0">
              <a:spcBef>
                <a:spcPts val="360"/>
              </a:spcBef>
              <a:buClr>
                <a:schemeClr val="accent4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dt" idx="10"/>
          </p:nvPr>
        </p:nvSpPr>
        <p:spPr>
          <a:xfrm>
            <a:off x="6553200" y="6248403"/>
            <a:ext cx="2160411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05216" marR="0" lvl="1" indent="-115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10433" marR="0" lvl="2" indent="-10332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15649" marR="0" lvl="3" indent="-9148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620865" marR="0" lvl="4" indent="-796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026082" marR="0" lvl="5" indent="-678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431298" marR="0" lvl="6" indent="-5597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836515" marR="0" lvl="7" indent="-44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241731" marR="0" lvl="8" indent="-323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9" name="Shape 99"/>
          <p:cNvSpPr txBox="1">
            <a:spLocks noGrp="1"/>
          </p:cNvSpPr>
          <p:nvPr>
            <p:ph type="ftr" idx="11"/>
          </p:nvPr>
        </p:nvSpPr>
        <p:spPr>
          <a:xfrm>
            <a:off x="457204" y="6248209"/>
            <a:ext cx="5573483" cy="3651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100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05216" marR="0" lvl="1" indent="-115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10433" marR="0" lvl="2" indent="-10332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15649" marR="0" lvl="3" indent="-9148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620865" marR="0" lvl="4" indent="-796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026082" marR="0" lvl="5" indent="-678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431298" marR="0" lvl="6" indent="-5597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836515" marR="0" lvl="7" indent="-44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241731" marR="0" lvl="8" indent="-323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0" name="Shape 100"/>
          <p:cNvSpPr/>
          <p:nvPr/>
        </p:nvSpPr>
        <p:spPr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Shape 101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Shape 102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Shape 103"/>
          <p:cNvSpPr txBox="1">
            <a:spLocks noGrp="1"/>
          </p:cNvSpPr>
          <p:nvPr>
            <p:ph type="sldNum" idx="12"/>
          </p:nvPr>
        </p:nvSpPr>
        <p:spPr>
          <a:xfrm rot="5400000">
            <a:off x="5989638" y="144462"/>
            <a:ext cx="533400" cy="2444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 b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400" b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609603" y="228600"/>
            <a:ext cx="7299675" cy="990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SzPct val="100000"/>
              <a:buFont typeface="Calibri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0" y="1272223"/>
            <a:ext cx="533400" cy="2444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7803444" y="6429445"/>
            <a:ext cx="959556" cy="2476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05216" marR="0" lvl="1" indent="-115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10433" marR="0" lvl="2" indent="-10332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15649" marR="0" lvl="3" indent="-9148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620865" marR="0" lvl="4" indent="-796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026082" marR="0" lvl="5" indent="-678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431298" marR="0" lvl="6" indent="-5597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836515" marR="0" lvl="7" indent="-44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241731" marR="0" lvl="8" indent="-323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4579056" y="6429445"/>
            <a:ext cx="2843388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05216" marR="0" lvl="1" indent="-115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10433" marR="0" lvl="2" indent="-10332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15649" marR="0" lvl="3" indent="-9148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620865" marR="0" lvl="4" indent="-796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026082" marR="0" lvl="5" indent="-678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431298" marR="0" lvl="6" indent="-5597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836515" marR="0" lvl="7" indent="-44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241731" marR="0" lvl="8" indent="-323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78053977"/>
      </p:ext>
    </p:extLst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a-DK" altLang="da-DK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a-DK" altLang="da-DK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2D76E0-A48F-42E1-8D36-0CC0F73FDA66}" type="slidenum">
              <a:rPr lang="en-US" altLang="da-DK"/>
              <a:pPr/>
              <a:t>‹#›</a:t>
            </a:fld>
            <a:endParaRPr lang="en-US" altLang="da-DK"/>
          </a:p>
        </p:txBody>
      </p:sp>
    </p:spTree>
    <p:extLst>
      <p:ext uri="{BB962C8B-B14F-4D97-AF65-F5344CB8AC3E}">
        <p14:creationId xmlns:p14="http://schemas.microsoft.com/office/powerpoint/2010/main" val="1820879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l-G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a-DK" altLang="da-D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a-DK" altLang="da-DK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24185A-3B8F-4343-B2C8-4FC44822E23C}" type="slidenum">
              <a:rPr lang="en-US" altLang="da-DK"/>
              <a:pPr/>
              <a:t>‹#›</a:t>
            </a:fld>
            <a:endParaRPr lang="en-US" altLang="da-DK"/>
          </a:p>
        </p:txBody>
      </p:sp>
    </p:spTree>
    <p:extLst>
      <p:ext uri="{BB962C8B-B14F-4D97-AF65-F5344CB8AC3E}">
        <p14:creationId xmlns:p14="http://schemas.microsoft.com/office/powerpoint/2010/main" val="4111773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609603" y="228600"/>
            <a:ext cx="7299675" cy="990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Clr>
                <a:schemeClr val="dk2"/>
              </a:buClr>
              <a:buSzPct val="100000"/>
              <a:buFont typeface="Calibri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12648" y="1600200"/>
            <a:ext cx="8150352" cy="452628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320040" marR="0" lvl="0" indent="-259080" algn="l" rtl="0">
              <a:spcBef>
                <a:spcPts val="700"/>
              </a:spcBef>
              <a:buClr>
                <a:schemeClr val="accent2"/>
              </a:buClr>
              <a:buSzPct val="60000"/>
              <a:buFont typeface="Noto Sans Symbols"/>
              <a:buChar char="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40080" marR="0" lvl="1" indent="-222250" algn="l" rtl="0">
              <a:spcBef>
                <a:spcPts val="550"/>
              </a:spcBef>
              <a:buClr>
                <a:schemeClr val="accent1"/>
              </a:buClr>
              <a:buSzPct val="70000"/>
              <a:buFont typeface="Noto Sans Symbols"/>
              <a:buChar char="⬜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-171450" algn="l" rtl="0">
              <a:spcBef>
                <a:spcPts val="500"/>
              </a:spcBef>
              <a:buClr>
                <a:schemeClr val="accent2"/>
              </a:buClr>
              <a:buSzPct val="75000"/>
              <a:buFont typeface="Noto Sans Symbols"/>
              <a:buChar char="■"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-176212" algn="l" rtl="0">
              <a:spcBef>
                <a:spcPts val="400"/>
              </a:spcBef>
              <a:buClr>
                <a:schemeClr val="accent3"/>
              </a:buClr>
              <a:buSzPct val="75000"/>
              <a:buFont typeface="Noto Sans Symbols"/>
              <a:buChar char="■"/>
              <a:defRPr sz="11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-185261" algn="l" rtl="0">
              <a:spcBef>
                <a:spcPts val="400"/>
              </a:spcBef>
              <a:buClr>
                <a:schemeClr val="accent4"/>
              </a:buClr>
              <a:buSzPct val="62045"/>
              <a:buFont typeface="Noto Sans Symbols"/>
              <a:buChar char="■"/>
              <a:defRPr sz="10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103120" marR="0" lvl="5" indent="-121920" algn="l" rtl="0">
              <a:spcBef>
                <a:spcPts val="360"/>
              </a:spcBef>
              <a:buClr>
                <a:schemeClr val="accent1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377440" marR="0" lvl="6" indent="-116839" algn="l" rtl="0">
              <a:spcBef>
                <a:spcPts val="360"/>
              </a:spcBef>
              <a:buClr>
                <a:schemeClr val="accent2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651760" marR="0" lvl="7" indent="-124460" algn="l" rtl="0">
              <a:spcBef>
                <a:spcPts val="360"/>
              </a:spcBef>
              <a:buClr>
                <a:schemeClr val="accent3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2926080" marR="0" lvl="8" indent="-119379" algn="l" rtl="0">
              <a:spcBef>
                <a:spcPts val="360"/>
              </a:spcBef>
              <a:buClr>
                <a:schemeClr val="accent4"/>
              </a:buClr>
              <a:buSzPct val="1000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7803444" y="6429445"/>
            <a:ext cx="959556" cy="24765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0" marR="0" lvl="0" indent="0" algn="r" rtl="0">
              <a:spcBef>
                <a:spcPts val="0"/>
              </a:spcBef>
              <a:buNone/>
              <a:def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05216" marR="0" lvl="1" indent="-115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10433" marR="0" lvl="2" indent="-10332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15649" marR="0" lvl="3" indent="-9148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620865" marR="0" lvl="4" indent="-796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026082" marR="0" lvl="5" indent="-678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431298" marR="0" lvl="6" indent="-5597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836515" marR="0" lvl="7" indent="-44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241731" marR="0" lvl="8" indent="-323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6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Shape 14" descr="2LOGO-CLAIM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958667" y="158044"/>
            <a:ext cx="718202" cy="88309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579056" y="6429445"/>
            <a:ext cx="2843388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1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05216" marR="0" lvl="1" indent="-115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810433" marR="0" lvl="2" indent="-10332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215649" marR="0" lvl="3" indent="-9148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620865" marR="0" lvl="4" indent="-796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026082" marR="0" lvl="5" indent="-678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431298" marR="0" lvl="6" indent="-5597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2836515" marR="0" lvl="7" indent="-4415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241731" marR="0" lvl="8" indent="-3231" algn="l" rtl="0">
              <a:spcBef>
                <a:spcPts val="0"/>
              </a:spcBef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pic>
        <p:nvPicPr>
          <p:cNvPr id="16" name="Shape 16" descr="EC-H2020-01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56141" y="6214818"/>
            <a:ext cx="2849271" cy="53705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" name="Shape 17"/>
          <p:cNvCxnSpPr/>
          <p:nvPr/>
        </p:nvCxnSpPr>
        <p:spPr>
          <a:xfrm>
            <a:off x="3316816" y="6429444"/>
            <a:ext cx="0" cy="247651"/>
          </a:xfrm>
          <a:prstGeom prst="straightConnector1">
            <a:avLst/>
          </a:prstGeom>
          <a:noFill/>
          <a:ln w="22225" cap="flat" cmpd="sng">
            <a:solidFill>
              <a:srgbClr val="114183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Shape 18"/>
          <p:cNvSpPr/>
          <p:nvPr/>
        </p:nvSpPr>
        <p:spPr>
          <a:xfrm>
            <a:off x="225778" y="1234440"/>
            <a:ext cx="8918222" cy="3200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6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" name="Shape 19" descr="LowPolyPattern-1504530846771.jpg"/>
          <p:cNvPicPr preferRelativeResize="0"/>
          <p:nvPr/>
        </p:nvPicPr>
        <p:blipFill rotWithShape="1">
          <a:blip r:embed="rId10">
            <a:alphaModFix/>
          </a:blip>
          <a:srcRect t="2948"/>
          <a:stretch/>
        </p:blipFill>
        <p:spPr>
          <a:xfrm>
            <a:off x="612648" y="1272222"/>
            <a:ext cx="8493814" cy="281904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Shape 20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None/>
            </a:pPr>
            <a:endParaRPr sz="16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" name="Shape 21"/>
          <p:cNvSpPr txBox="1">
            <a:spLocks noGrp="1"/>
          </p:cNvSpPr>
          <p:nvPr>
            <p:ph type="sldNum" idx="12"/>
          </p:nvPr>
        </p:nvSpPr>
        <p:spPr>
          <a:xfrm>
            <a:off x="0" y="1272223"/>
            <a:ext cx="533400" cy="2444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8" r:id="rId3"/>
    <p:sldLayoutId id="2147483660" r:id="rId4"/>
    <p:sldLayoutId id="2147483661" r:id="rId5"/>
    <p:sldLayoutId id="2147483662" r:id="rId6"/>
  </p:sldLayoutIdLst>
  <p:transition spd="slow">
    <p:push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0.png"/><Relationship Id="rId5" Type="http://schemas.openxmlformats.org/officeDocument/2006/relationships/image" Target="../media/image180.png"/><Relationship Id="rId4" Type="http://schemas.openxmlformats.org/officeDocument/2006/relationships/image" Target="../media/image17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5" Type="http://schemas.openxmlformats.org/officeDocument/2006/relationships/image" Target="../media/image290.png"/><Relationship Id="rId4" Type="http://schemas.openxmlformats.org/officeDocument/2006/relationships/image" Target="../media/image28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918648" cy="1470025"/>
          </a:xfrm>
        </p:spPr>
        <p:txBody>
          <a:bodyPr/>
          <a:lstStyle/>
          <a:p>
            <a:pPr algn="ctr"/>
            <a:r>
              <a:rPr lang="da-DK" sz="3200" b="1" dirty="0" smtClean="0"/>
              <a:t>Recent </a:t>
            </a:r>
            <a:r>
              <a:rPr lang="da-DK" sz="3200" b="1" dirty="0" err="1" smtClean="0"/>
              <a:t>developments</a:t>
            </a:r>
            <a:r>
              <a:rPr lang="da-DK" sz="3200" b="1" dirty="0" smtClean="0"/>
              <a:t> in the CLAIM </a:t>
            </a:r>
            <a:r>
              <a:rPr lang="da-DK" sz="3200" b="1" dirty="0" err="1" smtClean="0"/>
              <a:t>project</a:t>
            </a:r>
            <a:endParaRPr lang="da-DK" sz="1800" b="1" dirty="0"/>
          </a:p>
        </p:txBody>
      </p:sp>
      <p:sp>
        <p:nvSpPr>
          <p:cNvPr id="7" name="Undertitel 6"/>
          <p:cNvSpPr>
            <a:spLocks noGrp="1"/>
          </p:cNvSpPr>
          <p:nvPr>
            <p:ph type="subTitle" idx="1"/>
          </p:nvPr>
        </p:nvSpPr>
        <p:spPr>
          <a:xfrm>
            <a:off x="1403648" y="4482337"/>
            <a:ext cx="6400800" cy="1752600"/>
          </a:xfrm>
        </p:spPr>
        <p:txBody>
          <a:bodyPr/>
          <a:lstStyle/>
          <a:p>
            <a:r>
              <a:rPr lang="da-DK" sz="2000" i="1" dirty="0" smtClean="0"/>
              <a:t>Jens </a:t>
            </a:r>
            <a:r>
              <a:rPr lang="da-DK" sz="2000" i="1" dirty="0" err="1" smtClean="0"/>
              <a:t>Murawski</a:t>
            </a:r>
            <a:r>
              <a:rPr lang="da-DK" sz="2000" i="1" dirty="0" smtClean="0"/>
              <a:t>, Jun </a:t>
            </a:r>
            <a:r>
              <a:rPr lang="da-DK" sz="2000" i="1" dirty="0" err="1" smtClean="0"/>
              <a:t>She</a:t>
            </a:r>
            <a:r>
              <a:rPr lang="da-DK" sz="2000" i="1" dirty="0" smtClean="0"/>
              <a:t> (DMI)</a:t>
            </a:r>
          </a:p>
          <a:p>
            <a:r>
              <a:rPr lang="da-DK" sz="2000" i="1" dirty="0" smtClean="0"/>
              <a:t>NOOS </a:t>
            </a:r>
            <a:r>
              <a:rPr lang="da-DK" sz="2000" i="1" dirty="0" err="1" smtClean="0"/>
              <a:t>Annual</a:t>
            </a:r>
            <a:r>
              <a:rPr lang="da-DK" sz="2000" i="1" dirty="0" smtClean="0"/>
              <a:t> Meeting</a:t>
            </a:r>
          </a:p>
          <a:p>
            <a:r>
              <a:rPr lang="da-DK" sz="2000" i="1" dirty="0" smtClean="0"/>
              <a:t>BSH Hamburg, 17.10.2019</a:t>
            </a:r>
          </a:p>
          <a:p>
            <a:endParaRPr lang="da-DK" sz="2000" dirty="0" smtClean="0"/>
          </a:p>
        </p:txBody>
      </p:sp>
      <p:sp>
        <p:nvSpPr>
          <p:cNvPr id="3" name="Pladsholder til diasnumm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 b="0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 lang="en-US" sz="1400" b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Titel 5"/>
          <p:cNvSpPr txBox="1">
            <a:spLocks/>
          </p:cNvSpPr>
          <p:nvPr/>
        </p:nvSpPr>
        <p:spPr>
          <a:xfrm>
            <a:off x="791958" y="3289510"/>
            <a:ext cx="7918648" cy="1470025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alibri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pPr algn="ctr"/>
            <a:r>
              <a:rPr lang="en-US" sz="1800" b="1" i="1" dirty="0" smtClean="0"/>
              <a:t>CLAIM: </a:t>
            </a:r>
            <a:r>
              <a:rPr lang="en-US" sz="1800" b="1" i="1" u="sng" dirty="0" smtClean="0"/>
              <a:t>C</a:t>
            </a:r>
            <a:r>
              <a:rPr lang="en-US" sz="1800" b="1" i="1" dirty="0" smtClean="0"/>
              <a:t>leaning marine </a:t>
            </a:r>
            <a:r>
              <a:rPr lang="en-US" sz="1800" b="1" i="1" u="sng" dirty="0" smtClean="0"/>
              <a:t>L</a:t>
            </a:r>
            <a:r>
              <a:rPr lang="en-US" sz="1800" b="1" i="1" dirty="0" smtClean="0"/>
              <a:t>itter by developing and </a:t>
            </a:r>
            <a:r>
              <a:rPr lang="en-US" sz="1800" b="1" i="1" u="sng" dirty="0" smtClean="0"/>
              <a:t>A</a:t>
            </a:r>
            <a:r>
              <a:rPr lang="en-US" sz="1800" b="1" i="1" dirty="0" smtClean="0"/>
              <a:t>pplying </a:t>
            </a:r>
            <a:r>
              <a:rPr lang="en-US" sz="1800" b="1" i="1" u="sng" dirty="0" smtClean="0"/>
              <a:t>I</a:t>
            </a:r>
            <a:r>
              <a:rPr lang="en-US" sz="1800" b="1" i="1" dirty="0" smtClean="0"/>
              <a:t>nnovative </a:t>
            </a:r>
            <a:r>
              <a:rPr lang="en-US" sz="1800" b="1" i="1" u="sng" dirty="0" smtClean="0"/>
              <a:t>M</a:t>
            </a:r>
            <a:r>
              <a:rPr lang="en-US" sz="1800" b="1" i="1" dirty="0" smtClean="0"/>
              <a:t>ethods</a:t>
            </a:r>
            <a:endParaRPr lang="da-DK" sz="1800" b="1" i="1" dirty="0"/>
          </a:p>
        </p:txBody>
      </p:sp>
      <p:sp>
        <p:nvSpPr>
          <p:cNvPr id="8" name="Shape 110"/>
          <p:cNvSpPr txBox="1">
            <a:spLocks noGrp="1"/>
          </p:cNvSpPr>
          <p:nvPr>
            <p:ph type="ftr" idx="11"/>
          </p:nvPr>
        </p:nvSpPr>
        <p:spPr>
          <a:xfrm>
            <a:off x="4183946" y="6429445"/>
            <a:ext cx="4663723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b="1" dirty="0" smtClean="0"/>
              <a:t>NOOS</a:t>
            </a:r>
            <a:r>
              <a:rPr lang="en-US" b="1" dirty="0" smtClean="0"/>
              <a:t> Annual Meeting Hamburg,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b="1" dirty="0" smtClean="0"/>
              <a:t>17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th </a:t>
            </a:r>
            <a:r>
              <a:rPr lang="en-US" b="1" dirty="0" smtClean="0"/>
              <a:t>October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2019 </a:t>
            </a:r>
            <a:endParaRPr lang="en-US" sz="1100" b="1" i="0" u="none" strike="noStrike" cap="none" dirty="0">
              <a:solidFill>
                <a:schemeClr val="dk2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0652005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D76E0-A48F-42E1-8D36-0CC0F73FDA66}" type="slidenum">
              <a:rPr lang="en-US" altLang="da-DK" smtClean="0"/>
              <a:pPr/>
              <a:t>10</a:t>
            </a:fld>
            <a:endParaRPr lang="en-US" altLang="da-DK"/>
          </a:p>
        </p:txBody>
      </p:sp>
      <p:pic>
        <p:nvPicPr>
          <p:cNvPr id="3" name="Picture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4" t="1749" r="5984" b="5595"/>
          <a:stretch>
            <a:fillRect/>
          </a:stretch>
        </p:blipFill>
        <p:spPr bwMode="auto">
          <a:xfrm>
            <a:off x="283040" y="1743930"/>
            <a:ext cx="3168352" cy="1463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8" r="7170"/>
          <a:stretch/>
        </p:blipFill>
        <p:spPr>
          <a:xfrm>
            <a:off x="3923928" y="1647074"/>
            <a:ext cx="4968552" cy="252628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3" r="7324"/>
          <a:stretch/>
        </p:blipFill>
        <p:spPr>
          <a:xfrm>
            <a:off x="3923928" y="4293096"/>
            <a:ext cx="4968552" cy="252628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067944" y="1493185"/>
            <a:ext cx="41764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smtClean="0"/>
              <a:t>Profile of </a:t>
            </a:r>
            <a:r>
              <a:rPr lang="da-DK" b="1" dirty="0" err="1"/>
              <a:t>z</a:t>
            </a:r>
            <a:r>
              <a:rPr lang="da-DK" b="1" dirty="0" err="1" smtClean="0"/>
              <a:t>onal</a:t>
            </a:r>
            <a:r>
              <a:rPr lang="da-DK" b="1" dirty="0" smtClean="0"/>
              <a:t> </a:t>
            </a:r>
            <a:r>
              <a:rPr lang="da-DK" b="1" dirty="0" err="1" smtClean="0"/>
              <a:t>currents</a:t>
            </a:r>
            <a:r>
              <a:rPr lang="da-DK" dirty="0" smtClean="0"/>
              <a:t> in the Gulf of Finland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067944" y="4149080"/>
            <a:ext cx="4392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smtClean="0"/>
              <a:t>Profile of </a:t>
            </a:r>
            <a:r>
              <a:rPr lang="da-DK" b="1" dirty="0" err="1" smtClean="0"/>
              <a:t>meridional</a:t>
            </a:r>
            <a:r>
              <a:rPr lang="da-DK" b="1" dirty="0" smtClean="0"/>
              <a:t> </a:t>
            </a:r>
            <a:r>
              <a:rPr lang="da-DK" b="1" dirty="0" err="1" smtClean="0"/>
              <a:t>currents</a:t>
            </a:r>
            <a:r>
              <a:rPr lang="da-DK" dirty="0"/>
              <a:t> </a:t>
            </a:r>
            <a:r>
              <a:rPr lang="da-DK" dirty="0" smtClean="0"/>
              <a:t>in the Gulf of Finland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 rot="16200000">
            <a:off x="3578065" y="2122983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Model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 rot="16200000">
            <a:off x="3578065" y="4691222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Model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 rot="16200000">
            <a:off x="3571654" y="3292750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ADCP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 rot="16200000">
            <a:off x="3571653" y="5993778"/>
            <a:ext cx="6848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ADCP</a:t>
            </a:r>
            <a:endParaRPr lang="en-US" dirty="0"/>
          </a:p>
        </p:txBody>
      </p:sp>
      <p:sp>
        <p:nvSpPr>
          <p:cNvPr id="4" name="Right Arrow 3"/>
          <p:cNvSpPr/>
          <p:nvPr/>
        </p:nvSpPr>
        <p:spPr>
          <a:xfrm>
            <a:off x="683568" y="2612861"/>
            <a:ext cx="180020" cy="178338"/>
          </a:xfrm>
          <a:prstGeom prst="rightArrow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79512" y="3140968"/>
            <a:ext cx="35990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 smtClean="0"/>
              <a:t>Validation station 25</a:t>
            </a:r>
            <a:r>
              <a:rPr lang="en-US" sz="1100" baseline="30000" dirty="0" smtClean="0"/>
              <a:t>o </a:t>
            </a:r>
            <a:r>
              <a:rPr lang="en-US" sz="1100" dirty="0" smtClean="0"/>
              <a:t>1.5’E, 59</a:t>
            </a:r>
            <a:r>
              <a:rPr lang="en-US" sz="1100" baseline="30000" dirty="0" smtClean="0"/>
              <a:t>o </a:t>
            </a:r>
            <a:r>
              <a:rPr lang="en-US" sz="1100" dirty="0" smtClean="0"/>
              <a:t>43.3’N 25, near </a:t>
            </a:r>
            <a:r>
              <a:rPr lang="en-US" sz="1100" dirty="0" err="1" smtClean="0"/>
              <a:t>Tallin</a:t>
            </a:r>
            <a:r>
              <a:rPr lang="en-US" sz="1100" dirty="0" smtClean="0"/>
              <a:t>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609603" y="620688"/>
            <a:ext cx="7299675" cy="59851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da-DK" sz="2800" b="1" dirty="0" smtClean="0">
                <a:solidFill>
                  <a:schemeClr val="bg2"/>
                </a:solidFill>
              </a:rPr>
              <a:t>HBM model </a:t>
            </a:r>
            <a:r>
              <a:rPr lang="da-DK" sz="2800" b="1" dirty="0" err="1" smtClean="0">
                <a:solidFill>
                  <a:schemeClr val="bg2"/>
                </a:solidFill>
              </a:rPr>
              <a:t>verification</a:t>
            </a:r>
            <a:endParaRPr lang="en-US" sz="2800" b="1" dirty="0">
              <a:solidFill>
                <a:schemeClr val="bg2"/>
              </a:solidFill>
            </a:endParaRPr>
          </a:p>
        </p:txBody>
      </p:sp>
      <p:pic>
        <p:nvPicPr>
          <p:cNvPr id="18" name="Picture 17" descr="currents_statistics_comp_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040" y="3448746"/>
            <a:ext cx="3168352" cy="276948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1043608" y="3697287"/>
            <a:ext cx="7906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Bias(u)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846801" y="3697287"/>
            <a:ext cx="7809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Bias(v)</a:t>
            </a:r>
            <a:endParaRPr lang="en-US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009829" y="5384249"/>
            <a:ext cx="8258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RMSE(u)</a:t>
            </a:r>
            <a:endParaRPr lang="en-US" sz="12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1921761" y="4941168"/>
            <a:ext cx="8162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RMSE(v)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96057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/>
              <a:t>Vertical tracer dynamic, i.e. sinking or raising of micro </a:t>
            </a:r>
            <a:r>
              <a:rPr lang="en-US" sz="2800" b="1" dirty="0" smtClean="0"/>
              <a:t>plastics (no biofouling)</a:t>
            </a:r>
            <a:endParaRPr lang="en-US" sz="28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 b="0" i="0" u="none" strike="noStrike" cap="none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11</a:t>
            </a:fld>
            <a:endParaRPr lang="en-US" sz="1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6012160" y="3511253"/>
                <a:ext cx="2592288" cy="532453"/>
              </a:xfrm>
              <a:prstGeom prst="rect">
                <a:avLst/>
              </a:prstGeom>
              <a:ln>
                <a:solidFill>
                  <a:schemeClr val="bg2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/>
                            </a:rPr>
                            <m:t>𝑤</m:t>
                          </m:r>
                        </m:e>
                        <m:sub>
                          <m:r>
                            <a:rPr lang="en-US" i="1">
                              <a:latin typeface="Cambria Math"/>
                            </a:rPr>
                            <m:t>𝑠𝑖𝑛𝑘</m:t>
                          </m:r>
                        </m:sub>
                      </m:sSub>
                      <m:r>
                        <a:rPr lang="en-US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9</m:t>
                          </m:r>
                        </m:den>
                      </m:f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𝑝𝑙𝑎𝑠𝑡𝑖𝑐</m:t>
                              </m:r>
                            </m:sub>
                          </m:sSub>
                          <m:r>
                            <a:rPr lang="en-US" i="1">
                              <a:latin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</a:rPr>
                                <m:t>𝜌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𝑤𝑎𝑡𝑒𝑟</m:t>
                              </m:r>
                            </m:sub>
                          </m:sSub>
                        </m:num>
                        <m:den>
                          <m:r>
                            <a:rPr lang="en-US" i="1">
                              <a:latin typeface="Cambria Math"/>
                            </a:rPr>
                            <m:t>𝜇</m:t>
                          </m:r>
                        </m:den>
                      </m:f>
                      <m:r>
                        <a:rPr lang="en-US" i="1">
                          <a:latin typeface="Cambria Math"/>
                        </a:rPr>
                        <m:t>𝑔</m:t>
                      </m:r>
                      <m:sSup>
                        <m:sSupPr>
                          <m:ctrlPr>
                            <a:rPr lang="en-US" i="1"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/>
                            </a:rPr>
                            <m:t>𝑅</m:t>
                          </m:r>
                        </m:e>
                        <m:sup>
                          <m:r>
                            <a:rPr lang="en-US" i="1">
                              <a:latin typeface="Cambria Math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160" y="3511253"/>
                <a:ext cx="2592288" cy="532453"/>
              </a:xfrm>
              <a:prstGeom prst="rect">
                <a:avLst/>
              </a:prstGeom>
              <a:blipFill rotWithShape="1">
                <a:blip r:embed="rId4"/>
                <a:stretch>
                  <a:fillRect b="-1124"/>
                </a:stretch>
              </a:blipFill>
              <a:ln>
                <a:solidFill>
                  <a:schemeClr val="bg2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6012160" y="3203476"/>
            <a:ext cx="27091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err="1" smtClean="0">
                <a:latin typeface="Calibri" panose="020F0502020204030204" pitchFamily="34" charset="0"/>
              </a:rPr>
              <a:t>Stokes</a:t>
            </a:r>
            <a:r>
              <a:rPr lang="da-DK" dirty="0" smtClean="0">
                <a:latin typeface="Calibri" panose="020F0502020204030204" pitchFamily="34" charset="0"/>
              </a:rPr>
              <a:t> </a:t>
            </a:r>
            <a:r>
              <a:rPr lang="da-DK" dirty="0" err="1" smtClean="0">
                <a:latin typeface="Calibri" panose="020F0502020204030204" pitchFamily="34" charset="0"/>
              </a:rPr>
              <a:t>formula</a:t>
            </a:r>
            <a:r>
              <a:rPr lang="da-DK" dirty="0" smtClean="0">
                <a:latin typeface="Calibri" panose="020F0502020204030204" pitchFamily="34" charset="0"/>
              </a:rPr>
              <a:t> for </a:t>
            </a:r>
            <a:r>
              <a:rPr lang="da-DK" dirty="0" err="1" smtClean="0">
                <a:latin typeface="Calibri" panose="020F0502020204030204" pitchFamily="34" charset="0"/>
              </a:rPr>
              <a:t>sinking</a:t>
            </a:r>
            <a:r>
              <a:rPr lang="da-DK" dirty="0" smtClean="0">
                <a:latin typeface="Calibri" panose="020F0502020204030204" pitchFamily="34" charset="0"/>
              </a:rPr>
              <a:t> </a:t>
            </a:r>
            <a:r>
              <a:rPr lang="da-DK" dirty="0" err="1" smtClean="0">
                <a:latin typeface="Calibri" panose="020F0502020204030204" pitchFamily="34" charset="0"/>
              </a:rPr>
              <a:t>velocity</a:t>
            </a:r>
            <a:endParaRPr lang="en-US" dirty="0">
              <a:latin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895330" y="2152708"/>
                <a:ext cx="3131840" cy="787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i="1" dirty="0" err="1" smtClean="0"/>
                  <a:t>Tyre</a:t>
                </a:r>
                <a:r>
                  <a:rPr lang="en-US" i="1" dirty="0" smtClean="0"/>
                  <a:t> Wear is heavier  than sea water</a:t>
                </a:r>
              </a:p>
              <a:p>
                <a:r>
                  <a:rPr lang="en-US" i="1" dirty="0" smtClean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𝜌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𝑝𝑙𝑎𝑠𝑡𝑖𝑐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&gt;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𝜌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𝑤𝑎𝑡𝑒𝑟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i="1" dirty="0" smtClean="0"/>
                  <a:t> and sinks down to the sea bed.</a:t>
                </a:r>
                <a:endParaRPr lang="en-US" i="1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5330" y="2152708"/>
                <a:ext cx="3131840" cy="787331"/>
              </a:xfrm>
              <a:prstGeom prst="rect">
                <a:avLst/>
              </a:prstGeom>
              <a:blipFill rotWithShape="1">
                <a:blip r:embed="rId5"/>
                <a:stretch>
                  <a:fillRect l="-389" t="-775" b="-69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683971"/>
              </p:ext>
            </p:extLst>
          </p:nvPr>
        </p:nvGraphicFramePr>
        <p:xfrm>
          <a:off x="3925836" y="6165304"/>
          <a:ext cx="4678611" cy="578358"/>
        </p:xfrm>
        <a:graphic>
          <a:graphicData uri="http://schemas.openxmlformats.org/drawingml/2006/table">
            <a:tbl>
              <a:tblPr firstRow="1" firstCol="1" bandRow="1">
                <a:tableStyleId>{4B3C8AD6-8666-431D-853C-16F12D81F849}</a:tableStyleId>
              </a:tblPr>
              <a:tblGrid>
                <a:gridCol w="1351641"/>
                <a:gridCol w="1171718"/>
                <a:gridCol w="1077626"/>
                <a:gridCol w="1077626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 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Tyre Wear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PCCP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a-DK" sz="1100" dirty="0" smtClean="0">
                          <a:effectLst/>
                          <a:latin typeface="Calibri" panose="020F0502020204030204" pitchFamily="34" charset="0"/>
                          <a:ea typeface="Calibri"/>
                          <a:cs typeface="Times New Roman"/>
                        </a:rPr>
                        <a:t>Water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</a:rPr>
                        <a:t>Density (</a:t>
                      </a:r>
                      <a:r>
                        <a:rPr lang="el-GR" sz="1100" dirty="0" smtClean="0">
                          <a:effectLst/>
                          <a:latin typeface="Calibri" panose="020F0502020204030204" pitchFamily="34" charset="0"/>
                        </a:rPr>
                        <a:t>ρ</a:t>
                      </a:r>
                      <a:r>
                        <a:rPr lang="da-DK" sz="1100" dirty="0" smtClean="0">
                          <a:effectLst/>
                          <a:latin typeface="Calibri" panose="020F0502020204030204" pitchFamily="34" charset="0"/>
                        </a:rPr>
                        <a:t>)</a:t>
                      </a: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[kg/m</a:t>
                      </a:r>
                      <a:r>
                        <a:rPr lang="en-US" sz="1100" baseline="30000" dirty="0"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1250.0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965.0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da-DK" sz="1100" dirty="0" smtClean="0">
                          <a:effectLst/>
                          <a:latin typeface="Calibri" panose="020F0502020204030204" pitchFamily="34" charset="0"/>
                          <a:ea typeface="Calibri"/>
                          <a:cs typeface="Times New Roman"/>
                        </a:rPr>
                        <a:t>1027.0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Radius </a:t>
                      </a: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</a:rPr>
                        <a:t>(R) [10</a:t>
                      </a:r>
                      <a:r>
                        <a:rPr lang="en-US" sz="1100" baseline="30000" dirty="0" smtClean="0">
                          <a:effectLst/>
                          <a:latin typeface="Calibri" panose="020F0502020204030204" pitchFamily="34" charset="0"/>
                        </a:rPr>
                        <a:t>-6</a:t>
                      </a:r>
                      <a:r>
                        <a:rPr lang="en-US" sz="1100" dirty="0" smtClean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m]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</a:rPr>
                        <a:t>5.0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</a:rPr>
                        <a:t>3.0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6012160" y="4653136"/>
                <a:ext cx="3131840" cy="787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i="1" dirty="0" smtClean="0"/>
                  <a:t>PCCP is lighter than sea water</a:t>
                </a:r>
              </a:p>
              <a:p>
                <a:r>
                  <a:rPr lang="en-US" i="1" dirty="0" smtClean="0"/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𝜌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𝑝𝑙𝑎𝑠𝑡𝑖𝑐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&gt;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𝜌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𝑤𝑎𝑡𝑒𝑟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i="1" dirty="0" smtClean="0"/>
                  <a:t> and raises due to his buoyancy to the sea surface.</a:t>
                </a:r>
                <a:endParaRPr lang="en-US" i="1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160" y="4653136"/>
                <a:ext cx="3131840" cy="787331"/>
              </a:xfrm>
              <a:prstGeom prst="rect">
                <a:avLst/>
              </a:prstGeom>
              <a:blipFill rotWithShape="1">
                <a:blip r:embed="rId6"/>
                <a:stretch>
                  <a:fillRect l="-389" t="-775" b="-69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/>
          <p:cNvSpPr txBox="1"/>
          <p:nvPr/>
        </p:nvSpPr>
        <p:spPr>
          <a:xfrm>
            <a:off x="6156176" y="4005064"/>
            <a:ext cx="226215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1100" i="1" dirty="0"/>
              <a:t>ρ</a:t>
            </a:r>
            <a:r>
              <a:rPr lang="da-DK" sz="1100" i="1" dirty="0" smtClean="0"/>
              <a:t>=</a:t>
            </a:r>
            <a:r>
              <a:rPr lang="da-DK" sz="1100" i="1" dirty="0" err="1" smtClean="0"/>
              <a:t>density</a:t>
            </a:r>
            <a:r>
              <a:rPr lang="da-DK" sz="1100" i="1" dirty="0" smtClean="0"/>
              <a:t>, R=radius, </a:t>
            </a:r>
            <a:r>
              <a:rPr lang="el-GR" sz="1100" i="1" dirty="0" smtClean="0"/>
              <a:t>μ</a:t>
            </a:r>
            <a:r>
              <a:rPr lang="da-DK" sz="1100" i="1" dirty="0" smtClean="0"/>
              <a:t>=dyn. </a:t>
            </a:r>
            <a:r>
              <a:rPr lang="da-DK" sz="1100" i="1" dirty="0" err="1"/>
              <a:t>v</a:t>
            </a:r>
            <a:r>
              <a:rPr lang="da-DK" sz="1100" i="1" dirty="0" err="1" smtClean="0"/>
              <a:t>isc</a:t>
            </a:r>
            <a:r>
              <a:rPr lang="da-DK" sz="1100" i="1" dirty="0" smtClean="0"/>
              <a:t>.</a:t>
            </a:r>
            <a:endParaRPr lang="en-US" sz="1100" i="1" dirty="0"/>
          </a:p>
        </p:txBody>
      </p:sp>
      <p:pic>
        <p:nvPicPr>
          <p:cNvPr id="13" name="Picture 12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7" r="5709"/>
          <a:stretch/>
        </p:blipFill>
        <p:spPr>
          <a:xfrm>
            <a:off x="0" y="2070468"/>
            <a:ext cx="5947308" cy="1574556"/>
          </a:xfrm>
          <a:prstGeom prst="rect">
            <a:avLst/>
          </a:prstGeom>
        </p:spPr>
      </p:pic>
      <p:pic>
        <p:nvPicPr>
          <p:cNvPr id="15" name="Picture 14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5709"/>
          <a:stretch/>
        </p:blipFill>
        <p:spPr>
          <a:xfrm>
            <a:off x="0" y="4081829"/>
            <a:ext cx="5947303" cy="157941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95536" y="1901191"/>
            <a:ext cx="117692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err="1" smtClean="0">
                <a:solidFill>
                  <a:schemeClr val="bg2"/>
                </a:solidFill>
              </a:rPr>
              <a:t>Tyre</a:t>
            </a:r>
            <a:r>
              <a:rPr lang="en-US" sz="1600" b="1" i="1" dirty="0" smtClean="0">
                <a:solidFill>
                  <a:schemeClr val="bg2"/>
                </a:solidFill>
              </a:rPr>
              <a:t> Wear</a:t>
            </a:r>
            <a:endParaRPr lang="en-US" sz="1600" b="1" i="1" dirty="0">
              <a:solidFill>
                <a:schemeClr val="bg2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5536" y="3933056"/>
            <a:ext cx="7521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smtClean="0">
                <a:solidFill>
                  <a:schemeClr val="bg2"/>
                </a:solidFill>
              </a:rPr>
              <a:t>PCCP</a:t>
            </a:r>
            <a:endParaRPr lang="en-US" sz="1600" b="1" i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22724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539553" y="228600"/>
            <a:ext cx="6552727" cy="9906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da-DK" sz="28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Time series of Tyre Wear micro-plastic </a:t>
            </a:r>
            <a:r>
              <a:rPr lang="da-DK" sz="2800" b="1" dirty="0" err="1" smtClean="0">
                <a:solidFill>
                  <a:schemeClr val="bg2"/>
                </a:solidFill>
                <a:latin typeface="Calibri" panose="020F0502020204030204" pitchFamily="34" charset="0"/>
              </a:rPr>
              <a:t>concentration</a:t>
            </a:r>
            <a:r>
              <a:rPr lang="da-DK" sz="28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 in the </a:t>
            </a:r>
            <a:r>
              <a:rPr lang="da-DK" sz="2800" b="1" dirty="0" err="1" smtClean="0">
                <a:solidFill>
                  <a:schemeClr val="bg2"/>
                </a:solidFill>
                <a:latin typeface="Calibri" panose="020F0502020204030204" pitchFamily="34" charset="0"/>
              </a:rPr>
              <a:t>Baltic</a:t>
            </a:r>
            <a:r>
              <a:rPr lang="da-DK" sz="28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 Sea</a:t>
            </a:r>
            <a:endParaRPr lang="en-US" sz="2800" b="1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pic>
        <p:nvPicPr>
          <p:cNvPr id="39" name="Picture 38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22" b="75281"/>
          <a:stretch/>
        </p:blipFill>
        <p:spPr bwMode="auto">
          <a:xfrm>
            <a:off x="179512" y="1897668"/>
            <a:ext cx="4392489" cy="184070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0" name="Picture 39" descr="D:\CLAIM_deliverable\mpl_ts_domains_pccp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05" b="74973"/>
          <a:stretch/>
        </p:blipFill>
        <p:spPr bwMode="auto">
          <a:xfrm>
            <a:off x="179513" y="3882385"/>
            <a:ext cx="4392488" cy="185069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4932040" y="1844004"/>
            <a:ext cx="39604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 smtClean="0"/>
              <a:t>Micro plastics </a:t>
            </a:r>
            <a:r>
              <a:rPr lang="da-DK" sz="1600" dirty="0" err="1" smtClean="0"/>
              <a:t>are</a:t>
            </a:r>
            <a:r>
              <a:rPr lang="da-DK" sz="1600" dirty="0" smtClean="0"/>
              <a:t> ….</a:t>
            </a:r>
          </a:p>
          <a:p>
            <a:r>
              <a:rPr lang="da-DK" sz="1600" dirty="0" err="1" smtClean="0"/>
              <a:t>easy</a:t>
            </a:r>
            <a:r>
              <a:rPr lang="da-DK" sz="1600" dirty="0" smtClean="0"/>
              <a:t> to </a:t>
            </a:r>
            <a:r>
              <a:rPr lang="da-DK" sz="1600" dirty="0" err="1" smtClean="0"/>
              <a:t>spread</a:t>
            </a:r>
            <a:r>
              <a:rPr lang="da-DK" sz="1600" dirty="0"/>
              <a:t> </a:t>
            </a:r>
            <a:r>
              <a:rPr lang="da-DK" sz="1600" dirty="0" smtClean="0"/>
              <a:t>and </a:t>
            </a:r>
            <a:r>
              <a:rPr lang="da-DK" sz="1600" dirty="0" err="1" smtClean="0"/>
              <a:t>nearly</a:t>
            </a:r>
            <a:r>
              <a:rPr lang="da-DK" sz="1600" dirty="0" smtClean="0"/>
              <a:t> </a:t>
            </a:r>
            <a:r>
              <a:rPr lang="da-DK" sz="1600" dirty="0" err="1" smtClean="0"/>
              <a:t>everywhere</a:t>
            </a:r>
            <a:r>
              <a:rPr lang="da-DK" sz="1600" dirty="0" smtClean="0"/>
              <a:t> in the </a:t>
            </a:r>
            <a:r>
              <a:rPr lang="da-DK" sz="1600" dirty="0" err="1" smtClean="0"/>
              <a:t>Baltic</a:t>
            </a:r>
            <a:r>
              <a:rPr lang="da-DK" sz="1600" dirty="0" smtClean="0"/>
              <a:t> Sea </a:t>
            </a:r>
            <a:r>
              <a:rPr lang="da-DK" sz="1600" dirty="0" err="1" smtClean="0"/>
              <a:t>after</a:t>
            </a:r>
            <a:r>
              <a:rPr lang="da-DK" sz="1600" dirty="0" smtClean="0"/>
              <a:t> a </a:t>
            </a:r>
            <a:r>
              <a:rPr lang="da-DK" sz="1600" dirty="0" err="1" smtClean="0"/>
              <a:t>few</a:t>
            </a:r>
            <a:r>
              <a:rPr lang="da-DK" sz="1600" dirty="0" smtClean="0"/>
              <a:t> </a:t>
            </a:r>
            <a:r>
              <a:rPr lang="da-DK" sz="1600" dirty="0" err="1" smtClean="0"/>
              <a:t>month</a:t>
            </a:r>
            <a:r>
              <a:rPr lang="da-DK" sz="1600" dirty="0" smtClean="0"/>
              <a:t>.</a:t>
            </a:r>
            <a:endParaRPr lang="da-DK" sz="1600" dirty="0"/>
          </a:p>
          <a:p>
            <a:endParaRPr lang="da-DK" sz="1600" dirty="0" smtClean="0"/>
          </a:p>
          <a:p>
            <a:r>
              <a:rPr lang="da-DK" sz="1600" dirty="0" err="1" smtClean="0"/>
              <a:t>Seasonal</a:t>
            </a:r>
            <a:r>
              <a:rPr lang="da-DK" sz="1600" dirty="0" smtClean="0"/>
              <a:t> pattern </a:t>
            </a:r>
            <a:r>
              <a:rPr lang="da-DK" sz="1600" dirty="0" err="1" smtClean="0"/>
              <a:t>are</a:t>
            </a:r>
            <a:r>
              <a:rPr lang="da-DK" sz="1600" dirty="0" smtClean="0"/>
              <a:t> </a:t>
            </a:r>
            <a:r>
              <a:rPr lang="da-DK" sz="1600" dirty="0" err="1" smtClean="0"/>
              <a:t>established</a:t>
            </a:r>
            <a:r>
              <a:rPr lang="da-DK" sz="1600" dirty="0" smtClean="0"/>
              <a:t>; due to </a:t>
            </a:r>
          </a:p>
          <a:p>
            <a:pPr marL="285750" lvl="3" indent="-285750">
              <a:buFont typeface="Arial" panose="020B0604020202020204" pitchFamily="34" charset="0"/>
              <a:buChar char="•"/>
            </a:pPr>
            <a:r>
              <a:rPr lang="da-DK" sz="1600" dirty="0" err="1" smtClean="0"/>
              <a:t>annual</a:t>
            </a:r>
            <a:r>
              <a:rPr lang="da-DK" sz="1600" dirty="0" smtClean="0"/>
              <a:t> river </a:t>
            </a:r>
            <a:r>
              <a:rPr lang="da-DK" sz="1600" dirty="0" err="1" smtClean="0"/>
              <a:t>runoff</a:t>
            </a:r>
            <a:r>
              <a:rPr lang="da-DK" sz="1600" dirty="0" smtClean="0"/>
              <a:t> </a:t>
            </a:r>
            <a:r>
              <a:rPr lang="da-DK" sz="1600" dirty="0" err="1" smtClean="0"/>
              <a:t>cycle</a:t>
            </a:r>
            <a:endParaRPr lang="da-DK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sz="1600" dirty="0" err="1" smtClean="0"/>
              <a:t>sinking</a:t>
            </a:r>
            <a:r>
              <a:rPr lang="da-DK" sz="1600" dirty="0" smtClean="0"/>
              <a:t>/sedimentation in summer                                 and </a:t>
            </a:r>
            <a:r>
              <a:rPr lang="da-DK" sz="1600" dirty="0" err="1" smtClean="0"/>
              <a:t>enhanced</a:t>
            </a:r>
            <a:r>
              <a:rPr lang="da-DK" sz="1600" dirty="0" smtClean="0"/>
              <a:t> </a:t>
            </a:r>
            <a:r>
              <a:rPr lang="da-DK" sz="1600" dirty="0" err="1" smtClean="0"/>
              <a:t>mixing</a:t>
            </a:r>
            <a:r>
              <a:rPr lang="da-DK" sz="1600" dirty="0" smtClean="0"/>
              <a:t> in </a:t>
            </a:r>
            <a:r>
              <a:rPr lang="da-DK" sz="1600" dirty="0" err="1" smtClean="0"/>
              <a:t>winter</a:t>
            </a:r>
            <a:endParaRPr lang="da-DK" sz="1600" dirty="0" smtClean="0"/>
          </a:p>
          <a:p>
            <a:r>
              <a:rPr lang="da-DK" sz="1600" dirty="0" smtClean="0"/>
              <a:t> </a:t>
            </a:r>
          </a:p>
          <a:p>
            <a:r>
              <a:rPr lang="da-DK" sz="1600" dirty="0"/>
              <a:t>Tyre </a:t>
            </a:r>
            <a:r>
              <a:rPr lang="da-DK" sz="1600" dirty="0" err="1"/>
              <a:t>wear</a:t>
            </a:r>
            <a:r>
              <a:rPr lang="da-DK" sz="1600" dirty="0"/>
              <a:t> plastics is heavier </a:t>
            </a:r>
            <a:r>
              <a:rPr lang="da-DK" sz="1600" dirty="0" err="1"/>
              <a:t>than</a:t>
            </a:r>
            <a:r>
              <a:rPr lang="da-DK" sz="1600" dirty="0"/>
              <a:t> </a:t>
            </a:r>
            <a:r>
              <a:rPr lang="da-DK" sz="1600" dirty="0" err="1"/>
              <a:t>sea</a:t>
            </a:r>
            <a:r>
              <a:rPr lang="da-DK" sz="1600" dirty="0"/>
              <a:t> </a:t>
            </a:r>
            <a:r>
              <a:rPr lang="da-DK" sz="1600" dirty="0" err="1"/>
              <a:t>water</a:t>
            </a:r>
            <a:r>
              <a:rPr lang="da-DK" sz="1600" dirty="0"/>
              <a:t> and </a:t>
            </a:r>
            <a:r>
              <a:rPr lang="da-DK" sz="1600" dirty="0" err="1"/>
              <a:t>sinks</a:t>
            </a:r>
            <a:r>
              <a:rPr lang="da-DK" sz="1600" dirty="0"/>
              <a:t> to the </a:t>
            </a:r>
            <a:r>
              <a:rPr lang="da-DK" sz="1600" dirty="0" err="1"/>
              <a:t>bottom</a:t>
            </a:r>
            <a:r>
              <a:rPr lang="da-DK" sz="1600" dirty="0"/>
              <a:t> of the </a:t>
            </a:r>
            <a:r>
              <a:rPr lang="da-DK" sz="1600" dirty="0" err="1"/>
              <a:t>Baltic</a:t>
            </a:r>
            <a:r>
              <a:rPr lang="da-DK" sz="1600" dirty="0"/>
              <a:t> Sea</a:t>
            </a:r>
            <a:r>
              <a:rPr lang="da-DK" sz="1600" dirty="0" smtClean="0"/>
              <a:t>.</a:t>
            </a:r>
          </a:p>
          <a:p>
            <a:endParaRPr lang="da-DK" sz="1600" dirty="0" smtClean="0"/>
          </a:p>
          <a:p>
            <a:r>
              <a:rPr lang="da-DK" sz="1600" dirty="0" smtClean="0"/>
              <a:t>PCCP </a:t>
            </a:r>
            <a:r>
              <a:rPr lang="da-DK" sz="1600" dirty="0" err="1" smtClean="0"/>
              <a:t>micro</a:t>
            </a:r>
            <a:r>
              <a:rPr lang="da-DK" sz="1600" dirty="0" smtClean="0"/>
              <a:t> plastics </a:t>
            </a:r>
            <a:r>
              <a:rPr lang="da-DK" sz="1600" dirty="0" err="1" smtClean="0"/>
              <a:t>are</a:t>
            </a:r>
            <a:r>
              <a:rPr lang="da-DK" sz="1600" dirty="0" smtClean="0"/>
              <a:t> lighter </a:t>
            </a:r>
            <a:r>
              <a:rPr lang="da-DK" sz="1600" dirty="0" err="1" smtClean="0"/>
              <a:t>than</a:t>
            </a:r>
            <a:r>
              <a:rPr lang="da-DK" sz="1600" dirty="0" smtClean="0"/>
              <a:t> </a:t>
            </a:r>
            <a:r>
              <a:rPr lang="da-DK" sz="1600" dirty="0" err="1" smtClean="0"/>
              <a:t>sea</a:t>
            </a:r>
            <a:r>
              <a:rPr lang="da-DK" sz="1600" dirty="0" smtClean="0"/>
              <a:t> </a:t>
            </a:r>
            <a:r>
              <a:rPr lang="da-DK" sz="1600" dirty="0" err="1" smtClean="0"/>
              <a:t>water</a:t>
            </a:r>
            <a:r>
              <a:rPr lang="da-DK" sz="1600" dirty="0" smtClean="0"/>
              <a:t> and </a:t>
            </a:r>
            <a:r>
              <a:rPr lang="da-DK" sz="1600" dirty="0" err="1" smtClean="0"/>
              <a:t>are</a:t>
            </a:r>
            <a:r>
              <a:rPr lang="da-DK" sz="1600" dirty="0" smtClean="0"/>
              <a:t> </a:t>
            </a:r>
            <a:r>
              <a:rPr lang="da-DK" sz="1600" dirty="0" err="1" smtClean="0"/>
              <a:t>floating</a:t>
            </a:r>
            <a:r>
              <a:rPr lang="da-DK" sz="1600" dirty="0" smtClean="0"/>
              <a:t> </a:t>
            </a:r>
            <a:r>
              <a:rPr lang="da-DK" sz="1600" dirty="0" err="1" smtClean="0"/>
              <a:t>near</a:t>
            </a:r>
            <a:r>
              <a:rPr lang="da-DK" sz="1600" dirty="0" smtClean="0"/>
              <a:t> the </a:t>
            </a:r>
            <a:r>
              <a:rPr lang="da-DK" sz="1600" dirty="0" err="1" smtClean="0"/>
              <a:t>surface</a:t>
            </a:r>
            <a:r>
              <a:rPr lang="da-DK" sz="1600" dirty="0" smtClean="0"/>
              <a:t>.</a:t>
            </a:r>
            <a:endParaRPr lang="en-US" sz="1600" dirty="0"/>
          </a:p>
        </p:txBody>
      </p:sp>
      <p:sp>
        <p:nvSpPr>
          <p:cNvPr id="42" name="TextBox 41"/>
          <p:cNvSpPr txBox="1"/>
          <p:nvPr/>
        </p:nvSpPr>
        <p:spPr>
          <a:xfrm>
            <a:off x="539553" y="5642084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smtClean="0"/>
              <a:t>2 </a:t>
            </a:r>
            <a:r>
              <a:rPr lang="da-DK" dirty="0" err="1" smtClean="0"/>
              <a:t>years</a:t>
            </a:r>
            <a:r>
              <a:rPr lang="da-DK" dirty="0" smtClean="0"/>
              <a:t> run 2015,2016, </a:t>
            </a:r>
            <a:r>
              <a:rPr lang="da-DK" dirty="0" err="1" smtClean="0"/>
              <a:t>initialised</a:t>
            </a:r>
            <a:r>
              <a:rPr lang="da-DK" dirty="0" smtClean="0"/>
              <a:t> with </a:t>
            </a:r>
            <a:r>
              <a:rPr lang="da-DK" dirty="0" err="1" smtClean="0"/>
              <a:t>zero</a:t>
            </a:r>
            <a:r>
              <a:rPr lang="da-DK" dirty="0" smtClean="0"/>
              <a:t> </a:t>
            </a:r>
            <a:r>
              <a:rPr lang="da-DK" dirty="0" err="1" smtClean="0"/>
              <a:t>concentrations</a:t>
            </a:r>
            <a:r>
              <a:rPr lang="da-DK" dirty="0" smtClean="0"/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094" y="1672037"/>
            <a:ext cx="26741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 smtClean="0">
                <a:solidFill>
                  <a:schemeClr val="tx2">
                    <a:lumMod val="25000"/>
                  </a:schemeClr>
                </a:solidFill>
              </a:rPr>
              <a:t>Tyre</a:t>
            </a:r>
            <a:r>
              <a:rPr lang="en-US" sz="1600" b="1" dirty="0" smtClean="0">
                <a:solidFill>
                  <a:schemeClr val="tx2">
                    <a:lumMod val="25000"/>
                  </a:schemeClr>
                </a:solidFill>
              </a:rPr>
              <a:t> Wear micro plastics</a:t>
            </a:r>
            <a:r>
              <a:rPr lang="en-US" sz="1600" b="1" dirty="0" smtClean="0"/>
              <a:t> </a:t>
            </a:r>
            <a:endParaRPr lang="en-US" sz="16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539552" y="3666510"/>
            <a:ext cx="28745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chemeClr val="tx2">
                    <a:lumMod val="25000"/>
                  </a:schemeClr>
                </a:solidFill>
              </a:rPr>
              <a:t>Cosmetic Products (PCCP) </a:t>
            </a:r>
            <a:endParaRPr lang="en-US" sz="1600" b="1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9" name="Picture 8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1" t="4409" r="67668" b="93159"/>
          <a:stretch/>
        </p:blipFill>
        <p:spPr bwMode="auto">
          <a:xfrm>
            <a:off x="1619672" y="2132856"/>
            <a:ext cx="2722964" cy="19513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Shape 110"/>
          <p:cNvSpPr txBox="1">
            <a:spLocks noGrp="1"/>
          </p:cNvSpPr>
          <p:nvPr>
            <p:ph type="ftr" idx="11"/>
          </p:nvPr>
        </p:nvSpPr>
        <p:spPr>
          <a:xfrm>
            <a:off x="4183946" y="6429445"/>
            <a:ext cx="4663723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b="1" dirty="0" smtClean="0"/>
              <a:t>NOOS</a:t>
            </a:r>
            <a:r>
              <a:rPr lang="en-US" b="1" dirty="0" smtClean="0"/>
              <a:t> Annual Meeting Hamburg,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b="1" dirty="0" smtClean="0"/>
              <a:t>17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th </a:t>
            </a:r>
            <a:r>
              <a:rPr lang="en-US" b="1" dirty="0" smtClean="0"/>
              <a:t>October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2019 </a:t>
            </a:r>
            <a:endParaRPr lang="en-US" sz="1100" b="1" i="0" u="none" strike="noStrike" cap="none" dirty="0">
              <a:solidFill>
                <a:schemeClr val="dk2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531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 b="0" i="0" u="none" strike="noStrike" cap="none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en-US" sz="1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916832"/>
            <a:ext cx="3960440" cy="2133125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986380"/>
            <a:ext cx="3960440" cy="213312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0" y="2132856"/>
            <a:ext cx="4244663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b="1" i="1" dirty="0" smtClean="0"/>
              <a:t>Summer:</a:t>
            </a:r>
          </a:p>
          <a:p>
            <a:r>
              <a:rPr lang="da-DK" sz="1600" dirty="0" smtClean="0"/>
              <a:t>Tyre </a:t>
            </a:r>
            <a:r>
              <a:rPr lang="da-DK" sz="1600" dirty="0" err="1" smtClean="0"/>
              <a:t>wear</a:t>
            </a:r>
            <a:r>
              <a:rPr lang="da-DK" sz="1600" dirty="0" smtClean="0"/>
              <a:t> is heavier </a:t>
            </a:r>
            <a:r>
              <a:rPr lang="da-DK" sz="1600" dirty="0" err="1" smtClean="0"/>
              <a:t>than</a:t>
            </a:r>
            <a:r>
              <a:rPr lang="da-DK" sz="1600" dirty="0" smtClean="0"/>
              <a:t> </a:t>
            </a:r>
            <a:r>
              <a:rPr lang="da-DK" sz="1600" dirty="0" err="1" smtClean="0"/>
              <a:t>sea</a:t>
            </a:r>
            <a:r>
              <a:rPr lang="da-DK" sz="1600" dirty="0" smtClean="0"/>
              <a:t> </a:t>
            </a:r>
            <a:r>
              <a:rPr lang="da-DK" sz="1600" dirty="0" err="1" smtClean="0"/>
              <a:t>water</a:t>
            </a:r>
            <a:r>
              <a:rPr lang="da-DK" sz="1600" dirty="0" smtClean="0"/>
              <a:t> and </a:t>
            </a:r>
            <a:r>
              <a:rPr lang="da-DK" sz="1600" dirty="0" err="1" smtClean="0"/>
              <a:t>sinks</a:t>
            </a:r>
            <a:r>
              <a:rPr lang="da-DK" sz="1600" dirty="0" smtClean="0"/>
              <a:t> to the </a:t>
            </a:r>
            <a:r>
              <a:rPr lang="da-DK" sz="1600" dirty="0" err="1" smtClean="0"/>
              <a:t>bottom</a:t>
            </a:r>
            <a:r>
              <a:rPr lang="da-DK" sz="1600" dirty="0" smtClean="0"/>
              <a:t> of the ocean, </a:t>
            </a:r>
            <a:r>
              <a:rPr lang="da-DK" sz="1600" dirty="0" err="1" smtClean="0"/>
              <a:t>where</a:t>
            </a:r>
            <a:r>
              <a:rPr lang="da-DK" sz="1600" dirty="0" smtClean="0"/>
              <a:t> it forms </a:t>
            </a:r>
            <a:r>
              <a:rPr lang="da-DK" sz="1600" dirty="0" err="1" smtClean="0"/>
              <a:t>layers</a:t>
            </a:r>
            <a:r>
              <a:rPr lang="da-DK" sz="1600" dirty="0" smtClean="0"/>
              <a:t> of </a:t>
            </a:r>
            <a:r>
              <a:rPr lang="da-DK" sz="1600" dirty="0" err="1" smtClean="0"/>
              <a:t>higher</a:t>
            </a:r>
            <a:r>
              <a:rPr lang="da-DK" sz="1600" dirty="0" smtClean="0"/>
              <a:t> </a:t>
            </a:r>
            <a:r>
              <a:rPr lang="da-DK" sz="1600" dirty="0" err="1" smtClean="0"/>
              <a:t>concentration</a:t>
            </a:r>
            <a:r>
              <a:rPr lang="da-DK" sz="1600" dirty="0" smtClean="0"/>
              <a:t> in the Gothland </a:t>
            </a:r>
            <a:r>
              <a:rPr lang="da-DK" sz="1600" dirty="0" err="1" smtClean="0"/>
              <a:t>deep</a:t>
            </a:r>
            <a:r>
              <a:rPr lang="da-DK" sz="1600" dirty="0" smtClean="0"/>
              <a:t> and the </a:t>
            </a:r>
            <a:r>
              <a:rPr lang="da-DK" sz="1600" dirty="0" err="1" smtClean="0"/>
              <a:t>southern</a:t>
            </a:r>
            <a:r>
              <a:rPr lang="da-DK" sz="1600" dirty="0" smtClean="0"/>
              <a:t> </a:t>
            </a:r>
            <a:r>
              <a:rPr lang="da-DK" sz="1600" dirty="0" err="1" smtClean="0"/>
              <a:t>Baltic</a:t>
            </a:r>
            <a:r>
              <a:rPr lang="da-DK" sz="1600" dirty="0" smtClean="0"/>
              <a:t> Propper.</a:t>
            </a:r>
          </a:p>
          <a:p>
            <a:endParaRPr lang="da-DK" sz="1600" dirty="0" smtClean="0"/>
          </a:p>
          <a:p>
            <a:r>
              <a:rPr lang="da-DK" sz="1600" dirty="0" smtClean="0"/>
              <a:t>Sedimentation is </a:t>
            </a:r>
            <a:r>
              <a:rPr lang="da-DK" sz="1600" dirty="0" err="1" smtClean="0"/>
              <a:t>implemented</a:t>
            </a:r>
            <a:r>
              <a:rPr lang="da-DK" sz="1600" dirty="0" smtClean="0"/>
              <a:t> as a </a:t>
            </a:r>
            <a:r>
              <a:rPr lang="da-DK" sz="1600" dirty="0" err="1" smtClean="0"/>
              <a:t>slow</a:t>
            </a:r>
            <a:r>
              <a:rPr lang="da-DK" sz="1600" dirty="0" smtClean="0"/>
              <a:t> removal </a:t>
            </a:r>
            <a:r>
              <a:rPr lang="da-DK" sz="1600" dirty="0" err="1" smtClean="0"/>
              <a:t>process</a:t>
            </a:r>
            <a:endParaRPr lang="da-DK" sz="1600" dirty="0" smtClean="0"/>
          </a:p>
          <a:p>
            <a:endParaRPr lang="da-DK" sz="1600" dirty="0" smtClean="0"/>
          </a:p>
          <a:p>
            <a:r>
              <a:rPr lang="da-DK" sz="1600" b="1" i="1" dirty="0" smtClean="0"/>
              <a:t>Winter:</a:t>
            </a:r>
          </a:p>
          <a:p>
            <a:r>
              <a:rPr lang="da-DK" sz="1600" dirty="0" err="1" smtClean="0"/>
              <a:t>Mixing</a:t>
            </a:r>
            <a:r>
              <a:rPr lang="da-DK" sz="1600" dirty="0" smtClean="0"/>
              <a:t> and transport is </a:t>
            </a:r>
            <a:r>
              <a:rPr lang="da-DK" sz="1600" dirty="0" err="1" smtClean="0"/>
              <a:t>further</a:t>
            </a:r>
            <a:r>
              <a:rPr lang="da-DK" sz="1600" dirty="0" smtClean="0"/>
              <a:t> </a:t>
            </a:r>
            <a:r>
              <a:rPr lang="da-DK" sz="1600" dirty="0" err="1" smtClean="0"/>
              <a:t>removing</a:t>
            </a:r>
            <a:r>
              <a:rPr lang="da-DK" sz="1600" dirty="0" smtClean="0"/>
              <a:t> the tyre </a:t>
            </a:r>
            <a:r>
              <a:rPr lang="da-DK" sz="1600" dirty="0" err="1" smtClean="0"/>
              <a:t>wear</a:t>
            </a:r>
            <a:r>
              <a:rPr lang="da-DK" sz="1600" dirty="0" smtClean="0"/>
              <a:t> </a:t>
            </a:r>
            <a:r>
              <a:rPr lang="da-DK" sz="1600" dirty="0" err="1" smtClean="0"/>
              <a:t>concentration</a:t>
            </a:r>
            <a:r>
              <a:rPr lang="da-DK" sz="1600" dirty="0" smtClean="0"/>
              <a:t> </a:t>
            </a:r>
            <a:r>
              <a:rPr lang="da-DK" sz="1600" dirty="0" err="1" smtClean="0"/>
              <a:t>near</a:t>
            </a:r>
            <a:r>
              <a:rPr lang="da-DK" sz="1600" dirty="0" smtClean="0"/>
              <a:t> the </a:t>
            </a:r>
            <a:r>
              <a:rPr lang="da-DK" sz="1600" dirty="0" err="1" smtClean="0"/>
              <a:t>sea</a:t>
            </a:r>
            <a:r>
              <a:rPr lang="da-DK" sz="1600" dirty="0" smtClean="0"/>
              <a:t> bed.</a:t>
            </a:r>
            <a:endParaRPr lang="da-DK" sz="16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67545" y="188640"/>
            <a:ext cx="7560840" cy="990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alibri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r>
              <a:rPr lang="da-DK" sz="2800" b="1" i="1" dirty="0" err="1" smtClean="0"/>
              <a:t>Vertical</a:t>
            </a:r>
            <a:r>
              <a:rPr lang="da-DK" sz="2800" b="1" i="1" dirty="0" smtClean="0"/>
              <a:t> </a:t>
            </a:r>
            <a:r>
              <a:rPr lang="da-DK" sz="2800" b="1" i="1" dirty="0" err="1" smtClean="0"/>
              <a:t>dynamic</a:t>
            </a:r>
            <a:r>
              <a:rPr lang="da-DK" sz="2800" b="1" i="1" dirty="0" smtClean="0"/>
              <a:t> of Tyre Wear</a:t>
            </a:r>
            <a:endParaRPr lang="en-US" sz="28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1115616" y="1700808"/>
            <a:ext cx="29690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Surface                 Near the seabed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51372" y="2669068"/>
            <a:ext cx="861133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i="1" dirty="0" smtClean="0"/>
              <a:t>Summer</a:t>
            </a:r>
            <a:endParaRPr lang="en-US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251520" y="4705399"/>
            <a:ext cx="702436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i="1" dirty="0" smtClean="0"/>
              <a:t>Winter</a:t>
            </a:r>
            <a:endParaRPr lang="en-US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4572000" y="5561370"/>
                <a:ext cx="4496744" cy="6074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Contours mark areas with concentrations larger</a:t>
                </a:r>
              </a:p>
              <a:p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than</a:t>
                </a:r>
                <a14:m>
                  <m:oMath xmlns:m="http://schemas.openxmlformats.org/officeDocument/2006/math">
                    <m:r>
                      <a:rPr lang="da-DK" sz="1600" b="0" i="0" smtClean="0">
                        <a:latin typeface="Cambria Math"/>
                      </a:rPr>
                      <m:t> </m:t>
                    </m:r>
                    <m:r>
                      <a:rPr lang="da-DK" sz="1600" b="0" i="1" smtClean="0">
                        <a:latin typeface="Cambria Math"/>
                      </a:rPr>
                      <m:t>30</m:t>
                    </m:r>
                    <m:r>
                      <a:rPr lang="da-DK" sz="1600" b="0" i="1" smtClean="0"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da-DK" sz="16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da-DK" sz="16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da-DK" sz="1600" b="0" i="1" smtClean="0">
                            <a:latin typeface="Cambria Math"/>
                            <a:ea typeface="Cambria Math"/>
                          </a:rPr>
                          <m:t>−6</m:t>
                        </m:r>
                      </m:sup>
                    </m:sSup>
                    <m:r>
                      <a:rPr lang="da-DK" sz="1600" b="0" i="0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g/m</a:t>
                </a:r>
                <a:r>
                  <a:rPr lang="en-US" sz="1600" baseline="30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5561370"/>
                <a:ext cx="4496744" cy="607474"/>
              </a:xfrm>
              <a:prstGeom prst="rect">
                <a:avLst/>
              </a:prstGeom>
              <a:blipFill rotWithShape="1">
                <a:blip r:embed="rId4"/>
                <a:stretch>
                  <a:fillRect l="-678" t="-3000"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Shape 110"/>
          <p:cNvSpPr txBox="1">
            <a:spLocks noGrp="1"/>
          </p:cNvSpPr>
          <p:nvPr>
            <p:ph type="ftr" idx="11"/>
          </p:nvPr>
        </p:nvSpPr>
        <p:spPr>
          <a:xfrm>
            <a:off x="4183946" y="6429445"/>
            <a:ext cx="4663723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b="1" dirty="0" smtClean="0"/>
              <a:t>NOOS</a:t>
            </a:r>
            <a:r>
              <a:rPr lang="en-US" b="1" dirty="0" smtClean="0"/>
              <a:t> Annual Meeting Hamburg,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b="1" dirty="0" smtClean="0"/>
              <a:t>17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th </a:t>
            </a:r>
            <a:r>
              <a:rPr lang="en-US" b="1" dirty="0" smtClean="0"/>
              <a:t>October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2019 </a:t>
            </a:r>
            <a:endParaRPr lang="en-US" sz="1100" b="1" i="0" u="none" strike="noStrike" cap="none" dirty="0">
              <a:solidFill>
                <a:schemeClr val="dk2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8327720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 b="0" i="0" u="none" strike="noStrike" cap="none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14</a:t>
            </a:fld>
            <a:endParaRPr lang="en-US" sz="1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3801" y="2121818"/>
            <a:ext cx="464400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 smtClean="0"/>
              <a:t>Micro </a:t>
            </a:r>
            <a:r>
              <a:rPr lang="da-DK" sz="1600" dirty="0"/>
              <a:t>plastic from </a:t>
            </a:r>
            <a:r>
              <a:rPr lang="da-DK" sz="1600" dirty="0" err="1"/>
              <a:t>cosmetic</a:t>
            </a:r>
            <a:r>
              <a:rPr lang="da-DK" sz="1600" dirty="0"/>
              <a:t> products (PCCP) </a:t>
            </a:r>
            <a:r>
              <a:rPr lang="da-DK" sz="1600" dirty="0" err="1"/>
              <a:t>are</a:t>
            </a:r>
            <a:r>
              <a:rPr lang="da-DK" sz="1600" dirty="0"/>
              <a:t> lighter </a:t>
            </a:r>
            <a:r>
              <a:rPr lang="da-DK" sz="1600" dirty="0" err="1"/>
              <a:t>than</a:t>
            </a:r>
            <a:r>
              <a:rPr lang="da-DK" sz="1600" dirty="0"/>
              <a:t> </a:t>
            </a:r>
            <a:r>
              <a:rPr lang="da-DK" sz="1600" dirty="0" err="1"/>
              <a:t>sea</a:t>
            </a:r>
            <a:r>
              <a:rPr lang="da-DK" sz="1600" dirty="0"/>
              <a:t> </a:t>
            </a:r>
            <a:r>
              <a:rPr lang="da-DK" sz="1600" dirty="0" err="1"/>
              <a:t>water</a:t>
            </a:r>
            <a:r>
              <a:rPr lang="da-DK" sz="1600" dirty="0"/>
              <a:t> and </a:t>
            </a:r>
            <a:r>
              <a:rPr lang="da-DK" sz="1600" dirty="0" err="1"/>
              <a:t>keep</a:t>
            </a:r>
            <a:r>
              <a:rPr lang="da-DK" sz="1600" dirty="0"/>
              <a:t> </a:t>
            </a:r>
            <a:r>
              <a:rPr lang="da-DK" sz="1600" dirty="0" err="1"/>
              <a:t>floating</a:t>
            </a:r>
            <a:r>
              <a:rPr lang="da-DK" sz="1600" dirty="0"/>
              <a:t>, </a:t>
            </a:r>
            <a:r>
              <a:rPr lang="da-DK" sz="1600" dirty="0" err="1"/>
              <a:t>until</a:t>
            </a:r>
            <a:r>
              <a:rPr lang="da-DK" sz="1600" dirty="0"/>
              <a:t> </a:t>
            </a:r>
            <a:r>
              <a:rPr lang="da-DK" sz="1600" dirty="0" err="1"/>
              <a:t>biofouling</a:t>
            </a:r>
            <a:r>
              <a:rPr lang="da-DK" sz="1600" dirty="0"/>
              <a:t> </a:t>
            </a:r>
            <a:r>
              <a:rPr lang="da-DK" sz="1600" dirty="0" err="1"/>
              <a:t>increases</a:t>
            </a:r>
            <a:r>
              <a:rPr lang="da-DK" sz="1600" dirty="0"/>
              <a:t> </a:t>
            </a:r>
            <a:r>
              <a:rPr lang="da-DK" sz="1600" dirty="0" err="1"/>
              <a:t>their</a:t>
            </a:r>
            <a:r>
              <a:rPr lang="da-DK" sz="1600" dirty="0"/>
              <a:t> </a:t>
            </a:r>
            <a:r>
              <a:rPr lang="da-DK" sz="1600" dirty="0" err="1"/>
              <a:t>density</a:t>
            </a:r>
            <a:r>
              <a:rPr lang="da-DK" sz="1600" dirty="0"/>
              <a:t> </a:t>
            </a:r>
            <a:r>
              <a:rPr lang="da-DK" sz="1600" dirty="0" err="1"/>
              <a:t>sufficiently</a:t>
            </a:r>
            <a:r>
              <a:rPr lang="da-DK" sz="1600" dirty="0"/>
              <a:t> </a:t>
            </a:r>
            <a:r>
              <a:rPr lang="da-DK" sz="1600" dirty="0" err="1"/>
              <a:t>enough</a:t>
            </a:r>
            <a:r>
              <a:rPr lang="da-DK" sz="1600" dirty="0"/>
              <a:t>. </a:t>
            </a:r>
          </a:p>
          <a:p>
            <a:endParaRPr lang="da-DK" sz="1600" dirty="0" smtClean="0"/>
          </a:p>
          <a:p>
            <a:r>
              <a:rPr lang="da-DK" sz="1600" dirty="0" smtClean="0"/>
              <a:t>The </a:t>
            </a:r>
            <a:r>
              <a:rPr lang="da-DK" sz="1600" dirty="0" err="1" smtClean="0"/>
              <a:t>effect</a:t>
            </a:r>
            <a:r>
              <a:rPr lang="da-DK" sz="1600" dirty="0" smtClean="0"/>
              <a:t> of </a:t>
            </a:r>
            <a:r>
              <a:rPr lang="da-DK" sz="1600" dirty="0" err="1" smtClean="0"/>
              <a:t>biofouling</a:t>
            </a:r>
            <a:r>
              <a:rPr lang="da-DK" sz="1600" dirty="0" smtClean="0"/>
              <a:t> has </a:t>
            </a:r>
            <a:r>
              <a:rPr lang="da-DK" sz="1600" dirty="0" err="1" smtClean="0"/>
              <a:t>been</a:t>
            </a:r>
            <a:r>
              <a:rPr lang="da-DK" sz="1600" dirty="0" smtClean="0"/>
              <a:t> </a:t>
            </a:r>
            <a:r>
              <a:rPr lang="da-DK" sz="1600" dirty="0" err="1" smtClean="0"/>
              <a:t>studied</a:t>
            </a:r>
            <a:r>
              <a:rPr lang="da-DK" sz="1600" dirty="0" smtClean="0"/>
              <a:t> </a:t>
            </a:r>
            <a:r>
              <a:rPr lang="da-DK" sz="1600" dirty="0" err="1" smtClean="0"/>
              <a:t>using</a:t>
            </a:r>
            <a:r>
              <a:rPr lang="da-DK" sz="1600" dirty="0" smtClean="0"/>
              <a:t> a </a:t>
            </a:r>
            <a:r>
              <a:rPr lang="da-DK" sz="1600" dirty="0" err="1"/>
              <a:t>s</a:t>
            </a:r>
            <a:r>
              <a:rPr lang="da-DK" sz="1600" dirty="0" err="1" smtClean="0"/>
              <a:t>implified</a:t>
            </a:r>
            <a:r>
              <a:rPr lang="da-DK" sz="1600" dirty="0" smtClean="0"/>
              <a:t> model for the biofilm </a:t>
            </a:r>
            <a:r>
              <a:rPr lang="da-DK" sz="1600" dirty="0" err="1" smtClean="0"/>
              <a:t>growth</a:t>
            </a:r>
            <a:r>
              <a:rPr lang="da-DK" sz="1600" dirty="0" smtClean="0"/>
              <a:t>. </a:t>
            </a:r>
          </a:p>
          <a:p>
            <a:endParaRPr lang="da-DK" sz="1600" dirty="0" smtClean="0"/>
          </a:p>
          <a:p>
            <a:r>
              <a:rPr lang="da-DK" sz="1600" dirty="0" smtClean="0"/>
              <a:t>A more </a:t>
            </a:r>
            <a:r>
              <a:rPr lang="da-DK" sz="1600" dirty="0" err="1" smtClean="0"/>
              <a:t>comprehensive</a:t>
            </a:r>
            <a:r>
              <a:rPr lang="da-DK" sz="1600" dirty="0" smtClean="0"/>
              <a:t> model </a:t>
            </a:r>
            <a:r>
              <a:rPr lang="da-DK" sz="1600" dirty="0"/>
              <a:t>for </a:t>
            </a:r>
            <a:r>
              <a:rPr lang="da-DK" sz="1600" dirty="0" err="1" smtClean="0"/>
              <a:t>biofouling</a:t>
            </a:r>
            <a:r>
              <a:rPr lang="da-DK" sz="1600" dirty="0" smtClean="0"/>
              <a:t> (</a:t>
            </a:r>
            <a:r>
              <a:rPr lang="da-DK" sz="1600" dirty="0" err="1" smtClean="0"/>
              <a:t>Kooi</a:t>
            </a:r>
            <a:r>
              <a:rPr lang="da-DK" sz="1600" dirty="0" smtClean="0"/>
              <a:t> et al 2017) </a:t>
            </a:r>
            <a:r>
              <a:rPr lang="da-DK" sz="1600" dirty="0"/>
              <a:t>model has </a:t>
            </a:r>
            <a:r>
              <a:rPr lang="da-DK" sz="1600" dirty="0" err="1" smtClean="0"/>
              <a:t>been</a:t>
            </a:r>
            <a:r>
              <a:rPr lang="da-DK" sz="1600" dirty="0" smtClean="0"/>
              <a:t> </a:t>
            </a:r>
            <a:r>
              <a:rPr lang="da-DK" sz="1600" dirty="0" err="1" smtClean="0"/>
              <a:t>tested</a:t>
            </a:r>
            <a:r>
              <a:rPr lang="da-DK" sz="1600" dirty="0" smtClean="0"/>
              <a:t> as </a:t>
            </a:r>
            <a:r>
              <a:rPr lang="da-DK" sz="1600" dirty="0"/>
              <a:t>a </a:t>
            </a:r>
            <a:r>
              <a:rPr lang="da-DK" sz="1600" dirty="0" err="1"/>
              <a:t>seperate</a:t>
            </a:r>
            <a:r>
              <a:rPr lang="da-DK" sz="1600" dirty="0"/>
              <a:t> model. It has not </a:t>
            </a:r>
            <a:r>
              <a:rPr lang="da-DK" sz="1600" dirty="0" err="1"/>
              <a:t>been</a:t>
            </a:r>
            <a:r>
              <a:rPr lang="da-DK" sz="1600" dirty="0"/>
              <a:t> </a:t>
            </a:r>
            <a:r>
              <a:rPr lang="da-DK" sz="1600" dirty="0" err="1"/>
              <a:t>implemented</a:t>
            </a:r>
            <a:r>
              <a:rPr lang="da-DK" sz="1600" dirty="0"/>
              <a:t> </a:t>
            </a:r>
            <a:r>
              <a:rPr lang="da-DK" sz="1600" dirty="0" err="1"/>
              <a:t>into</a:t>
            </a:r>
            <a:r>
              <a:rPr lang="da-DK" sz="1600" dirty="0"/>
              <a:t> HBM </a:t>
            </a:r>
            <a:r>
              <a:rPr lang="da-DK" sz="1600" dirty="0" err="1"/>
              <a:t>yet</a:t>
            </a:r>
            <a:r>
              <a:rPr lang="da-DK" sz="1600" dirty="0"/>
              <a:t>.   </a:t>
            </a:r>
            <a:endParaRPr lang="en-US" sz="1600" dirty="0"/>
          </a:p>
          <a:p>
            <a:endParaRPr lang="da-DK" sz="1600" dirty="0" smtClean="0"/>
          </a:p>
          <a:p>
            <a:endParaRPr lang="da-DK" sz="1600" dirty="0" smtClean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67545" y="188640"/>
            <a:ext cx="7560840" cy="990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Calibri"/>
              <a:buNone/>
              <a:defRPr sz="2000" b="0" i="0" u="none" strike="noStrike" cap="none">
                <a:solidFill>
                  <a:schemeClr val="dk2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pPr algn="ctr"/>
            <a:r>
              <a:rPr lang="da-DK" sz="2800" b="1" i="1" dirty="0" err="1" smtClean="0">
                <a:solidFill>
                  <a:schemeClr val="bg2"/>
                </a:solidFill>
              </a:rPr>
              <a:t>Vertical</a:t>
            </a:r>
            <a:r>
              <a:rPr lang="da-DK" sz="2800" b="1" i="1" dirty="0" smtClean="0">
                <a:solidFill>
                  <a:schemeClr val="bg2"/>
                </a:solidFill>
              </a:rPr>
              <a:t> </a:t>
            </a:r>
            <a:r>
              <a:rPr lang="da-DK" sz="2800" b="1" i="1" dirty="0" err="1" smtClean="0">
                <a:solidFill>
                  <a:schemeClr val="bg2"/>
                </a:solidFill>
              </a:rPr>
              <a:t>dynamics</a:t>
            </a:r>
            <a:r>
              <a:rPr lang="da-DK" sz="2800" b="1" i="1" dirty="0" smtClean="0">
                <a:solidFill>
                  <a:schemeClr val="bg2"/>
                </a:solidFill>
              </a:rPr>
              <a:t> of PCCP</a:t>
            </a:r>
            <a:endParaRPr lang="en-US" sz="2800" b="1" i="1" dirty="0">
              <a:solidFill>
                <a:schemeClr val="bg2"/>
              </a:solidFill>
            </a:endParaRPr>
          </a:p>
        </p:txBody>
      </p:sp>
      <p:pic>
        <p:nvPicPr>
          <p:cNvPr id="13" name="Picture 1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68716"/>
            <a:ext cx="3960440" cy="2133125"/>
          </a:xfrm>
          <a:prstGeom prst="rect">
            <a:avLst/>
          </a:prstGeom>
        </p:spPr>
      </p:pic>
      <p:pic>
        <p:nvPicPr>
          <p:cNvPr id="14" name="Picture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01841"/>
            <a:ext cx="3960440" cy="213312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15616" y="1700808"/>
            <a:ext cx="29690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Surface                 Near the seabed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51372" y="2669068"/>
            <a:ext cx="861133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i="1" dirty="0" smtClean="0"/>
              <a:t>Summer</a:t>
            </a:r>
            <a:endParaRPr lang="en-US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251520" y="4705399"/>
            <a:ext cx="801823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i="1" dirty="0" smtClean="0"/>
              <a:t>Autumn</a:t>
            </a:r>
            <a:endParaRPr lang="en-US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4572000" y="5561370"/>
                <a:ext cx="4496744" cy="60747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Contours mark areas with concentrations larger</a:t>
                </a:r>
              </a:p>
              <a:p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than</a:t>
                </a:r>
                <a14:m>
                  <m:oMath xmlns:m="http://schemas.openxmlformats.org/officeDocument/2006/math">
                    <m:r>
                      <a:rPr lang="da-DK" sz="1600" b="0" i="0" smtClean="0">
                        <a:latin typeface="Cambria Math"/>
                      </a:rPr>
                      <m:t> </m:t>
                    </m:r>
                    <m:r>
                      <a:rPr lang="da-DK" sz="1600" b="0" i="1" smtClean="0">
                        <a:latin typeface="Cambria Math"/>
                      </a:rPr>
                      <m:t>3</m:t>
                    </m:r>
                    <m:r>
                      <a:rPr lang="da-DK" sz="1600" b="0" i="1" smtClean="0">
                        <a:latin typeface="Cambria Math"/>
                        <a:ea typeface="Cambria Math"/>
                      </a:rPr>
                      <m:t>∙</m:t>
                    </m:r>
                    <m:sSup>
                      <m:sSupPr>
                        <m:ctrlPr>
                          <a:rPr lang="da-DK" sz="1600" b="0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da-DK" sz="1600" b="0" i="1" smtClean="0"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da-DK" sz="1600" b="0" i="1" smtClean="0">
                            <a:latin typeface="Cambria Math"/>
                            <a:ea typeface="Cambria Math"/>
                          </a:rPr>
                          <m:t>−6</m:t>
                        </m:r>
                      </m:sup>
                    </m:sSup>
                    <m:r>
                      <a:rPr lang="da-DK" sz="1600" b="0" i="0" smtClean="0">
                        <a:latin typeface="Cambria Math"/>
                        <a:ea typeface="Cambria Math"/>
                      </a:rPr>
                      <m:t> </m:t>
                    </m:r>
                  </m:oMath>
                </a14:m>
                <a:r>
                  <a:rPr lang="en-US" sz="16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g/m</a:t>
                </a:r>
                <a:r>
                  <a:rPr lang="en-US" sz="1600" baseline="30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  <a:endParaRPr lang="en-US" sz="16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5561370"/>
                <a:ext cx="4496744" cy="607474"/>
              </a:xfrm>
              <a:prstGeom prst="rect">
                <a:avLst/>
              </a:prstGeom>
              <a:blipFill rotWithShape="1">
                <a:blip r:embed="rId4"/>
                <a:stretch>
                  <a:fillRect l="-678" t="-3000"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Shape 110"/>
          <p:cNvSpPr txBox="1">
            <a:spLocks noGrp="1"/>
          </p:cNvSpPr>
          <p:nvPr>
            <p:ph type="ftr" idx="11"/>
          </p:nvPr>
        </p:nvSpPr>
        <p:spPr>
          <a:xfrm>
            <a:off x="4183946" y="6429445"/>
            <a:ext cx="4663723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b="1" dirty="0" smtClean="0"/>
              <a:t>NOOS</a:t>
            </a:r>
            <a:r>
              <a:rPr lang="en-US" b="1" dirty="0" smtClean="0"/>
              <a:t> Annual Meeting Hamburg,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b="1" dirty="0" smtClean="0"/>
              <a:t>17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th </a:t>
            </a:r>
            <a:r>
              <a:rPr lang="en-US" b="1" dirty="0" smtClean="0"/>
              <a:t>October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2019 </a:t>
            </a:r>
            <a:endParaRPr lang="en-US" sz="1100" b="1" i="0" u="none" strike="noStrike" cap="none" dirty="0">
              <a:solidFill>
                <a:schemeClr val="dk2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915188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D76E0-A48F-42E1-8D36-0CC0F73FDA66}" type="slidenum">
              <a:rPr lang="en-US" altLang="da-DK" smtClean="0"/>
              <a:pPr/>
              <a:t>15</a:t>
            </a:fld>
            <a:endParaRPr lang="en-US" altLang="da-DK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62479"/>
            <a:ext cx="5760815" cy="24425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8" t="3056" r="7503" b="5801"/>
          <a:stretch/>
        </p:blipFill>
        <p:spPr>
          <a:xfrm>
            <a:off x="5650294" y="1562479"/>
            <a:ext cx="3410580" cy="337259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5987432" y="5275948"/>
                <a:ext cx="2592288" cy="576376"/>
              </a:xfrm>
              <a:prstGeom prst="rect">
                <a:avLst/>
              </a:prstGeom>
              <a:ln>
                <a:solidFill>
                  <a:schemeClr val="bg2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da-DK" b="0" i="1" smtClean="0">
                              <a:latin typeface="Cambria Math"/>
                            </a:rPr>
                            <m:t>𝑑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a-DK" i="1">
                                  <a:latin typeface="Cambria Math"/>
                                </a:rPr>
                                <m:t>h</m:t>
                              </m:r>
                            </m:e>
                            <m:sub>
                              <m:r>
                                <a:rPr lang="da-DK" i="1">
                                  <a:latin typeface="Cambria Math"/>
                                </a:rPr>
                                <m:t>𝑏𝑓</m:t>
                              </m:r>
                            </m:sub>
                          </m:sSub>
                        </m:num>
                        <m:den>
                          <m:r>
                            <a:rPr lang="da-DK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i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a-DK" b="0" i="1" smtClean="0">
                                  <a:latin typeface="Cambria Math"/>
                                </a:rPr>
                                <m:t>h</m:t>
                              </m:r>
                            </m:e>
                            <m:sub>
                              <m:r>
                                <a:rPr lang="da-DK" b="0" i="1" smtClean="0">
                                  <a:latin typeface="Cambria Math"/>
                                </a:rPr>
                                <m:t>𝑚𝑎𝑥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i="1" smtClean="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da-DK" b="0" i="1" smtClean="0">
                                  <a:latin typeface="Cambria Math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da-DK" b="0" i="1" smtClean="0">
                                  <a:latin typeface="Cambria Math"/>
                                </a:rPr>
                                <m:t>𝑠𝑎𝑡</m:t>
                              </m:r>
                            </m:sub>
                          </m:sSub>
                        </m:den>
                      </m:f>
                      <m:d>
                        <m:dPr>
                          <m:ctrlPr>
                            <a:rPr lang="en-US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da-DK" b="0" i="1" smtClean="0">
                              <a:latin typeface="Cambria Math"/>
                            </a:rPr>
                            <m:t>1−</m:t>
                          </m:r>
                          <m:f>
                            <m:fPr>
                              <m:ctrlPr>
                                <a:rPr lang="en-US" i="1">
                                  <a:latin typeface="Cambria Math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i="1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a-DK" b="0" i="1" smtClean="0">
                                      <a:latin typeface="Cambria Math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da-DK" b="0" i="1" smtClean="0">
                                      <a:latin typeface="Cambria Math"/>
                                    </a:rPr>
                                    <m:t>𝑏𝑓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da-DK" b="0" i="1" smtClean="0">
                                      <a:latin typeface="Cambria Math"/>
                                    </a:rPr>
                                    <m:t>h</m:t>
                                  </m:r>
                                </m:e>
                                <m:sub>
                                  <m:r>
                                    <a:rPr lang="da-DK" b="0" i="1" smtClean="0">
                                      <a:latin typeface="Cambria Math"/>
                                    </a:rPr>
                                    <m:t>𝑚𝑎𝑥</m:t>
                                  </m:r>
                                </m:sub>
                              </m:sSub>
                            </m:den>
                          </m:f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7432" y="5275948"/>
                <a:ext cx="2592288" cy="57637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chemeClr val="bg2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7064440" y="5930116"/>
                <a:ext cx="1515280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da-DK" i="1">
                              <a:latin typeface="Cambria Math"/>
                            </a:rPr>
                            <m:t>h</m:t>
                          </m:r>
                        </m:e>
                        <m:sub>
                          <m:r>
                            <a:rPr lang="da-DK" i="1">
                              <a:latin typeface="Cambria Math"/>
                            </a:rPr>
                            <m:t>𝑚𝑎𝑥</m:t>
                          </m:r>
                        </m:sub>
                      </m:sSub>
                      <m:r>
                        <a:rPr lang="da-DK" b="0" i="1" smtClean="0">
                          <a:latin typeface="Cambria Math"/>
                        </a:rPr>
                        <m:t>=4</m:t>
                      </m:r>
                      <m:r>
                        <m:rPr>
                          <m:sty m:val="p"/>
                        </m:rPr>
                        <a:rPr lang="el-GR" b="0" i="1" smtClean="0">
                          <a:latin typeface="Cambria Math"/>
                        </a:rPr>
                        <m:t>μ</m:t>
                      </m:r>
                      <m:r>
                        <a:rPr lang="da-DK" b="0" i="1" smtClean="0">
                          <a:latin typeface="Cambria Math"/>
                        </a:rPr>
                        <m:t>𝑚</m:t>
                      </m:r>
                    </m:oMath>
                  </m:oMathPara>
                </a14:m>
                <a:endParaRPr lang="da-DK" i="1" dirty="0" smtClean="0">
                  <a:latin typeface="Cambria Math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da-DK" i="1">
                              <a:latin typeface="Cambria Math"/>
                            </a:rPr>
                            <m:t>𝑇</m:t>
                          </m:r>
                        </m:e>
                        <m:sub>
                          <m:r>
                            <a:rPr lang="da-DK" i="1">
                              <a:latin typeface="Cambria Math"/>
                            </a:rPr>
                            <m:t>𝑠𝑎𝑡</m:t>
                          </m:r>
                        </m:sub>
                      </m:sSub>
                      <m:r>
                        <a:rPr lang="da-DK" b="0" i="1" smtClean="0">
                          <a:latin typeface="Cambria Math"/>
                        </a:rPr>
                        <m:t>=16.2 </m:t>
                      </m:r>
                      <m:r>
                        <a:rPr lang="da-DK" b="0" i="1" smtClean="0">
                          <a:latin typeface="Cambria Math"/>
                        </a:rPr>
                        <m:t>𝑑𝑎𝑦𝑠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4440" y="5930116"/>
                <a:ext cx="1515280" cy="523220"/>
              </a:xfrm>
              <a:prstGeom prst="rect">
                <a:avLst/>
              </a:prstGeom>
              <a:blipFill rotWithShape="1">
                <a:blip r:embed="rId5"/>
                <a:stretch>
                  <a:fillRect b="-465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6511799" y="5949280"/>
            <a:ext cx="5084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Calibri" panose="020F0502020204030204" pitchFamily="34" charset="0"/>
              </a:rPr>
              <a:t>with</a:t>
            </a:r>
            <a:endParaRPr lang="en-US" i="1" dirty="0"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51158" y="5013176"/>
            <a:ext cx="2653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Simplified biofilm growth model</a:t>
            </a: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8" t="10938" r="23174" b="42892"/>
          <a:stretch/>
        </p:blipFill>
        <p:spPr>
          <a:xfrm>
            <a:off x="7740352" y="3933056"/>
            <a:ext cx="911376" cy="69621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51520" y="4126228"/>
                <a:ext cx="5256584" cy="19734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 smtClean="0"/>
                  <a:t>Biofouling:</a:t>
                </a:r>
                <a:r>
                  <a:rPr lang="en-US" dirty="0" smtClean="0"/>
                  <a:t> Simplified model for biofilm growth</a:t>
                </a:r>
              </a:p>
              <a:p>
                <a:endParaRPr lang="en-US" sz="800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Saturated growth function for biofilm thickness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a-DK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da-DK" b="0" i="1" smtClean="0">
                            <a:latin typeface="Cambria Math"/>
                          </a:rPr>
                          <m:t>h</m:t>
                        </m:r>
                      </m:e>
                      <m:sub>
                        <m:r>
                          <a:rPr lang="da-DK" b="0" i="1" smtClean="0">
                            <a:latin typeface="Cambria Math"/>
                          </a:rPr>
                          <m:t>𝑏𝑓</m:t>
                        </m:r>
                      </m:sub>
                    </m:sSub>
                  </m:oMath>
                </a14:m>
                <a:endParaRPr lang="en-US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a-DK" i="1">
                            <a:latin typeface="Cambria Math"/>
                          </a:rPr>
                        </m:ctrlPr>
                      </m:sSubPr>
                      <m:e>
                        <m:r>
                          <a:rPr lang="da-DK" i="1">
                            <a:latin typeface="Cambria Math"/>
                          </a:rPr>
                          <m:t>h</m:t>
                        </m:r>
                      </m:e>
                      <m:sub>
                        <m:r>
                          <a:rPr lang="da-DK" i="1">
                            <a:latin typeface="Cambria Math"/>
                          </a:rPr>
                          <m:t>𝑏𝑓</m:t>
                        </m:r>
                      </m:sub>
                    </m:sSub>
                  </m:oMath>
                </a14:m>
                <a:r>
                  <a:rPr lang="en-US" dirty="0" smtClean="0"/>
                  <a:t> is </a:t>
                </a:r>
                <a:r>
                  <a:rPr lang="en-US" dirty="0" err="1" smtClean="0"/>
                  <a:t>advected</a:t>
                </a:r>
                <a:r>
                  <a:rPr lang="en-US" dirty="0" smtClean="0"/>
                  <a:t> as a “passive” tracer and is transported vertically by sinking/raising   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The simplified model does not take into account:</a:t>
                </a:r>
              </a:p>
              <a:p>
                <a:r>
                  <a:rPr lang="en-US" dirty="0" smtClean="0"/>
                  <a:t>      </a:t>
                </a:r>
                <a:r>
                  <a:rPr lang="en-US" dirty="0" smtClean="0">
                    <a:sym typeface="Wingdings" panose="05000000000000000000" pitchFamily="2" charset="2"/>
                  </a:rPr>
                  <a:t> </a:t>
                </a:r>
                <a:r>
                  <a:rPr lang="en-US" dirty="0" smtClean="0"/>
                  <a:t>encounter and growth of algae in the sea water</a:t>
                </a:r>
              </a:p>
              <a:p>
                <a:r>
                  <a:rPr lang="en-US" dirty="0"/>
                  <a:t> </a:t>
                </a:r>
                <a:r>
                  <a:rPr lang="en-US" dirty="0" smtClean="0"/>
                  <a:t>     </a:t>
                </a:r>
                <a:r>
                  <a:rPr lang="en-US" dirty="0" smtClean="0">
                    <a:sym typeface="Wingdings" panose="05000000000000000000" pitchFamily="2" charset="2"/>
                  </a:rPr>
                  <a:t> </a:t>
                </a:r>
                <a:r>
                  <a:rPr lang="en-US" dirty="0" smtClean="0"/>
                  <a:t>no seasonality, i.e. light, temperature dependency</a:t>
                </a:r>
              </a:p>
              <a:p>
                <a:r>
                  <a:rPr lang="en-US" dirty="0" smtClean="0"/>
                  <a:t>      </a:t>
                </a:r>
                <a:r>
                  <a:rPr lang="en-US" dirty="0" smtClean="0">
                    <a:sym typeface="Wingdings" panose="05000000000000000000" pitchFamily="2" charset="2"/>
                  </a:rPr>
                  <a:t> </a:t>
                </a:r>
                <a:r>
                  <a:rPr lang="en-US" dirty="0" smtClean="0"/>
                  <a:t>North Sea boundary input 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4126228"/>
                <a:ext cx="5256584" cy="1973489"/>
              </a:xfrm>
              <a:prstGeom prst="rect">
                <a:avLst/>
              </a:prstGeom>
              <a:blipFill rotWithShape="1">
                <a:blip r:embed="rId7"/>
                <a:stretch>
                  <a:fillRect l="-232" t="-309" b="-21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itle 1"/>
          <p:cNvSpPr txBox="1">
            <a:spLocks/>
          </p:cNvSpPr>
          <p:nvPr/>
        </p:nvSpPr>
        <p:spPr>
          <a:xfrm>
            <a:off x="611560" y="260648"/>
            <a:ext cx="6912768" cy="4953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da-DK" sz="2800" b="1" dirty="0" err="1" smtClean="0">
                <a:solidFill>
                  <a:schemeClr val="bg2"/>
                </a:solidFill>
                <a:latin typeface="Calibri" panose="020F0502020204030204" pitchFamily="34" charset="0"/>
              </a:rPr>
              <a:t>Biofouling</a:t>
            </a:r>
            <a:r>
              <a:rPr lang="da-DK" sz="28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, a </a:t>
            </a:r>
            <a:r>
              <a:rPr lang="da-DK" sz="2800" b="1" dirty="0" err="1" smtClean="0">
                <a:solidFill>
                  <a:schemeClr val="bg2"/>
                </a:solidFill>
                <a:latin typeface="Calibri" panose="020F0502020204030204" pitchFamily="34" charset="0"/>
              </a:rPr>
              <a:t>simplified</a:t>
            </a:r>
            <a:r>
              <a:rPr lang="da-DK" sz="28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 approach</a:t>
            </a:r>
            <a:endParaRPr lang="en-US" sz="2800" b="1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Shape 110"/>
          <p:cNvSpPr txBox="1">
            <a:spLocks noGrp="1"/>
          </p:cNvSpPr>
          <p:nvPr>
            <p:ph type="ftr" idx="11"/>
          </p:nvPr>
        </p:nvSpPr>
        <p:spPr>
          <a:xfrm>
            <a:off x="4183946" y="6429445"/>
            <a:ext cx="4663723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b="1" dirty="0" smtClean="0"/>
              <a:t>NOOS</a:t>
            </a:r>
            <a:r>
              <a:rPr lang="en-US" b="1" dirty="0" smtClean="0"/>
              <a:t> Annual Meeting Hamburg,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b="1" dirty="0" smtClean="0"/>
              <a:t>17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th </a:t>
            </a:r>
            <a:r>
              <a:rPr lang="en-US" b="1" dirty="0" smtClean="0"/>
              <a:t>October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2019 </a:t>
            </a:r>
            <a:endParaRPr lang="en-US" sz="1100" b="1" i="0" u="none" strike="noStrike" cap="none" dirty="0">
              <a:solidFill>
                <a:schemeClr val="dk2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38482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D76E0-A48F-42E1-8D36-0CC0F73FDA66}" type="slidenum">
              <a:rPr lang="en-US" altLang="da-DK" smtClean="0"/>
              <a:pPr/>
              <a:t>16</a:t>
            </a:fld>
            <a:endParaRPr lang="en-US" altLang="da-DK"/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221088"/>
            <a:ext cx="4680520" cy="21709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988840"/>
            <a:ext cx="4680520" cy="217095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Straight Arrow Connector 6"/>
          <p:cNvCxnSpPr/>
          <p:nvPr/>
        </p:nvCxnSpPr>
        <p:spPr>
          <a:xfrm>
            <a:off x="8660437" y="2050132"/>
            <a:ext cx="0" cy="44032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303603" y="2904777"/>
            <a:ext cx="732893" cy="430887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100" b="1" i="1" dirty="0" smtClean="0">
                <a:solidFill>
                  <a:srgbClr val="0070C0"/>
                </a:solidFill>
              </a:rPr>
              <a:t>after</a:t>
            </a:r>
          </a:p>
          <a:p>
            <a:pPr algn="ctr"/>
            <a:r>
              <a:rPr lang="en-US" sz="1100" b="1" i="1" dirty="0" smtClean="0">
                <a:solidFill>
                  <a:srgbClr val="0070C0"/>
                </a:solidFill>
              </a:rPr>
              <a:t>1 month</a:t>
            </a:r>
            <a:endParaRPr lang="en-US" sz="1100" b="1" i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03602" y="4941168"/>
            <a:ext cx="732894" cy="430887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100" b="1" i="1" dirty="0" smtClean="0">
                <a:solidFill>
                  <a:srgbClr val="0070C0"/>
                </a:solidFill>
              </a:rPr>
              <a:t>after</a:t>
            </a:r>
          </a:p>
          <a:p>
            <a:pPr algn="ctr"/>
            <a:r>
              <a:rPr lang="en-US" sz="1100" b="1" i="1" dirty="0">
                <a:solidFill>
                  <a:srgbClr val="0070C0"/>
                </a:solidFill>
              </a:rPr>
              <a:t>6</a:t>
            </a:r>
            <a:r>
              <a:rPr lang="en-US" sz="1100" b="1" i="1" dirty="0" smtClean="0">
                <a:solidFill>
                  <a:srgbClr val="0070C0"/>
                </a:solidFill>
              </a:rPr>
              <a:t> month</a:t>
            </a:r>
            <a:endParaRPr lang="en-US" sz="1100" b="1" i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1784424"/>
            <a:ext cx="3528392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Effects of Biofouling:</a:t>
            </a:r>
            <a:r>
              <a:rPr lang="en-US" dirty="0" smtClean="0"/>
              <a:t> (simplified model)</a:t>
            </a:r>
          </a:p>
          <a:p>
            <a:endParaRPr lang="en-US" sz="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Enhanced effect of biofouling and sinking in the Southern Baltic Sea and the eastern Gulf of Finland; due to higher micro plastic concentrations.</a:t>
            </a:r>
          </a:p>
          <a:p>
            <a:endParaRPr lang="en-US" dirty="0"/>
          </a:p>
          <a:p>
            <a:r>
              <a:rPr lang="en-US" b="1" dirty="0" err="1" smtClean="0"/>
              <a:t>Chl</a:t>
            </a:r>
            <a:r>
              <a:rPr lang="en-US" b="1" dirty="0" smtClean="0"/>
              <a:t>-a dependent growth </a:t>
            </a:r>
            <a:r>
              <a:rPr lang="en-US" b="1" dirty="0" err="1" smtClean="0"/>
              <a:t>fuction</a:t>
            </a:r>
            <a:r>
              <a:rPr lang="en-US" b="1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growth limiter of 1.1mg/m</a:t>
            </a:r>
            <a:r>
              <a:rPr lang="en-US" baseline="30000" dirty="0" smtClean="0"/>
              <a:t>3</a:t>
            </a:r>
            <a:r>
              <a:rPr lang="en-US" dirty="0"/>
              <a:t> </a:t>
            </a:r>
            <a:r>
              <a:rPr lang="en-US" dirty="0" smtClean="0"/>
              <a:t>implemented, to include seasonality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develop </a:t>
            </a:r>
            <a:r>
              <a:rPr lang="en-US" dirty="0" err="1" smtClean="0"/>
              <a:t>chl</a:t>
            </a:r>
            <a:r>
              <a:rPr lang="en-US" dirty="0" smtClean="0"/>
              <a:t>-a dependent growth functions</a:t>
            </a:r>
          </a:p>
          <a:p>
            <a:endParaRPr lang="en-US" dirty="0"/>
          </a:p>
          <a:p>
            <a:r>
              <a:rPr lang="en-US" b="1" dirty="0"/>
              <a:t>F</a:t>
            </a:r>
            <a:r>
              <a:rPr lang="en-US" b="1" dirty="0" smtClean="0"/>
              <a:t>urther development: </a:t>
            </a:r>
          </a:p>
          <a:p>
            <a:r>
              <a:rPr lang="en-US" dirty="0" smtClean="0"/>
              <a:t>Implement a biofilm </a:t>
            </a:r>
            <a:r>
              <a:rPr lang="en-US" dirty="0"/>
              <a:t>growth model (</a:t>
            </a:r>
            <a:r>
              <a:rPr lang="en-US" i="1" dirty="0" err="1"/>
              <a:t>Kooi</a:t>
            </a:r>
            <a:r>
              <a:rPr lang="en-US" i="1" dirty="0"/>
              <a:t> et al 2017</a:t>
            </a:r>
            <a:r>
              <a:rPr lang="en-US" dirty="0" smtClean="0"/>
              <a:t>), including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encounter of algae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light and temp. dependent growth functions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grazing and respiration. </a:t>
            </a:r>
            <a:endParaRPr lang="en-US" dirty="0"/>
          </a:p>
        </p:txBody>
      </p:sp>
      <p:sp>
        <p:nvSpPr>
          <p:cNvPr id="12" name="Shape 110"/>
          <p:cNvSpPr txBox="1">
            <a:spLocks noGrp="1"/>
          </p:cNvSpPr>
          <p:nvPr>
            <p:ph type="ftr" idx="11"/>
          </p:nvPr>
        </p:nvSpPr>
        <p:spPr>
          <a:xfrm>
            <a:off x="4183946" y="6429445"/>
            <a:ext cx="4663723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b="1" dirty="0" smtClean="0"/>
              <a:t>NOOS</a:t>
            </a:r>
            <a:r>
              <a:rPr lang="en-US" b="1" dirty="0" smtClean="0"/>
              <a:t> Annual Meeting Hamburg,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b="1" dirty="0" smtClean="0"/>
              <a:t>17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th </a:t>
            </a:r>
            <a:r>
              <a:rPr lang="en-US" b="1" dirty="0" smtClean="0"/>
              <a:t>October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2019 </a:t>
            </a:r>
            <a:endParaRPr lang="en-US" sz="1100" b="1" i="0" u="none" strike="noStrike" cap="none" dirty="0">
              <a:solidFill>
                <a:schemeClr val="dk2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708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D76E0-A48F-42E1-8D36-0CC0F73FDA66}" type="slidenum">
              <a:rPr lang="en-US" altLang="da-DK" smtClean="0">
                <a:solidFill>
                  <a:schemeClr val="bg1"/>
                </a:solidFill>
              </a:rPr>
              <a:pPr/>
              <a:t>17</a:t>
            </a:fld>
            <a:endParaRPr lang="en-US" altLang="da-DK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6" r="4258" b="6480"/>
          <a:stretch/>
        </p:blipFill>
        <p:spPr>
          <a:xfrm>
            <a:off x="300250" y="1827692"/>
            <a:ext cx="4421875" cy="45536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22125" y="2132856"/>
            <a:ext cx="417035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Motivation: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smtClean="0"/>
              <a:t>seasonally varying pattern of biofilm growth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600" dirty="0" smtClean="0"/>
              <a:t>improved vertical localization of biofilm growth in the euphotic zone </a:t>
            </a:r>
            <a:endParaRPr lang="en-US" sz="1600" dirty="0"/>
          </a:p>
          <a:p>
            <a:endParaRPr lang="en-US" sz="1600" dirty="0" smtClean="0"/>
          </a:p>
          <a:p>
            <a:r>
              <a:rPr lang="en-US" sz="1600" dirty="0" smtClean="0"/>
              <a:t>Implementation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/>
              <a:t>c</a:t>
            </a:r>
            <a:r>
              <a:rPr lang="en-US" sz="1600" dirty="0" err="1" smtClean="0"/>
              <a:t>hl</a:t>
            </a:r>
            <a:r>
              <a:rPr lang="en-US" sz="1600" dirty="0" smtClean="0"/>
              <a:t>-a concentration dependent growth limiter: 1,1 mg/m</a:t>
            </a:r>
            <a:r>
              <a:rPr lang="en-US" sz="1600" baseline="30000" dirty="0" smtClean="0"/>
              <a:t>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Considers only surface concentrations </a:t>
            </a:r>
          </a:p>
          <a:p>
            <a:endParaRPr lang="en-US" sz="1600" dirty="0"/>
          </a:p>
          <a:p>
            <a:r>
              <a:rPr lang="en-US" sz="1600" dirty="0" smtClean="0"/>
              <a:t>Further upgrades, next steps: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/>
              <a:t>c</a:t>
            </a:r>
            <a:r>
              <a:rPr lang="en-US" sz="1600" dirty="0" err="1" smtClean="0"/>
              <a:t>hl</a:t>
            </a:r>
            <a:r>
              <a:rPr lang="en-US" sz="1600" dirty="0" smtClean="0"/>
              <a:t>-a dependent growth function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f</a:t>
            </a:r>
            <a:r>
              <a:rPr lang="en-US" sz="1600" dirty="0" smtClean="0"/>
              <a:t>ull 3d implementation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l</a:t>
            </a:r>
            <a:r>
              <a:rPr lang="en-US" sz="1600" dirty="0" smtClean="0"/>
              <a:t>ight attenuation dependent growth of biofilm </a:t>
            </a:r>
            <a:endParaRPr lang="en-US" sz="1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11560" y="260648"/>
            <a:ext cx="6912768" cy="4953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da-DK" sz="2800" b="1" dirty="0" err="1" smtClean="0">
                <a:solidFill>
                  <a:schemeClr val="bg2"/>
                </a:solidFill>
                <a:latin typeface="Calibri" panose="020F0502020204030204" pitchFamily="34" charset="0"/>
              </a:rPr>
              <a:t>Biofouling</a:t>
            </a:r>
            <a:r>
              <a:rPr lang="da-DK" sz="28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, a </a:t>
            </a:r>
            <a:r>
              <a:rPr lang="da-DK" sz="2800" b="1" dirty="0" err="1" smtClean="0">
                <a:solidFill>
                  <a:schemeClr val="bg2"/>
                </a:solidFill>
                <a:latin typeface="Calibri" panose="020F0502020204030204" pitchFamily="34" charset="0"/>
              </a:rPr>
              <a:t>first</a:t>
            </a:r>
            <a:r>
              <a:rPr lang="da-DK" sz="28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 step </a:t>
            </a:r>
            <a:r>
              <a:rPr lang="da-DK" sz="2800" b="1" dirty="0" err="1" smtClean="0">
                <a:solidFill>
                  <a:schemeClr val="bg2"/>
                </a:solidFill>
                <a:latin typeface="Calibri" panose="020F0502020204030204" pitchFamily="34" charset="0"/>
              </a:rPr>
              <a:t>towards</a:t>
            </a:r>
            <a:r>
              <a:rPr lang="da-DK" sz="28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 a </a:t>
            </a:r>
            <a:r>
              <a:rPr lang="da-DK" sz="2800" b="1" dirty="0" err="1" smtClean="0">
                <a:solidFill>
                  <a:schemeClr val="bg2"/>
                </a:solidFill>
                <a:latin typeface="Calibri" panose="020F0502020204030204" pitchFamily="34" charset="0"/>
              </a:rPr>
              <a:t>chl</a:t>
            </a:r>
            <a:r>
              <a:rPr lang="da-DK" sz="28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-a (</a:t>
            </a:r>
            <a:r>
              <a:rPr lang="da-DK" sz="2800" b="1" dirty="0" err="1" smtClean="0">
                <a:solidFill>
                  <a:schemeClr val="bg2"/>
                </a:solidFill>
                <a:latin typeface="Calibri" panose="020F0502020204030204" pitchFamily="34" charset="0"/>
              </a:rPr>
              <a:t>algae</a:t>
            </a:r>
            <a:r>
              <a:rPr lang="da-DK" sz="28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) dependent </a:t>
            </a:r>
            <a:r>
              <a:rPr lang="da-DK" sz="2800" b="1" dirty="0" err="1" smtClean="0">
                <a:solidFill>
                  <a:schemeClr val="bg2"/>
                </a:solidFill>
                <a:latin typeface="Calibri" panose="020F0502020204030204" pitchFamily="34" charset="0"/>
              </a:rPr>
              <a:t>growth</a:t>
            </a:r>
            <a:r>
              <a:rPr lang="da-DK" sz="28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 </a:t>
            </a:r>
            <a:r>
              <a:rPr lang="da-DK" sz="2800" b="1" dirty="0" err="1" smtClean="0">
                <a:solidFill>
                  <a:schemeClr val="bg2"/>
                </a:solidFill>
                <a:latin typeface="Calibri" panose="020F0502020204030204" pitchFamily="34" charset="0"/>
              </a:rPr>
              <a:t>function</a:t>
            </a:r>
            <a:endParaRPr lang="en-US" sz="2800" b="1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1537628"/>
            <a:ext cx="30155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2"/>
                </a:solidFill>
              </a:rPr>
              <a:t>Seasonal pattern of </a:t>
            </a:r>
            <a:r>
              <a:rPr lang="en-US" b="1" dirty="0" err="1" smtClean="0">
                <a:solidFill>
                  <a:schemeClr val="bg2"/>
                </a:solidFill>
              </a:rPr>
              <a:t>chl</a:t>
            </a:r>
            <a:r>
              <a:rPr lang="en-US" b="1" dirty="0" smtClean="0">
                <a:solidFill>
                  <a:schemeClr val="bg2"/>
                </a:solidFill>
              </a:rPr>
              <a:t>-a in 2015,</a:t>
            </a:r>
          </a:p>
          <a:p>
            <a:r>
              <a:rPr lang="en-US" b="1" dirty="0" smtClean="0">
                <a:solidFill>
                  <a:schemeClr val="bg2"/>
                </a:solidFill>
              </a:rPr>
              <a:t>CMEMS reanalysis product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7" name="Shape 110"/>
          <p:cNvSpPr txBox="1">
            <a:spLocks noGrp="1"/>
          </p:cNvSpPr>
          <p:nvPr>
            <p:ph type="ftr" idx="11"/>
          </p:nvPr>
        </p:nvSpPr>
        <p:spPr>
          <a:xfrm>
            <a:off x="4183946" y="6429445"/>
            <a:ext cx="4663723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b="1" dirty="0" smtClean="0"/>
              <a:t>NOOS</a:t>
            </a:r>
            <a:r>
              <a:rPr lang="en-US" b="1" dirty="0" smtClean="0"/>
              <a:t> Annual Meeting Hamburg,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b="1" dirty="0" smtClean="0"/>
              <a:t>17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th </a:t>
            </a:r>
            <a:r>
              <a:rPr lang="en-US" b="1" dirty="0" smtClean="0"/>
              <a:t>October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2019 </a:t>
            </a:r>
            <a:endParaRPr lang="en-US" sz="1100" b="1" i="0" u="none" strike="noStrike" cap="none" dirty="0">
              <a:solidFill>
                <a:schemeClr val="dk2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931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D76E0-A48F-42E1-8D36-0CC0F73FDA66}" type="slidenum">
              <a:rPr lang="en-US" altLang="da-DK" smtClean="0">
                <a:solidFill>
                  <a:schemeClr val="bg1"/>
                </a:solidFill>
              </a:rPr>
              <a:pPr/>
              <a:t>18</a:t>
            </a:fld>
            <a:endParaRPr lang="en-US" altLang="da-DK" dirty="0">
              <a:solidFill>
                <a:schemeClr val="bg1"/>
              </a:solidFill>
            </a:endParaRPr>
          </a:p>
        </p:txBody>
      </p:sp>
      <p:sp>
        <p:nvSpPr>
          <p:cNvPr id="8" name="Text Placeholder 3"/>
          <p:cNvSpPr txBox="1">
            <a:spLocks/>
          </p:cNvSpPr>
          <p:nvPr/>
        </p:nvSpPr>
        <p:spPr>
          <a:xfrm>
            <a:off x="107504" y="1772816"/>
            <a:ext cx="3960440" cy="44958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60960"/>
            <a:r>
              <a:rPr lang="en-US" sz="1600" b="1" dirty="0" smtClean="0"/>
              <a:t>Interesting for NOOS</a:t>
            </a:r>
          </a:p>
          <a:p>
            <a:pPr marL="346710" indent="-285750">
              <a:buFont typeface="Arial" panose="020B0604020202020204" pitchFamily="34" charset="0"/>
              <a:buChar char="•"/>
            </a:pPr>
            <a:r>
              <a:rPr lang="da-DK" sz="1600" dirty="0"/>
              <a:t>s</a:t>
            </a:r>
            <a:r>
              <a:rPr lang="da-DK" sz="1600" dirty="0" smtClean="0"/>
              <a:t>ource </a:t>
            </a:r>
            <a:r>
              <a:rPr lang="da-DK" sz="1600" dirty="0" err="1" smtClean="0"/>
              <a:t>mapping</a:t>
            </a:r>
            <a:r>
              <a:rPr lang="da-DK" sz="1600" dirty="0" smtClean="0"/>
              <a:t> </a:t>
            </a:r>
            <a:r>
              <a:rPr lang="da-DK" sz="1600" dirty="0" err="1" smtClean="0"/>
              <a:t>methods</a:t>
            </a:r>
            <a:r>
              <a:rPr lang="da-DK" sz="1600" dirty="0" smtClean="0"/>
              <a:t> and </a:t>
            </a:r>
            <a:r>
              <a:rPr lang="da-DK" sz="1600" dirty="0" err="1" smtClean="0"/>
              <a:t>results</a:t>
            </a:r>
            <a:endParaRPr lang="da-DK" sz="1600" dirty="0"/>
          </a:p>
          <a:p>
            <a:pPr marL="346710" indent="-285750">
              <a:buFont typeface="Arial" panose="020B0604020202020204" pitchFamily="34" charset="0"/>
              <a:buChar char="•"/>
            </a:pPr>
            <a:endParaRPr lang="en-US" sz="800" dirty="0" smtClean="0"/>
          </a:p>
          <a:p>
            <a:pPr marL="34671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micro plastic monitoring technologies, ferry boxes, mantra net</a:t>
            </a:r>
          </a:p>
          <a:p>
            <a:pPr marL="346710" indent="-285750">
              <a:buFont typeface="Arial" panose="020B0604020202020204" pitchFamily="34" charset="0"/>
              <a:buChar char="•"/>
            </a:pPr>
            <a:endParaRPr lang="en-US" sz="800" dirty="0" smtClean="0"/>
          </a:p>
          <a:p>
            <a:pPr marL="34671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Plastic pollution combatting technologies</a:t>
            </a:r>
          </a:p>
          <a:p>
            <a:pPr marL="346710" indent="-285750">
              <a:buFont typeface="Arial" panose="020B0604020202020204" pitchFamily="34" charset="0"/>
              <a:buChar char="•"/>
            </a:pPr>
            <a:endParaRPr lang="en-US" sz="800" dirty="0" smtClean="0"/>
          </a:p>
          <a:p>
            <a:pPr marL="34671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Methods for harmonization and integration of diverse micro plastic observations into one data base.</a:t>
            </a:r>
          </a:p>
          <a:p>
            <a:pPr marL="346710" indent="-285750">
              <a:buFont typeface="Arial" panose="020B0604020202020204" pitchFamily="34" charset="0"/>
              <a:buChar char="•"/>
            </a:pPr>
            <a:endParaRPr lang="en-US" sz="800" dirty="0" smtClean="0"/>
          </a:p>
          <a:p>
            <a:pPr marL="34671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Micro plastic modelling methods and results</a:t>
            </a:r>
          </a:p>
          <a:p>
            <a:pPr marL="346710" indent="-285750"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331640" y="260648"/>
            <a:ext cx="5472608" cy="864096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da-DK" sz="2400" b="1" dirty="0" err="1" smtClean="0">
                <a:solidFill>
                  <a:schemeClr val="accent2"/>
                </a:solidFill>
                <a:latin typeface="Calibri" panose="020F0502020204030204" pitchFamily="34" charset="0"/>
              </a:rPr>
              <a:t>Some</a:t>
            </a:r>
            <a:r>
              <a:rPr lang="da-DK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 open </a:t>
            </a:r>
            <a:r>
              <a:rPr lang="da-DK" sz="2400" b="1" dirty="0" err="1" smtClean="0">
                <a:solidFill>
                  <a:schemeClr val="accent2"/>
                </a:solidFill>
                <a:latin typeface="Calibri" panose="020F0502020204030204" pitchFamily="34" charset="0"/>
              </a:rPr>
              <a:t>questions</a:t>
            </a:r>
            <a:r>
              <a:rPr lang="da-DK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, </a:t>
            </a:r>
            <a:r>
              <a:rPr lang="da-DK" sz="2400" b="1" dirty="0" err="1" smtClean="0">
                <a:solidFill>
                  <a:schemeClr val="accent2"/>
                </a:solidFill>
                <a:latin typeface="Calibri" panose="020F0502020204030204" pitchFamily="34" charset="0"/>
              </a:rPr>
              <a:t>currently</a:t>
            </a:r>
            <a:r>
              <a:rPr lang="da-DK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 </a:t>
            </a:r>
            <a:r>
              <a:rPr lang="da-DK" sz="2400" b="1" dirty="0" err="1" smtClean="0">
                <a:solidFill>
                  <a:schemeClr val="accent2"/>
                </a:solidFill>
                <a:latin typeface="Calibri" panose="020F0502020204030204" pitchFamily="34" charset="0"/>
              </a:rPr>
              <a:t>unresolved</a:t>
            </a:r>
            <a:r>
              <a:rPr lang="da-DK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 processes </a:t>
            </a:r>
            <a:endParaRPr lang="en-US" sz="2400" b="1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Text Placeholder 3"/>
          <p:cNvSpPr txBox="1">
            <a:spLocks/>
          </p:cNvSpPr>
          <p:nvPr/>
        </p:nvSpPr>
        <p:spPr>
          <a:xfrm>
            <a:off x="4355976" y="1772816"/>
            <a:ext cx="4392488" cy="44958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60960"/>
            <a:r>
              <a:rPr lang="en-US" sz="1600" b="1" dirty="0"/>
              <a:t>O</a:t>
            </a:r>
            <a:r>
              <a:rPr lang="en-US" sz="1600" b="1" dirty="0" smtClean="0"/>
              <a:t>pen questions, unresolved processes</a:t>
            </a:r>
          </a:p>
          <a:p>
            <a:pPr marL="346710" indent="-285750">
              <a:buFont typeface="Arial" panose="020B0604020202020204" pitchFamily="34" charset="0"/>
              <a:buChar char="•"/>
            </a:pPr>
            <a:r>
              <a:rPr lang="da-DK" sz="1600" b="1" dirty="0" err="1" smtClean="0"/>
              <a:t>Sources</a:t>
            </a:r>
            <a:r>
              <a:rPr lang="da-DK" sz="1600" b="1" dirty="0" smtClean="0"/>
              <a:t>:</a:t>
            </a:r>
            <a:r>
              <a:rPr lang="da-DK" sz="1600" dirty="0" smtClean="0"/>
              <a:t> </a:t>
            </a:r>
            <a:r>
              <a:rPr lang="da-DK" sz="1600" dirty="0" err="1" smtClean="0"/>
              <a:t>Seasonally</a:t>
            </a:r>
            <a:r>
              <a:rPr lang="da-DK" sz="1600" dirty="0" smtClean="0"/>
              <a:t> </a:t>
            </a:r>
            <a:r>
              <a:rPr lang="da-DK" sz="1600" dirty="0" err="1" smtClean="0"/>
              <a:t>varying</a:t>
            </a:r>
            <a:r>
              <a:rPr lang="da-DK" sz="1600" dirty="0" smtClean="0"/>
              <a:t> </a:t>
            </a:r>
            <a:r>
              <a:rPr lang="da-DK" sz="1600" dirty="0" err="1" smtClean="0"/>
              <a:t>micro</a:t>
            </a:r>
            <a:r>
              <a:rPr lang="da-DK" sz="1600" dirty="0" smtClean="0"/>
              <a:t> plastic </a:t>
            </a:r>
            <a:r>
              <a:rPr lang="da-DK" sz="1600" dirty="0" err="1" smtClean="0"/>
              <a:t>concentrations</a:t>
            </a:r>
            <a:r>
              <a:rPr lang="da-DK" sz="1600" dirty="0" smtClean="0"/>
              <a:t>, retention in rivers</a:t>
            </a:r>
          </a:p>
          <a:p>
            <a:pPr marL="346710" indent="-285750">
              <a:buFont typeface="Arial" panose="020B0604020202020204" pitchFamily="34" charset="0"/>
              <a:buChar char="•"/>
            </a:pPr>
            <a:endParaRPr lang="en-US" sz="800" dirty="0" smtClean="0"/>
          </a:p>
          <a:p>
            <a:pPr marL="346710" indent="-285750">
              <a:buFont typeface="Arial" panose="020B0604020202020204" pitchFamily="34" charset="0"/>
              <a:buChar char="•"/>
            </a:pPr>
            <a:r>
              <a:rPr lang="en-US" sz="1600" b="1" dirty="0" smtClean="0"/>
              <a:t>Resuspension/erosion</a:t>
            </a:r>
            <a:r>
              <a:rPr lang="en-US" sz="1600" dirty="0" smtClean="0"/>
              <a:t> of sediments and related micro plastic input near the sea bed (wave induced mixing)</a:t>
            </a:r>
          </a:p>
          <a:p>
            <a:pPr marL="60960"/>
            <a:endParaRPr lang="en-US" sz="1600" dirty="0"/>
          </a:p>
          <a:p>
            <a:pPr marL="60960"/>
            <a:r>
              <a:rPr lang="en-US" sz="1600" b="1" dirty="0" smtClean="0"/>
              <a:t>Further developments</a:t>
            </a:r>
            <a:endParaRPr lang="en-US" sz="1600" b="1" dirty="0"/>
          </a:p>
          <a:p>
            <a:pPr marL="346710" indent="-285750">
              <a:buFont typeface="Arial" panose="020B0604020202020204" pitchFamily="34" charset="0"/>
              <a:buChar char="•"/>
            </a:pPr>
            <a:r>
              <a:rPr lang="en-US" sz="1600" b="1" dirty="0"/>
              <a:t>Biofouling model</a:t>
            </a:r>
            <a:r>
              <a:rPr lang="en-US" sz="1600" dirty="0"/>
              <a:t>,</a:t>
            </a:r>
            <a:r>
              <a:rPr lang="en-US" sz="1600" b="1" dirty="0"/>
              <a:t> </a:t>
            </a:r>
            <a:r>
              <a:rPr lang="en-US" sz="1600" dirty="0"/>
              <a:t>including the occurrence of </a:t>
            </a:r>
            <a:r>
              <a:rPr lang="en-US" sz="1600" dirty="0" smtClean="0"/>
              <a:t>algae</a:t>
            </a:r>
          </a:p>
          <a:p>
            <a:pPr marL="346710" indent="-285750">
              <a:buFont typeface="Arial" panose="020B0604020202020204" pitchFamily="34" charset="0"/>
              <a:buChar char="•"/>
            </a:pPr>
            <a:endParaRPr lang="en-US" sz="800" dirty="0" smtClean="0"/>
          </a:p>
          <a:p>
            <a:pPr marL="346710" indent="-285750">
              <a:buFont typeface="Arial" panose="020B0604020202020204" pitchFamily="34" charset="0"/>
              <a:buChar char="•"/>
            </a:pPr>
            <a:r>
              <a:rPr lang="en-US" sz="1600" b="1" dirty="0" smtClean="0"/>
              <a:t>Wave </a:t>
            </a:r>
            <a:r>
              <a:rPr lang="en-US" sz="1600" b="1" dirty="0"/>
              <a:t>induced pollutant drift</a:t>
            </a:r>
            <a:r>
              <a:rPr lang="en-US" sz="1600" dirty="0"/>
              <a:t>: 3D </a:t>
            </a:r>
            <a:r>
              <a:rPr lang="en-US" sz="1600" dirty="0" smtClean="0"/>
              <a:t>implementation, 2-way </a:t>
            </a:r>
            <a:r>
              <a:rPr lang="en-US" sz="1600" dirty="0"/>
              <a:t>coupling</a:t>
            </a:r>
          </a:p>
          <a:p>
            <a:pPr marL="346710" indent="-285750">
              <a:buFont typeface="Arial" panose="020B0604020202020204" pitchFamily="34" charset="0"/>
              <a:buChar char="•"/>
            </a:pPr>
            <a:endParaRPr lang="en-US" sz="1600" dirty="0" smtClean="0"/>
          </a:p>
        </p:txBody>
      </p:sp>
      <p:sp>
        <p:nvSpPr>
          <p:cNvPr id="7" name="Shape 110"/>
          <p:cNvSpPr txBox="1">
            <a:spLocks noGrp="1"/>
          </p:cNvSpPr>
          <p:nvPr>
            <p:ph type="ftr" idx="11"/>
          </p:nvPr>
        </p:nvSpPr>
        <p:spPr>
          <a:xfrm>
            <a:off x="4183946" y="6429445"/>
            <a:ext cx="4663723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b="1" dirty="0" smtClean="0"/>
              <a:t>NOOS</a:t>
            </a:r>
            <a:r>
              <a:rPr lang="en-US" b="1" dirty="0" smtClean="0"/>
              <a:t> Annual Meeting Hamburg,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b="1" dirty="0" smtClean="0"/>
              <a:t>17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th </a:t>
            </a:r>
            <a:r>
              <a:rPr lang="en-US" b="1" dirty="0" smtClean="0"/>
              <a:t>October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2019 </a:t>
            </a:r>
            <a:endParaRPr lang="en-US" sz="1100" b="1" i="0" u="none" strike="noStrike" cap="none" dirty="0">
              <a:solidFill>
                <a:schemeClr val="dk2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74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2"/>
          <a:srcRect r="11069"/>
          <a:stretch/>
        </p:blipFill>
        <p:spPr>
          <a:xfrm>
            <a:off x="-9527" y="0"/>
            <a:ext cx="9232901" cy="685800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881170" y="3255863"/>
            <a:ext cx="7221801" cy="1602951"/>
          </a:xfrm>
          <a:prstGeom prst="rect">
            <a:avLst/>
          </a:prstGeom>
          <a:noFill/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40000"/>
              </a:lnSpc>
            </a:pPr>
            <a:r>
              <a:rPr lang="en-US" sz="3600" b="1" dirty="0">
                <a:solidFill>
                  <a:schemeClr val="bg1"/>
                </a:solidFill>
                <a:latin typeface="Raleway"/>
                <a:cs typeface="Raleway"/>
              </a:rPr>
              <a:t>THANK YOU</a:t>
            </a:r>
            <a:endParaRPr lang="en-US" sz="700" b="1" dirty="0">
              <a:solidFill>
                <a:schemeClr val="bg1"/>
              </a:solidFill>
              <a:latin typeface="Raleway"/>
              <a:cs typeface="Raleway"/>
            </a:endParaRPr>
          </a:p>
          <a:p>
            <a:pPr algn="ctr"/>
            <a:r>
              <a:rPr lang="en-US" dirty="0">
                <a:solidFill>
                  <a:schemeClr val="bg1"/>
                </a:solidFill>
                <a:latin typeface="Raleway"/>
                <a:cs typeface="Raleway"/>
              </a:rPr>
              <a:t>QUESTIONS?</a:t>
            </a:r>
          </a:p>
        </p:txBody>
      </p:sp>
      <p:sp>
        <p:nvSpPr>
          <p:cNvPr id="26" name="Freeform 513"/>
          <p:cNvSpPr>
            <a:spLocks noEditPoints="1"/>
          </p:cNvSpPr>
          <p:nvPr/>
        </p:nvSpPr>
        <p:spPr bwMode="auto">
          <a:xfrm>
            <a:off x="4024961" y="2686007"/>
            <a:ext cx="934216" cy="909916"/>
          </a:xfrm>
          <a:custGeom>
            <a:avLst/>
            <a:gdLst>
              <a:gd name="T0" fmla="*/ 0 w 190"/>
              <a:gd name="T1" fmla="*/ 185 h 185"/>
              <a:gd name="T2" fmla="*/ 77 w 190"/>
              <a:gd name="T3" fmla="*/ 153 h 185"/>
              <a:gd name="T4" fmla="*/ 15 w 190"/>
              <a:gd name="T5" fmla="*/ 170 h 185"/>
              <a:gd name="T6" fmla="*/ 38 w 190"/>
              <a:gd name="T7" fmla="*/ 143 h 185"/>
              <a:gd name="T8" fmla="*/ 15 w 190"/>
              <a:gd name="T9" fmla="*/ 170 h 185"/>
              <a:gd name="T10" fmla="*/ 118 w 190"/>
              <a:gd name="T11" fmla="*/ 97 h 185"/>
              <a:gd name="T12" fmla="*/ 109 w 190"/>
              <a:gd name="T13" fmla="*/ 97 h 185"/>
              <a:gd name="T14" fmla="*/ 184 w 190"/>
              <a:gd name="T15" fmla="*/ 1 h 185"/>
              <a:gd name="T16" fmla="*/ 88 w 190"/>
              <a:gd name="T17" fmla="*/ 38 h 185"/>
              <a:gd name="T18" fmla="*/ 10 w 190"/>
              <a:gd name="T19" fmla="*/ 91 h 185"/>
              <a:gd name="T20" fmla="*/ 52 w 190"/>
              <a:gd name="T21" fmla="*/ 133 h 185"/>
              <a:gd name="T22" fmla="*/ 82 w 190"/>
              <a:gd name="T23" fmla="*/ 143 h 185"/>
              <a:gd name="T24" fmla="*/ 117 w 190"/>
              <a:gd name="T25" fmla="*/ 127 h 185"/>
              <a:gd name="T26" fmla="*/ 184 w 190"/>
              <a:gd name="T27" fmla="*/ 1 h 185"/>
              <a:gd name="T28" fmla="*/ 98 w 190"/>
              <a:gd name="T29" fmla="*/ 155 h 185"/>
              <a:gd name="T30" fmla="*/ 82 w 190"/>
              <a:gd name="T31" fmla="*/ 134 h 185"/>
              <a:gd name="T32" fmla="*/ 75 w 190"/>
              <a:gd name="T33" fmla="*/ 135 h 185"/>
              <a:gd name="T34" fmla="*/ 50 w 190"/>
              <a:gd name="T35" fmla="*/ 105 h 185"/>
              <a:gd name="T36" fmla="*/ 30 w 190"/>
              <a:gd name="T37" fmla="*/ 87 h 185"/>
              <a:gd name="T38" fmla="*/ 61 w 190"/>
              <a:gd name="T39" fmla="*/ 75 h 185"/>
              <a:gd name="T40" fmla="*/ 109 w 190"/>
              <a:gd name="T41" fmla="*/ 125 h 185"/>
              <a:gd name="T42" fmla="*/ 134 w 190"/>
              <a:gd name="T43" fmla="*/ 99 h 185"/>
              <a:gd name="T44" fmla="*/ 67 w 190"/>
              <a:gd name="T45" fmla="*/ 70 h 185"/>
              <a:gd name="T46" fmla="*/ 94 w 190"/>
              <a:gd name="T47" fmla="*/ 44 h 185"/>
              <a:gd name="T48" fmla="*/ 141 w 190"/>
              <a:gd name="T49" fmla="*/ 91 h 185"/>
              <a:gd name="T50" fmla="*/ 84 w 190"/>
              <a:gd name="T51" fmla="*/ 72 h 185"/>
              <a:gd name="T52" fmla="*/ 92 w 190"/>
              <a:gd name="T53" fmla="*/ 72 h 185"/>
              <a:gd name="T54" fmla="*/ 139 w 190"/>
              <a:gd name="T55" fmla="*/ 59 h 185"/>
              <a:gd name="T56" fmla="*/ 139 w 190"/>
              <a:gd name="T57" fmla="*/ 34 h 185"/>
              <a:gd name="T58" fmla="*/ 139 w 190"/>
              <a:gd name="T59" fmla="*/ 59 h 185"/>
              <a:gd name="T60" fmla="*/ 143 w 190"/>
              <a:gd name="T61" fmla="*/ 46 h 185"/>
              <a:gd name="T62" fmla="*/ 135 w 190"/>
              <a:gd name="T63" fmla="*/ 46 h 185"/>
              <a:gd name="T64" fmla="*/ 101 w 190"/>
              <a:gd name="T65" fmla="*/ 88 h 185"/>
              <a:gd name="T66" fmla="*/ 101 w 190"/>
              <a:gd name="T67" fmla="*/ 80 h 185"/>
              <a:gd name="T68" fmla="*/ 101 w 190"/>
              <a:gd name="T69" fmla="*/ 8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0" h="185">
                <a:moveTo>
                  <a:pt x="32" y="104"/>
                </a:moveTo>
                <a:cubicBezTo>
                  <a:pt x="0" y="185"/>
                  <a:pt x="0" y="185"/>
                  <a:pt x="0" y="185"/>
                </a:cubicBezTo>
                <a:cubicBezTo>
                  <a:pt x="82" y="153"/>
                  <a:pt x="82" y="153"/>
                  <a:pt x="82" y="153"/>
                </a:cubicBezTo>
                <a:cubicBezTo>
                  <a:pt x="80" y="153"/>
                  <a:pt x="79" y="153"/>
                  <a:pt x="77" y="153"/>
                </a:cubicBezTo>
                <a:cubicBezTo>
                  <a:pt x="52" y="153"/>
                  <a:pt x="29" y="129"/>
                  <a:pt x="32" y="104"/>
                </a:cubicBezTo>
                <a:close/>
                <a:moveTo>
                  <a:pt x="15" y="170"/>
                </a:moveTo>
                <a:cubicBezTo>
                  <a:pt x="30" y="132"/>
                  <a:pt x="30" y="132"/>
                  <a:pt x="30" y="132"/>
                </a:cubicBezTo>
                <a:cubicBezTo>
                  <a:pt x="32" y="136"/>
                  <a:pt x="35" y="140"/>
                  <a:pt x="38" y="143"/>
                </a:cubicBezTo>
                <a:cubicBezTo>
                  <a:pt x="42" y="148"/>
                  <a:pt x="47" y="152"/>
                  <a:pt x="53" y="155"/>
                </a:cubicBezTo>
                <a:lnTo>
                  <a:pt x="15" y="170"/>
                </a:lnTo>
                <a:close/>
                <a:moveTo>
                  <a:pt x="113" y="101"/>
                </a:moveTo>
                <a:cubicBezTo>
                  <a:pt x="116" y="101"/>
                  <a:pt x="118" y="99"/>
                  <a:pt x="118" y="97"/>
                </a:cubicBezTo>
                <a:cubicBezTo>
                  <a:pt x="118" y="95"/>
                  <a:pt x="116" y="93"/>
                  <a:pt x="113" y="93"/>
                </a:cubicBezTo>
                <a:cubicBezTo>
                  <a:pt x="111" y="93"/>
                  <a:pt x="109" y="95"/>
                  <a:pt x="109" y="97"/>
                </a:cubicBezTo>
                <a:cubicBezTo>
                  <a:pt x="109" y="99"/>
                  <a:pt x="111" y="101"/>
                  <a:pt x="113" y="101"/>
                </a:cubicBezTo>
                <a:close/>
                <a:moveTo>
                  <a:pt x="184" y="1"/>
                </a:moveTo>
                <a:cubicBezTo>
                  <a:pt x="183" y="0"/>
                  <a:pt x="180" y="0"/>
                  <a:pt x="177" y="0"/>
                </a:cubicBezTo>
                <a:cubicBezTo>
                  <a:pt x="159" y="0"/>
                  <a:pt x="113" y="13"/>
                  <a:pt x="88" y="38"/>
                </a:cubicBezTo>
                <a:cubicBezTo>
                  <a:pt x="82" y="44"/>
                  <a:pt x="62" y="62"/>
                  <a:pt x="58" y="68"/>
                </a:cubicBezTo>
                <a:cubicBezTo>
                  <a:pt x="43" y="72"/>
                  <a:pt x="22" y="80"/>
                  <a:pt x="10" y="91"/>
                </a:cubicBezTo>
                <a:cubicBezTo>
                  <a:pt x="10" y="91"/>
                  <a:pt x="25" y="91"/>
                  <a:pt x="42" y="103"/>
                </a:cubicBezTo>
                <a:cubicBezTo>
                  <a:pt x="40" y="113"/>
                  <a:pt x="43" y="124"/>
                  <a:pt x="52" y="133"/>
                </a:cubicBezTo>
                <a:cubicBezTo>
                  <a:pt x="59" y="140"/>
                  <a:pt x="67" y="144"/>
                  <a:pt x="75" y="144"/>
                </a:cubicBezTo>
                <a:cubicBezTo>
                  <a:pt x="78" y="144"/>
                  <a:pt x="80" y="143"/>
                  <a:pt x="82" y="143"/>
                </a:cubicBezTo>
                <a:cubicBezTo>
                  <a:pt x="94" y="160"/>
                  <a:pt x="94" y="175"/>
                  <a:pt x="94" y="175"/>
                </a:cubicBezTo>
                <a:cubicBezTo>
                  <a:pt x="105" y="163"/>
                  <a:pt x="113" y="142"/>
                  <a:pt x="117" y="127"/>
                </a:cubicBezTo>
                <a:cubicBezTo>
                  <a:pt x="124" y="123"/>
                  <a:pt x="141" y="103"/>
                  <a:pt x="147" y="97"/>
                </a:cubicBezTo>
                <a:cubicBezTo>
                  <a:pt x="177" y="68"/>
                  <a:pt x="190" y="7"/>
                  <a:pt x="184" y="1"/>
                </a:cubicBezTo>
                <a:close/>
                <a:moveTo>
                  <a:pt x="109" y="125"/>
                </a:moveTo>
                <a:cubicBezTo>
                  <a:pt x="106" y="136"/>
                  <a:pt x="102" y="147"/>
                  <a:pt x="98" y="155"/>
                </a:cubicBezTo>
                <a:cubicBezTo>
                  <a:pt x="96" y="150"/>
                  <a:pt x="93" y="144"/>
                  <a:pt x="89" y="138"/>
                </a:cubicBezTo>
                <a:cubicBezTo>
                  <a:pt x="88" y="136"/>
                  <a:pt x="85" y="134"/>
                  <a:pt x="82" y="134"/>
                </a:cubicBezTo>
                <a:cubicBezTo>
                  <a:pt x="82" y="134"/>
                  <a:pt x="81" y="134"/>
                  <a:pt x="80" y="135"/>
                </a:cubicBezTo>
                <a:cubicBezTo>
                  <a:pt x="79" y="135"/>
                  <a:pt x="77" y="135"/>
                  <a:pt x="75" y="135"/>
                </a:cubicBezTo>
                <a:cubicBezTo>
                  <a:pt x="69" y="135"/>
                  <a:pt x="63" y="132"/>
                  <a:pt x="58" y="127"/>
                </a:cubicBezTo>
                <a:cubicBezTo>
                  <a:pt x="51" y="121"/>
                  <a:pt x="48" y="113"/>
                  <a:pt x="50" y="105"/>
                </a:cubicBezTo>
                <a:cubicBezTo>
                  <a:pt x="51" y="101"/>
                  <a:pt x="50" y="98"/>
                  <a:pt x="47" y="96"/>
                </a:cubicBezTo>
                <a:cubicBezTo>
                  <a:pt x="41" y="92"/>
                  <a:pt x="35" y="89"/>
                  <a:pt x="30" y="87"/>
                </a:cubicBezTo>
                <a:cubicBezTo>
                  <a:pt x="38" y="83"/>
                  <a:pt x="49" y="79"/>
                  <a:pt x="60" y="76"/>
                </a:cubicBezTo>
                <a:cubicBezTo>
                  <a:pt x="60" y="76"/>
                  <a:pt x="60" y="76"/>
                  <a:pt x="61" y="75"/>
                </a:cubicBezTo>
                <a:cubicBezTo>
                  <a:pt x="110" y="124"/>
                  <a:pt x="110" y="124"/>
                  <a:pt x="110" y="124"/>
                </a:cubicBezTo>
                <a:cubicBezTo>
                  <a:pt x="110" y="125"/>
                  <a:pt x="109" y="125"/>
                  <a:pt x="109" y="125"/>
                </a:cubicBezTo>
                <a:close/>
                <a:moveTo>
                  <a:pt x="141" y="91"/>
                </a:moveTo>
                <a:cubicBezTo>
                  <a:pt x="140" y="93"/>
                  <a:pt x="137" y="96"/>
                  <a:pt x="134" y="99"/>
                </a:cubicBezTo>
                <a:cubicBezTo>
                  <a:pt x="129" y="105"/>
                  <a:pt x="120" y="113"/>
                  <a:pt x="115" y="118"/>
                </a:cubicBezTo>
                <a:cubicBezTo>
                  <a:pt x="67" y="70"/>
                  <a:pt x="67" y="70"/>
                  <a:pt x="67" y="70"/>
                </a:cubicBezTo>
                <a:cubicBezTo>
                  <a:pt x="72" y="65"/>
                  <a:pt x="80" y="56"/>
                  <a:pt x="86" y="51"/>
                </a:cubicBezTo>
                <a:cubicBezTo>
                  <a:pt x="89" y="48"/>
                  <a:pt x="92" y="45"/>
                  <a:pt x="94" y="44"/>
                </a:cubicBezTo>
                <a:cubicBezTo>
                  <a:pt x="116" y="21"/>
                  <a:pt x="160" y="8"/>
                  <a:pt x="177" y="8"/>
                </a:cubicBezTo>
                <a:cubicBezTo>
                  <a:pt x="177" y="22"/>
                  <a:pt x="165" y="68"/>
                  <a:pt x="141" y="91"/>
                </a:cubicBezTo>
                <a:close/>
                <a:moveTo>
                  <a:pt x="88" y="67"/>
                </a:moveTo>
                <a:cubicBezTo>
                  <a:pt x="86" y="67"/>
                  <a:pt x="84" y="69"/>
                  <a:pt x="84" y="72"/>
                </a:cubicBezTo>
                <a:cubicBezTo>
                  <a:pt x="84" y="74"/>
                  <a:pt x="86" y="76"/>
                  <a:pt x="88" y="76"/>
                </a:cubicBezTo>
                <a:cubicBezTo>
                  <a:pt x="90" y="76"/>
                  <a:pt x="92" y="74"/>
                  <a:pt x="92" y="72"/>
                </a:cubicBezTo>
                <a:cubicBezTo>
                  <a:pt x="92" y="69"/>
                  <a:pt x="90" y="67"/>
                  <a:pt x="88" y="67"/>
                </a:cubicBezTo>
                <a:close/>
                <a:moveTo>
                  <a:pt x="139" y="59"/>
                </a:moveTo>
                <a:cubicBezTo>
                  <a:pt x="146" y="59"/>
                  <a:pt x="151" y="53"/>
                  <a:pt x="151" y="46"/>
                </a:cubicBezTo>
                <a:cubicBezTo>
                  <a:pt x="151" y="39"/>
                  <a:pt x="146" y="34"/>
                  <a:pt x="139" y="34"/>
                </a:cubicBezTo>
                <a:cubicBezTo>
                  <a:pt x="132" y="34"/>
                  <a:pt x="126" y="39"/>
                  <a:pt x="126" y="46"/>
                </a:cubicBezTo>
                <a:cubicBezTo>
                  <a:pt x="126" y="53"/>
                  <a:pt x="132" y="59"/>
                  <a:pt x="139" y="59"/>
                </a:cubicBezTo>
                <a:close/>
                <a:moveTo>
                  <a:pt x="139" y="42"/>
                </a:moveTo>
                <a:cubicBezTo>
                  <a:pt x="141" y="42"/>
                  <a:pt x="143" y="44"/>
                  <a:pt x="143" y="46"/>
                </a:cubicBezTo>
                <a:cubicBezTo>
                  <a:pt x="143" y="49"/>
                  <a:pt x="141" y="50"/>
                  <a:pt x="139" y="50"/>
                </a:cubicBezTo>
                <a:cubicBezTo>
                  <a:pt x="136" y="50"/>
                  <a:pt x="135" y="49"/>
                  <a:pt x="135" y="46"/>
                </a:cubicBezTo>
                <a:cubicBezTo>
                  <a:pt x="135" y="44"/>
                  <a:pt x="136" y="42"/>
                  <a:pt x="139" y="42"/>
                </a:cubicBezTo>
                <a:close/>
                <a:moveTo>
                  <a:pt x="101" y="88"/>
                </a:moveTo>
                <a:cubicBezTo>
                  <a:pt x="103" y="88"/>
                  <a:pt x="105" y="87"/>
                  <a:pt x="105" y="84"/>
                </a:cubicBezTo>
                <a:cubicBezTo>
                  <a:pt x="105" y="82"/>
                  <a:pt x="103" y="80"/>
                  <a:pt x="101" y="80"/>
                </a:cubicBezTo>
                <a:cubicBezTo>
                  <a:pt x="98" y="80"/>
                  <a:pt x="97" y="82"/>
                  <a:pt x="97" y="84"/>
                </a:cubicBezTo>
                <a:cubicBezTo>
                  <a:pt x="97" y="87"/>
                  <a:pt x="98" y="88"/>
                  <a:pt x="101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1" rIns="68580" bIns="34291" numCol="1" anchor="t" anchorCtr="0" compatLnSpc="1">
            <a:prstTxWarp prst="textNoShape">
              <a:avLst/>
            </a:prstTxWarp>
          </a:bodyPr>
          <a:lstStyle/>
          <a:p>
            <a:endParaRPr lang="en-US" sz="1351"/>
          </a:p>
        </p:txBody>
      </p:sp>
    </p:spTree>
    <p:extLst>
      <p:ext uri="{BB962C8B-B14F-4D97-AF65-F5344CB8AC3E}">
        <p14:creationId xmlns:p14="http://schemas.microsoft.com/office/powerpoint/2010/main" val="129740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:push dir="u"/>
      </p:transition>
    </mc:Choice>
    <mc:Fallback xmlns="">
      <p:transition xmlns:p14="http://schemas.microsoft.com/office/powerpoint/2010/main"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decel="100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D76E0-A48F-42E1-8D36-0CC0F73FDA66}" type="slidenum">
              <a:rPr lang="en-US" altLang="da-DK" smtClean="0">
                <a:solidFill>
                  <a:schemeClr val="bg1"/>
                </a:solidFill>
              </a:rPr>
              <a:pPr/>
              <a:t>2</a:t>
            </a:fld>
            <a:endParaRPr lang="en-US" altLang="da-DK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179290"/>
            <a:ext cx="7239000" cy="34099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11560" y="1819250"/>
            <a:ext cx="789511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>
                <a:solidFill>
                  <a:schemeClr val="bg2"/>
                </a:solidFill>
              </a:rPr>
              <a:t>CLAIM: </a:t>
            </a:r>
            <a:r>
              <a:rPr lang="en-US" sz="1600" b="1" i="1" u="sng" dirty="0">
                <a:solidFill>
                  <a:schemeClr val="bg2"/>
                </a:solidFill>
              </a:rPr>
              <a:t>C</a:t>
            </a:r>
            <a:r>
              <a:rPr lang="en-US" sz="1600" b="1" i="1" dirty="0">
                <a:solidFill>
                  <a:schemeClr val="bg2"/>
                </a:solidFill>
              </a:rPr>
              <a:t>leaning marine </a:t>
            </a:r>
            <a:r>
              <a:rPr lang="en-US" sz="1600" b="1" i="1" u="sng" dirty="0">
                <a:solidFill>
                  <a:schemeClr val="bg2"/>
                </a:solidFill>
              </a:rPr>
              <a:t>L</a:t>
            </a:r>
            <a:r>
              <a:rPr lang="en-US" sz="1600" b="1" i="1" dirty="0">
                <a:solidFill>
                  <a:schemeClr val="bg2"/>
                </a:solidFill>
              </a:rPr>
              <a:t>itter by developing and </a:t>
            </a:r>
            <a:r>
              <a:rPr lang="en-US" sz="1600" b="1" i="1" u="sng" dirty="0">
                <a:solidFill>
                  <a:schemeClr val="bg2"/>
                </a:solidFill>
              </a:rPr>
              <a:t>A</a:t>
            </a:r>
            <a:r>
              <a:rPr lang="en-US" sz="1600" b="1" i="1" dirty="0">
                <a:solidFill>
                  <a:schemeClr val="bg2"/>
                </a:solidFill>
              </a:rPr>
              <a:t>pplying </a:t>
            </a:r>
            <a:r>
              <a:rPr lang="en-US" sz="1600" b="1" i="1" u="sng" dirty="0">
                <a:solidFill>
                  <a:schemeClr val="bg2"/>
                </a:solidFill>
              </a:rPr>
              <a:t>I</a:t>
            </a:r>
            <a:r>
              <a:rPr lang="en-US" sz="1600" b="1" i="1" dirty="0">
                <a:solidFill>
                  <a:schemeClr val="bg2"/>
                </a:solidFill>
              </a:rPr>
              <a:t>nnovative </a:t>
            </a:r>
            <a:r>
              <a:rPr lang="en-US" sz="1600" b="1" i="1" u="sng" dirty="0" smtClean="0">
                <a:solidFill>
                  <a:schemeClr val="bg2"/>
                </a:solidFill>
              </a:rPr>
              <a:t>M</a:t>
            </a:r>
            <a:r>
              <a:rPr lang="en-US" sz="1600" b="1" i="1" dirty="0" smtClean="0">
                <a:solidFill>
                  <a:schemeClr val="bg2"/>
                </a:solidFill>
              </a:rPr>
              <a:t>ethods</a:t>
            </a:r>
            <a:endParaRPr lang="da-DK" sz="1600" b="1" i="1" dirty="0">
              <a:solidFill>
                <a:schemeClr val="bg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8104" y="5559622"/>
            <a:ext cx="27398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Cartoon from </a:t>
            </a:r>
            <a:r>
              <a:rPr lang="en-US" dirty="0" err="1" smtClean="0"/>
              <a:t>Wulf</a:t>
            </a:r>
            <a:r>
              <a:rPr lang="en-US" dirty="0" smtClean="0"/>
              <a:t> </a:t>
            </a:r>
            <a:r>
              <a:rPr lang="en-US" dirty="0" err="1" smtClean="0"/>
              <a:t>Morgenthaler</a:t>
            </a:r>
            <a:endParaRPr lang="en-US" dirty="0"/>
          </a:p>
        </p:txBody>
      </p:sp>
      <p:sp>
        <p:nvSpPr>
          <p:cNvPr id="7" name="Shape 110"/>
          <p:cNvSpPr txBox="1">
            <a:spLocks noGrp="1"/>
          </p:cNvSpPr>
          <p:nvPr>
            <p:ph type="ftr" idx="11"/>
          </p:nvPr>
        </p:nvSpPr>
        <p:spPr>
          <a:xfrm>
            <a:off x="4183946" y="6453336"/>
            <a:ext cx="4663723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b="1" dirty="0" smtClean="0"/>
              <a:t>NOOS</a:t>
            </a:r>
            <a:r>
              <a:rPr lang="en-US" b="1" dirty="0" smtClean="0"/>
              <a:t> Annual Meeting Hamburg,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b="1" dirty="0" smtClean="0"/>
              <a:t>17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th </a:t>
            </a:r>
            <a:r>
              <a:rPr lang="en-US" b="1" dirty="0" smtClean="0"/>
              <a:t>October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2019 </a:t>
            </a:r>
            <a:endParaRPr lang="en-US" sz="1100" b="1" i="0" u="none" strike="noStrike" cap="none" dirty="0">
              <a:solidFill>
                <a:schemeClr val="dk2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9684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D76E0-A48F-42E1-8D36-0CC0F73FDA66}" type="slidenum">
              <a:rPr lang="en-US" altLang="da-DK" smtClean="0"/>
              <a:pPr/>
              <a:t>20</a:t>
            </a:fld>
            <a:endParaRPr lang="en-US" altLang="da-DK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29" y="1772816"/>
            <a:ext cx="7036959" cy="36724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3568" y="476672"/>
            <a:ext cx="73142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 smtClean="0">
                <a:solidFill>
                  <a:schemeClr val="bg2"/>
                </a:solidFill>
              </a:rPr>
              <a:t>Wave induced drift of plastic pollutants</a:t>
            </a:r>
            <a:r>
              <a:rPr lang="en-US" sz="1200" dirty="0" smtClean="0"/>
              <a:t>.</a:t>
            </a:r>
            <a:r>
              <a:rPr lang="en-US" dirty="0" smtClean="0"/>
              <a:t>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95536" y="5517232"/>
                <a:ext cx="6336704" cy="6072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latin typeface="+mn-lt"/>
                  </a:rPr>
                  <a:t>WAM-HBM, 1-way coupled model: Waves have been implemented as a driving force to the surface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a-DK" sz="16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da-DK" sz="1600" b="0" i="1" smtClean="0">
                            <a:latin typeface="Cambria Math"/>
                          </a:rPr>
                          <m:t>𝐹</m:t>
                        </m:r>
                      </m:e>
                      <m:sub>
                        <m:r>
                          <a:rPr lang="da-DK" sz="1600" b="0" i="1" smtClean="0">
                            <a:latin typeface="Cambria Math"/>
                          </a:rPr>
                          <m:t>𝑥</m:t>
                        </m:r>
                      </m:sub>
                    </m:sSub>
                    <m:r>
                      <a:rPr lang="da-DK" sz="1600" b="0" i="1" smtClean="0">
                        <a:latin typeface="Cambria Math"/>
                      </a:rPr>
                      <m:t>=−</m:t>
                    </m:r>
                    <m:sSub>
                      <m:sSubPr>
                        <m:ctrlPr>
                          <a:rPr lang="da-DK" sz="1600" b="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da-DK" sz="1600" b="0" i="1" smtClean="0">
                            <a:latin typeface="Cambria Math"/>
                            <a:ea typeface="Cambria Math"/>
                          </a:rPr>
                          <m:t>𝛻</m:t>
                        </m:r>
                      </m:e>
                      <m:sub>
                        <m:r>
                          <a:rPr lang="da-DK" sz="1600" b="0" i="1" smtClean="0">
                            <a:latin typeface="Cambria Math"/>
                          </a:rPr>
                          <m:t>𝑦</m:t>
                        </m:r>
                      </m:sub>
                    </m:sSub>
                    <m:r>
                      <a:rPr lang="da-DK" sz="1600" b="0" i="1" smtClean="0">
                        <a:latin typeface="Cambria Math"/>
                        <a:ea typeface="Cambria Math"/>
                      </a:rPr>
                      <m:t>∙</m:t>
                    </m:r>
                    <m:sSub>
                      <m:sSubPr>
                        <m:ctrlPr>
                          <a:rPr lang="da-DK" sz="1600" b="0" i="1" smtClean="0"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da-DK" sz="1600" b="0" i="1" smtClean="0">
                            <a:latin typeface="Cambria Math"/>
                            <a:ea typeface="Cambria Math"/>
                          </a:rPr>
                          <m:t>𝑆</m:t>
                        </m:r>
                      </m:e>
                      <m:sub>
                        <m:r>
                          <a:rPr lang="da-DK" sz="1600" b="0" i="1" smtClean="0">
                            <a:latin typeface="Cambria Math"/>
                            <a:ea typeface="Cambria Math"/>
                          </a:rPr>
                          <m:t>𝑥𝑦</m:t>
                        </m:r>
                      </m:sub>
                    </m:sSub>
                  </m:oMath>
                </a14:m>
                <a:r>
                  <a:rPr lang="en-US" sz="1600" dirty="0" smtClean="0">
                    <a:latin typeface="+mn-lt"/>
                  </a:rPr>
                  <a:t>).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5517232"/>
                <a:ext cx="6336704" cy="607282"/>
              </a:xfrm>
              <a:prstGeom prst="rect">
                <a:avLst/>
              </a:prstGeom>
              <a:blipFill rotWithShape="1">
                <a:blip r:embed="rId3"/>
                <a:stretch>
                  <a:fillRect l="-577" t="-3000"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559377" y="1988840"/>
            <a:ext cx="136928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Wave induced</a:t>
            </a:r>
          </a:p>
          <a:p>
            <a:r>
              <a:rPr lang="en-US" dirty="0" smtClean="0">
                <a:latin typeface="Calibri" panose="020F0502020204030204" pitchFamily="34" charset="0"/>
              </a:rPr>
              <a:t>surface currents</a:t>
            </a:r>
          </a:p>
          <a:p>
            <a:r>
              <a:rPr lang="en-US" dirty="0" smtClean="0">
                <a:latin typeface="Calibri" panose="020F0502020204030204" pitchFamily="34" charset="0"/>
              </a:rPr>
              <a:t>Dec 2013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43753" y="1988840"/>
            <a:ext cx="123142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Wave induced</a:t>
            </a:r>
          </a:p>
          <a:p>
            <a:r>
              <a:rPr lang="en-US" dirty="0" smtClean="0">
                <a:latin typeface="Calibri" panose="020F0502020204030204" pitchFamily="34" charset="0"/>
              </a:rPr>
              <a:t>Concentration</a:t>
            </a:r>
          </a:p>
          <a:p>
            <a:r>
              <a:rPr lang="en-US" dirty="0" smtClean="0">
                <a:latin typeface="Calibri" panose="020F0502020204030204" pitchFamily="34" charset="0"/>
              </a:rPr>
              <a:t>changes</a:t>
            </a:r>
          </a:p>
          <a:p>
            <a:r>
              <a:rPr lang="en-US" dirty="0" smtClean="0">
                <a:latin typeface="Calibri" panose="020F0502020204030204" pitchFamily="34" charset="0"/>
              </a:rPr>
              <a:t>Dec 2013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48264" y="1905794"/>
            <a:ext cx="21957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Wave induced transport:</a:t>
            </a:r>
          </a:p>
          <a:p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reduced conc. along the southern and eastern shores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</a:t>
            </a:r>
            <a:r>
              <a:rPr lang="en-US" sz="1600" dirty="0" smtClean="0"/>
              <a:t>nhanced release of micro plastics from the Odra delta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58137" y="4777988"/>
            <a:ext cx="1802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 smtClean="0">
                <a:latin typeface="Calibri" panose="020F0502020204030204" pitchFamily="34" charset="0"/>
              </a:rPr>
              <a:t>PCCP plastics,</a:t>
            </a:r>
          </a:p>
          <a:p>
            <a:pPr algn="r"/>
            <a:r>
              <a:rPr lang="en-US" dirty="0" smtClean="0">
                <a:latin typeface="Calibri" panose="020F0502020204030204" pitchFamily="34" charset="0"/>
              </a:rPr>
              <a:t>3 month of simulation</a:t>
            </a:r>
          </a:p>
        </p:txBody>
      </p:sp>
    </p:spTree>
    <p:extLst>
      <p:ext uri="{BB962C8B-B14F-4D97-AF65-F5344CB8AC3E}">
        <p14:creationId xmlns:p14="http://schemas.microsoft.com/office/powerpoint/2010/main" val="144175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D76E0-A48F-42E1-8D36-0CC0F73FDA66}" type="slidenum">
              <a:rPr lang="en-US" altLang="da-DK" smtClean="0"/>
              <a:pPr/>
              <a:t>21</a:t>
            </a:fld>
            <a:endParaRPr lang="en-US" altLang="da-DK"/>
          </a:p>
        </p:txBody>
      </p:sp>
      <p:pic>
        <p:nvPicPr>
          <p:cNvPr id="3" name="Picture 2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42"/>
          <a:stretch/>
        </p:blipFill>
        <p:spPr bwMode="auto">
          <a:xfrm>
            <a:off x="827584" y="1690397"/>
            <a:ext cx="7488832" cy="404285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5" y="0"/>
            <a:ext cx="1538709" cy="1556792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611560" y="1556792"/>
            <a:ext cx="0" cy="4392488"/>
          </a:xfrm>
          <a:prstGeom prst="straightConnector1">
            <a:avLst/>
          </a:prstGeom>
          <a:ln w="38100">
            <a:headEnd type="stealth" w="lg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rot="16200000">
            <a:off x="-1510175" y="3522204"/>
            <a:ext cx="3781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</a:rPr>
              <a:t>South                        North</a:t>
            </a:r>
            <a:endParaRPr lang="en-US" sz="2400" dirty="0">
              <a:solidFill>
                <a:srgbClr val="002060"/>
              </a:solidFill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H="1">
            <a:off x="380727" y="5767963"/>
            <a:ext cx="8367737" cy="0"/>
          </a:xfrm>
          <a:prstGeom prst="straightConnector1">
            <a:avLst/>
          </a:prstGeom>
          <a:ln w="38100">
            <a:headEnd type="stealth" w="lg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55576" y="5767963"/>
            <a:ext cx="778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</a:rPr>
              <a:t>West                                                                          East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801501" y="1668108"/>
            <a:ext cx="2514915" cy="101852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303783" y="1421181"/>
            <a:ext cx="13195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Entire Baltic Sea</a:t>
            </a:r>
            <a:endParaRPr lang="en-US" sz="12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619672" y="228600"/>
            <a:ext cx="5472608" cy="9906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da-DK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Time series of Tyre Wear micro-plastic </a:t>
            </a:r>
            <a:r>
              <a:rPr lang="da-DK" sz="2400" b="1" dirty="0" err="1" smtClean="0">
                <a:solidFill>
                  <a:schemeClr val="accent2"/>
                </a:solidFill>
                <a:latin typeface="Calibri" panose="020F0502020204030204" pitchFamily="34" charset="0"/>
              </a:rPr>
              <a:t>concentration</a:t>
            </a:r>
            <a:r>
              <a:rPr lang="da-DK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 in the </a:t>
            </a:r>
            <a:r>
              <a:rPr lang="da-DK" sz="2400" b="1" dirty="0" err="1" smtClean="0">
                <a:solidFill>
                  <a:schemeClr val="accent2"/>
                </a:solidFill>
                <a:latin typeface="Calibri" panose="020F0502020204030204" pitchFamily="34" charset="0"/>
              </a:rPr>
              <a:t>Baltic</a:t>
            </a:r>
            <a:r>
              <a:rPr lang="da-DK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 Sea</a:t>
            </a:r>
            <a:endParaRPr lang="en-US" sz="2400" b="1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cxnSp>
        <p:nvCxnSpPr>
          <p:cNvPr id="36" name="Curved Connector 35"/>
          <p:cNvCxnSpPr/>
          <p:nvPr/>
        </p:nvCxnSpPr>
        <p:spPr>
          <a:xfrm rot="16200000" flipH="1">
            <a:off x="2857847" y="4026350"/>
            <a:ext cx="1232742" cy="323356"/>
          </a:xfrm>
          <a:prstGeom prst="curvedConnector3">
            <a:avLst>
              <a:gd name="adj1" fmla="val 90636"/>
            </a:avLst>
          </a:prstGeom>
          <a:ln w="28575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urved Connector 42"/>
          <p:cNvCxnSpPr/>
          <p:nvPr/>
        </p:nvCxnSpPr>
        <p:spPr>
          <a:xfrm rot="16200000" flipH="1">
            <a:off x="3312463" y="3501084"/>
            <a:ext cx="323508" cy="323358"/>
          </a:xfrm>
          <a:prstGeom prst="curvedConnector3">
            <a:avLst>
              <a:gd name="adj1" fmla="val 50000"/>
            </a:avLst>
          </a:prstGeom>
          <a:ln w="28575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urved Connector 62"/>
          <p:cNvCxnSpPr/>
          <p:nvPr/>
        </p:nvCxnSpPr>
        <p:spPr>
          <a:xfrm rot="16200000" flipH="1">
            <a:off x="5779758" y="4494029"/>
            <a:ext cx="323508" cy="323358"/>
          </a:xfrm>
          <a:prstGeom prst="curvedConnector3">
            <a:avLst>
              <a:gd name="adj1" fmla="val 50000"/>
            </a:avLst>
          </a:prstGeom>
          <a:ln w="28575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urved Connector 68"/>
          <p:cNvCxnSpPr/>
          <p:nvPr/>
        </p:nvCxnSpPr>
        <p:spPr>
          <a:xfrm rot="16200000" flipH="1">
            <a:off x="3762172" y="4670875"/>
            <a:ext cx="323511" cy="2"/>
          </a:xfrm>
          <a:prstGeom prst="curvedConnector3">
            <a:avLst>
              <a:gd name="adj1" fmla="val 50000"/>
            </a:avLst>
          </a:prstGeom>
          <a:ln w="28575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urved Connector 69"/>
          <p:cNvCxnSpPr/>
          <p:nvPr/>
        </p:nvCxnSpPr>
        <p:spPr>
          <a:xfrm rot="10800000">
            <a:off x="5548979" y="5016954"/>
            <a:ext cx="423665" cy="3"/>
          </a:xfrm>
          <a:prstGeom prst="curvedConnector3">
            <a:avLst>
              <a:gd name="adj1" fmla="val 50000"/>
            </a:avLst>
          </a:prstGeom>
          <a:ln w="28575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urved Connector 71"/>
          <p:cNvCxnSpPr/>
          <p:nvPr/>
        </p:nvCxnSpPr>
        <p:spPr>
          <a:xfrm rot="10800000">
            <a:off x="2996207" y="5019843"/>
            <a:ext cx="423665" cy="3"/>
          </a:xfrm>
          <a:prstGeom prst="curvedConnector3">
            <a:avLst>
              <a:gd name="adj1" fmla="val 93166"/>
            </a:avLst>
          </a:prstGeom>
          <a:ln w="28575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urved Connector 73"/>
          <p:cNvCxnSpPr/>
          <p:nvPr/>
        </p:nvCxnSpPr>
        <p:spPr>
          <a:xfrm rot="16200000" flipH="1">
            <a:off x="1313899" y="4670875"/>
            <a:ext cx="323511" cy="2"/>
          </a:xfrm>
          <a:prstGeom prst="curvedConnector3">
            <a:avLst>
              <a:gd name="adj1" fmla="val 50000"/>
            </a:avLst>
          </a:prstGeom>
          <a:ln w="28575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urved Connector 74"/>
          <p:cNvCxnSpPr/>
          <p:nvPr/>
        </p:nvCxnSpPr>
        <p:spPr>
          <a:xfrm rot="16200000" flipH="1">
            <a:off x="3762174" y="3699291"/>
            <a:ext cx="323511" cy="2"/>
          </a:xfrm>
          <a:prstGeom prst="curvedConnector3">
            <a:avLst>
              <a:gd name="adj1" fmla="val 50000"/>
            </a:avLst>
          </a:prstGeom>
          <a:ln w="28575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urved Connector 75"/>
          <p:cNvCxnSpPr/>
          <p:nvPr/>
        </p:nvCxnSpPr>
        <p:spPr>
          <a:xfrm rot="16200000" flipH="1">
            <a:off x="3762174" y="2691179"/>
            <a:ext cx="323511" cy="2"/>
          </a:xfrm>
          <a:prstGeom prst="curvedConnector3">
            <a:avLst>
              <a:gd name="adj1" fmla="val 50000"/>
            </a:avLst>
          </a:prstGeom>
          <a:ln w="28575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Curved Connector 76"/>
          <p:cNvCxnSpPr/>
          <p:nvPr/>
        </p:nvCxnSpPr>
        <p:spPr>
          <a:xfrm rot="10800000">
            <a:off x="2987825" y="2132853"/>
            <a:ext cx="423665" cy="3"/>
          </a:xfrm>
          <a:prstGeom prst="curvedConnector3">
            <a:avLst>
              <a:gd name="adj1" fmla="val 93166"/>
            </a:avLst>
          </a:prstGeom>
          <a:ln w="28575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Curved Connector 77"/>
          <p:cNvCxnSpPr/>
          <p:nvPr/>
        </p:nvCxnSpPr>
        <p:spPr>
          <a:xfrm rot="10800000">
            <a:off x="5508105" y="2924945"/>
            <a:ext cx="423665" cy="3"/>
          </a:xfrm>
          <a:prstGeom prst="curvedConnector3">
            <a:avLst>
              <a:gd name="adj1" fmla="val 93166"/>
            </a:avLst>
          </a:prstGeom>
          <a:ln w="28575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urved Connector 78"/>
          <p:cNvCxnSpPr/>
          <p:nvPr/>
        </p:nvCxnSpPr>
        <p:spPr>
          <a:xfrm rot="10800000">
            <a:off x="2996207" y="2924944"/>
            <a:ext cx="423665" cy="3"/>
          </a:xfrm>
          <a:prstGeom prst="curvedConnector3">
            <a:avLst>
              <a:gd name="adj1" fmla="val 93166"/>
            </a:avLst>
          </a:prstGeom>
          <a:ln w="28575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urved Connector 79"/>
          <p:cNvCxnSpPr/>
          <p:nvPr/>
        </p:nvCxnSpPr>
        <p:spPr>
          <a:xfrm rot="10800000">
            <a:off x="5508104" y="3933053"/>
            <a:ext cx="423665" cy="3"/>
          </a:xfrm>
          <a:prstGeom prst="curvedConnector3">
            <a:avLst>
              <a:gd name="adj1" fmla="val 93166"/>
            </a:avLst>
          </a:prstGeom>
          <a:ln w="28575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urved Connector 80"/>
          <p:cNvCxnSpPr/>
          <p:nvPr/>
        </p:nvCxnSpPr>
        <p:spPr>
          <a:xfrm rot="16200000" flipH="1">
            <a:off x="6282451" y="3699291"/>
            <a:ext cx="323511" cy="2"/>
          </a:xfrm>
          <a:prstGeom prst="curvedConnector3">
            <a:avLst>
              <a:gd name="adj1" fmla="val 50000"/>
            </a:avLst>
          </a:prstGeom>
          <a:ln w="28575"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1759017" y="1916832"/>
            <a:ext cx="7104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0.31 mg/m</a:t>
            </a:r>
            <a:r>
              <a:rPr lang="en-US" sz="800" baseline="30000" dirty="0" smtClean="0"/>
              <a:t>2</a:t>
            </a:r>
            <a:endParaRPr lang="en-US" sz="800" dirty="0"/>
          </a:p>
        </p:txBody>
      </p:sp>
      <p:sp>
        <p:nvSpPr>
          <p:cNvPr id="85" name="TextBox 84"/>
          <p:cNvSpPr txBox="1"/>
          <p:nvPr/>
        </p:nvSpPr>
        <p:spPr>
          <a:xfrm>
            <a:off x="4365605" y="1845404"/>
            <a:ext cx="76815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0.076 mg/m</a:t>
            </a:r>
            <a:r>
              <a:rPr lang="en-US" sz="800" baseline="30000" dirty="0" smtClean="0"/>
              <a:t>2</a:t>
            </a:r>
            <a:endParaRPr lang="en-US" sz="800" dirty="0"/>
          </a:p>
        </p:txBody>
      </p:sp>
      <p:sp>
        <p:nvSpPr>
          <p:cNvPr id="86" name="TextBox 85"/>
          <p:cNvSpPr txBox="1"/>
          <p:nvPr/>
        </p:nvSpPr>
        <p:spPr>
          <a:xfrm>
            <a:off x="7476249" y="1844824"/>
            <a:ext cx="7104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0.16 mg/m</a:t>
            </a:r>
            <a:r>
              <a:rPr lang="en-US" sz="800" baseline="30000" dirty="0" smtClean="0"/>
              <a:t>2</a:t>
            </a:r>
            <a:endParaRPr lang="en-US" sz="800" dirty="0"/>
          </a:p>
        </p:txBody>
      </p:sp>
      <p:sp>
        <p:nvSpPr>
          <p:cNvPr id="87" name="TextBox 86"/>
          <p:cNvSpPr txBox="1"/>
          <p:nvPr/>
        </p:nvSpPr>
        <p:spPr>
          <a:xfrm>
            <a:off x="1763688" y="2853516"/>
            <a:ext cx="76815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0.034 mg/m</a:t>
            </a:r>
            <a:r>
              <a:rPr lang="en-US" sz="800" baseline="30000" dirty="0" smtClean="0"/>
              <a:t>2</a:t>
            </a:r>
            <a:endParaRPr lang="en-US" sz="800" dirty="0"/>
          </a:p>
        </p:txBody>
      </p:sp>
      <p:sp>
        <p:nvSpPr>
          <p:cNvPr id="88" name="TextBox 87"/>
          <p:cNvSpPr txBox="1"/>
          <p:nvPr/>
        </p:nvSpPr>
        <p:spPr>
          <a:xfrm>
            <a:off x="4235889" y="2853516"/>
            <a:ext cx="76815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0.094 mg/m</a:t>
            </a:r>
            <a:r>
              <a:rPr lang="en-US" sz="800" baseline="30000" dirty="0" smtClean="0"/>
              <a:t>2</a:t>
            </a:r>
            <a:endParaRPr lang="en-US" sz="800" dirty="0"/>
          </a:p>
        </p:txBody>
      </p:sp>
      <p:sp>
        <p:nvSpPr>
          <p:cNvPr id="89" name="TextBox 88"/>
          <p:cNvSpPr txBox="1"/>
          <p:nvPr/>
        </p:nvSpPr>
        <p:spPr>
          <a:xfrm>
            <a:off x="7524328" y="2852936"/>
            <a:ext cx="76815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0.383 mg/m</a:t>
            </a:r>
            <a:r>
              <a:rPr lang="en-US" sz="800" baseline="30000" dirty="0" smtClean="0"/>
              <a:t>2</a:t>
            </a:r>
            <a:endParaRPr lang="en-US" sz="800" dirty="0"/>
          </a:p>
        </p:txBody>
      </p:sp>
      <p:sp>
        <p:nvSpPr>
          <p:cNvPr id="90" name="TextBox 89"/>
          <p:cNvSpPr txBox="1"/>
          <p:nvPr/>
        </p:nvSpPr>
        <p:spPr>
          <a:xfrm>
            <a:off x="1763688" y="3789040"/>
            <a:ext cx="7104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0.31 mg/m</a:t>
            </a:r>
            <a:r>
              <a:rPr lang="en-US" sz="800" baseline="30000" dirty="0" smtClean="0"/>
              <a:t>2</a:t>
            </a:r>
            <a:endParaRPr lang="en-US" sz="800" dirty="0"/>
          </a:p>
        </p:txBody>
      </p:sp>
      <p:sp>
        <p:nvSpPr>
          <p:cNvPr id="92" name="TextBox 91"/>
          <p:cNvSpPr txBox="1"/>
          <p:nvPr/>
        </p:nvSpPr>
        <p:spPr>
          <a:xfrm>
            <a:off x="4332069" y="3789620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0.1 mg/m</a:t>
            </a:r>
            <a:r>
              <a:rPr lang="en-US" sz="800" baseline="30000" dirty="0" smtClean="0"/>
              <a:t>2</a:t>
            </a:r>
            <a:endParaRPr lang="en-US" sz="800" dirty="0"/>
          </a:p>
        </p:txBody>
      </p:sp>
      <p:sp>
        <p:nvSpPr>
          <p:cNvPr id="93" name="TextBox 92"/>
          <p:cNvSpPr txBox="1"/>
          <p:nvPr/>
        </p:nvSpPr>
        <p:spPr>
          <a:xfrm>
            <a:off x="7524328" y="3789040"/>
            <a:ext cx="76815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0.206 mg/m</a:t>
            </a:r>
            <a:r>
              <a:rPr lang="en-US" sz="800" baseline="30000" dirty="0" smtClean="0"/>
              <a:t>2</a:t>
            </a:r>
            <a:endParaRPr lang="en-US" sz="800" dirty="0"/>
          </a:p>
        </p:txBody>
      </p:sp>
      <p:sp>
        <p:nvSpPr>
          <p:cNvPr id="94" name="TextBox 93"/>
          <p:cNvSpPr txBox="1"/>
          <p:nvPr/>
        </p:nvSpPr>
        <p:spPr>
          <a:xfrm>
            <a:off x="1763688" y="4797152"/>
            <a:ext cx="7104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0.13 mg/m</a:t>
            </a:r>
            <a:r>
              <a:rPr lang="en-US" sz="800" baseline="30000" dirty="0" smtClean="0"/>
              <a:t>2</a:t>
            </a:r>
            <a:endParaRPr lang="en-US" sz="800" dirty="0"/>
          </a:p>
        </p:txBody>
      </p:sp>
      <p:sp>
        <p:nvSpPr>
          <p:cNvPr id="96" name="TextBox 95"/>
          <p:cNvSpPr txBox="1"/>
          <p:nvPr/>
        </p:nvSpPr>
        <p:spPr>
          <a:xfrm>
            <a:off x="4235889" y="4797732"/>
            <a:ext cx="76815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0.277 mg/m</a:t>
            </a:r>
            <a:r>
              <a:rPr lang="en-US" sz="800" baseline="30000" dirty="0" smtClean="0"/>
              <a:t>2</a:t>
            </a:r>
            <a:endParaRPr lang="en-US" sz="800" dirty="0"/>
          </a:p>
        </p:txBody>
      </p:sp>
      <p:sp>
        <p:nvSpPr>
          <p:cNvPr id="97" name="TextBox 96"/>
          <p:cNvSpPr txBox="1"/>
          <p:nvPr/>
        </p:nvSpPr>
        <p:spPr>
          <a:xfrm>
            <a:off x="7524328" y="4797732"/>
            <a:ext cx="71045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2.72 mg/m</a:t>
            </a:r>
            <a:r>
              <a:rPr lang="en-US" sz="800" baseline="30000" dirty="0" smtClean="0"/>
              <a:t>2</a:t>
            </a:r>
            <a:endParaRPr lang="en-US" sz="800" dirty="0"/>
          </a:p>
        </p:txBody>
      </p:sp>
      <p:sp>
        <p:nvSpPr>
          <p:cNvPr id="98" name="TextBox 97"/>
          <p:cNvSpPr txBox="1"/>
          <p:nvPr/>
        </p:nvSpPr>
        <p:spPr>
          <a:xfrm>
            <a:off x="1902148" y="6021288"/>
            <a:ext cx="56941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</a:t>
            </a:r>
            <a:r>
              <a:rPr lang="en-US" sz="1200" dirty="0" smtClean="0"/>
              <a:t>aximum surface concentrations (blue) for each domain are given in each figure.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716445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D76E0-A48F-42E1-8D36-0CC0F73FDA66}" type="slidenum">
              <a:rPr lang="en-US" altLang="da-DK" smtClean="0"/>
              <a:pPr/>
              <a:t>22</a:t>
            </a:fld>
            <a:endParaRPr lang="en-US" altLang="da-DK"/>
          </a:p>
        </p:txBody>
      </p:sp>
      <p:sp>
        <p:nvSpPr>
          <p:cNvPr id="4" name="Slide Number Placeholder 1"/>
          <p:cNvSpPr txBox="1">
            <a:spLocks/>
          </p:cNvSpPr>
          <p:nvPr/>
        </p:nvSpPr>
        <p:spPr>
          <a:xfrm>
            <a:off x="0" y="1272223"/>
            <a:ext cx="533400" cy="2444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C52D76E0-A48F-42E1-8D36-0CC0F73FDA66}" type="slidenum">
              <a:rPr lang="en-US" altLang="da-DK" smtClean="0"/>
              <a:pPr/>
              <a:t>22</a:t>
            </a:fld>
            <a:endParaRPr lang="en-US" altLang="da-DK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5" y="0"/>
            <a:ext cx="1538709" cy="1556792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>
            <a:off x="611560" y="1556792"/>
            <a:ext cx="0" cy="4392488"/>
          </a:xfrm>
          <a:prstGeom prst="straightConnector1">
            <a:avLst/>
          </a:prstGeom>
          <a:ln w="38100">
            <a:headEnd type="stealth" w="lg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 rot="16200000">
            <a:off x="-1510175" y="3522204"/>
            <a:ext cx="37818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</a:rPr>
              <a:t>South                        North</a:t>
            </a:r>
            <a:endParaRPr lang="en-US" sz="2400" dirty="0">
              <a:solidFill>
                <a:srgbClr val="002060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flipH="1">
            <a:off x="380727" y="5767963"/>
            <a:ext cx="8367737" cy="0"/>
          </a:xfrm>
          <a:prstGeom prst="straightConnector1">
            <a:avLst/>
          </a:prstGeom>
          <a:ln w="38100">
            <a:headEnd type="stealth" w="lg" len="lg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55576" y="5767963"/>
            <a:ext cx="778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</a:rPr>
              <a:t>West                                                                          East</a:t>
            </a:r>
            <a:endParaRPr lang="en-US" sz="2400" dirty="0">
              <a:solidFill>
                <a:srgbClr val="002060"/>
              </a:solidFill>
            </a:endParaRPr>
          </a:p>
        </p:txBody>
      </p:sp>
      <p:pic>
        <p:nvPicPr>
          <p:cNvPr id="10" name="Picture 9" descr="D:\CLAIM_deliverable\mpl_ts_domains_pccp.pn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3"/>
          <a:stretch/>
        </p:blipFill>
        <p:spPr bwMode="auto">
          <a:xfrm>
            <a:off x="755576" y="1657391"/>
            <a:ext cx="7560840" cy="407586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5801501" y="1668108"/>
            <a:ext cx="2514915" cy="101852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303783" y="1421181"/>
            <a:ext cx="13195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Entire Baltic Sea</a:t>
            </a:r>
            <a:endParaRPr lang="en-US" sz="1200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619672" y="228600"/>
            <a:ext cx="5472608" cy="9906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da-DK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Time series of PCCP micro-plastic </a:t>
            </a:r>
            <a:r>
              <a:rPr lang="da-DK" sz="2400" b="1" dirty="0" err="1" smtClean="0">
                <a:solidFill>
                  <a:schemeClr val="accent2"/>
                </a:solidFill>
                <a:latin typeface="Calibri" panose="020F0502020204030204" pitchFamily="34" charset="0"/>
              </a:rPr>
              <a:t>concentration</a:t>
            </a:r>
            <a:r>
              <a:rPr lang="da-DK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 in the </a:t>
            </a:r>
            <a:r>
              <a:rPr lang="da-DK" sz="2400" b="1" dirty="0" err="1" smtClean="0">
                <a:solidFill>
                  <a:schemeClr val="accent2"/>
                </a:solidFill>
                <a:latin typeface="Calibri" panose="020F0502020204030204" pitchFamily="34" charset="0"/>
              </a:rPr>
              <a:t>Baltic</a:t>
            </a:r>
            <a:r>
              <a:rPr lang="da-DK" sz="2400" b="1" dirty="0" smtClean="0">
                <a:solidFill>
                  <a:schemeClr val="accent2"/>
                </a:solidFill>
                <a:latin typeface="Calibri" panose="020F0502020204030204" pitchFamily="34" charset="0"/>
              </a:rPr>
              <a:t> Sea</a:t>
            </a:r>
            <a:endParaRPr lang="en-US" sz="2400" b="1" dirty="0">
              <a:solidFill>
                <a:schemeClr val="accent2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Shape 110"/>
          <p:cNvSpPr txBox="1">
            <a:spLocks noGrp="1"/>
          </p:cNvSpPr>
          <p:nvPr>
            <p:ph type="ftr" idx="11"/>
          </p:nvPr>
        </p:nvSpPr>
        <p:spPr>
          <a:xfrm>
            <a:off x="4183946" y="6429445"/>
            <a:ext cx="4663723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b="1" dirty="0" smtClean="0"/>
              <a:t>BOOS Annual Meeting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sz="1100" b="1" i="0" u="none" strike="noStrike" cap="none" dirty="0">
                <a:solidFill>
                  <a:schemeClr val="dk2"/>
                </a:solidFill>
                <a:sym typeface="Calibri"/>
              </a:rPr>
              <a:t>– </a:t>
            </a:r>
            <a:r>
              <a:rPr lang="en-US" b="1" dirty="0" smtClean="0"/>
              <a:t>Rostock </a:t>
            </a:r>
            <a:r>
              <a:rPr lang="en-US" b="1" dirty="0" err="1" smtClean="0"/>
              <a:t>Warnemünde</a:t>
            </a:r>
            <a:r>
              <a:rPr lang="en-US" b="1" dirty="0" smtClean="0"/>
              <a:t>,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b="1" dirty="0" smtClean="0"/>
              <a:t>12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-13th </a:t>
            </a:r>
            <a:r>
              <a:rPr lang="en-US" b="1" dirty="0" smtClean="0"/>
              <a:t>June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2019 </a:t>
            </a:r>
            <a:endParaRPr lang="en-US" sz="1100" b="1" i="0" u="none" strike="noStrike" cap="none" dirty="0">
              <a:solidFill>
                <a:schemeClr val="dk2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1688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b="1" dirty="0" smtClean="0"/>
              <a:t>River </a:t>
            </a:r>
            <a:r>
              <a:rPr lang="da-DK" b="1" dirty="0" err="1" smtClean="0"/>
              <a:t>related</a:t>
            </a:r>
            <a:r>
              <a:rPr lang="da-DK" b="1" dirty="0" smtClean="0"/>
              <a:t> inputs </a:t>
            </a:r>
            <a:r>
              <a:rPr lang="da-DK" b="1" dirty="0" err="1" smtClean="0"/>
              <a:t>into</a:t>
            </a:r>
            <a:r>
              <a:rPr lang="da-DK" b="1" dirty="0" smtClean="0"/>
              <a:t> the </a:t>
            </a:r>
            <a:r>
              <a:rPr lang="da-DK" b="1" dirty="0" err="1" smtClean="0"/>
              <a:t>Baltic</a:t>
            </a:r>
            <a:r>
              <a:rPr lang="da-DK" b="1" dirty="0" smtClean="0"/>
              <a:t> Sea, </a:t>
            </a:r>
            <a:r>
              <a:rPr lang="da-DK" b="1" dirty="0" err="1" smtClean="0"/>
              <a:t>example</a:t>
            </a:r>
            <a:r>
              <a:rPr lang="da-DK" b="1" dirty="0" smtClean="0"/>
              <a:t> PCCP 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 b="0" i="0" u="none" strike="noStrike" cap="none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23</a:t>
            </a:fld>
            <a:endParaRPr lang="en-US" sz="1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5" t="1637" r="5005" b="5634"/>
          <a:stretch/>
        </p:blipFill>
        <p:spPr>
          <a:xfrm>
            <a:off x="107504" y="2060849"/>
            <a:ext cx="3699864" cy="3744416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9" t="2914" r="5115" b="51063"/>
          <a:stretch/>
        </p:blipFill>
        <p:spPr bwMode="auto">
          <a:xfrm>
            <a:off x="3779912" y="2127496"/>
            <a:ext cx="5256584" cy="19495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26" t="57519" r="20487" b="27730"/>
          <a:stretch/>
        </p:blipFill>
        <p:spPr bwMode="auto">
          <a:xfrm>
            <a:off x="6694662" y="2636912"/>
            <a:ext cx="1217448" cy="5238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ectangle 7"/>
          <p:cNvSpPr/>
          <p:nvPr/>
        </p:nvSpPr>
        <p:spPr>
          <a:xfrm>
            <a:off x="3995936" y="3996234"/>
            <a:ext cx="4896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/>
              <a:t>Figure above: Baltic </a:t>
            </a:r>
            <a:r>
              <a:rPr lang="en-US" sz="800" dirty="0"/>
              <a:t>Sea river run-off </a:t>
            </a:r>
            <a:r>
              <a:rPr lang="en-US" sz="800" dirty="0" smtClean="0"/>
              <a:t>[m</a:t>
            </a:r>
            <a:r>
              <a:rPr lang="en-US" sz="800" baseline="30000" dirty="0" smtClean="0"/>
              <a:t>3</a:t>
            </a:r>
            <a:r>
              <a:rPr lang="en-US" sz="800" dirty="0" smtClean="0"/>
              <a:t>/s</a:t>
            </a:r>
            <a:r>
              <a:rPr lang="en-US" sz="800" dirty="0"/>
              <a:t>] </a:t>
            </a:r>
            <a:r>
              <a:rPr lang="en-US" sz="800" dirty="0" smtClean="0"/>
              <a:t>with color coded river </a:t>
            </a:r>
            <a:r>
              <a:rPr lang="en-US" sz="800" dirty="0"/>
              <a:t>input of </a:t>
            </a:r>
            <a:r>
              <a:rPr lang="en-US" sz="800" dirty="0" err="1" smtClean="0"/>
              <a:t>tyre</a:t>
            </a:r>
            <a:r>
              <a:rPr lang="en-US" sz="800" dirty="0" smtClean="0"/>
              <a:t> wear </a:t>
            </a:r>
            <a:r>
              <a:rPr lang="en-US" sz="800" dirty="0"/>
              <a:t>related micro </a:t>
            </a:r>
            <a:r>
              <a:rPr lang="en-US" sz="800" dirty="0" smtClean="0"/>
              <a:t>plastics </a:t>
            </a:r>
            <a:r>
              <a:rPr lang="en-US" sz="800" dirty="0"/>
              <a:t>[g/s] of the 455 rivers considered in the model setup. </a:t>
            </a:r>
            <a:r>
              <a:rPr lang="en-US" sz="800" dirty="0" smtClean="0"/>
              <a:t>The </a:t>
            </a:r>
            <a:r>
              <a:rPr lang="en-US" sz="800" dirty="0"/>
              <a:t>two rivers with the </a:t>
            </a:r>
            <a:r>
              <a:rPr lang="en-US" sz="800" dirty="0" smtClean="0"/>
              <a:t>largest micro </a:t>
            </a:r>
            <a:r>
              <a:rPr lang="en-US" sz="800" dirty="0"/>
              <a:t>plastic </a:t>
            </a:r>
            <a:r>
              <a:rPr lang="en-US" sz="800" dirty="0" smtClean="0"/>
              <a:t>contribution (red) </a:t>
            </a:r>
            <a:r>
              <a:rPr lang="en-US" sz="800" dirty="0"/>
              <a:t>are the </a:t>
            </a:r>
            <a:r>
              <a:rPr lang="en-US" sz="800" dirty="0" smtClean="0"/>
              <a:t>Oder </a:t>
            </a:r>
            <a:r>
              <a:rPr lang="en-US" sz="800" dirty="0"/>
              <a:t>(1-th) and Vistula (2-nd).</a:t>
            </a:r>
          </a:p>
        </p:txBody>
      </p:sp>
      <p:sp>
        <p:nvSpPr>
          <p:cNvPr id="10" name="Rectangle 9"/>
          <p:cNvSpPr/>
          <p:nvPr/>
        </p:nvSpPr>
        <p:spPr>
          <a:xfrm>
            <a:off x="251520" y="5805265"/>
            <a:ext cx="35283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 smtClean="0"/>
              <a:t>Figure above: </a:t>
            </a:r>
            <a:r>
              <a:rPr lang="en-US" sz="800" dirty="0" err="1"/>
              <a:t>T</a:t>
            </a:r>
            <a:r>
              <a:rPr lang="en-US" sz="800" dirty="0" err="1" smtClean="0"/>
              <a:t>yre</a:t>
            </a:r>
            <a:r>
              <a:rPr lang="en-US" sz="800" dirty="0" smtClean="0"/>
              <a:t> wear </a:t>
            </a:r>
            <a:r>
              <a:rPr lang="en-US" sz="800" dirty="0"/>
              <a:t>related micro </a:t>
            </a:r>
            <a:r>
              <a:rPr lang="en-US" sz="800" dirty="0" smtClean="0"/>
              <a:t>plastic concentration [</a:t>
            </a:r>
            <a:r>
              <a:rPr lang="en-US" sz="800" dirty="0" err="1" smtClean="0"/>
              <a:t>milli</a:t>
            </a:r>
            <a:r>
              <a:rPr lang="en-US" sz="800" dirty="0" smtClean="0"/>
              <a:t> g/s] in the Baltic Sea. </a:t>
            </a:r>
            <a:endParaRPr lang="en-US" sz="800" dirty="0"/>
          </a:p>
        </p:txBody>
      </p:sp>
      <p:sp>
        <p:nvSpPr>
          <p:cNvPr id="11" name="TextBox 10"/>
          <p:cNvSpPr txBox="1"/>
          <p:nvPr/>
        </p:nvSpPr>
        <p:spPr>
          <a:xfrm>
            <a:off x="3995936" y="4509120"/>
            <a:ext cx="48965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 smtClean="0"/>
              <a:t>Main </a:t>
            </a:r>
            <a:r>
              <a:rPr lang="da-DK" dirty="0" err="1" smtClean="0"/>
              <a:t>assumption</a:t>
            </a:r>
            <a:r>
              <a:rPr lang="da-DK" dirty="0" smtClean="0"/>
              <a:t>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da-DK" dirty="0" smtClean="0"/>
              <a:t>The </a:t>
            </a:r>
            <a:r>
              <a:rPr lang="da-DK" dirty="0" err="1" smtClean="0"/>
              <a:t>concentration</a:t>
            </a:r>
            <a:r>
              <a:rPr lang="da-DK" dirty="0" smtClean="0"/>
              <a:t> of </a:t>
            </a:r>
            <a:r>
              <a:rPr lang="da-DK" dirty="0" err="1" smtClean="0"/>
              <a:t>micro</a:t>
            </a:r>
            <a:r>
              <a:rPr lang="da-DK" dirty="0" smtClean="0"/>
              <a:t> plastics in the river </a:t>
            </a:r>
            <a:r>
              <a:rPr lang="da-DK" dirty="0" err="1" smtClean="0"/>
              <a:t>runoff</a:t>
            </a:r>
            <a:r>
              <a:rPr lang="da-DK" dirty="0" smtClean="0"/>
              <a:t> is </a:t>
            </a:r>
            <a:r>
              <a:rPr lang="da-DK" dirty="0" err="1" smtClean="0"/>
              <a:t>constant</a:t>
            </a:r>
            <a:r>
              <a:rPr lang="da-DK" dirty="0"/>
              <a:t> </a:t>
            </a:r>
            <a:r>
              <a:rPr lang="da-DK" dirty="0" smtClean="0"/>
              <a:t>in time.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da-DK" dirty="0" err="1" smtClean="0"/>
              <a:t>Consequentially</a:t>
            </a:r>
            <a:r>
              <a:rPr lang="da-DK" dirty="0" smtClean="0"/>
              <a:t>, the </a:t>
            </a:r>
            <a:r>
              <a:rPr lang="da-DK" dirty="0" err="1" smtClean="0"/>
              <a:t>mass</a:t>
            </a:r>
            <a:r>
              <a:rPr lang="da-DK" dirty="0" smtClean="0"/>
              <a:t> of </a:t>
            </a:r>
            <a:r>
              <a:rPr lang="da-DK" dirty="0" err="1" smtClean="0"/>
              <a:t>micro</a:t>
            </a:r>
            <a:r>
              <a:rPr lang="da-DK" dirty="0" smtClean="0"/>
              <a:t> plastic </a:t>
            </a:r>
            <a:r>
              <a:rPr lang="da-DK" dirty="0" err="1" smtClean="0"/>
              <a:t>scales</a:t>
            </a:r>
            <a:r>
              <a:rPr lang="da-DK" dirty="0" smtClean="0"/>
              <a:t> </a:t>
            </a:r>
            <a:r>
              <a:rPr lang="da-DK" dirty="0" err="1" smtClean="0"/>
              <a:t>linearily</a:t>
            </a:r>
            <a:r>
              <a:rPr lang="da-DK" dirty="0" smtClean="0"/>
              <a:t> with the river </a:t>
            </a:r>
            <a:r>
              <a:rPr lang="da-DK" dirty="0" err="1" smtClean="0"/>
              <a:t>runoff</a:t>
            </a:r>
            <a:r>
              <a:rPr lang="da-DK" dirty="0" smtClean="0"/>
              <a:t>.</a:t>
            </a:r>
          </a:p>
          <a:p>
            <a:endParaRPr lang="da-DK" dirty="0" smtClean="0"/>
          </a:p>
          <a:p>
            <a:r>
              <a:rPr lang="da-DK" dirty="0" smtClean="0"/>
              <a:t>River input </a:t>
            </a:r>
            <a:r>
              <a:rPr lang="da-DK" dirty="0" err="1" smtClean="0"/>
              <a:t>values</a:t>
            </a:r>
            <a:r>
              <a:rPr lang="da-DK" dirty="0" smtClean="0"/>
              <a:t> for tyre </a:t>
            </a:r>
            <a:r>
              <a:rPr lang="da-DK" dirty="0" err="1" smtClean="0"/>
              <a:t>wear</a:t>
            </a:r>
            <a:r>
              <a:rPr lang="da-DK" dirty="0" smtClean="0"/>
              <a:t> and </a:t>
            </a:r>
            <a:r>
              <a:rPr lang="da-DK" dirty="0" err="1" smtClean="0"/>
              <a:t>pccp</a:t>
            </a:r>
            <a:r>
              <a:rPr lang="da-DK" dirty="0" smtClean="0"/>
              <a:t> have </a:t>
            </a:r>
            <a:r>
              <a:rPr lang="da-DK" dirty="0" err="1" smtClean="0"/>
              <a:t>been</a:t>
            </a:r>
            <a:r>
              <a:rPr lang="da-DK" dirty="0" smtClean="0"/>
              <a:t> </a:t>
            </a:r>
            <a:r>
              <a:rPr lang="da-DK" dirty="0" err="1" smtClean="0"/>
              <a:t>derived</a:t>
            </a:r>
            <a:r>
              <a:rPr lang="da-DK" dirty="0" smtClean="0"/>
              <a:t> from the </a:t>
            </a:r>
            <a:r>
              <a:rPr lang="da-DK" dirty="0" err="1" smtClean="0"/>
              <a:t>annual</a:t>
            </a:r>
            <a:r>
              <a:rPr lang="da-DK" dirty="0" smtClean="0"/>
              <a:t> </a:t>
            </a:r>
            <a:r>
              <a:rPr lang="da-DK" dirty="0" err="1" smtClean="0"/>
              <a:t>mean</a:t>
            </a:r>
            <a:r>
              <a:rPr lang="da-DK" dirty="0" smtClean="0"/>
              <a:t> </a:t>
            </a:r>
            <a:r>
              <a:rPr lang="da-DK" dirty="0" err="1" smtClean="0"/>
              <a:t>values</a:t>
            </a:r>
            <a:r>
              <a:rPr lang="da-DK" dirty="0"/>
              <a:t> </a:t>
            </a:r>
            <a:r>
              <a:rPr lang="da-DK" dirty="0" smtClean="0"/>
              <a:t>in CLAIM D1.2</a:t>
            </a:r>
            <a:endParaRPr lang="da-DK" dirty="0"/>
          </a:p>
        </p:txBody>
      </p:sp>
      <p:sp>
        <p:nvSpPr>
          <p:cNvPr id="13" name="Shape 110"/>
          <p:cNvSpPr txBox="1">
            <a:spLocks noGrp="1"/>
          </p:cNvSpPr>
          <p:nvPr>
            <p:ph type="ftr" idx="11"/>
          </p:nvPr>
        </p:nvSpPr>
        <p:spPr>
          <a:xfrm>
            <a:off x="4183946" y="6429445"/>
            <a:ext cx="4663723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b="1" dirty="0" smtClean="0"/>
              <a:t>CLAIM Annual Meeting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sz="1100" b="1" i="0" u="none" strike="noStrike" cap="none" dirty="0">
                <a:solidFill>
                  <a:schemeClr val="dk2"/>
                </a:solidFill>
                <a:sym typeface="Calibri"/>
              </a:rPr>
              <a:t>– </a:t>
            </a:r>
            <a:r>
              <a:rPr lang="en-US" b="1" dirty="0" err="1" smtClean="0"/>
              <a:t>Camogli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6-8th </a:t>
            </a:r>
            <a:r>
              <a:rPr lang="en-US" b="1" dirty="0" smtClean="0"/>
              <a:t>Nov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2018 </a:t>
            </a:r>
            <a:endParaRPr lang="en-US" sz="1100" b="1" i="0" u="none" strike="noStrike" cap="none" dirty="0">
              <a:solidFill>
                <a:schemeClr val="dk2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388660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title"/>
          </p:nvPr>
        </p:nvSpPr>
        <p:spPr>
          <a:xfrm>
            <a:off x="612648" y="228600"/>
            <a:ext cx="7303685" cy="990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-127000" algn="l" rtl="0">
              <a:spcBef>
                <a:spcPts val="0"/>
              </a:spcBef>
              <a:buClr>
                <a:schemeClr val="dk2"/>
              </a:buClr>
              <a:buSzPct val="100000"/>
              <a:buFont typeface="Calibri"/>
              <a:buNone/>
            </a:pPr>
            <a:r>
              <a:rPr lang="da-DK" sz="2400" b="1" dirty="0" smtClean="0">
                <a:solidFill>
                  <a:schemeClr val="accent2"/>
                </a:solidFill>
              </a:rPr>
              <a:t>Outlook(1):</a:t>
            </a:r>
            <a:br>
              <a:rPr lang="da-DK" sz="2400" b="1" dirty="0" smtClean="0">
                <a:solidFill>
                  <a:schemeClr val="accent2"/>
                </a:solidFill>
              </a:rPr>
            </a:br>
            <a:r>
              <a:rPr lang="da-DK" sz="2400" b="1" dirty="0" err="1" smtClean="0">
                <a:solidFill>
                  <a:schemeClr val="accent2"/>
                </a:solidFill>
              </a:rPr>
              <a:t>Parameterisation</a:t>
            </a:r>
            <a:r>
              <a:rPr lang="da-DK" sz="2400" b="1" dirty="0" smtClean="0">
                <a:solidFill>
                  <a:schemeClr val="accent2"/>
                </a:solidFill>
              </a:rPr>
              <a:t> of </a:t>
            </a:r>
            <a:r>
              <a:rPr lang="da-DK" sz="2400" b="1" dirty="0" err="1" smtClean="0">
                <a:solidFill>
                  <a:schemeClr val="accent2"/>
                </a:solidFill>
              </a:rPr>
              <a:t>Biofouling</a:t>
            </a:r>
            <a:endParaRPr lang="en-US" sz="2400" b="1" i="0" u="none" strike="noStrike" cap="none" dirty="0">
              <a:solidFill>
                <a:schemeClr val="accent2"/>
              </a:solidFill>
              <a:sym typeface="Calibri"/>
            </a:endParaRPr>
          </a:p>
        </p:txBody>
      </p:sp>
      <p:sp>
        <p:nvSpPr>
          <p:cNvPr id="118" name="Shape 118"/>
          <p:cNvSpPr txBox="1">
            <a:spLocks noGrp="1"/>
          </p:cNvSpPr>
          <p:nvPr>
            <p:ph type="sldNum" idx="12"/>
          </p:nvPr>
        </p:nvSpPr>
        <p:spPr>
          <a:xfrm>
            <a:off x="0" y="1272223"/>
            <a:ext cx="533400" cy="244476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190" b="0" i="0" u="none" strike="noStrike" cap="non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24</a:t>
            </a:fld>
            <a:endParaRPr lang="en-US" sz="119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50" y="1688171"/>
            <a:ext cx="4828298" cy="44771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023073" y="1916832"/>
            <a:ext cx="386940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</a:rPr>
              <a:t>Biofouling </a:t>
            </a:r>
            <a:r>
              <a:rPr lang="en-US" dirty="0" smtClean="0">
                <a:latin typeface="Calibri" panose="020F0502020204030204" pitchFamily="34" charset="0"/>
              </a:rPr>
              <a:t>as a process to </a:t>
            </a:r>
            <a:r>
              <a:rPr lang="en-US" dirty="0">
                <a:latin typeface="Calibri" panose="020F0502020204030204" pitchFamily="34" charset="0"/>
              </a:rPr>
              <a:t>remove small plastic </a:t>
            </a:r>
            <a:r>
              <a:rPr lang="en-US" dirty="0" smtClean="0">
                <a:latin typeface="Calibri" panose="020F0502020204030204" pitchFamily="34" charset="0"/>
              </a:rPr>
              <a:t>particles (PCCP) </a:t>
            </a:r>
            <a:r>
              <a:rPr lang="en-US" dirty="0">
                <a:latin typeface="Calibri" panose="020F0502020204030204" pitchFamily="34" charset="0"/>
              </a:rPr>
              <a:t>from the surface</a:t>
            </a:r>
            <a:r>
              <a:rPr lang="en-US" dirty="0" smtClean="0">
                <a:latin typeface="Calibri" panose="020F0502020204030204" pitchFamily="34" charset="0"/>
              </a:rPr>
              <a:t>. (</a:t>
            </a:r>
            <a:r>
              <a:rPr lang="en-US" dirty="0" err="1" smtClean="0">
                <a:latin typeface="Calibri" panose="020F0502020204030204" pitchFamily="34" charset="0"/>
              </a:rPr>
              <a:t>Kooi</a:t>
            </a:r>
            <a:r>
              <a:rPr lang="en-US" dirty="0" smtClean="0">
                <a:latin typeface="Calibri" panose="020F0502020204030204" pitchFamily="34" charset="0"/>
              </a:rPr>
              <a:t> et al 2017)</a:t>
            </a:r>
          </a:p>
          <a:p>
            <a:endParaRPr lang="da-DK" dirty="0">
              <a:latin typeface="Calibri" panose="020F0502020204030204" pitchFamily="34" charset="0"/>
            </a:endParaRPr>
          </a:p>
          <a:p>
            <a:endParaRPr lang="da-DK" dirty="0" smtClean="0">
              <a:latin typeface="Calibri" panose="020F0502020204030204" pitchFamily="34" charset="0"/>
            </a:endParaRPr>
          </a:p>
          <a:p>
            <a:endParaRPr lang="da-DK" dirty="0">
              <a:latin typeface="Calibri" panose="020F0502020204030204" pitchFamily="34" charset="0"/>
            </a:endParaRPr>
          </a:p>
          <a:p>
            <a:endParaRPr lang="da-DK" dirty="0" smtClean="0">
              <a:latin typeface="Calibri" panose="020F0502020204030204" pitchFamily="34" charset="0"/>
            </a:endParaRPr>
          </a:p>
          <a:p>
            <a:endParaRPr lang="da-DK" dirty="0" smtClean="0">
              <a:latin typeface="Calibri" panose="020F0502020204030204" pitchFamily="34" charset="0"/>
            </a:endParaRPr>
          </a:p>
          <a:p>
            <a:r>
              <a:rPr lang="da-DK" dirty="0" smtClean="0">
                <a:latin typeface="Calibri" panose="020F0502020204030204" pitchFamily="34" charset="0"/>
              </a:rPr>
              <a:t>The model </a:t>
            </a:r>
            <a:r>
              <a:rPr lang="da-DK" dirty="0" err="1" smtClean="0">
                <a:latin typeface="Calibri" panose="020F0502020204030204" pitchFamily="34" charset="0"/>
              </a:rPr>
              <a:t>consideres</a:t>
            </a:r>
            <a:r>
              <a:rPr lang="da-DK" dirty="0" smtClean="0">
                <a:latin typeface="Calibri" panose="020F0502020204030204" pitchFamily="34" charset="0"/>
              </a:rPr>
              <a:t>:</a:t>
            </a:r>
          </a:p>
          <a:p>
            <a:pPr marL="342900" indent="-342900">
              <a:buFont typeface="+mj-lt"/>
              <a:buAutoNum type="alphaLcPeriod"/>
            </a:pPr>
            <a:r>
              <a:rPr lang="da-DK" dirty="0" smtClean="0">
                <a:latin typeface="Calibri" panose="020F0502020204030204" pitchFamily="34" charset="0"/>
              </a:rPr>
              <a:t>The </a:t>
            </a:r>
            <a:r>
              <a:rPr lang="da-DK" dirty="0" err="1" smtClean="0">
                <a:latin typeface="Calibri" panose="020F0502020204030204" pitchFamily="34" charset="0"/>
              </a:rPr>
              <a:t>encounter</a:t>
            </a:r>
            <a:r>
              <a:rPr lang="da-DK" dirty="0" smtClean="0">
                <a:latin typeface="Calibri" panose="020F0502020204030204" pitchFamily="34" charset="0"/>
              </a:rPr>
              <a:t> of </a:t>
            </a:r>
            <a:r>
              <a:rPr lang="da-DK" dirty="0" err="1" smtClean="0">
                <a:latin typeface="Calibri" panose="020F0502020204030204" pitchFamily="34" charset="0"/>
              </a:rPr>
              <a:t>algae</a:t>
            </a:r>
            <a:r>
              <a:rPr lang="da-DK" dirty="0" smtClean="0">
                <a:latin typeface="Calibri" panose="020F0502020204030204" pitchFamily="34" charset="0"/>
              </a:rPr>
              <a:t> </a:t>
            </a:r>
            <a:r>
              <a:rPr lang="da-DK" dirty="0" err="1" smtClean="0">
                <a:latin typeface="Calibri" panose="020F0502020204030204" pitchFamily="34" charset="0"/>
              </a:rPr>
              <a:t>along</a:t>
            </a:r>
            <a:r>
              <a:rPr lang="da-DK" dirty="0" smtClean="0">
                <a:latin typeface="Calibri" panose="020F0502020204030204" pitchFamily="34" charset="0"/>
              </a:rPr>
              <a:t> the </a:t>
            </a:r>
            <a:r>
              <a:rPr lang="da-DK" dirty="0" err="1" smtClean="0">
                <a:latin typeface="Calibri" panose="020F0502020204030204" pitchFamily="34" charset="0"/>
              </a:rPr>
              <a:t>way</a:t>
            </a:r>
            <a:r>
              <a:rPr lang="da-DK" dirty="0" smtClean="0">
                <a:latin typeface="Calibri" panose="020F0502020204030204" pitchFamily="34" charset="0"/>
              </a:rPr>
              <a:t> up and </a:t>
            </a:r>
            <a:r>
              <a:rPr lang="da-DK" dirty="0" err="1" smtClean="0">
                <a:latin typeface="Calibri" panose="020F0502020204030204" pitchFamily="34" charset="0"/>
              </a:rPr>
              <a:t>down</a:t>
            </a:r>
            <a:r>
              <a:rPr lang="da-DK" dirty="0" smtClean="0">
                <a:latin typeface="Calibri" panose="020F0502020204030204" pitchFamily="34" charset="0"/>
              </a:rPr>
              <a:t> the </a:t>
            </a:r>
            <a:r>
              <a:rPr lang="da-DK" dirty="0" err="1" smtClean="0">
                <a:latin typeface="Calibri" panose="020F0502020204030204" pitchFamily="34" charset="0"/>
              </a:rPr>
              <a:t>water</a:t>
            </a:r>
            <a:r>
              <a:rPr lang="da-DK" dirty="0" smtClean="0">
                <a:latin typeface="Calibri" panose="020F0502020204030204" pitchFamily="34" charset="0"/>
              </a:rPr>
              <a:t> column</a:t>
            </a:r>
          </a:p>
          <a:p>
            <a:pPr marL="342900" indent="-342900">
              <a:buFont typeface="+mj-lt"/>
              <a:buAutoNum type="alphaLcPeriod"/>
            </a:pPr>
            <a:r>
              <a:rPr lang="da-DK" dirty="0" smtClean="0">
                <a:latin typeface="Calibri" panose="020F0502020204030204" pitchFamily="34" charset="0"/>
              </a:rPr>
              <a:t>The </a:t>
            </a:r>
            <a:r>
              <a:rPr lang="da-DK" dirty="0" err="1" smtClean="0">
                <a:latin typeface="Calibri" panose="020F0502020204030204" pitchFamily="34" charset="0"/>
              </a:rPr>
              <a:t>growth</a:t>
            </a:r>
            <a:r>
              <a:rPr lang="da-DK" dirty="0" smtClean="0">
                <a:latin typeface="Calibri" panose="020F0502020204030204" pitchFamily="34" charset="0"/>
              </a:rPr>
              <a:t> of </a:t>
            </a:r>
            <a:r>
              <a:rPr lang="da-DK" dirty="0" err="1" smtClean="0">
                <a:latin typeface="Calibri" panose="020F0502020204030204" pitchFamily="34" charset="0"/>
              </a:rPr>
              <a:t>algae</a:t>
            </a:r>
            <a:r>
              <a:rPr lang="da-DK" dirty="0" smtClean="0">
                <a:latin typeface="Calibri" panose="020F0502020204030204" pitchFamily="34" charset="0"/>
              </a:rPr>
              <a:t> (light dependent)</a:t>
            </a:r>
          </a:p>
          <a:p>
            <a:pPr marL="342900" indent="-342900">
              <a:buFont typeface="+mj-lt"/>
              <a:buAutoNum type="alphaLcPeriod"/>
            </a:pPr>
            <a:r>
              <a:rPr lang="da-DK" dirty="0" err="1" smtClean="0">
                <a:latin typeface="Calibri" panose="020F0502020204030204" pitchFamily="34" charset="0"/>
              </a:rPr>
              <a:t>Gracing</a:t>
            </a:r>
            <a:r>
              <a:rPr lang="da-DK" dirty="0" smtClean="0">
                <a:latin typeface="Calibri" panose="020F0502020204030204" pitchFamily="34" charset="0"/>
              </a:rPr>
              <a:t> (</a:t>
            </a:r>
            <a:r>
              <a:rPr lang="da-DK" dirty="0" err="1" smtClean="0">
                <a:latin typeface="Calibri" panose="020F0502020204030204" pitchFamily="34" charset="0"/>
              </a:rPr>
              <a:t>mortality</a:t>
            </a:r>
            <a:r>
              <a:rPr lang="da-DK" dirty="0" smtClean="0">
                <a:latin typeface="Calibri" panose="020F0502020204030204" pitchFamily="34" charset="0"/>
              </a:rPr>
              <a:t>) of </a:t>
            </a:r>
            <a:r>
              <a:rPr lang="da-DK" dirty="0" err="1" smtClean="0">
                <a:latin typeface="Calibri" panose="020F0502020204030204" pitchFamily="34" charset="0"/>
              </a:rPr>
              <a:t>algae</a:t>
            </a:r>
            <a:endParaRPr lang="da-DK" dirty="0">
              <a:latin typeface="Calibri" panose="020F0502020204030204" pitchFamily="34" charset="0"/>
            </a:endParaRPr>
          </a:p>
          <a:p>
            <a:pPr marL="342900" indent="-342900">
              <a:buFont typeface="+mj-lt"/>
              <a:buAutoNum type="alphaLcPeriod"/>
            </a:pPr>
            <a:r>
              <a:rPr lang="da-DK" dirty="0" smtClean="0">
                <a:latin typeface="Calibri" panose="020F0502020204030204" pitchFamily="34" charset="0"/>
              </a:rPr>
              <a:t>Water temp. Dependent respiration</a:t>
            </a:r>
          </a:p>
          <a:p>
            <a:pPr marL="342900" indent="-342900">
              <a:buFont typeface="+mj-lt"/>
              <a:buAutoNum type="alphaLcPeriod"/>
            </a:pPr>
            <a:endParaRPr lang="da-DK" dirty="0">
              <a:latin typeface="Calibri" panose="020F0502020204030204" pitchFamily="34" charset="0"/>
            </a:endParaRPr>
          </a:p>
          <a:p>
            <a:r>
              <a:rPr lang="da-DK" dirty="0" smtClean="0">
                <a:latin typeface="Calibri" panose="020F0502020204030204" pitchFamily="34" charset="0"/>
              </a:rPr>
              <a:t>The </a:t>
            </a:r>
            <a:r>
              <a:rPr lang="da-DK" dirty="0" err="1" smtClean="0">
                <a:latin typeface="Calibri" panose="020F0502020204030204" pitchFamily="34" charset="0"/>
              </a:rPr>
              <a:t>concentration</a:t>
            </a:r>
            <a:r>
              <a:rPr lang="da-DK" dirty="0" smtClean="0">
                <a:latin typeface="Calibri" panose="020F0502020204030204" pitchFamily="34" charset="0"/>
              </a:rPr>
              <a:t> of </a:t>
            </a:r>
            <a:r>
              <a:rPr lang="da-DK" dirty="0" err="1" smtClean="0">
                <a:latin typeface="Calibri" panose="020F0502020204030204" pitchFamily="34" charset="0"/>
              </a:rPr>
              <a:t>algae</a:t>
            </a:r>
            <a:r>
              <a:rPr lang="da-DK" dirty="0" smtClean="0">
                <a:latin typeface="Calibri" panose="020F0502020204030204" pitchFamily="34" charset="0"/>
              </a:rPr>
              <a:t> has </a:t>
            </a:r>
            <a:r>
              <a:rPr lang="da-DK" dirty="0" err="1" smtClean="0">
                <a:latin typeface="Calibri" panose="020F0502020204030204" pitchFamily="34" charset="0"/>
              </a:rPr>
              <a:t>been</a:t>
            </a:r>
            <a:r>
              <a:rPr lang="da-DK" dirty="0" smtClean="0">
                <a:latin typeface="Calibri" panose="020F0502020204030204" pitchFamily="34" charset="0"/>
              </a:rPr>
              <a:t> </a:t>
            </a:r>
            <a:r>
              <a:rPr lang="da-DK" dirty="0" err="1" smtClean="0">
                <a:latin typeface="Calibri" panose="020F0502020204030204" pitchFamily="34" charset="0"/>
              </a:rPr>
              <a:t>calculated</a:t>
            </a:r>
            <a:r>
              <a:rPr lang="da-DK" dirty="0" smtClean="0">
                <a:latin typeface="Calibri" panose="020F0502020204030204" pitchFamily="34" charset="0"/>
              </a:rPr>
              <a:t> from </a:t>
            </a:r>
            <a:r>
              <a:rPr lang="da-DK" dirty="0" err="1" smtClean="0">
                <a:latin typeface="Calibri" panose="020F0502020204030204" pitchFamily="34" charset="0"/>
              </a:rPr>
              <a:t>Chl</a:t>
            </a:r>
            <a:r>
              <a:rPr lang="da-DK" dirty="0" smtClean="0">
                <a:latin typeface="Calibri" panose="020F0502020204030204" pitchFamily="34" charset="0"/>
              </a:rPr>
              <a:t>-A </a:t>
            </a:r>
            <a:r>
              <a:rPr lang="da-DK" dirty="0" err="1" smtClean="0">
                <a:latin typeface="Calibri" panose="020F0502020204030204" pitchFamily="34" charset="0"/>
              </a:rPr>
              <a:t>reanalysis</a:t>
            </a:r>
            <a:r>
              <a:rPr lang="da-DK" dirty="0" smtClean="0">
                <a:latin typeface="Calibri" panose="020F0502020204030204" pitchFamily="34" charset="0"/>
              </a:rPr>
              <a:t> </a:t>
            </a:r>
            <a:r>
              <a:rPr lang="da-DK" dirty="0" err="1" smtClean="0">
                <a:latin typeface="Calibri" panose="020F0502020204030204" pitchFamily="34" charset="0"/>
              </a:rPr>
              <a:t>concentrations</a:t>
            </a:r>
            <a:r>
              <a:rPr lang="da-DK" dirty="0" smtClean="0">
                <a:latin typeface="Calibri" panose="020F0502020204030204" pitchFamily="34" charset="0"/>
              </a:rPr>
              <a:t>. The </a:t>
            </a:r>
            <a:r>
              <a:rPr lang="da-DK" dirty="0" err="1" smtClean="0">
                <a:latin typeface="Calibri" panose="020F0502020204030204" pitchFamily="34" charset="0"/>
              </a:rPr>
              <a:t>conversion</a:t>
            </a:r>
            <a:r>
              <a:rPr lang="da-DK" dirty="0" smtClean="0">
                <a:latin typeface="Calibri" panose="020F0502020204030204" pitchFamily="34" charset="0"/>
              </a:rPr>
              <a:t> factor </a:t>
            </a:r>
            <a:r>
              <a:rPr lang="da-DK" dirty="0" err="1" smtClean="0">
                <a:latin typeface="Calibri" panose="020F0502020204030204" pitchFamily="34" charset="0"/>
              </a:rPr>
              <a:t>depends</a:t>
            </a:r>
            <a:r>
              <a:rPr lang="da-DK" dirty="0" smtClean="0">
                <a:latin typeface="Calibri" panose="020F0502020204030204" pitchFamily="34" charset="0"/>
              </a:rPr>
              <a:t> on </a:t>
            </a:r>
            <a:r>
              <a:rPr lang="da-DK" dirty="0" err="1" smtClean="0">
                <a:latin typeface="Calibri" panose="020F0502020204030204" pitchFamily="34" charset="0"/>
              </a:rPr>
              <a:t>water</a:t>
            </a:r>
            <a:r>
              <a:rPr lang="da-DK" dirty="0" smtClean="0">
                <a:latin typeface="Calibri" panose="020F0502020204030204" pitchFamily="34" charset="0"/>
              </a:rPr>
              <a:t> temperature and light </a:t>
            </a:r>
            <a:r>
              <a:rPr lang="da-DK" dirty="0" err="1" smtClean="0">
                <a:latin typeface="Calibri" panose="020F0502020204030204" pitchFamily="34" charset="0"/>
              </a:rPr>
              <a:t>intensity</a:t>
            </a:r>
            <a:r>
              <a:rPr lang="da-DK" dirty="0" smtClean="0">
                <a:latin typeface="Calibri" panose="020F0502020204030204" pitchFamily="34" charset="0"/>
              </a:rPr>
              <a:t> (PAR).</a:t>
            </a:r>
            <a:endParaRPr lang="en-US" dirty="0">
              <a:latin typeface="Calibri" panose="020F050202020403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5148064" y="2770034"/>
                <a:ext cx="3767633" cy="442942"/>
              </a:xfrm>
              <a:prstGeom prst="rect">
                <a:avLst/>
              </a:prstGeom>
              <a:ln>
                <a:solidFill>
                  <a:schemeClr val="bg2"/>
                </a:solidFill>
              </a:ln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2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da-DK" sz="1200" b="0" i="1" smtClean="0">
                              <a:latin typeface="Cambria Math"/>
                            </a:rPr>
                            <m:t>𝑑𝐴</m:t>
                          </m:r>
                        </m:num>
                        <m:den>
                          <m:r>
                            <a:rPr lang="da-DK" sz="1200" b="0" i="1" smtClean="0">
                              <a:latin typeface="Cambria Math"/>
                            </a:rPr>
                            <m:t>𝑑𝑡</m:t>
                          </m:r>
                        </m:den>
                      </m:f>
                      <m:r>
                        <a:rPr lang="en-US" sz="1200" i="1" smtClean="0">
                          <a:latin typeface="Cambria Math"/>
                        </a:rPr>
                        <m:t>=</m:t>
                      </m:r>
                      <m:r>
                        <a:rPr lang="da-DK" sz="1200" b="0" i="1" smtClean="0">
                          <a:latin typeface="Cambria Math"/>
                        </a:rPr>
                        <m:t>𝑒𝑛𝑐𝑜𝑢𝑛𝑡𝑒𝑟</m:t>
                      </m:r>
                      <m:r>
                        <a:rPr lang="da-DK" sz="1200" b="0" i="1" smtClean="0">
                          <a:latin typeface="Cambria Math"/>
                        </a:rPr>
                        <m:t>+</m:t>
                      </m:r>
                      <m:r>
                        <a:rPr lang="da-DK" sz="1200" b="0" i="1" smtClean="0">
                          <a:latin typeface="Cambria Math"/>
                        </a:rPr>
                        <m:t>𝑔𝑟𝑜𝑤𝑡h</m:t>
                      </m:r>
                      <m:r>
                        <a:rPr lang="da-DK" sz="1200" b="0" i="1" smtClean="0">
                          <a:latin typeface="Cambria Math"/>
                        </a:rPr>
                        <m:t>−</m:t>
                      </m:r>
                      <m:r>
                        <a:rPr lang="da-DK" sz="1200" b="0" i="1" smtClean="0">
                          <a:latin typeface="Cambria Math"/>
                        </a:rPr>
                        <m:t>𝑔𝑟𝑎𝑧𝑖𝑛𝑔</m:t>
                      </m:r>
                      <m:r>
                        <a:rPr lang="da-DK" sz="1200" b="0" i="1" smtClean="0">
                          <a:latin typeface="Cambria Math"/>
                        </a:rPr>
                        <m:t>−</m:t>
                      </m:r>
                      <m:r>
                        <a:rPr lang="da-DK" sz="1200" b="0" i="1" smtClean="0">
                          <a:latin typeface="Cambria Math"/>
                        </a:rPr>
                        <m:t>𝑟𝑒𝑠𝑝𝑖𝑟𝑎𝑡𝑖𝑜𝑛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2770034"/>
                <a:ext cx="3767633" cy="44294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chemeClr val="bg2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5148064" y="2545159"/>
            <a:ext cx="30909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 err="1" smtClean="0">
                <a:latin typeface="Calibri" panose="020F0502020204030204" pitchFamily="34" charset="0"/>
              </a:rPr>
              <a:t>Number</a:t>
            </a:r>
            <a:r>
              <a:rPr lang="da-DK" dirty="0" smtClean="0">
                <a:latin typeface="Calibri" panose="020F0502020204030204" pitchFamily="34" charset="0"/>
              </a:rPr>
              <a:t> </a:t>
            </a:r>
            <a:r>
              <a:rPr lang="da-DK" dirty="0" err="1" smtClean="0">
                <a:latin typeface="Calibri" panose="020F0502020204030204" pitchFamily="34" charset="0"/>
              </a:rPr>
              <a:t>density</a:t>
            </a:r>
            <a:r>
              <a:rPr lang="da-DK" dirty="0" smtClean="0">
                <a:latin typeface="Calibri" panose="020F0502020204030204" pitchFamily="34" charset="0"/>
              </a:rPr>
              <a:t> (A) of </a:t>
            </a:r>
            <a:r>
              <a:rPr lang="da-DK" dirty="0" err="1" smtClean="0">
                <a:latin typeface="Calibri" panose="020F0502020204030204" pitchFamily="34" charset="0"/>
              </a:rPr>
              <a:t>algae</a:t>
            </a:r>
            <a:r>
              <a:rPr lang="da-DK" dirty="0" smtClean="0">
                <a:latin typeface="Calibri" panose="020F0502020204030204" pitchFamily="34" charset="0"/>
              </a:rPr>
              <a:t> per </a:t>
            </a:r>
            <a:r>
              <a:rPr lang="da-DK" dirty="0" err="1" smtClean="0">
                <a:latin typeface="Calibri" panose="020F0502020204030204" pitchFamily="34" charset="0"/>
              </a:rPr>
              <a:t>surface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6001543"/>
            <a:ext cx="40382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200" dirty="0" err="1" smtClean="0">
                <a:latin typeface="Calibri" panose="020F0502020204030204" pitchFamily="34" charset="0"/>
              </a:rPr>
              <a:t>Biofouling</a:t>
            </a:r>
            <a:r>
              <a:rPr lang="da-DK" sz="1200" dirty="0" smtClean="0">
                <a:latin typeface="Calibri" panose="020F0502020204030204" pitchFamily="34" charset="0"/>
              </a:rPr>
              <a:t> model at </a:t>
            </a:r>
            <a:r>
              <a:rPr lang="da-DK" sz="1200" dirty="0" err="1" smtClean="0">
                <a:latin typeface="Calibri" panose="020F0502020204030204" pitchFamily="34" charset="0"/>
              </a:rPr>
              <a:t>one</a:t>
            </a:r>
            <a:r>
              <a:rPr lang="da-DK" sz="1200" dirty="0" smtClean="0">
                <a:latin typeface="Calibri" panose="020F0502020204030204" pitchFamily="34" charset="0"/>
              </a:rPr>
              <a:t> location in Gothland </a:t>
            </a:r>
            <a:r>
              <a:rPr lang="da-DK" sz="1200" dirty="0" err="1" smtClean="0">
                <a:latin typeface="Calibri" panose="020F0502020204030204" pitchFamily="34" charset="0"/>
              </a:rPr>
              <a:t>deep</a:t>
            </a:r>
            <a:r>
              <a:rPr lang="da-DK" sz="1200" dirty="0" smtClean="0">
                <a:latin typeface="Calibri" panose="020F0502020204030204" pitchFamily="34" charset="0"/>
              </a:rPr>
              <a:t>: </a:t>
            </a:r>
            <a:r>
              <a:rPr lang="da-DK" sz="1200" dirty="0" err="1" smtClean="0">
                <a:latin typeface="Calibri" panose="020F0502020204030204" pitchFamily="34" charset="0"/>
              </a:rPr>
              <a:t>year</a:t>
            </a:r>
            <a:r>
              <a:rPr lang="da-DK" sz="1200" dirty="0" smtClean="0">
                <a:latin typeface="Calibri" panose="020F0502020204030204" pitchFamily="34" charset="0"/>
              </a:rPr>
              <a:t> 2015</a:t>
            </a:r>
            <a:endParaRPr lang="en-US" sz="1200" dirty="0">
              <a:latin typeface="Calibri" panose="020F0502020204030204" pitchFamily="34" charset="0"/>
            </a:endParaRPr>
          </a:p>
        </p:txBody>
      </p:sp>
      <p:sp>
        <p:nvSpPr>
          <p:cNvPr id="11" name="Shape 110"/>
          <p:cNvSpPr txBox="1">
            <a:spLocks noGrp="1"/>
          </p:cNvSpPr>
          <p:nvPr>
            <p:ph type="ftr" idx="11"/>
          </p:nvPr>
        </p:nvSpPr>
        <p:spPr>
          <a:xfrm>
            <a:off x="4183946" y="6429445"/>
            <a:ext cx="4663723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b="1" dirty="0" smtClean="0"/>
              <a:t>CLAIM Annual Meeting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sz="1100" b="1" i="0" u="none" strike="noStrike" cap="none" dirty="0">
                <a:solidFill>
                  <a:schemeClr val="dk2"/>
                </a:solidFill>
                <a:sym typeface="Calibri"/>
              </a:rPr>
              <a:t>– </a:t>
            </a:r>
            <a:r>
              <a:rPr lang="en-US" b="1" dirty="0" err="1" smtClean="0"/>
              <a:t>Camogli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6-8th </a:t>
            </a:r>
            <a:r>
              <a:rPr lang="en-US" b="1" dirty="0" smtClean="0"/>
              <a:t>Nov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2018 </a:t>
            </a:r>
            <a:endParaRPr lang="en-US" sz="1100" b="1" i="0" u="none" strike="noStrike" cap="none" dirty="0">
              <a:solidFill>
                <a:schemeClr val="dk2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83609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2400" b="1" dirty="0" err="1" smtClean="0">
                <a:solidFill>
                  <a:schemeClr val="accent2"/>
                </a:solidFill>
              </a:rPr>
              <a:t>Biofouling</a:t>
            </a:r>
            <a:r>
              <a:rPr lang="da-DK" sz="2400" b="1" dirty="0" smtClean="0">
                <a:solidFill>
                  <a:schemeClr val="accent2"/>
                </a:solidFill>
              </a:rPr>
              <a:t> </a:t>
            </a:r>
            <a:r>
              <a:rPr lang="da-DK" sz="2400" b="1" dirty="0" err="1" smtClean="0">
                <a:solidFill>
                  <a:schemeClr val="accent2"/>
                </a:solidFill>
              </a:rPr>
              <a:t>effects</a:t>
            </a:r>
            <a:r>
              <a:rPr lang="da-DK" sz="2400" b="1" dirty="0" smtClean="0">
                <a:solidFill>
                  <a:schemeClr val="accent2"/>
                </a:solidFill>
              </a:rPr>
              <a:t> on the </a:t>
            </a:r>
            <a:r>
              <a:rPr lang="da-DK" sz="2400" b="1" dirty="0" err="1" smtClean="0">
                <a:solidFill>
                  <a:schemeClr val="accent2"/>
                </a:solidFill>
              </a:rPr>
              <a:t>vertical</a:t>
            </a:r>
            <a:r>
              <a:rPr lang="da-DK" sz="2400" b="1" dirty="0" smtClean="0">
                <a:solidFill>
                  <a:schemeClr val="accent2"/>
                </a:solidFill>
              </a:rPr>
              <a:t> </a:t>
            </a:r>
            <a:r>
              <a:rPr lang="da-DK" sz="2400" b="1" dirty="0" err="1" smtClean="0">
                <a:solidFill>
                  <a:schemeClr val="accent2"/>
                </a:solidFill>
              </a:rPr>
              <a:t>dynamic</a:t>
            </a:r>
            <a:r>
              <a:rPr lang="da-DK" sz="2400" b="1" dirty="0" smtClean="0">
                <a:solidFill>
                  <a:schemeClr val="accent2"/>
                </a:solidFill>
              </a:rPr>
              <a:t>  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 b="0" i="0" u="none" strike="noStrike" cap="none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25</a:t>
            </a:fld>
            <a:endParaRPr lang="en-US" sz="1400" b="0" i="0" u="none" strike="noStrike" cap="none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3058"/>
            <a:ext cx="9144000" cy="349188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5211197"/>
            <a:ext cx="86409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dirty="0">
                <a:latin typeface="Calibri" panose="020F0502020204030204" pitchFamily="34" charset="0"/>
              </a:rPr>
              <a:t>S</a:t>
            </a:r>
            <a:r>
              <a:rPr lang="da-DK" dirty="0" smtClean="0">
                <a:latin typeface="Calibri" panose="020F0502020204030204" pitchFamily="34" charset="0"/>
              </a:rPr>
              <a:t>urface </a:t>
            </a:r>
            <a:r>
              <a:rPr lang="da-DK" dirty="0" err="1" smtClean="0">
                <a:latin typeface="Calibri" panose="020F0502020204030204" pitchFamily="34" charset="0"/>
              </a:rPr>
              <a:t>concentration</a:t>
            </a:r>
            <a:r>
              <a:rPr lang="da-DK" dirty="0" smtClean="0">
                <a:latin typeface="Calibri" panose="020F0502020204030204" pitchFamily="34" charset="0"/>
              </a:rPr>
              <a:t> of PCCP in the </a:t>
            </a:r>
            <a:r>
              <a:rPr lang="da-DK" dirty="0" err="1" smtClean="0">
                <a:latin typeface="Calibri" panose="020F0502020204030204" pitchFamily="34" charset="0"/>
              </a:rPr>
              <a:t>Baltic</a:t>
            </a:r>
            <a:r>
              <a:rPr lang="da-DK" dirty="0" smtClean="0">
                <a:latin typeface="Calibri" panose="020F0502020204030204" pitchFamily="34" charset="0"/>
              </a:rPr>
              <a:t> Sea (</a:t>
            </a:r>
            <a:r>
              <a:rPr lang="da-DK" dirty="0" err="1" smtClean="0">
                <a:latin typeface="Calibri" panose="020F0502020204030204" pitchFamily="34" charset="0"/>
              </a:rPr>
              <a:t>left</a:t>
            </a:r>
            <a:r>
              <a:rPr lang="da-DK" dirty="0" smtClean="0">
                <a:latin typeface="Calibri" panose="020F0502020204030204" pitchFamily="34" charset="0"/>
              </a:rPr>
              <a:t>) and </a:t>
            </a:r>
            <a:r>
              <a:rPr lang="da-DK" dirty="0" err="1" smtClean="0">
                <a:latin typeface="Calibri" panose="020F0502020204030204" pitchFamily="34" charset="0"/>
              </a:rPr>
              <a:t>concentration</a:t>
            </a:r>
            <a:r>
              <a:rPr lang="da-DK" dirty="0" smtClean="0">
                <a:latin typeface="Calibri" panose="020F0502020204030204" pitchFamily="34" charset="0"/>
              </a:rPr>
              <a:t> </a:t>
            </a:r>
            <a:r>
              <a:rPr lang="da-DK" dirty="0" err="1" smtClean="0">
                <a:latin typeface="Calibri" panose="020F0502020204030204" pitchFamily="34" charset="0"/>
              </a:rPr>
              <a:t>change</a:t>
            </a:r>
            <a:r>
              <a:rPr lang="da-DK" dirty="0" smtClean="0">
                <a:latin typeface="Calibri" panose="020F0502020204030204" pitchFamily="34" charset="0"/>
              </a:rPr>
              <a:t> due to </a:t>
            </a:r>
            <a:r>
              <a:rPr lang="da-DK" dirty="0" err="1" smtClean="0">
                <a:latin typeface="Calibri" panose="020F0502020204030204" pitchFamily="34" charset="0"/>
              </a:rPr>
              <a:t>biofouling</a:t>
            </a:r>
            <a:r>
              <a:rPr lang="da-DK" dirty="0" smtClean="0">
                <a:latin typeface="Calibri" panose="020F0502020204030204" pitchFamily="34" charset="0"/>
              </a:rPr>
              <a:t>: 1-th of May (</a:t>
            </a:r>
            <a:r>
              <a:rPr lang="da-DK" dirty="0" err="1" smtClean="0">
                <a:latin typeface="Calibri" panose="020F0502020204030204" pitchFamily="34" charset="0"/>
              </a:rPr>
              <a:t>middle</a:t>
            </a:r>
            <a:r>
              <a:rPr lang="da-DK" dirty="0" smtClean="0">
                <a:latin typeface="Calibri" panose="020F0502020204030204" pitchFamily="34" charset="0"/>
              </a:rPr>
              <a:t>) and 1-th of June (right). </a:t>
            </a:r>
            <a:r>
              <a:rPr lang="da-DK" dirty="0" err="1">
                <a:latin typeface="Calibri" panose="020F0502020204030204" pitchFamily="34" charset="0"/>
              </a:rPr>
              <a:t>A</a:t>
            </a:r>
            <a:r>
              <a:rPr lang="da-DK" dirty="0" err="1" smtClean="0">
                <a:latin typeface="Calibri" panose="020F0502020204030204" pitchFamily="34" charset="0"/>
              </a:rPr>
              <a:t>fter</a:t>
            </a:r>
            <a:r>
              <a:rPr lang="da-DK" dirty="0" smtClean="0">
                <a:latin typeface="Calibri" panose="020F0502020204030204" pitchFamily="34" charset="0"/>
              </a:rPr>
              <a:t> 4 </a:t>
            </a:r>
            <a:r>
              <a:rPr lang="da-DK" dirty="0" err="1" smtClean="0">
                <a:latin typeface="Calibri" panose="020F0502020204030204" pitchFamily="34" charset="0"/>
              </a:rPr>
              <a:t>month</a:t>
            </a:r>
            <a:r>
              <a:rPr lang="da-DK" dirty="0" smtClean="0">
                <a:latin typeface="Calibri" panose="020F0502020204030204" pitchFamily="34" charset="0"/>
              </a:rPr>
              <a:t> of simulation </a:t>
            </a:r>
            <a:r>
              <a:rPr lang="da-DK" dirty="0" err="1" smtClean="0">
                <a:latin typeface="Calibri" panose="020F0502020204030204" pitchFamily="34" charset="0"/>
              </a:rPr>
              <a:t>bioactivity</a:t>
            </a:r>
            <a:r>
              <a:rPr lang="da-DK" dirty="0" smtClean="0">
                <a:latin typeface="Calibri" panose="020F0502020204030204" pitchFamily="34" charset="0"/>
              </a:rPr>
              <a:t> is </a:t>
            </a:r>
            <a:r>
              <a:rPr lang="da-DK" dirty="0" err="1" smtClean="0">
                <a:latin typeface="Calibri" panose="020F0502020204030204" pitchFamily="34" charset="0"/>
              </a:rPr>
              <a:t>starting</a:t>
            </a:r>
            <a:r>
              <a:rPr lang="da-DK" dirty="0" smtClean="0">
                <a:latin typeface="Calibri" panose="020F0502020204030204" pitchFamily="34" charset="0"/>
              </a:rPr>
              <a:t> to have an </a:t>
            </a:r>
            <a:r>
              <a:rPr lang="da-DK" dirty="0" err="1" smtClean="0">
                <a:latin typeface="Calibri" panose="020F0502020204030204" pitchFamily="34" charset="0"/>
              </a:rPr>
              <a:t>effect</a:t>
            </a:r>
            <a:r>
              <a:rPr lang="da-DK" dirty="0" smtClean="0">
                <a:latin typeface="Calibri" panose="020F0502020204030204" pitchFamily="34" charset="0"/>
              </a:rPr>
              <a:t> on the </a:t>
            </a:r>
            <a:r>
              <a:rPr lang="da-DK" dirty="0" err="1" smtClean="0">
                <a:latin typeface="Calibri" panose="020F0502020204030204" pitchFamily="34" charset="0"/>
              </a:rPr>
              <a:t>surface</a:t>
            </a:r>
            <a:r>
              <a:rPr lang="da-DK" dirty="0" smtClean="0">
                <a:latin typeface="Calibri" panose="020F0502020204030204" pitchFamily="34" charset="0"/>
              </a:rPr>
              <a:t> </a:t>
            </a:r>
            <a:r>
              <a:rPr lang="da-DK" dirty="0" err="1" smtClean="0">
                <a:latin typeface="Calibri" panose="020F0502020204030204" pitchFamily="34" charset="0"/>
              </a:rPr>
              <a:t>concentration</a:t>
            </a:r>
            <a:r>
              <a:rPr lang="da-DK" dirty="0" smtClean="0">
                <a:latin typeface="Calibri" panose="020F0502020204030204" pitchFamily="34" charset="0"/>
              </a:rPr>
              <a:t> </a:t>
            </a:r>
            <a:r>
              <a:rPr lang="da-DK" dirty="0" err="1" smtClean="0">
                <a:latin typeface="Calibri" panose="020F0502020204030204" pitchFamily="34" charset="0"/>
              </a:rPr>
              <a:t>values</a:t>
            </a:r>
            <a:r>
              <a:rPr lang="da-DK" dirty="0" smtClean="0">
                <a:latin typeface="Calibri" panose="020F0502020204030204" pitchFamily="34" charset="0"/>
              </a:rPr>
              <a:t> (</a:t>
            </a:r>
            <a:r>
              <a:rPr lang="da-DK" dirty="0" err="1" smtClean="0">
                <a:latin typeface="Calibri" panose="020F0502020204030204" pitchFamily="34" charset="0"/>
              </a:rPr>
              <a:t>middle</a:t>
            </a:r>
            <a:r>
              <a:rPr lang="da-DK" dirty="0" smtClean="0">
                <a:latin typeface="Calibri" panose="020F0502020204030204" pitchFamily="34" charset="0"/>
              </a:rPr>
              <a:t>). Over </a:t>
            </a:r>
            <a:r>
              <a:rPr lang="da-DK" dirty="0" err="1" smtClean="0">
                <a:latin typeface="Calibri" panose="020F0502020204030204" pitchFamily="34" charset="0"/>
              </a:rPr>
              <a:t>this</a:t>
            </a:r>
            <a:r>
              <a:rPr lang="da-DK" dirty="0" smtClean="0">
                <a:latin typeface="Calibri" panose="020F0502020204030204" pitchFamily="34" charset="0"/>
              </a:rPr>
              <a:t> time, the radius of plastic-</a:t>
            </a:r>
            <a:r>
              <a:rPr lang="da-DK" dirty="0" err="1" smtClean="0">
                <a:latin typeface="Calibri" panose="020F0502020204030204" pitchFamily="34" charset="0"/>
              </a:rPr>
              <a:t>algae</a:t>
            </a:r>
            <a:r>
              <a:rPr lang="da-DK" dirty="0" smtClean="0">
                <a:latin typeface="Calibri" panose="020F0502020204030204" pitchFamily="34" charset="0"/>
              </a:rPr>
              <a:t> </a:t>
            </a:r>
            <a:r>
              <a:rPr lang="da-DK" dirty="0" err="1" smtClean="0">
                <a:latin typeface="Calibri" panose="020F0502020204030204" pitchFamily="34" charset="0"/>
              </a:rPr>
              <a:t>particle</a:t>
            </a:r>
            <a:r>
              <a:rPr lang="da-DK" dirty="0" smtClean="0">
                <a:latin typeface="Calibri" panose="020F0502020204030204" pitchFamily="34" charset="0"/>
              </a:rPr>
              <a:t> has </a:t>
            </a:r>
            <a:r>
              <a:rPr lang="da-DK" dirty="0" err="1" smtClean="0">
                <a:latin typeface="Calibri" panose="020F0502020204030204" pitchFamily="34" charset="0"/>
              </a:rPr>
              <a:t>become</a:t>
            </a:r>
            <a:r>
              <a:rPr lang="da-DK" dirty="0" smtClean="0">
                <a:latin typeface="Calibri" panose="020F0502020204030204" pitchFamily="34" charset="0"/>
              </a:rPr>
              <a:t> </a:t>
            </a:r>
            <a:r>
              <a:rPr lang="da-DK" dirty="0" err="1" smtClean="0">
                <a:latin typeface="Calibri" panose="020F0502020204030204" pitchFamily="34" charset="0"/>
              </a:rPr>
              <a:t>sufficiently</a:t>
            </a:r>
            <a:r>
              <a:rPr lang="da-DK" dirty="0" smtClean="0">
                <a:latin typeface="Calibri" panose="020F0502020204030204" pitchFamily="34" charset="0"/>
              </a:rPr>
              <a:t> large, so </a:t>
            </a:r>
            <a:r>
              <a:rPr lang="da-DK" dirty="0" err="1" smtClean="0">
                <a:latin typeface="Calibri" panose="020F0502020204030204" pitchFamily="34" charset="0"/>
              </a:rPr>
              <a:t>that</a:t>
            </a:r>
            <a:r>
              <a:rPr lang="da-DK" dirty="0">
                <a:latin typeface="Calibri" panose="020F0502020204030204" pitchFamily="34" charset="0"/>
              </a:rPr>
              <a:t> </a:t>
            </a:r>
            <a:r>
              <a:rPr lang="da-DK" dirty="0" smtClean="0">
                <a:latin typeface="Calibri" panose="020F0502020204030204" pitchFamily="34" charset="0"/>
              </a:rPr>
              <a:t>it is </a:t>
            </a:r>
            <a:r>
              <a:rPr lang="da-DK" dirty="0" err="1" smtClean="0">
                <a:latin typeface="Calibri" panose="020F0502020204030204" pitchFamily="34" charset="0"/>
              </a:rPr>
              <a:t>fastly</a:t>
            </a:r>
            <a:r>
              <a:rPr lang="da-DK" dirty="0" smtClean="0">
                <a:latin typeface="Calibri" panose="020F0502020204030204" pitchFamily="34" charset="0"/>
              </a:rPr>
              <a:t> removed from the </a:t>
            </a:r>
            <a:r>
              <a:rPr lang="da-DK" dirty="0" err="1" smtClean="0">
                <a:latin typeface="Calibri" panose="020F0502020204030204" pitchFamily="34" charset="0"/>
              </a:rPr>
              <a:t>surface</a:t>
            </a:r>
            <a:r>
              <a:rPr lang="da-DK" dirty="0" smtClean="0">
                <a:latin typeface="Calibri" panose="020F0502020204030204" pitchFamily="34" charset="0"/>
              </a:rPr>
              <a:t>.   </a:t>
            </a:r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7" name="Shape 110"/>
          <p:cNvSpPr txBox="1">
            <a:spLocks noGrp="1"/>
          </p:cNvSpPr>
          <p:nvPr>
            <p:ph type="ftr" idx="11"/>
          </p:nvPr>
        </p:nvSpPr>
        <p:spPr>
          <a:xfrm>
            <a:off x="4183946" y="6429445"/>
            <a:ext cx="4663723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b="1" dirty="0" smtClean="0"/>
              <a:t>BOOS Annual Meeting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sz="1100" b="1" i="0" u="none" strike="noStrike" cap="none" dirty="0">
                <a:solidFill>
                  <a:schemeClr val="dk2"/>
                </a:solidFill>
                <a:sym typeface="Calibri"/>
              </a:rPr>
              <a:t>– </a:t>
            </a:r>
            <a:r>
              <a:rPr lang="en-US" b="1" dirty="0" smtClean="0"/>
              <a:t>Rostock </a:t>
            </a:r>
            <a:r>
              <a:rPr lang="en-US" b="1" dirty="0" err="1" smtClean="0"/>
              <a:t>Warnemünde</a:t>
            </a:r>
            <a:r>
              <a:rPr lang="en-US" b="1" dirty="0" smtClean="0"/>
              <a:t>,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b="1" dirty="0" smtClean="0"/>
              <a:t>12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-13th </a:t>
            </a:r>
            <a:r>
              <a:rPr lang="en-US" b="1" dirty="0" smtClean="0"/>
              <a:t>June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2019 </a:t>
            </a:r>
            <a:endParaRPr lang="en-US" sz="1100" b="1" i="0" u="none" strike="noStrike" cap="none" dirty="0">
              <a:solidFill>
                <a:schemeClr val="dk2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4965937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hteck 37"/>
          <p:cNvSpPr/>
          <p:nvPr/>
        </p:nvSpPr>
        <p:spPr>
          <a:xfrm>
            <a:off x="142875" y="3500438"/>
            <a:ext cx="4286250" cy="321468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endParaRPr lang="en-GB" altLang="da-DK">
              <a:solidFill>
                <a:srgbClr val="FFFFFF"/>
              </a:solidFill>
            </a:endParaRPr>
          </a:p>
        </p:txBody>
      </p:sp>
      <p:pic>
        <p:nvPicPr>
          <p:cNvPr id="8198" name="Grafik 38" descr="TAU20050110_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r="17188" b="13182"/>
          <a:stretch>
            <a:fillRect/>
          </a:stretch>
        </p:blipFill>
        <p:spPr bwMode="auto">
          <a:xfrm>
            <a:off x="214313" y="3551238"/>
            <a:ext cx="4214812" cy="316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feld 39"/>
          <p:cNvSpPr txBox="1"/>
          <p:nvPr/>
        </p:nvSpPr>
        <p:spPr>
          <a:xfrm>
            <a:off x="428625" y="3857625"/>
            <a:ext cx="148951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Shear Stress at</a:t>
            </a:r>
          </a:p>
          <a:p>
            <a:pPr>
              <a:defRPr/>
            </a:pPr>
            <a:r>
              <a:rPr lang="en-GB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the sea bed</a:t>
            </a:r>
          </a:p>
        </p:txBody>
      </p:sp>
      <p:sp>
        <p:nvSpPr>
          <p:cNvPr id="41" name="Rechteck 40"/>
          <p:cNvSpPr/>
          <p:nvPr/>
        </p:nvSpPr>
        <p:spPr>
          <a:xfrm>
            <a:off x="4786313" y="3500438"/>
            <a:ext cx="4214812" cy="3214687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endParaRPr lang="en-GB" altLang="da-DK">
              <a:solidFill>
                <a:srgbClr val="FFFFFF"/>
              </a:solidFill>
            </a:endParaRPr>
          </a:p>
        </p:txBody>
      </p:sp>
      <p:pic>
        <p:nvPicPr>
          <p:cNvPr id="8201" name="Grafik 41" descr="SEDI2005011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" r="21094" b="16982"/>
          <a:stretch>
            <a:fillRect/>
          </a:stretch>
        </p:blipFill>
        <p:spPr bwMode="auto">
          <a:xfrm>
            <a:off x="4857750" y="3643313"/>
            <a:ext cx="403225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Textfeld 42"/>
          <p:cNvSpPr txBox="1"/>
          <p:nvPr/>
        </p:nvSpPr>
        <p:spPr>
          <a:xfrm>
            <a:off x="5180013" y="3770313"/>
            <a:ext cx="1574470" cy="73866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Fine Sediment</a:t>
            </a:r>
          </a:p>
          <a:p>
            <a:pPr>
              <a:defRPr/>
            </a:pPr>
            <a:r>
              <a:rPr lang="en-GB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concentration in</a:t>
            </a:r>
          </a:p>
          <a:p>
            <a:pPr>
              <a:defRPr/>
            </a:pPr>
            <a:r>
              <a:rPr lang="en-GB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the sea bed</a:t>
            </a:r>
          </a:p>
        </p:txBody>
      </p:sp>
      <p:sp>
        <p:nvSpPr>
          <p:cNvPr id="45" name="Textfeld 44"/>
          <p:cNvSpPr txBox="1"/>
          <p:nvPr/>
        </p:nvSpPr>
        <p:spPr>
          <a:xfrm>
            <a:off x="2786063" y="785813"/>
            <a:ext cx="2506662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b="1" i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SPM concentration</a:t>
            </a:r>
          </a:p>
          <a:p>
            <a:pPr>
              <a:defRPr/>
            </a:pPr>
            <a:r>
              <a:rPr lang="en-GB" b="1" i="1" dirty="0">
                <a:solidFill>
                  <a:schemeClr val="accent6">
                    <a:lumMod val="50000"/>
                  </a:schemeClr>
                </a:solidFill>
                <a:latin typeface="Arial" charset="0"/>
              </a:rPr>
              <a:t>at the surface</a:t>
            </a:r>
          </a:p>
        </p:txBody>
      </p:sp>
      <p:sp>
        <p:nvSpPr>
          <p:cNvPr id="47" name="Rechteck 46"/>
          <p:cNvSpPr/>
          <p:nvPr/>
        </p:nvSpPr>
        <p:spPr>
          <a:xfrm>
            <a:off x="2357438" y="6072188"/>
            <a:ext cx="1357312" cy="142875"/>
          </a:xfrm>
          <a:prstGeom prst="rect">
            <a:avLst/>
          </a:prstGeom>
          <a:solidFill>
            <a:srgbClr val="00CC0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000" dirty="0"/>
              <a:t>Re-Suspension</a:t>
            </a:r>
          </a:p>
        </p:txBody>
      </p:sp>
      <p:sp>
        <p:nvSpPr>
          <p:cNvPr id="48" name="Rechteck 47"/>
          <p:cNvSpPr/>
          <p:nvPr/>
        </p:nvSpPr>
        <p:spPr>
          <a:xfrm>
            <a:off x="2357438" y="5857875"/>
            <a:ext cx="1357312" cy="14287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000" dirty="0"/>
              <a:t>Erosion</a:t>
            </a:r>
          </a:p>
        </p:txBody>
      </p:sp>
      <p:sp>
        <p:nvSpPr>
          <p:cNvPr id="49" name="Rechteck 48"/>
          <p:cNvSpPr/>
          <p:nvPr/>
        </p:nvSpPr>
        <p:spPr>
          <a:xfrm>
            <a:off x="2357438" y="6286500"/>
            <a:ext cx="1357312" cy="142875"/>
          </a:xfrm>
          <a:prstGeom prst="rect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000" dirty="0"/>
              <a:t>Sedimentation</a:t>
            </a:r>
          </a:p>
        </p:txBody>
      </p:sp>
      <p:sp>
        <p:nvSpPr>
          <p:cNvPr id="50" name="Text Box 1"/>
          <p:cNvSpPr txBox="1">
            <a:spLocks noChangeArrowheads="1"/>
          </p:cNvSpPr>
          <p:nvPr/>
        </p:nvSpPr>
        <p:spPr bwMode="auto">
          <a:xfrm>
            <a:off x="827584" y="-27384"/>
            <a:ext cx="7888599" cy="571500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90000" tIns="78552" rIns="90000" bIns="46800" anchor="ctr"/>
          <a:lstStyle/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en-US" sz="2400" b="1" i="1" dirty="0">
                <a:solidFill>
                  <a:schemeClr val="accent2"/>
                </a:solidFill>
                <a:latin typeface="Calibri" panose="020F0502020204030204" pitchFamily="34" charset="0"/>
                <a:cs typeface="Arial" charset="0"/>
              </a:rPr>
              <a:t>     </a:t>
            </a:r>
            <a:r>
              <a:rPr lang="en-US" sz="2400" b="1" i="1" dirty="0" smtClean="0">
                <a:solidFill>
                  <a:schemeClr val="accent2"/>
                </a:solidFill>
                <a:latin typeface="Calibri" panose="020F0502020204030204" pitchFamily="34" charset="0"/>
                <a:cs typeface="Arial" charset="0"/>
              </a:rPr>
              <a:t>Outlook(3): Resuspension and upwards mixing</a:t>
            </a:r>
          </a:p>
        </p:txBody>
      </p:sp>
      <p:sp>
        <p:nvSpPr>
          <p:cNvPr id="8209" name="Textfeld 16"/>
          <p:cNvSpPr txBox="1">
            <a:spLocks noChangeArrowheads="1"/>
          </p:cNvSpPr>
          <p:nvPr/>
        </p:nvSpPr>
        <p:spPr bwMode="auto">
          <a:xfrm>
            <a:off x="6516216" y="1628800"/>
            <a:ext cx="1980029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GB" altLang="da-DK" sz="1400" i="1" dirty="0"/>
              <a:t>Processes: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GB" altLang="da-DK" sz="1400" i="1" dirty="0"/>
              <a:t>Sinking versus mixing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GB" altLang="da-DK" sz="1400" i="1" dirty="0"/>
              <a:t>Advection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GB" altLang="da-DK" sz="1400" i="1" dirty="0"/>
              <a:t>Sedimentation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GB" altLang="da-DK" sz="1400" i="1" dirty="0"/>
              <a:t>Re-suspension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GB" altLang="da-DK" sz="1400" i="1" dirty="0"/>
              <a:t>Erosion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GB" altLang="da-DK" sz="1400" i="1" dirty="0"/>
              <a:t>Consumption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GB" altLang="da-DK" sz="1400" i="1" dirty="0"/>
              <a:t>Bioturbation</a:t>
            </a:r>
          </a:p>
        </p:txBody>
      </p:sp>
      <p:sp>
        <p:nvSpPr>
          <p:cNvPr id="8210" name="Textfeld 17"/>
          <p:cNvSpPr txBox="1">
            <a:spLocks noChangeArrowheads="1"/>
          </p:cNvSpPr>
          <p:nvPr/>
        </p:nvSpPr>
        <p:spPr bwMode="auto">
          <a:xfrm>
            <a:off x="232836" y="2076253"/>
            <a:ext cx="200088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da-DK" altLang="da-DK" sz="1400" i="1" dirty="0"/>
              <a:t>3 SPM </a:t>
            </a:r>
            <a:r>
              <a:rPr lang="da-DK" altLang="da-DK" sz="1400" i="1" dirty="0" err="1"/>
              <a:t>fractions</a:t>
            </a:r>
            <a:r>
              <a:rPr lang="da-DK" altLang="da-DK" sz="1400" i="1" dirty="0"/>
              <a:t>:</a:t>
            </a:r>
          </a:p>
          <a:p>
            <a:pPr eaLnBrk="1" hangingPunct="1"/>
            <a:r>
              <a:rPr lang="da-DK" altLang="da-DK" sz="1400" i="1" dirty="0" err="1"/>
              <a:t>w</a:t>
            </a:r>
            <a:r>
              <a:rPr lang="da-DK" altLang="da-DK" sz="1400" i="1" baseline="-25000" dirty="0" err="1"/>
              <a:t>sink</a:t>
            </a:r>
            <a:r>
              <a:rPr lang="da-DK" altLang="da-DK" sz="1400" i="1" dirty="0"/>
              <a:t>(f</a:t>
            </a:r>
            <a:r>
              <a:rPr lang="da-DK" altLang="da-DK" sz="1400" i="1" baseline="-25000" dirty="0"/>
              <a:t>1</a:t>
            </a:r>
            <a:r>
              <a:rPr lang="da-DK" altLang="da-DK" sz="1400" i="1" dirty="0"/>
              <a:t>)=0.0001 m/s </a:t>
            </a:r>
          </a:p>
          <a:p>
            <a:pPr eaLnBrk="1" hangingPunct="1"/>
            <a:r>
              <a:rPr lang="da-DK" altLang="da-DK" sz="1400" i="1" dirty="0" err="1"/>
              <a:t>w</a:t>
            </a:r>
            <a:r>
              <a:rPr lang="da-DK" altLang="da-DK" sz="1400" i="1" baseline="-25000" dirty="0" err="1"/>
              <a:t>sink</a:t>
            </a:r>
            <a:r>
              <a:rPr lang="da-DK" altLang="da-DK" sz="1400" i="1" dirty="0"/>
              <a:t>(f</a:t>
            </a:r>
            <a:r>
              <a:rPr lang="da-DK" altLang="da-DK" sz="1400" i="1" baseline="-25000" dirty="0"/>
              <a:t>2</a:t>
            </a:r>
            <a:r>
              <a:rPr lang="da-DK" altLang="da-DK" sz="1400" i="1" dirty="0"/>
              <a:t>)=0.00002 m/s</a:t>
            </a:r>
          </a:p>
          <a:p>
            <a:pPr eaLnBrk="1" hangingPunct="1"/>
            <a:r>
              <a:rPr lang="da-DK" altLang="da-DK" sz="1400" i="1" dirty="0" err="1"/>
              <a:t>w</a:t>
            </a:r>
            <a:r>
              <a:rPr lang="da-DK" altLang="da-DK" sz="1400" i="1" baseline="-25000" dirty="0" err="1"/>
              <a:t>sink</a:t>
            </a:r>
            <a:r>
              <a:rPr lang="da-DK" altLang="da-DK" sz="1400" i="1" dirty="0"/>
              <a:t>(f</a:t>
            </a:r>
            <a:r>
              <a:rPr lang="da-DK" altLang="da-DK" sz="1400" i="1" baseline="-25000" dirty="0"/>
              <a:t>3</a:t>
            </a:r>
            <a:r>
              <a:rPr lang="da-DK" altLang="da-DK" sz="1400" i="1" dirty="0"/>
              <a:t>)=0.001 m/s</a:t>
            </a:r>
          </a:p>
          <a:p>
            <a:pPr eaLnBrk="1" hangingPunct="1"/>
            <a:endParaRPr lang="en-GB" altLang="da-DK" sz="1600" i="1" dirty="0"/>
          </a:p>
        </p:txBody>
      </p:sp>
      <p:pic>
        <p:nvPicPr>
          <p:cNvPr id="19" name="Picture 4" descr="spm_coarse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24749" y="620688"/>
            <a:ext cx="3947452" cy="295690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" name="Text Box 1"/>
          <p:cNvSpPr txBox="1">
            <a:spLocks noChangeArrowheads="1"/>
          </p:cNvSpPr>
          <p:nvPr/>
        </p:nvSpPr>
        <p:spPr bwMode="auto">
          <a:xfrm>
            <a:off x="197118" y="649403"/>
            <a:ext cx="2124601" cy="571500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lIns="90000" tIns="78552" rIns="90000" bIns="46800" anchor="ctr"/>
          <a:lstStyle/>
          <a:p>
            <a:pPr>
              <a:lnSpc>
                <a:spcPct val="93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/>
            </a:pPr>
            <a:r>
              <a:rPr lang="en-US" sz="2800" i="1" dirty="0" smtClean="0">
                <a:solidFill>
                  <a:srgbClr val="002060"/>
                </a:solidFill>
                <a:latin typeface="Arial" charset="0"/>
                <a:cs typeface="Arial" charset="0"/>
              </a:rPr>
              <a:t>SPM model</a:t>
            </a:r>
            <a:endParaRPr lang="en-US" sz="2800" i="1" dirty="0">
              <a:solidFill>
                <a:srgbClr val="002060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91560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b="1" dirty="0" smtClean="0"/>
              <a:t>CLAIM: project overview</a:t>
            </a:r>
            <a:r>
              <a:rPr lang="en-US" sz="2400" b="1" dirty="0"/>
              <a:t/>
            </a:r>
            <a:br>
              <a:rPr lang="en-US" sz="2400" b="1" dirty="0"/>
            </a:br>
            <a:r>
              <a:rPr lang="en-US" sz="2400" b="1" dirty="0" smtClean="0"/>
              <a:t>H2020 Innovation Action</a:t>
            </a:r>
            <a:endParaRPr lang="en-US" sz="24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 b="0" i="0" u="none" strike="noStrike" cap="none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US" sz="1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56381"/>
            <a:ext cx="405765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4833029" y="1762990"/>
            <a:ext cx="936104" cy="936104"/>
          </a:xfrm>
          <a:prstGeom prst="ellipse">
            <a:avLst/>
          </a:prstGeom>
          <a:ln w="571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WP1</a:t>
            </a:r>
            <a:endParaRPr lang="en-US" b="1" dirty="0"/>
          </a:p>
        </p:txBody>
      </p:sp>
      <p:sp>
        <p:nvSpPr>
          <p:cNvPr id="7" name="Oval 6"/>
          <p:cNvSpPr/>
          <p:nvPr/>
        </p:nvSpPr>
        <p:spPr>
          <a:xfrm>
            <a:off x="4716016" y="3274279"/>
            <a:ext cx="936104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WP3</a:t>
            </a:r>
            <a:endParaRPr lang="en-US" b="1" dirty="0"/>
          </a:p>
        </p:txBody>
      </p:sp>
      <p:sp>
        <p:nvSpPr>
          <p:cNvPr id="8" name="Oval 7"/>
          <p:cNvSpPr/>
          <p:nvPr/>
        </p:nvSpPr>
        <p:spPr>
          <a:xfrm>
            <a:off x="6219183" y="2227098"/>
            <a:ext cx="936104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WP2</a:t>
            </a:r>
            <a:endParaRPr lang="en-US" b="1" dirty="0"/>
          </a:p>
        </p:txBody>
      </p:sp>
      <p:cxnSp>
        <p:nvCxnSpPr>
          <p:cNvPr id="10" name="Straight Arrow Connector 9"/>
          <p:cNvCxnSpPr>
            <a:stCxn id="5" idx="4"/>
            <a:endCxn id="7" idx="0"/>
          </p:cNvCxnSpPr>
          <p:nvPr/>
        </p:nvCxnSpPr>
        <p:spPr>
          <a:xfrm flipH="1">
            <a:off x="5184068" y="2699094"/>
            <a:ext cx="117013" cy="57518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8" idx="3"/>
            <a:endCxn id="7" idx="7"/>
          </p:cNvCxnSpPr>
          <p:nvPr/>
        </p:nvCxnSpPr>
        <p:spPr>
          <a:xfrm flipH="1">
            <a:off x="5515031" y="3026113"/>
            <a:ext cx="841241" cy="38525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4774522" y="4841371"/>
            <a:ext cx="936104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WP5</a:t>
            </a:r>
            <a:endParaRPr lang="en-US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652120" y="1701044"/>
            <a:ext cx="11977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u="sng" dirty="0" smtClean="0">
                <a:solidFill>
                  <a:schemeClr val="bg2"/>
                </a:solidFill>
              </a:rPr>
              <a:t>Forecasting</a:t>
            </a:r>
            <a:endParaRPr lang="en-US" b="1" i="1" u="sng" dirty="0">
              <a:solidFill>
                <a:schemeClr val="bg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08497" y="2067441"/>
            <a:ext cx="197201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chemeClr val="bg2"/>
                </a:solidFill>
              </a:rPr>
              <a:t>Technology:</a:t>
            </a:r>
          </a:p>
          <a:p>
            <a:pPr marL="285750" lvl="2" indent="-285750">
              <a:buFont typeface="Arial" panose="020B0604020202020204" pitchFamily="34" charset="0"/>
              <a:buChar char="•"/>
            </a:pPr>
            <a:r>
              <a:rPr lang="en-US" b="1" i="1" dirty="0" smtClean="0">
                <a:solidFill>
                  <a:schemeClr val="bg2"/>
                </a:solidFill>
              </a:rPr>
              <a:t>Nanotech coating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i="1" dirty="0" err="1" smtClean="0">
                <a:solidFill>
                  <a:schemeClr val="bg2"/>
                </a:solidFill>
              </a:rPr>
              <a:t>Pyrolyzer</a:t>
            </a:r>
            <a:endParaRPr lang="en-US" b="1" i="1" dirty="0" smtClean="0">
              <a:solidFill>
                <a:schemeClr val="bg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i="1" dirty="0" smtClean="0">
                <a:solidFill>
                  <a:schemeClr val="bg2"/>
                </a:solidFill>
              </a:rPr>
              <a:t>Booms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i="1" dirty="0" smtClean="0">
                <a:solidFill>
                  <a:schemeClr val="bg2"/>
                </a:solidFill>
              </a:rPr>
              <a:t>Filtering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i="1" dirty="0" smtClean="0">
                <a:solidFill>
                  <a:schemeClr val="bg2"/>
                </a:solidFill>
              </a:rPr>
              <a:t>Ferry-Boxes</a:t>
            </a:r>
            <a:endParaRPr lang="en-US" b="1" i="1" dirty="0">
              <a:solidFill>
                <a:schemeClr val="bg2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606058" y="4194461"/>
            <a:ext cx="14478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chemeClr val="bg2"/>
                </a:solidFill>
              </a:rPr>
              <a:t>Validation &amp;</a:t>
            </a:r>
          </a:p>
          <a:p>
            <a:r>
              <a:rPr lang="en-US" b="1" i="1" dirty="0" smtClean="0">
                <a:solidFill>
                  <a:schemeClr val="bg2"/>
                </a:solidFill>
              </a:rPr>
              <a:t>Demonstration</a:t>
            </a:r>
            <a:endParaRPr lang="en-US" b="1" i="1" dirty="0">
              <a:solidFill>
                <a:schemeClr val="bg2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20272" y="4194461"/>
            <a:ext cx="19127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chemeClr val="bg2"/>
                </a:solidFill>
              </a:rPr>
              <a:t>Ecosystem</a:t>
            </a:r>
          </a:p>
          <a:p>
            <a:r>
              <a:rPr lang="en-US" b="1" i="1" dirty="0" smtClean="0">
                <a:solidFill>
                  <a:schemeClr val="bg2"/>
                </a:solidFill>
              </a:rPr>
              <a:t>Approach: </a:t>
            </a:r>
            <a:r>
              <a:rPr lang="en-US" b="1" i="1" dirty="0" err="1" smtClean="0">
                <a:solidFill>
                  <a:schemeClr val="bg2"/>
                </a:solidFill>
              </a:rPr>
              <a:t>Foodweb</a:t>
            </a:r>
            <a:endParaRPr lang="en-US" b="1" i="1" dirty="0" smtClean="0">
              <a:solidFill>
                <a:schemeClr val="bg2"/>
              </a:solidFill>
            </a:endParaRP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5317166" y="2695150"/>
            <a:ext cx="893128" cy="96190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6354453" y="3029939"/>
            <a:ext cx="186804" cy="49002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606058" y="5786100"/>
            <a:ext cx="20633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chemeClr val="bg2"/>
                </a:solidFill>
              </a:rPr>
              <a:t>Economical feasibility</a:t>
            </a:r>
          </a:p>
          <a:p>
            <a:r>
              <a:rPr lang="en-US" b="1" i="1" dirty="0" smtClean="0">
                <a:solidFill>
                  <a:schemeClr val="bg2"/>
                </a:solidFill>
              </a:rPr>
              <a:t>Social acceptance</a:t>
            </a:r>
          </a:p>
        </p:txBody>
      </p:sp>
      <p:sp>
        <p:nvSpPr>
          <p:cNvPr id="31" name="Oval 30"/>
          <p:cNvSpPr/>
          <p:nvPr/>
        </p:nvSpPr>
        <p:spPr>
          <a:xfrm>
            <a:off x="6552220" y="4837962"/>
            <a:ext cx="936104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WP6</a:t>
            </a:r>
            <a:endParaRPr lang="en-US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6842223" y="5805264"/>
            <a:ext cx="9701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chemeClr val="bg2"/>
                </a:solidFill>
              </a:rPr>
              <a:t>Outreach</a:t>
            </a:r>
          </a:p>
        </p:txBody>
      </p:sp>
      <p:sp>
        <p:nvSpPr>
          <p:cNvPr id="37" name="Oval 36"/>
          <p:cNvSpPr/>
          <p:nvPr/>
        </p:nvSpPr>
        <p:spPr>
          <a:xfrm>
            <a:off x="6073205" y="3519967"/>
            <a:ext cx="936104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WP4</a:t>
            </a:r>
            <a:endParaRPr lang="en-US" b="1" dirty="0"/>
          </a:p>
        </p:txBody>
      </p:sp>
      <p:sp>
        <p:nvSpPr>
          <p:cNvPr id="27" name="Shape 110"/>
          <p:cNvSpPr txBox="1">
            <a:spLocks noGrp="1"/>
          </p:cNvSpPr>
          <p:nvPr>
            <p:ph type="ftr" idx="11"/>
          </p:nvPr>
        </p:nvSpPr>
        <p:spPr>
          <a:xfrm>
            <a:off x="4183946" y="6429445"/>
            <a:ext cx="4663723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b="1" dirty="0" smtClean="0"/>
              <a:t>NOOS</a:t>
            </a:r>
            <a:r>
              <a:rPr lang="en-US" b="1" dirty="0" smtClean="0"/>
              <a:t> Annual Meeting Hamburg,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b="1" dirty="0" smtClean="0"/>
              <a:t>17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th </a:t>
            </a:r>
            <a:r>
              <a:rPr lang="en-US" b="1" dirty="0" smtClean="0"/>
              <a:t>October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2019 </a:t>
            </a:r>
            <a:endParaRPr lang="en-US" sz="1100" b="1" i="0" u="none" strike="noStrike" cap="none" dirty="0">
              <a:solidFill>
                <a:schemeClr val="dk2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488017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D76E0-A48F-42E1-8D36-0CC0F73FDA66}" type="slidenum">
              <a:rPr lang="en-US" altLang="da-DK" smtClean="0">
                <a:solidFill>
                  <a:schemeClr val="bg1"/>
                </a:solidFill>
              </a:rPr>
              <a:pPr/>
              <a:t>4</a:t>
            </a:fld>
            <a:endParaRPr lang="en-US" altLang="da-DK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55" y="2060848"/>
            <a:ext cx="5038725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el 1"/>
          <p:cNvSpPr txBox="1">
            <a:spLocks/>
          </p:cNvSpPr>
          <p:nvPr/>
        </p:nvSpPr>
        <p:spPr>
          <a:xfrm>
            <a:off x="683568" y="228600"/>
            <a:ext cx="6120680" cy="9906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42900" indent="-342900"/>
            <a:r>
              <a:rPr lang="da-DK" sz="2800" b="1" dirty="0" err="1" smtClean="0">
                <a:solidFill>
                  <a:schemeClr val="bg2"/>
                </a:solidFill>
                <a:latin typeface="Calibri" panose="020F0502020204030204" pitchFamily="34" charset="0"/>
              </a:rPr>
              <a:t>Technological</a:t>
            </a:r>
            <a:r>
              <a:rPr lang="da-DK" sz="28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 solution for </a:t>
            </a:r>
            <a:r>
              <a:rPr lang="da-DK" sz="2800" b="1" dirty="0" err="1" smtClean="0">
                <a:solidFill>
                  <a:schemeClr val="bg2"/>
                </a:solidFill>
                <a:latin typeface="Calibri" panose="020F0502020204030204" pitchFamily="34" charset="0"/>
              </a:rPr>
              <a:t>cleaning</a:t>
            </a:r>
            <a:r>
              <a:rPr lang="da-DK" sz="28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 Macro Plastics</a:t>
            </a:r>
            <a:endParaRPr lang="da-DK" sz="2800" b="1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430098" y="2066562"/>
            <a:ext cx="33903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i="1" dirty="0" smtClean="0"/>
              <a:t>Floating booms and marine litter collection and recovery system (New Naval)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prototype at </a:t>
            </a:r>
            <a:r>
              <a:rPr lang="en-US" sz="1800" dirty="0" err="1"/>
              <a:t>Kifissos</a:t>
            </a:r>
            <a:r>
              <a:rPr lang="en-US" sz="1800" dirty="0"/>
              <a:t> river in Athens, Greece.</a:t>
            </a:r>
            <a:endParaRPr lang="en-US" sz="18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94" y="3861048"/>
            <a:ext cx="2511824" cy="1665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987824" y="4005064"/>
            <a:ext cx="59932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i="1" dirty="0" smtClean="0"/>
              <a:t>Small Scale </a:t>
            </a:r>
            <a:r>
              <a:rPr lang="en-US" sz="1800" b="1" i="1" dirty="0" err="1" smtClean="0"/>
              <a:t>Pyrolyser</a:t>
            </a:r>
            <a:endParaRPr lang="en-US" sz="1800" b="1" i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a</a:t>
            </a:r>
            <a:r>
              <a:rPr lang="en-US" sz="1800" dirty="0" smtClean="0"/>
              <a:t>pplication on small-sized vessels</a:t>
            </a:r>
            <a:r>
              <a:rPr lang="en-US" sz="1800" dirty="0"/>
              <a:t> </a:t>
            </a:r>
            <a:r>
              <a:rPr lang="en-US" sz="1800" dirty="0" smtClean="0"/>
              <a:t>and </a:t>
            </a:r>
            <a:r>
              <a:rPr lang="en-US" sz="1800" dirty="0"/>
              <a:t>in </a:t>
            </a:r>
            <a:r>
              <a:rPr lang="en-US" sz="1800" dirty="0" smtClean="0"/>
              <a:t>harbors</a:t>
            </a:r>
            <a:r>
              <a:rPr lang="en-US" sz="18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t</a:t>
            </a:r>
            <a:r>
              <a:rPr lang="en-US" sz="1800" dirty="0" smtClean="0"/>
              <a:t>ransforms plastic waste </a:t>
            </a:r>
            <a:r>
              <a:rPr lang="en-US" sz="1800" dirty="0"/>
              <a:t>into </a:t>
            </a:r>
            <a:r>
              <a:rPr lang="en-US" sz="1800" dirty="0" smtClean="0"/>
              <a:t>combustible gas, which can be used as energy source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suitable </a:t>
            </a:r>
            <a:r>
              <a:rPr lang="en-US" sz="1800" dirty="0"/>
              <a:t>for marine litter that cannot be </a:t>
            </a:r>
            <a:r>
              <a:rPr lang="en-US" sz="1800" dirty="0" smtClean="0"/>
              <a:t>recycled due </a:t>
            </a:r>
            <a:r>
              <a:rPr lang="en-US" sz="1800" dirty="0"/>
              <a:t>to contamination and multi-material </a:t>
            </a:r>
            <a:r>
              <a:rPr lang="en-US" sz="1800" dirty="0" smtClean="0"/>
              <a:t>composition</a:t>
            </a:r>
            <a:endParaRPr lang="en-US" sz="1800" dirty="0"/>
          </a:p>
        </p:txBody>
      </p:sp>
      <p:sp>
        <p:nvSpPr>
          <p:cNvPr id="8" name="Shape 110"/>
          <p:cNvSpPr txBox="1">
            <a:spLocks noGrp="1"/>
          </p:cNvSpPr>
          <p:nvPr>
            <p:ph type="ftr" idx="11"/>
          </p:nvPr>
        </p:nvSpPr>
        <p:spPr>
          <a:xfrm>
            <a:off x="4183946" y="6429445"/>
            <a:ext cx="4663723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b="1" dirty="0" smtClean="0"/>
              <a:t>NOOS</a:t>
            </a:r>
            <a:r>
              <a:rPr lang="en-US" b="1" dirty="0" smtClean="0"/>
              <a:t> Annual Meeting Hamburg,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b="1" dirty="0" smtClean="0"/>
              <a:t>17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th </a:t>
            </a:r>
            <a:r>
              <a:rPr lang="en-US" b="1" dirty="0" smtClean="0"/>
              <a:t>October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2019 </a:t>
            </a:r>
            <a:endParaRPr lang="en-US" sz="1100" b="1" i="0" u="none" strike="noStrike" cap="none" dirty="0">
              <a:solidFill>
                <a:schemeClr val="dk2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670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D76E0-A48F-42E1-8D36-0CC0F73FDA66}" type="slidenum">
              <a:rPr lang="en-US" altLang="da-DK" smtClean="0">
                <a:solidFill>
                  <a:schemeClr val="bg1"/>
                </a:solidFill>
              </a:rPr>
              <a:pPr/>
              <a:t>5</a:t>
            </a:fld>
            <a:endParaRPr lang="en-US" altLang="da-DK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46686"/>
            <a:ext cx="2388299" cy="1786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203848" y="2348880"/>
            <a:ext cx="59401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i="1" dirty="0" smtClean="0"/>
              <a:t>Pre-filtering System (HCMR,</a:t>
            </a:r>
            <a:r>
              <a:rPr lang="en-US" sz="1800" b="1" i="1" dirty="0"/>
              <a:t> Waste </a:t>
            </a:r>
            <a:r>
              <a:rPr lang="en-US" sz="1800" b="1" i="1" dirty="0" smtClean="0"/>
              <a:t>Et Water </a:t>
            </a:r>
            <a:r>
              <a:rPr lang="en-US" sz="1800" b="1" i="1" dirty="0" err="1"/>
              <a:t>Sarl</a:t>
            </a:r>
            <a:r>
              <a:rPr lang="en-US" sz="1800" b="1" dirty="0" smtClean="0"/>
              <a:t>)</a:t>
            </a:r>
            <a:endParaRPr lang="en-US" sz="18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low-cost, automated </a:t>
            </a:r>
            <a:r>
              <a:rPr lang="en-US" sz="1800" dirty="0" smtClean="0"/>
              <a:t>and self-cleaning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lab-scale filtering system </a:t>
            </a: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Macro and micro-plastic </a:t>
            </a:r>
            <a:r>
              <a:rPr lang="en-US" sz="1800" dirty="0"/>
              <a:t>litter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77072"/>
            <a:ext cx="2401099" cy="1865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03849" y="4170566"/>
            <a:ext cx="54726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i="1" dirty="0" smtClean="0"/>
              <a:t>Photocatalytic Device (</a:t>
            </a:r>
            <a:r>
              <a:rPr lang="en-US" sz="1800" b="1" i="1" dirty="0"/>
              <a:t>KTH </a:t>
            </a:r>
            <a:r>
              <a:rPr lang="en-US" sz="1800" b="1" i="1" dirty="0" smtClean="0"/>
              <a:t>Stockholm)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lab-scale </a:t>
            </a:r>
            <a:r>
              <a:rPr lang="en-US" sz="1800" dirty="0" smtClean="0"/>
              <a:t>photocatalytic device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Degrades micro-plastics </a:t>
            </a:r>
            <a:r>
              <a:rPr lang="en-US" sz="1800" dirty="0"/>
              <a:t>in water </a:t>
            </a:r>
            <a:r>
              <a:rPr lang="en-US" sz="1800" dirty="0" smtClean="0"/>
              <a:t>under natural </a:t>
            </a:r>
            <a:r>
              <a:rPr lang="en-US" sz="1800" dirty="0"/>
              <a:t>or artificial sunlight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Application after pre-filtering device </a:t>
            </a:r>
            <a:endParaRPr lang="en-US" sz="1800" b="1" i="1" dirty="0"/>
          </a:p>
        </p:txBody>
      </p:sp>
      <p:sp>
        <p:nvSpPr>
          <p:cNvPr id="7" name="Titel 1"/>
          <p:cNvSpPr txBox="1">
            <a:spLocks/>
          </p:cNvSpPr>
          <p:nvPr/>
        </p:nvSpPr>
        <p:spPr>
          <a:xfrm>
            <a:off x="683568" y="228600"/>
            <a:ext cx="6120680" cy="9906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42900" indent="-342900"/>
            <a:r>
              <a:rPr lang="da-DK" sz="2800" b="1" dirty="0" err="1" smtClean="0">
                <a:solidFill>
                  <a:schemeClr val="bg2"/>
                </a:solidFill>
                <a:latin typeface="Calibri" panose="020F0502020204030204" pitchFamily="34" charset="0"/>
              </a:rPr>
              <a:t>Technological</a:t>
            </a:r>
            <a:r>
              <a:rPr lang="da-DK" sz="28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 solution for </a:t>
            </a:r>
            <a:r>
              <a:rPr lang="da-DK" sz="2800" b="1" dirty="0" err="1" smtClean="0">
                <a:solidFill>
                  <a:schemeClr val="bg2"/>
                </a:solidFill>
                <a:latin typeface="Calibri" panose="020F0502020204030204" pitchFamily="34" charset="0"/>
              </a:rPr>
              <a:t>cleaning</a:t>
            </a:r>
            <a:r>
              <a:rPr lang="da-DK" sz="28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 Micro Plastics</a:t>
            </a:r>
            <a:endParaRPr lang="da-DK" sz="2800" b="1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8" name="Shape 110"/>
          <p:cNvSpPr txBox="1">
            <a:spLocks noGrp="1"/>
          </p:cNvSpPr>
          <p:nvPr>
            <p:ph type="ftr" idx="11"/>
          </p:nvPr>
        </p:nvSpPr>
        <p:spPr>
          <a:xfrm>
            <a:off x="4183946" y="6429445"/>
            <a:ext cx="4663723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b="1" dirty="0" smtClean="0"/>
              <a:t>NOOS</a:t>
            </a:r>
            <a:r>
              <a:rPr lang="en-US" b="1" dirty="0" smtClean="0"/>
              <a:t> Annual Meeting Hamburg,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b="1" dirty="0" smtClean="0"/>
              <a:t>17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th </a:t>
            </a:r>
            <a:r>
              <a:rPr lang="en-US" b="1" dirty="0" smtClean="0"/>
              <a:t>October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2019 </a:t>
            </a:r>
            <a:endParaRPr lang="en-US" sz="1100" b="1" i="0" u="none" strike="noStrike" cap="none" dirty="0">
              <a:solidFill>
                <a:schemeClr val="dk2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275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-36512" y="1185207"/>
            <a:ext cx="533400" cy="244476"/>
          </a:xfrm>
        </p:spPr>
        <p:txBody>
          <a:bodyPr/>
          <a:lstStyle/>
          <a:p>
            <a:fld id="{C52D76E0-A48F-42E1-8D36-0CC0F73FDA66}" type="slidenum">
              <a:rPr lang="en-US" altLang="da-DK" smtClean="0">
                <a:solidFill>
                  <a:schemeClr val="bg1"/>
                </a:solidFill>
              </a:rPr>
              <a:pPr/>
              <a:t>6</a:t>
            </a:fld>
            <a:endParaRPr lang="en-US" altLang="da-DK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67" b="11337"/>
          <a:stretch/>
        </p:blipFill>
        <p:spPr bwMode="auto">
          <a:xfrm>
            <a:off x="143000" y="1746913"/>
            <a:ext cx="3311829" cy="1705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07904" y="1700808"/>
            <a:ext cx="5057795" cy="433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smtClean="0"/>
              <a:t>CLAIM Micro plastic Observations</a:t>
            </a:r>
            <a:r>
              <a:rPr lang="en-US" sz="1600" b="1" dirty="0" smtClean="0"/>
              <a:t>:</a:t>
            </a:r>
            <a:r>
              <a:rPr lang="en-US" sz="1600" dirty="0" smtClean="0"/>
              <a:t> 17 profiles (BS)</a:t>
            </a:r>
          </a:p>
          <a:p>
            <a:r>
              <a:rPr lang="en-US" sz="1600" dirty="0" smtClean="0"/>
              <a:t>Mesh size: 100/200/330</a:t>
            </a:r>
            <a:r>
              <a:rPr lang="el-GR" sz="1600" dirty="0" smtClean="0"/>
              <a:t>μ</a:t>
            </a:r>
            <a:r>
              <a:rPr lang="da-DK" sz="1600" dirty="0" smtClean="0"/>
              <a:t>m at Gulf of Finland</a:t>
            </a:r>
          </a:p>
          <a:p>
            <a:r>
              <a:rPr lang="da-DK" sz="1600" dirty="0" smtClean="0"/>
              <a:t>                                150</a:t>
            </a:r>
            <a:r>
              <a:rPr lang="el-GR" sz="1600" dirty="0" smtClean="0"/>
              <a:t>μ</a:t>
            </a:r>
            <a:r>
              <a:rPr lang="da-DK" sz="1600" dirty="0" smtClean="0"/>
              <a:t>m at Bornholm </a:t>
            </a:r>
          </a:p>
          <a:p>
            <a:r>
              <a:rPr lang="da-DK" sz="1600" dirty="0" smtClean="0"/>
              <a:t>Units: item per m</a:t>
            </a:r>
            <a:r>
              <a:rPr lang="da-DK" sz="1600" baseline="30000" dirty="0" smtClean="0"/>
              <a:t>3</a:t>
            </a:r>
            <a:endParaRPr lang="en-US" sz="1600" dirty="0" smtClean="0"/>
          </a:p>
          <a:p>
            <a:r>
              <a:rPr lang="en-US" sz="1600" dirty="0" smtClean="0"/>
              <a:t>Shape (fragment, fiber, pellet, foam, film)</a:t>
            </a:r>
          </a:p>
          <a:p>
            <a:r>
              <a:rPr lang="en-US" sz="1600" dirty="0" smtClean="0"/>
              <a:t>Size (&lt;1mm, 1mm,…,5mm, &gt;5mm)</a:t>
            </a:r>
          </a:p>
          <a:p>
            <a:r>
              <a:rPr lang="en-US" sz="1600" dirty="0" smtClean="0"/>
              <a:t>Polymer (PE, PP, EVA, PVA, Pest, PVC, EPDM,</a:t>
            </a:r>
          </a:p>
          <a:p>
            <a:r>
              <a:rPr lang="en-US" sz="1600" dirty="0"/>
              <a:t> </a:t>
            </a:r>
            <a:r>
              <a:rPr lang="en-US" sz="1600" dirty="0" smtClean="0"/>
              <a:t>               PA, AC, PU, PMMA)</a:t>
            </a:r>
          </a:p>
          <a:p>
            <a:endParaRPr lang="en-US" sz="800" dirty="0" smtClean="0"/>
          </a:p>
          <a:p>
            <a:endParaRPr lang="en-US" sz="800" dirty="0" smtClean="0"/>
          </a:p>
          <a:p>
            <a:r>
              <a:rPr lang="en-US" sz="1600" dirty="0" smtClean="0"/>
              <a:t>Measured concentration in the BS are rather low:</a:t>
            </a:r>
          </a:p>
          <a:p>
            <a:r>
              <a:rPr lang="en-US" sz="1600" dirty="0" smtClean="0"/>
              <a:t>Order of magnitude 1 to 10 item/100m</a:t>
            </a:r>
            <a:r>
              <a:rPr lang="en-US" sz="1600" baseline="30000" dirty="0" smtClean="0"/>
              <a:t>3</a:t>
            </a:r>
            <a:r>
              <a:rPr lang="en-US" sz="1600" dirty="0" smtClean="0"/>
              <a:t> </a:t>
            </a:r>
          </a:p>
          <a:p>
            <a:r>
              <a:rPr lang="en-US" sz="1600" dirty="0" smtClean="0"/>
              <a:t>Roughly 10 times higher abundance in the Med Sea</a:t>
            </a:r>
          </a:p>
          <a:p>
            <a:endParaRPr lang="en-US" sz="1800" dirty="0" smtClean="0"/>
          </a:p>
          <a:p>
            <a:endParaRPr lang="en-US" sz="1800" dirty="0" smtClean="0"/>
          </a:p>
          <a:p>
            <a:r>
              <a:rPr lang="en-US" sz="1600" b="1" i="1" dirty="0" smtClean="0"/>
              <a:t>CLAIM historical obs. data base</a:t>
            </a:r>
            <a:r>
              <a:rPr lang="en-US" sz="1600" b="1" dirty="0" smtClean="0"/>
              <a:t>: </a:t>
            </a:r>
            <a:r>
              <a:rPr lang="en-US" sz="1600" dirty="0" smtClean="0"/>
              <a:t>59 profiles (BS)</a:t>
            </a:r>
          </a:p>
          <a:p>
            <a:r>
              <a:rPr lang="en-US" sz="1600" dirty="0" smtClean="0"/>
              <a:t>Harmonization and Integration of observation data</a:t>
            </a:r>
          </a:p>
          <a:p>
            <a:r>
              <a:rPr lang="en-US" sz="1600" dirty="0" smtClean="0"/>
              <a:t>Master thesis of Ella Jacobsen</a:t>
            </a:r>
            <a:endParaRPr lang="en-US" sz="16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99" y="3429000"/>
            <a:ext cx="3311829" cy="3327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7704" y="3626619"/>
            <a:ext cx="19960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smtClean="0">
                <a:solidFill>
                  <a:srgbClr val="002060"/>
                </a:solidFill>
              </a:rPr>
              <a:t>CLAIM monitoring:</a:t>
            </a:r>
          </a:p>
          <a:p>
            <a:r>
              <a:rPr lang="en-US" b="1" i="1" dirty="0" smtClean="0">
                <a:solidFill>
                  <a:srgbClr val="002060"/>
                </a:solidFill>
              </a:rPr>
              <a:t>Number of Data Sets</a:t>
            </a:r>
            <a:endParaRPr lang="en-US" b="1" i="1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5733256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12</a:t>
            </a:r>
            <a:endParaRPr lang="en-US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99592" y="5466710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15</a:t>
            </a:r>
            <a:endParaRPr lang="en-US" sz="1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329304" y="5887857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5</a:t>
            </a:r>
            <a:endParaRPr lang="en-US" sz="1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416827" y="6258798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67744" y="4077072"/>
            <a:ext cx="4122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10</a:t>
            </a:r>
            <a:endParaRPr lang="en-US" sz="16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537216" y="4386590"/>
            <a:ext cx="2984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7</a:t>
            </a:r>
            <a:endParaRPr lang="en-US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403648" y="1866310"/>
            <a:ext cx="11657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 smtClean="0">
                <a:solidFill>
                  <a:schemeClr val="bg1"/>
                </a:solidFill>
              </a:rPr>
              <a:t>Manta Net</a:t>
            </a:r>
          </a:p>
          <a:p>
            <a:r>
              <a:rPr lang="en-US" sz="1600" b="1" i="1" dirty="0" smtClean="0">
                <a:solidFill>
                  <a:schemeClr val="bg1"/>
                </a:solidFill>
              </a:rPr>
              <a:t>Surface</a:t>
            </a:r>
            <a:endParaRPr lang="en-US" sz="1600" b="1" i="1" dirty="0">
              <a:solidFill>
                <a:schemeClr val="bg1"/>
              </a:solidFill>
            </a:endParaRPr>
          </a:p>
        </p:txBody>
      </p:sp>
      <p:sp>
        <p:nvSpPr>
          <p:cNvPr id="18" name="Titel 1"/>
          <p:cNvSpPr txBox="1">
            <a:spLocks/>
          </p:cNvSpPr>
          <p:nvPr/>
        </p:nvSpPr>
        <p:spPr>
          <a:xfrm>
            <a:off x="683568" y="228600"/>
            <a:ext cx="6120680" cy="9906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42900" indent="-342900"/>
            <a:r>
              <a:rPr lang="da-DK" sz="28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CLAIM </a:t>
            </a:r>
            <a:r>
              <a:rPr lang="da-DK" sz="2800" b="1" dirty="0" err="1" smtClean="0">
                <a:solidFill>
                  <a:schemeClr val="bg2"/>
                </a:solidFill>
                <a:latin typeface="Calibri" panose="020F0502020204030204" pitchFamily="34" charset="0"/>
              </a:rPr>
              <a:t>monitoring</a:t>
            </a:r>
            <a:r>
              <a:rPr lang="da-DK" sz="28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 of Micro Plastics at Sea</a:t>
            </a:r>
            <a:endParaRPr lang="da-DK" sz="2800" b="1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8876" y="4653136"/>
            <a:ext cx="7360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150</a:t>
            </a:r>
            <a:r>
              <a:rPr lang="el-GR" dirty="0" smtClean="0"/>
              <a:t>μ</a:t>
            </a:r>
            <a:r>
              <a:rPr lang="da-DK" dirty="0" smtClean="0"/>
              <a:t>m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2204094" y="4293096"/>
            <a:ext cx="14318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100/200/330</a:t>
            </a:r>
            <a:r>
              <a:rPr lang="el-GR" dirty="0" smtClean="0"/>
              <a:t>μ</a:t>
            </a:r>
            <a:r>
              <a:rPr lang="da-DK" dirty="0" smtClean="0"/>
              <a:t>m</a:t>
            </a:r>
            <a:endParaRPr lang="en-US" dirty="0"/>
          </a:p>
        </p:txBody>
      </p:sp>
      <p:sp>
        <p:nvSpPr>
          <p:cNvPr id="17" name="Shape 110"/>
          <p:cNvSpPr txBox="1">
            <a:spLocks noGrp="1"/>
          </p:cNvSpPr>
          <p:nvPr>
            <p:ph type="ftr" idx="11"/>
          </p:nvPr>
        </p:nvSpPr>
        <p:spPr>
          <a:xfrm>
            <a:off x="4183946" y="6429445"/>
            <a:ext cx="4663723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b="1" dirty="0" smtClean="0"/>
              <a:t>NOOS</a:t>
            </a:r>
            <a:r>
              <a:rPr lang="en-US" b="1" dirty="0" smtClean="0"/>
              <a:t> Annual Meeting Hamburg,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b="1" dirty="0" smtClean="0"/>
              <a:t>17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th </a:t>
            </a:r>
            <a:r>
              <a:rPr lang="en-US" b="1" dirty="0" smtClean="0"/>
              <a:t>October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2019 </a:t>
            </a:r>
            <a:endParaRPr lang="en-US" sz="1100" b="1" i="0" u="none" strike="noStrike" cap="none" dirty="0">
              <a:solidFill>
                <a:schemeClr val="dk2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5570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D76E0-A48F-42E1-8D36-0CC0F73FDA66}" type="slidenum">
              <a:rPr lang="en-US" altLang="da-DK" smtClean="0">
                <a:solidFill>
                  <a:schemeClr val="bg1"/>
                </a:solidFill>
              </a:rPr>
              <a:pPr/>
              <a:t>7</a:t>
            </a:fld>
            <a:endParaRPr lang="en-US" altLang="da-DK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6832"/>
            <a:ext cx="726757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774298" y="4343618"/>
            <a:ext cx="7632848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Med. Sea: Piraeus </a:t>
            </a:r>
            <a:r>
              <a:rPr lang="en-US" sz="1800" dirty="0"/>
              <a:t>- Heraklion, </a:t>
            </a:r>
            <a:r>
              <a:rPr lang="en-US" sz="1800" dirty="0" smtClean="0"/>
              <a:t>Tunis-Marseilles, Tunis-Genoa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Baltic Sea: Tallinn </a:t>
            </a:r>
            <a:r>
              <a:rPr lang="en-US" sz="1800" dirty="0"/>
              <a:t>– </a:t>
            </a:r>
            <a:r>
              <a:rPr lang="en-US" sz="1800" dirty="0" smtClean="0"/>
              <a:t>Helsinki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automated seawater sampling </a:t>
            </a:r>
            <a:r>
              <a:rPr lang="en-US" sz="1800" dirty="0" smtClean="0"/>
              <a:t>device and </a:t>
            </a:r>
            <a:r>
              <a:rPr lang="en-US" sz="1800" dirty="0"/>
              <a:t>passive flow-through filtering system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passed </a:t>
            </a:r>
            <a:r>
              <a:rPr lang="en-US" sz="1800" dirty="0"/>
              <a:t>a laboratory test on </a:t>
            </a:r>
            <a:r>
              <a:rPr lang="en-US" sz="1800" dirty="0" smtClean="0"/>
              <a:t>coastal waters, onboard tests on </a:t>
            </a:r>
            <a:r>
              <a:rPr lang="en-US" sz="1800" dirty="0"/>
              <a:t>R/V vessel undergoing navigation.</a:t>
            </a:r>
          </a:p>
          <a:p>
            <a:endParaRPr lang="en-US" sz="1600" dirty="0"/>
          </a:p>
        </p:txBody>
      </p:sp>
      <p:sp>
        <p:nvSpPr>
          <p:cNvPr id="4" name="Rectangle 3"/>
          <p:cNvSpPr/>
          <p:nvPr/>
        </p:nvSpPr>
        <p:spPr>
          <a:xfrm>
            <a:off x="788070" y="4005064"/>
            <a:ext cx="14285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00" b="1" i="1" dirty="0" err="1" smtClean="0"/>
              <a:t>Ferryboxes</a:t>
            </a:r>
            <a:endParaRPr lang="en-US" sz="1800" dirty="0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683568" y="228600"/>
            <a:ext cx="6120680" cy="9906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marL="342900" indent="-342900"/>
            <a:r>
              <a:rPr lang="da-DK" sz="28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CLAIM </a:t>
            </a:r>
            <a:r>
              <a:rPr lang="da-DK" sz="2800" b="1" dirty="0" err="1" smtClean="0">
                <a:solidFill>
                  <a:schemeClr val="bg2"/>
                </a:solidFill>
                <a:latin typeface="Calibri" panose="020F0502020204030204" pitchFamily="34" charset="0"/>
              </a:rPr>
              <a:t>monitoring</a:t>
            </a:r>
            <a:r>
              <a:rPr lang="da-DK" sz="2800" b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 of Micro Plastics at Sea</a:t>
            </a:r>
            <a:endParaRPr lang="da-DK" sz="2800" b="1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7" name="Shape 110"/>
          <p:cNvSpPr txBox="1">
            <a:spLocks noGrp="1"/>
          </p:cNvSpPr>
          <p:nvPr>
            <p:ph type="ftr" idx="11"/>
          </p:nvPr>
        </p:nvSpPr>
        <p:spPr>
          <a:xfrm>
            <a:off x="4183946" y="6429445"/>
            <a:ext cx="4663723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b="1" dirty="0" smtClean="0"/>
              <a:t>NOOS</a:t>
            </a:r>
            <a:r>
              <a:rPr lang="en-US" b="1" dirty="0" smtClean="0"/>
              <a:t> Annual Meeting Hamburg,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b="1" dirty="0" smtClean="0"/>
              <a:t>17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th </a:t>
            </a:r>
            <a:r>
              <a:rPr lang="en-US" b="1" dirty="0" smtClean="0"/>
              <a:t>October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2019 </a:t>
            </a:r>
            <a:endParaRPr lang="en-US" sz="1100" b="1" i="0" u="none" strike="noStrike" cap="none" dirty="0">
              <a:solidFill>
                <a:schemeClr val="dk2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77006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D76E0-A48F-42E1-8D36-0CC0F73FDA66}" type="slidenum">
              <a:rPr lang="en-US" altLang="da-DK" smtClean="0">
                <a:solidFill>
                  <a:schemeClr val="bg1"/>
                </a:solidFill>
              </a:rPr>
              <a:pPr/>
              <a:t>8</a:t>
            </a:fld>
            <a:endParaRPr lang="en-US" altLang="da-DK">
              <a:solidFill>
                <a:schemeClr val="bg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6" t="3001" r="7160" b="2595"/>
          <a:stretch/>
        </p:blipFill>
        <p:spPr>
          <a:xfrm>
            <a:off x="251520" y="1844824"/>
            <a:ext cx="5140919" cy="29280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5" t="1637" r="5005" b="5634"/>
          <a:stretch/>
        </p:blipFill>
        <p:spPr>
          <a:xfrm>
            <a:off x="5626822" y="1724674"/>
            <a:ext cx="3011935" cy="30482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22134" y="4832286"/>
            <a:ext cx="615837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6710" indent="-285750">
              <a:buFont typeface="Arial" panose="020B0604020202020204" pitchFamily="34" charset="0"/>
              <a:buChar char="•"/>
            </a:pPr>
            <a:r>
              <a:rPr lang="en-US" b="1" dirty="0" smtClean="0"/>
              <a:t>Mass </a:t>
            </a:r>
            <a:r>
              <a:rPr lang="en-US" b="1" dirty="0"/>
              <a:t>distribution over size classes</a:t>
            </a:r>
            <a:r>
              <a:rPr lang="en-US" dirty="0"/>
              <a:t> for different plastic types. </a:t>
            </a:r>
            <a:endParaRPr lang="en-US" dirty="0" smtClean="0"/>
          </a:p>
          <a:p>
            <a:pPr marL="60960"/>
            <a:r>
              <a:rPr lang="en-US" dirty="0"/>
              <a:t>	</a:t>
            </a:r>
            <a:r>
              <a:rPr lang="en-US" dirty="0" smtClean="0"/>
              <a:t>  </a:t>
            </a:r>
            <a:r>
              <a:rPr lang="da-DK" dirty="0" smtClean="0"/>
              <a:t>15</a:t>
            </a:r>
            <a:r>
              <a:rPr lang="da-DK" dirty="0"/>
              <a:t>% in </a:t>
            </a:r>
            <a:r>
              <a:rPr lang="da-DK" dirty="0" err="1" smtClean="0"/>
              <a:t>size</a:t>
            </a:r>
            <a:r>
              <a:rPr lang="da-DK" dirty="0" smtClean="0"/>
              <a:t> </a:t>
            </a:r>
            <a:r>
              <a:rPr lang="da-DK" dirty="0" err="1" smtClean="0"/>
              <a:t>class</a:t>
            </a:r>
            <a:r>
              <a:rPr lang="da-DK" dirty="0" smtClean="0"/>
              <a:t> </a:t>
            </a:r>
            <a:r>
              <a:rPr lang="da-DK" b="1" dirty="0" smtClean="0"/>
              <a:t>300</a:t>
            </a:r>
            <a:r>
              <a:rPr lang="el-GR" b="1" dirty="0"/>
              <a:t>μ</a:t>
            </a:r>
            <a:r>
              <a:rPr lang="da-DK" b="1" dirty="0"/>
              <a:t>m</a:t>
            </a:r>
            <a:r>
              <a:rPr lang="da-DK" dirty="0"/>
              <a:t> </a:t>
            </a:r>
            <a:r>
              <a:rPr lang="da-DK" dirty="0" smtClean="0"/>
              <a:t>(~</a:t>
            </a:r>
            <a:r>
              <a:rPr lang="da-DK" dirty="0" err="1" smtClean="0"/>
              <a:t>measured</a:t>
            </a:r>
            <a:r>
              <a:rPr lang="da-DK" dirty="0" smtClean="0"/>
              <a:t> </a:t>
            </a:r>
            <a:r>
              <a:rPr lang="da-DK" dirty="0"/>
              <a:t>at </a:t>
            </a:r>
            <a:r>
              <a:rPr lang="da-DK" dirty="0" err="1"/>
              <a:t>sea</a:t>
            </a:r>
            <a:r>
              <a:rPr lang="da-DK" dirty="0" smtClean="0"/>
              <a:t>)</a:t>
            </a:r>
            <a:endParaRPr lang="da-DK" dirty="0"/>
          </a:p>
          <a:p>
            <a:pPr marL="60960" lvl="3"/>
            <a:r>
              <a:rPr lang="en-US" dirty="0"/>
              <a:t>	</a:t>
            </a:r>
            <a:r>
              <a:rPr lang="en-US" dirty="0" smtClean="0"/>
              <a:t>  85</a:t>
            </a:r>
            <a:r>
              <a:rPr lang="en-US" dirty="0"/>
              <a:t>% in size </a:t>
            </a:r>
            <a:r>
              <a:rPr lang="en-US" dirty="0" smtClean="0"/>
              <a:t>class </a:t>
            </a:r>
            <a:r>
              <a:rPr lang="en-US" b="1" dirty="0" smtClean="0"/>
              <a:t>42</a:t>
            </a:r>
            <a:r>
              <a:rPr lang="el-GR" b="1" dirty="0" smtClean="0"/>
              <a:t>μ</a:t>
            </a:r>
            <a:r>
              <a:rPr lang="da-DK" b="1" dirty="0" smtClean="0"/>
              <a:t>m</a:t>
            </a:r>
            <a:r>
              <a:rPr lang="da-DK" dirty="0" smtClean="0"/>
              <a:t>   (average </a:t>
            </a:r>
            <a:r>
              <a:rPr lang="da-DK" dirty="0" err="1" smtClean="0"/>
              <a:t>size</a:t>
            </a:r>
            <a:r>
              <a:rPr lang="da-DK" dirty="0" smtClean="0"/>
              <a:t>, WWTP </a:t>
            </a:r>
            <a:r>
              <a:rPr lang="da-DK" dirty="0" err="1" smtClean="0"/>
              <a:t>efluents</a:t>
            </a:r>
            <a:r>
              <a:rPr lang="da-DK" dirty="0" smtClean="0"/>
              <a:t>)</a:t>
            </a:r>
          </a:p>
          <a:p>
            <a:pPr marL="60960" lvl="3"/>
            <a:r>
              <a:rPr lang="da-DK" dirty="0" smtClean="0"/>
              <a:t> 10319 t/y </a:t>
            </a:r>
            <a:r>
              <a:rPr lang="da-DK" dirty="0"/>
              <a:t>in </a:t>
            </a:r>
            <a:r>
              <a:rPr lang="da-DK" dirty="0" err="1" smtClean="0"/>
              <a:t>size</a:t>
            </a:r>
            <a:r>
              <a:rPr lang="da-DK" dirty="0" smtClean="0"/>
              <a:t> </a:t>
            </a:r>
            <a:r>
              <a:rPr lang="da-DK" dirty="0" err="1" smtClean="0"/>
              <a:t>class</a:t>
            </a:r>
            <a:r>
              <a:rPr lang="da-DK" dirty="0" smtClean="0"/>
              <a:t> </a:t>
            </a:r>
            <a:r>
              <a:rPr lang="da-DK" b="1" dirty="0" smtClean="0"/>
              <a:t>5</a:t>
            </a:r>
            <a:r>
              <a:rPr lang="el-GR" b="1" dirty="0" smtClean="0"/>
              <a:t>μ</a:t>
            </a:r>
            <a:r>
              <a:rPr lang="da-DK" b="1" dirty="0"/>
              <a:t>m</a:t>
            </a:r>
            <a:r>
              <a:rPr lang="da-DK" dirty="0"/>
              <a:t> </a:t>
            </a:r>
            <a:r>
              <a:rPr lang="da-DK" dirty="0" smtClean="0"/>
              <a:t>(Tyre Wear, </a:t>
            </a:r>
            <a:r>
              <a:rPr lang="da-DK" dirty="0" err="1" smtClean="0"/>
              <a:t>fraction</a:t>
            </a:r>
            <a:r>
              <a:rPr lang="da-DK" dirty="0" smtClean="0"/>
              <a:t> </a:t>
            </a:r>
            <a:r>
              <a:rPr lang="da-DK" dirty="0" err="1"/>
              <a:t>that</a:t>
            </a:r>
            <a:r>
              <a:rPr lang="da-DK" dirty="0"/>
              <a:t> passes </a:t>
            </a:r>
            <a:r>
              <a:rPr lang="da-DK" dirty="0" smtClean="0"/>
              <a:t> WWTP)</a:t>
            </a:r>
          </a:p>
          <a:p>
            <a:pPr marL="60960" lvl="3"/>
            <a:endParaRPr lang="da-DK" sz="800" dirty="0" smtClean="0"/>
          </a:p>
          <a:p>
            <a:pPr marL="346710" lvl="2" indent="-285750">
              <a:buFont typeface="Arial" panose="020B0604020202020204" pitchFamily="34" charset="0"/>
              <a:buChar char="•"/>
            </a:pPr>
            <a:r>
              <a:rPr lang="da-DK" dirty="0" smtClean="0"/>
              <a:t>The </a:t>
            </a:r>
            <a:r>
              <a:rPr lang="da-DK" dirty="0" err="1" smtClean="0"/>
              <a:t>concentration</a:t>
            </a:r>
            <a:r>
              <a:rPr lang="da-DK" dirty="0" smtClean="0"/>
              <a:t> of </a:t>
            </a:r>
            <a:r>
              <a:rPr lang="da-DK" dirty="0" err="1" smtClean="0"/>
              <a:t>micro</a:t>
            </a:r>
            <a:r>
              <a:rPr lang="da-DK" dirty="0" smtClean="0"/>
              <a:t> plastics in the river </a:t>
            </a:r>
            <a:r>
              <a:rPr lang="da-DK" dirty="0" err="1" smtClean="0"/>
              <a:t>runoff</a:t>
            </a:r>
            <a:r>
              <a:rPr lang="da-DK" dirty="0" smtClean="0"/>
              <a:t> is </a:t>
            </a:r>
            <a:r>
              <a:rPr lang="da-DK" dirty="0" err="1" smtClean="0"/>
              <a:t>constant</a:t>
            </a:r>
            <a:r>
              <a:rPr lang="da-DK" dirty="0"/>
              <a:t> </a:t>
            </a:r>
            <a:r>
              <a:rPr lang="da-DK" dirty="0" smtClean="0"/>
              <a:t>in time. The </a:t>
            </a:r>
            <a:r>
              <a:rPr lang="da-DK" dirty="0" err="1" smtClean="0"/>
              <a:t>micro</a:t>
            </a:r>
            <a:r>
              <a:rPr lang="da-DK" dirty="0" smtClean="0"/>
              <a:t> plastic load </a:t>
            </a:r>
            <a:r>
              <a:rPr lang="da-DK" dirty="0" err="1" smtClean="0"/>
              <a:t>scales</a:t>
            </a:r>
            <a:r>
              <a:rPr lang="da-DK" dirty="0" smtClean="0"/>
              <a:t> </a:t>
            </a:r>
            <a:r>
              <a:rPr lang="da-DK" dirty="0" err="1" smtClean="0"/>
              <a:t>linearily</a:t>
            </a:r>
            <a:r>
              <a:rPr lang="da-DK" dirty="0" smtClean="0"/>
              <a:t> with the river </a:t>
            </a:r>
            <a:r>
              <a:rPr lang="da-DK" dirty="0" err="1" smtClean="0"/>
              <a:t>runoff</a:t>
            </a:r>
            <a:r>
              <a:rPr lang="da-DK" dirty="0" smtClean="0"/>
              <a:t>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09603" y="228600"/>
            <a:ext cx="7299675" cy="9906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rPr lang="da-DK" sz="2800" b="1" i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River </a:t>
            </a:r>
            <a:r>
              <a:rPr lang="da-DK" sz="2800" b="1" i="1" dirty="0" err="1" smtClean="0">
                <a:solidFill>
                  <a:schemeClr val="bg2"/>
                </a:solidFill>
                <a:latin typeface="Calibri" panose="020F0502020204030204" pitchFamily="34" charset="0"/>
              </a:rPr>
              <a:t>related</a:t>
            </a:r>
            <a:r>
              <a:rPr lang="da-DK" sz="2800" b="1" i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 inputs </a:t>
            </a:r>
            <a:r>
              <a:rPr lang="da-DK" sz="2800" b="1" i="1" dirty="0" err="1" smtClean="0">
                <a:solidFill>
                  <a:schemeClr val="bg2"/>
                </a:solidFill>
                <a:latin typeface="Calibri" panose="020F0502020204030204" pitchFamily="34" charset="0"/>
              </a:rPr>
              <a:t>into</a:t>
            </a:r>
            <a:r>
              <a:rPr lang="da-DK" sz="2800" b="1" i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 the </a:t>
            </a:r>
            <a:r>
              <a:rPr lang="da-DK" sz="2800" b="1" i="1" dirty="0" err="1" smtClean="0">
                <a:solidFill>
                  <a:schemeClr val="bg2"/>
                </a:solidFill>
                <a:latin typeface="Calibri" panose="020F0502020204030204" pitchFamily="34" charset="0"/>
              </a:rPr>
              <a:t>Baltic</a:t>
            </a:r>
            <a:r>
              <a:rPr lang="da-DK" sz="2800" b="1" i="1" dirty="0" smtClean="0">
                <a:solidFill>
                  <a:schemeClr val="bg2"/>
                </a:solidFill>
                <a:latin typeface="Calibri" panose="020F0502020204030204" pitchFamily="34" charset="0"/>
              </a:rPr>
              <a:t> Sea </a:t>
            </a:r>
            <a:endParaRPr lang="en-US" sz="2800" b="1" i="1" dirty="0">
              <a:solidFill>
                <a:schemeClr val="bg2"/>
              </a:solidFill>
              <a:latin typeface="Calibri" panose="020F0502020204030204" pitchFamily="34" charset="0"/>
            </a:endParaRPr>
          </a:p>
        </p:txBody>
      </p:sp>
      <p:sp>
        <p:nvSpPr>
          <p:cNvPr id="7" name="Left Brace 6"/>
          <p:cNvSpPr/>
          <p:nvPr/>
        </p:nvSpPr>
        <p:spPr>
          <a:xfrm>
            <a:off x="3923928" y="5073566"/>
            <a:ext cx="144016" cy="40446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102869" y="5120318"/>
            <a:ext cx="821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1000 t/y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66741" y="4797152"/>
            <a:ext cx="2315957" cy="9541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BS estimates range from 887 t/y to 5453 t/y,</a:t>
            </a:r>
          </a:p>
          <a:p>
            <a:r>
              <a:rPr lang="en-US" dirty="0" smtClean="0"/>
              <a:t>dependent on the WWTP cleaning factor</a:t>
            </a:r>
            <a:endParaRPr lang="en-US" dirty="0"/>
          </a:p>
        </p:txBody>
      </p:sp>
      <p:cxnSp>
        <p:nvCxnSpPr>
          <p:cNvPr id="14" name="Straight Arrow Connector 13"/>
          <p:cNvCxnSpPr>
            <a:stCxn id="12" idx="3"/>
            <a:endCxn id="10" idx="1"/>
          </p:cNvCxnSpPr>
          <p:nvPr/>
        </p:nvCxnSpPr>
        <p:spPr>
          <a:xfrm>
            <a:off x="2482698" y="5274206"/>
            <a:ext cx="620171" cy="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hape 110"/>
          <p:cNvSpPr txBox="1">
            <a:spLocks noGrp="1"/>
          </p:cNvSpPr>
          <p:nvPr>
            <p:ph type="ftr" idx="11"/>
          </p:nvPr>
        </p:nvSpPr>
        <p:spPr>
          <a:xfrm>
            <a:off x="4183946" y="6429445"/>
            <a:ext cx="4663723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b="1" dirty="0" smtClean="0"/>
              <a:t>NOOS</a:t>
            </a:r>
            <a:r>
              <a:rPr lang="en-US" b="1" dirty="0" smtClean="0"/>
              <a:t> Annual Meeting Hamburg,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b="1" dirty="0" smtClean="0"/>
              <a:t>17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th </a:t>
            </a:r>
            <a:r>
              <a:rPr lang="en-US" b="1" dirty="0" smtClean="0"/>
              <a:t>October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2019 </a:t>
            </a:r>
            <a:endParaRPr lang="en-US" sz="1100" b="1" i="0" u="none" strike="noStrike" cap="none" dirty="0">
              <a:solidFill>
                <a:schemeClr val="dk2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4167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2800" b="1" dirty="0" err="1" smtClean="0"/>
              <a:t>Modelling</a:t>
            </a:r>
            <a:r>
              <a:rPr lang="da-DK" sz="2800" b="1" dirty="0" smtClean="0"/>
              <a:t> </a:t>
            </a:r>
            <a:r>
              <a:rPr lang="da-DK" sz="2800" b="1" dirty="0" err="1" smtClean="0"/>
              <a:t>micro</a:t>
            </a:r>
            <a:r>
              <a:rPr lang="da-DK" sz="2800" b="1" dirty="0" smtClean="0"/>
              <a:t> plastic</a:t>
            </a:r>
            <a:endParaRPr lang="en-US" sz="2800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400" b="0" i="0" u="none" strike="noStrike" cap="none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9</a:t>
            </a:fld>
            <a:endParaRPr lang="en-US" sz="1400" b="0" i="0" u="none" strike="noStrike" cap="non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281" y="1874152"/>
            <a:ext cx="3450042" cy="2284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802" y="1700808"/>
            <a:ext cx="4687479" cy="2952327"/>
          </a:xfrm>
          <a:prstGeom prst="rect">
            <a:avLst/>
          </a:prstGeom>
        </p:spPr>
      </p:pic>
      <p:sp>
        <p:nvSpPr>
          <p:cNvPr id="6" name="Tekstboks 2"/>
          <p:cNvSpPr txBox="1"/>
          <p:nvPr/>
        </p:nvSpPr>
        <p:spPr>
          <a:xfrm>
            <a:off x="4716016" y="4365104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200" dirty="0" err="1" smtClean="0"/>
              <a:t>Hydrodynamic</a:t>
            </a:r>
            <a:r>
              <a:rPr lang="da-DK" sz="1200" dirty="0" smtClean="0"/>
              <a:t>: 7-8min for a 24h run with 320 </a:t>
            </a:r>
            <a:r>
              <a:rPr lang="da-DK" sz="1200" dirty="0" err="1" smtClean="0"/>
              <a:t>cores</a:t>
            </a:r>
            <a:r>
              <a:rPr lang="da-DK" sz="1200" dirty="0" smtClean="0"/>
              <a:t>.</a:t>
            </a:r>
          </a:p>
          <a:p>
            <a:r>
              <a:rPr lang="da-DK" sz="1200" dirty="0" smtClean="0"/>
              <a:t>With </a:t>
            </a:r>
            <a:r>
              <a:rPr lang="da-DK" sz="1200" dirty="0" err="1" smtClean="0"/>
              <a:t>eulerian</a:t>
            </a:r>
            <a:r>
              <a:rPr lang="da-DK" sz="1200" dirty="0" smtClean="0"/>
              <a:t> tracer </a:t>
            </a:r>
            <a:r>
              <a:rPr lang="da-DK" sz="1200" dirty="0" err="1" smtClean="0"/>
              <a:t>routine</a:t>
            </a:r>
            <a:r>
              <a:rPr lang="da-DK" sz="1200" dirty="0" smtClean="0"/>
              <a:t>: 11.5min on 540 </a:t>
            </a:r>
            <a:r>
              <a:rPr lang="da-DK" sz="1200" dirty="0" err="1" smtClean="0"/>
              <a:t>cores</a:t>
            </a:r>
            <a:endParaRPr lang="da-DK" sz="1200" dirty="0"/>
          </a:p>
        </p:txBody>
      </p:sp>
      <p:sp>
        <p:nvSpPr>
          <p:cNvPr id="7" name="Tekstboks 3"/>
          <p:cNvSpPr txBox="1">
            <a:spLocks noChangeArrowheads="1"/>
          </p:cNvSpPr>
          <p:nvPr/>
        </p:nvSpPr>
        <p:spPr bwMode="auto">
          <a:xfrm>
            <a:off x="342156" y="4926067"/>
            <a:ext cx="8478316" cy="218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eaLnBrk="1" hangingPunct="1">
              <a:defRPr/>
            </a:pPr>
            <a:r>
              <a:rPr lang="en-GB" altLang="da-DK" sz="1600" b="1" i="1" dirty="0" smtClean="0">
                <a:solidFill>
                  <a:srgbClr val="002060"/>
                </a:solidFill>
                <a:latin typeface="+mn-lt"/>
              </a:rPr>
              <a:t>HBM:</a:t>
            </a:r>
            <a:r>
              <a:rPr lang="en-GB" altLang="da-DK" sz="1600" i="1" dirty="0" smtClean="0">
                <a:solidFill>
                  <a:srgbClr val="002060"/>
                </a:solidFill>
                <a:latin typeface="+mn-lt"/>
              </a:rPr>
              <a:t> 3D </a:t>
            </a:r>
            <a:r>
              <a:rPr lang="en-GB" altLang="da-DK" sz="1600" i="1" dirty="0" err="1" smtClean="0">
                <a:solidFill>
                  <a:srgbClr val="002060"/>
                </a:solidFill>
                <a:latin typeface="+mn-lt"/>
              </a:rPr>
              <a:t>baroclinic</a:t>
            </a:r>
            <a:r>
              <a:rPr lang="en-GB" altLang="da-DK" sz="1600" i="1" dirty="0" smtClean="0">
                <a:solidFill>
                  <a:srgbClr val="002060"/>
                </a:solidFill>
                <a:latin typeface="+mn-lt"/>
              </a:rPr>
              <a:t> ocean and sea ice model + </a:t>
            </a:r>
            <a:r>
              <a:rPr lang="en-GB" altLang="da-DK" sz="1600" b="1" i="1" dirty="0" smtClean="0">
                <a:solidFill>
                  <a:srgbClr val="002060"/>
                </a:solidFill>
                <a:latin typeface="+mn-lt"/>
              </a:rPr>
              <a:t>Eulerian tracer advection model</a:t>
            </a:r>
          </a:p>
          <a:p>
            <a:pPr eaLnBrk="1" hangingPunct="1">
              <a:buFontTx/>
              <a:buChar char="•"/>
              <a:defRPr/>
            </a:pPr>
            <a:r>
              <a:rPr lang="en-GB" altLang="da-DK" sz="1600" i="1" dirty="0" smtClean="0">
                <a:solidFill>
                  <a:srgbClr val="002060"/>
                </a:solidFill>
                <a:latin typeface="+mn-lt"/>
              </a:rPr>
              <a:t>Eulerian passive tracer advection, now including the effect of </a:t>
            </a:r>
            <a:r>
              <a:rPr lang="en-GB" altLang="da-DK" sz="1600" b="1" i="1" dirty="0" smtClean="0">
                <a:solidFill>
                  <a:srgbClr val="002060"/>
                </a:solidFill>
                <a:latin typeface="+mn-lt"/>
              </a:rPr>
              <a:t>sinking and raising. </a:t>
            </a:r>
          </a:p>
          <a:p>
            <a:pPr eaLnBrk="1" hangingPunct="1">
              <a:buFontTx/>
              <a:buChar char="•"/>
              <a:defRPr/>
            </a:pPr>
            <a:r>
              <a:rPr lang="en-GB" altLang="da-DK" sz="1600" i="1" dirty="0" smtClean="0">
                <a:solidFill>
                  <a:srgbClr val="002060"/>
                </a:solidFill>
                <a:latin typeface="+mn-lt"/>
              </a:rPr>
              <a:t>Simple </a:t>
            </a:r>
            <a:r>
              <a:rPr lang="en-GB" altLang="da-DK" sz="1600" b="1" i="1" dirty="0" err="1" smtClean="0">
                <a:solidFill>
                  <a:srgbClr val="002060"/>
                </a:solidFill>
                <a:latin typeface="+mn-lt"/>
              </a:rPr>
              <a:t>chl</a:t>
            </a:r>
            <a:r>
              <a:rPr lang="en-GB" altLang="da-DK" sz="1600" b="1" i="1" dirty="0" smtClean="0">
                <a:solidFill>
                  <a:srgbClr val="002060"/>
                </a:solidFill>
                <a:latin typeface="+mn-lt"/>
              </a:rPr>
              <a:t>-a dependent biofouling model </a:t>
            </a:r>
            <a:r>
              <a:rPr lang="en-GB" altLang="da-DK" sz="1600" i="1" dirty="0" smtClean="0">
                <a:solidFill>
                  <a:srgbClr val="002060"/>
                </a:solidFill>
                <a:latin typeface="+mn-lt"/>
              </a:rPr>
              <a:t>implemented.</a:t>
            </a:r>
          </a:p>
          <a:p>
            <a:pPr eaLnBrk="1" hangingPunct="1">
              <a:buFontTx/>
              <a:buChar char="•"/>
              <a:defRPr/>
            </a:pPr>
            <a:r>
              <a:rPr lang="en-GB" altLang="da-DK" sz="1600" i="1" dirty="0" smtClean="0">
                <a:solidFill>
                  <a:srgbClr val="002060"/>
                </a:solidFill>
                <a:latin typeface="+mn-lt"/>
              </a:rPr>
              <a:t>First implementation of </a:t>
            </a:r>
            <a:r>
              <a:rPr lang="en-GB" altLang="da-DK" sz="1600" b="1" i="1" dirty="0" smtClean="0">
                <a:solidFill>
                  <a:srgbClr val="002060"/>
                </a:solidFill>
                <a:latin typeface="+mn-lt"/>
              </a:rPr>
              <a:t>wave induced drift</a:t>
            </a:r>
          </a:p>
          <a:p>
            <a:pPr eaLnBrk="1" hangingPunct="1">
              <a:buFontTx/>
              <a:buChar char="•"/>
              <a:defRPr/>
            </a:pPr>
            <a:endParaRPr lang="en-GB" altLang="da-DK" sz="1600" i="1" dirty="0" smtClean="0">
              <a:solidFill>
                <a:srgbClr val="002060"/>
              </a:solidFill>
              <a:latin typeface="+mn-lt"/>
            </a:endParaRPr>
          </a:p>
          <a:p>
            <a:pPr eaLnBrk="1" hangingPunct="1">
              <a:buFontTx/>
              <a:buChar char="•"/>
              <a:defRPr/>
            </a:pPr>
            <a:endParaRPr lang="en-GB" altLang="da-DK" b="1" i="1" dirty="0" smtClean="0">
              <a:solidFill>
                <a:srgbClr val="002060"/>
              </a:solidFill>
              <a:latin typeface="+mn-lt"/>
            </a:endParaRPr>
          </a:p>
          <a:p>
            <a:pPr eaLnBrk="1" hangingPunct="1">
              <a:buFontTx/>
              <a:buChar char="•"/>
              <a:defRPr/>
            </a:pPr>
            <a:endParaRPr lang="en-GB" altLang="da-DK" i="1" dirty="0" smtClean="0">
              <a:solidFill>
                <a:srgbClr val="002060"/>
              </a:solidFill>
            </a:endParaRPr>
          </a:p>
          <a:p>
            <a:pPr eaLnBrk="1" hangingPunct="1">
              <a:defRPr/>
            </a:pPr>
            <a:endParaRPr lang="en-GB" altLang="da-DK" i="1" dirty="0" smtClean="0">
              <a:solidFill>
                <a:srgbClr val="002060"/>
              </a:solidFill>
            </a:endParaRPr>
          </a:p>
          <a:p>
            <a:pPr eaLnBrk="1" hangingPunct="1">
              <a:defRPr/>
            </a:pPr>
            <a:endParaRPr lang="en-GB" altLang="da-DK" dirty="0" smtClean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35896" y="3356992"/>
            <a:ext cx="63190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 smtClean="0"/>
              <a:t>900m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392916" y="4005064"/>
            <a:ext cx="5229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 smtClean="0"/>
              <a:t>5km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771800" y="3582888"/>
            <a:ext cx="6719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 smtClean="0"/>
              <a:t>1,8km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35803" y="4499246"/>
            <a:ext cx="4408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900" dirty="0" smtClean="0"/>
              <a:t>HBM </a:t>
            </a:r>
            <a:r>
              <a:rPr lang="da-DK" sz="900" dirty="0" err="1" smtClean="0"/>
              <a:t>setup</a:t>
            </a:r>
            <a:r>
              <a:rPr lang="da-DK" sz="900" dirty="0" smtClean="0"/>
              <a:t>: Combination of DMI </a:t>
            </a:r>
            <a:r>
              <a:rPr lang="da-DK" sz="900" dirty="0" err="1" smtClean="0"/>
              <a:t>operational</a:t>
            </a:r>
            <a:r>
              <a:rPr lang="da-DK" sz="900" dirty="0" smtClean="0"/>
              <a:t> storm </a:t>
            </a:r>
            <a:r>
              <a:rPr lang="da-DK" sz="900" dirty="0" err="1" smtClean="0"/>
              <a:t>surge</a:t>
            </a:r>
            <a:r>
              <a:rPr lang="da-DK" sz="900" dirty="0" smtClean="0"/>
              <a:t> set-up in the North Sea (</a:t>
            </a:r>
            <a:r>
              <a:rPr lang="da-DK" sz="900" dirty="0" err="1" smtClean="0"/>
              <a:t>boundary</a:t>
            </a:r>
            <a:r>
              <a:rPr lang="da-DK" sz="900" dirty="0" smtClean="0"/>
              <a:t> </a:t>
            </a:r>
            <a:r>
              <a:rPr lang="da-DK" sz="900" dirty="0" err="1" smtClean="0"/>
              <a:t>conditions</a:t>
            </a:r>
            <a:r>
              <a:rPr lang="da-DK" sz="900" dirty="0" smtClean="0"/>
              <a:t>) and </a:t>
            </a:r>
            <a:r>
              <a:rPr lang="da-DK" sz="900" dirty="0" err="1" smtClean="0"/>
              <a:t>extended</a:t>
            </a:r>
            <a:r>
              <a:rPr lang="da-DK" sz="900" dirty="0" smtClean="0"/>
              <a:t> </a:t>
            </a:r>
            <a:r>
              <a:rPr lang="da-DK" sz="900" dirty="0" err="1" smtClean="0"/>
              <a:t>high</a:t>
            </a:r>
            <a:r>
              <a:rPr lang="da-DK" sz="900" dirty="0" smtClean="0"/>
              <a:t> resolution </a:t>
            </a:r>
            <a:r>
              <a:rPr lang="da-DK" sz="900" dirty="0" err="1" smtClean="0"/>
              <a:t>Baltic</a:t>
            </a:r>
            <a:r>
              <a:rPr lang="da-DK" sz="900" dirty="0" smtClean="0"/>
              <a:t> Sea domain.</a:t>
            </a:r>
            <a:endParaRPr lang="en-US" sz="900" dirty="0"/>
          </a:p>
        </p:txBody>
      </p:sp>
      <p:sp>
        <p:nvSpPr>
          <p:cNvPr id="17" name="TextBox 16"/>
          <p:cNvSpPr txBox="1"/>
          <p:nvPr/>
        </p:nvSpPr>
        <p:spPr>
          <a:xfrm>
            <a:off x="6239622" y="4057327"/>
            <a:ext cx="93006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a-DK" dirty="0" err="1">
                <a:solidFill>
                  <a:schemeClr val="bg2"/>
                </a:solidFill>
              </a:rPr>
              <a:t>d</a:t>
            </a:r>
            <a:r>
              <a:rPr lang="da-DK" dirty="0" err="1" smtClean="0">
                <a:solidFill>
                  <a:schemeClr val="bg2"/>
                </a:solidFill>
              </a:rPr>
              <a:t>epth</a:t>
            </a:r>
            <a:r>
              <a:rPr lang="da-DK" dirty="0" smtClean="0">
                <a:solidFill>
                  <a:schemeClr val="bg2"/>
                </a:solidFill>
              </a:rPr>
              <a:t> [m]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3990978" y="2772869"/>
            <a:ext cx="1864613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a-DK" dirty="0" err="1">
                <a:solidFill>
                  <a:schemeClr val="bg2"/>
                </a:solidFill>
              </a:rPr>
              <a:t>n</a:t>
            </a:r>
            <a:r>
              <a:rPr lang="da-DK" dirty="0" err="1" smtClean="0">
                <a:solidFill>
                  <a:schemeClr val="bg2"/>
                </a:solidFill>
              </a:rPr>
              <a:t>umber</a:t>
            </a:r>
            <a:r>
              <a:rPr lang="da-DK" dirty="0" smtClean="0">
                <a:solidFill>
                  <a:schemeClr val="bg2"/>
                </a:solidFill>
              </a:rPr>
              <a:t> of </a:t>
            </a:r>
            <a:r>
              <a:rPr lang="da-DK" dirty="0" err="1" smtClean="0">
                <a:solidFill>
                  <a:schemeClr val="bg2"/>
                </a:solidFill>
              </a:rPr>
              <a:t>grid</a:t>
            </a:r>
            <a:r>
              <a:rPr lang="da-DK" dirty="0" smtClean="0">
                <a:solidFill>
                  <a:schemeClr val="bg2"/>
                </a:solidFill>
              </a:rPr>
              <a:t> points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36096" y="2071881"/>
            <a:ext cx="2832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200" dirty="0" smtClean="0"/>
              <a:t>26 million </a:t>
            </a:r>
            <a:r>
              <a:rPr lang="da-DK" sz="1200" dirty="0" err="1" smtClean="0"/>
              <a:t>grid</a:t>
            </a:r>
            <a:r>
              <a:rPr lang="da-DK" sz="1200" dirty="0" smtClean="0"/>
              <a:t> points =17.9GB </a:t>
            </a:r>
            <a:r>
              <a:rPr lang="da-DK" sz="1200" dirty="0" err="1" smtClean="0"/>
              <a:t>memory</a:t>
            </a:r>
            <a:endParaRPr lang="en-US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5690857" y="3789040"/>
            <a:ext cx="255711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100" dirty="0" smtClean="0"/>
              <a:t>100m         200m        300m        400m</a:t>
            </a:r>
            <a:endParaRPr lang="en-US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6012160" y="2359913"/>
            <a:ext cx="22381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200" dirty="0" smtClean="0"/>
              <a:t>64GB on </a:t>
            </a:r>
            <a:r>
              <a:rPr lang="da-DK" sz="1200" dirty="0" err="1" smtClean="0"/>
              <a:t>each</a:t>
            </a:r>
            <a:r>
              <a:rPr lang="da-DK" sz="1200" dirty="0" smtClean="0"/>
              <a:t> node </a:t>
            </a:r>
            <a:r>
              <a:rPr lang="da-DK" sz="1200" dirty="0" err="1" smtClean="0"/>
              <a:t>available</a:t>
            </a:r>
            <a:r>
              <a:rPr lang="da-DK" sz="1200" dirty="0" smtClean="0"/>
              <a:t> </a:t>
            </a:r>
            <a:endParaRPr lang="en-US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7668344" y="4005064"/>
            <a:ext cx="8915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1200" dirty="0" smtClean="0"/>
              <a:t>122 </a:t>
            </a:r>
            <a:r>
              <a:rPr lang="da-DK" sz="1200" dirty="0" err="1" smtClean="0"/>
              <a:t>layers</a:t>
            </a:r>
            <a:endParaRPr lang="en-US" sz="1200" dirty="0"/>
          </a:p>
        </p:txBody>
      </p:sp>
      <p:sp>
        <p:nvSpPr>
          <p:cNvPr id="24" name="Shape 110"/>
          <p:cNvSpPr txBox="1">
            <a:spLocks noGrp="1"/>
          </p:cNvSpPr>
          <p:nvPr>
            <p:ph type="ftr" idx="11"/>
          </p:nvPr>
        </p:nvSpPr>
        <p:spPr>
          <a:xfrm>
            <a:off x="4183946" y="6453336"/>
            <a:ext cx="4663723" cy="247651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b="1" dirty="0" smtClean="0"/>
              <a:t>NOOS</a:t>
            </a:r>
            <a:r>
              <a:rPr lang="en-US" b="1" dirty="0" smtClean="0"/>
              <a:t> Annual Meeting Hamburg,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b="1" dirty="0" smtClean="0"/>
              <a:t>17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th </a:t>
            </a:r>
            <a:r>
              <a:rPr lang="en-US" b="1" dirty="0" smtClean="0"/>
              <a:t>October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 </a:t>
            </a:r>
            <a:r>
              <a:rPr lang="en-US" sz="1100" b="1" i="0" u="none" strike="noStrike" cap="none" dirty="0" smtClean="0">
                <a:solidFill>
                  <a:schemeClr val="dk2"/>
                </a:solidFill>
                <a:sym typeface="Calibri"/>
              </a:rPr>
              <a:t>2019 </a:t>
            </a:r>
            <a:endParaRPr lang="en-US" sz="1100" b="1" i="0" u="none" strike="noStrike" cap="none" dirty="0">
              <a:solidFill>
                <a:schemeClr val="dk2"/>
              </a:solidFill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946420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n">
  <a:themeElements>
    <a:clrScheme name="CLAIM 1">
      <a:dk1>
        <a:srgbClr val="000000"/>
      </a:dk1>
      <a:lt1>
        <a:srgbClr val="FFFFFF"/>
      </a:lt1>
      <a:dk2>
        <a:srgbClr val="004A61"/>
      </a:dk2>
      <a:lt2>
        <a:srgbClr val="DCE6EE"/>
      </a:lt2>
      <a:accent1>
        <a:srgbClr val="008EB5"/>
      </a:accent1>
      <a:accent2>
        <a:srgbClr val="0F799D"/>
      </a:accent2>
      <a:accent3>
        <a:srgbClr val="7BB2B2"/>
      </a:accent3>
      <a:accent4>
        <a:srgbClr val="7BAAB2"/>
      </a:accent4>
      <a:accent5>
        <a:srgbClr val="F5C040"/>
      </a:accent5>
      <a:accent6>
        <a:srgbClr val="ECE9E8"/>
      </a:accent6>
      <a:hlink>
        <a:srgbClr val="0080FF"/>
      </a:hlink>
      <a:folHlink>
        <a:srgbClr val="5EAE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14751</TotalTime>
  <Words>2159</Words>
  <Application>Microsoft Office PowerPoint</Application>
  <PresentationFormat>On-screen Show (4:3)</PresentationFormat>
  <Paragraphs>383</Paragraphs>
  <Slides>26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Arial</vt:lpstr>
      <vt:lpstr>Calibri</vt:lpstr>
      <vt:lpstr>Noto Sans Symbols</vt:lpstr>
      <vt:lpstr>Raleway</vt:lpstr>
      <vt:lpstr>Times New Roman</vt:lpstr>
      <vt:lpstr>Cambria Math</vt:lpstr>
      <vt:lpstr>Wingdings</vt:lpstr>
      <vt:lpstr>Median</vt:lpstr>
      <vt:lpstr>Recent developments in the CLAIM project</vt:lpstr>
      <vt:lpstr>PowerPoint Presentation</vt:lpstr>
      <vt:lpstr>CLAIM: project overview H2020 Innovation Action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Modelling micro plastic</vt:lpstr>
      <vt:lpstr>PowerPoint Presentation</vt:lpstr>
      <vt:lpstr>Vertical tracer dynamic, i.e. sinking or raising of micro plastics (no biofouling)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River related inputs into the Baltic Sea, example PCCP </vt:lpstr>
      <vt:lpstr>Outlook(1): Parameterisation of Biofouling</vt:lpstr>
      <vt:lpstr>Biofouling effects on the vertical dynamic 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WP1: Innovative forecasting &amp; modelling tools</dc:title>
  <dc:creator>Jun She</dc:creator>
  <cp:lastModifiedBy>Jens Murawsky</cp:lastModifiedBy>
  <cp:revision>304</cp:revision>
  <dcterms:modified xsi:type="dcterms:W3CDTF">2019-10-17T08:49:29Z</dcterms:modified>
</cp:coreProperties>
</file>