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0" r:id="rId2"/>
  </p:sldMasterIdLst>
  <p:notesMasterIdLst>
    <p:notesMasterId r:id="rId28"/>
  </p:notesMasterIdLst>
  <p:sldIdLst>
    <p:sldId id="257" r:id="rId3"/>
    <p:sldId id="367" r:id="rId4"/>
    <p:sldId id="388" r:id="rId5"/>
    <p:sldId id="472" r:id="rId6"/>
    <p:sldId id="800" r:id="rId7"/>
    <p:sldId id="474" r:id="rId8"/>
    <p:sldId id="471" r:id="rId9"/>
    <p:sldId id="368" r:id="rId10"/>
    <p:sldId id="778" r:id="rId11"/>
    <p:sldId id="796" r:id="rId12"/>
    <p:sldId id="271" r:id="rId13"/>
    <p:sldId id="797" r:id="rId14"/>
    <p:sldId id="798" r:id="rId15"/>
    <p:sldId id="793" r:id="rId16"/>
    <p:sldId id="794" r:id="rId17"/>
    <p:sldId id="802" r:id="rId18"/>
    <p:sldId id="799" r:id="rId19"/>
    <p:sldId id="263" r:id="rId20"/>
    <p:sldId id="795" r:id="rId21"/>
    <p:sldId id="789" r:id="rId22"/>
    <p:sldId id="364" r:id="rId23"/>
    <p:sldId id="386" r:id="rId24"/>
    <p:sldId id="791" r:id="rId25"/>
    <p:sldId id="803" r:id="rId26"/>
    <p:sldId id="804" r:id="rId27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k Buch" initials="E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75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76" y="17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7" d="100"/>
        <a:sy n="197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15B7D-1E43-44EC-85B2-4740E7BAC31D}" type="datetimeFigureOut">
              <a:rPr lang="da-DK" smtClean="0"/>
              <a:t>17/10/2019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8626E-6998-43C4-945D-6A8AC216850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2876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169987-D483-4550-93DF-64F8212283D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466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Links: to other WG in </a:t>
            </a:r>
            <a:r>
              <a:rPr lang="en-US" dirty="0" err="1"/>
              <a:t>EuroGoos</a:t>
            </a:r>
            <a:endParaRPr lang="en-US" dirty="0"/>
          </a:p>
          <a:p>
            <a:r>
              <a:rPr lang="en-US" dirty="0"/>
              <a:t>Jun She – WG Science</a:t>
            </a:r>
          </a:p>
          <a:p>
            <a:r>
              <a:rPr lang="en-US" dirty="0"/>
              <a:t>Angelique – link to CMEMS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69987-D483-4550-93DF-64F8212283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3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Links: to other WG in </a:t>
            </a:r>
            <a:r>
              <a:rPr lang="en-US" dirty="0" err="1"/>
              <a:t>EuroGoos</a:t>
            </a:r>
            <a:endParaRPr lang="en-US" dirty="0"/>
          </a:p>
          <a:p>
            <a:r>
              <a:rPr lang="en-US" dirty="0"/>
              <a:t>Jun She – WG Science</a:t>
            </a:r>
          </a:p>
          <a:p>
            <a:r>
              <a:rPr lang="en-US" dirty="0"/>
              <a:t>Angelique – link to CMEMS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69987-D483-4550-93DF-64F8212283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647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2418D3-4148-4196-B27B-54E8A2862A8E}" type="slidenum">
              <a:rPr lang="en-IE" smtClean="0"/>
              <a:t>22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99970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656522" y="2515360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rgbClr val="FF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dirty="0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508619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238371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753819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u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1809167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518" y="1420283"/>
            <a:ext cx="5185201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5036" y="2590800"/>
            <a:ext cx="4270165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0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156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08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36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77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031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889128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U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1936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139069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48264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246284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33612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42097"/>
      </p:ext>
    </p:extLst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7938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491172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10/17/19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030281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BU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53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19910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urogo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46969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9255" y="0"/>
            <a:ext cx="7432745" cy="1325563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413677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2915085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B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87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accent4"/>
                </a:solidFill>
              </a:defRPr>
            </a:lvl1pPr>
            <a:lvl2pPr>
              <a:defRPr sz="2800">
                <a:solidFill>
                  <a:schemeClr val="accent4"/>
                </a:solidFill>
              </a:defRPr>
            </a:lvl2pPr>
            <a:lvl3pPr>
              <a:defRPr sz="2400">
                <a:solidFill>
                  <a:schemeClr val="accent4"/>
                </a:solidFill>
              </a:defRPr>
            </a:lvl3pPr>
            <a:lvl4pPr>
              <a:defRPr sz="2000">
                <a:solidFill>
                  <a:schemeClr val="accent4"/>
                </a:solidFill>
              </a:defRPr>
            </a:lvl4pPr>
            <a:lvl5pPr>
              <a:defRPr sz="2000">
                <a:solidFill>
                  <a:schemeClr val="accent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dirty="0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1997430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accent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dirty="0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3093242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721087" y="0"/>
            <a:ext cx="74709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/>
              <a:t>Klik for at redigere i master</a:t>
            </a:r>
          </a:p>
        </p:txBody>
      </p:sp>
      <p:pic>
        <p:nvPicPr>
          <p:cNvPr id="7" name="Εικόνα 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43" y="185738"/>
            <a:ext cx="3797300" cy="1276290"/>
          </a:xfrm>
          <a:prstGeom prst="rect">
            <a:avLst/>
          </a:prstGeom>
        </p:spPr>
      </p:pic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907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1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400" b="1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b="1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10/17/19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Εικόνα 7">
            <a:extLst>
              <a:ext uri="{FF2B5EF4-FFF2-40B4-BE49-F238E27FC236}">
                <a16:creationId xmlns:a16="http://schemas.microsoft.com/office/drawing/2014/main" id="{ADD51677-CF50-45C4-8552-59FE85DD9C0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43" y="185738"/>
            <a:ext cx="3797300" cy="127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6.tiff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hyperlink" Target="http://www.eoos-ocean.eu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0.jpeg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4.png"/><Relationship Id="rId4" Type="http://schemas.openxmlformats.org/officeDocument/2006/relationships/image" Target="../media/image3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4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40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638739" y="2203377"/>
            <a:ext cx="2448103" cy="2448111"/>
          </a:xfrm>
          <a:custGeom>
            <a:avLst/>
            <a:gdLst>
              <a:gd name="connsiteX0" fmla="*/ 3672154 w 3672154"/>
              <a:gd name="connsiteY0" fmla="*/ 1836089 h 3672167"/>
              <a:gd name="connsiteX1" fmla="*/ 1836076 w 3672154"/>
              <a:gd name="connsiteY1" fmla="*/ 3672167 h 3672167"/>
              <a:gd name="connsiteX2" fmla="*/ 0 w 3672154"/>
              <a:gd name="connsiteY2" fmla="*/ 1836089 h 3672167"/>
              <a:gd name="connsiteX3" fmla="*/ 1836076 w 3672154"/>
              <a:gd name="connsiteY3" fmla="*/ 0 h 3672167"/>
              <a:gd name="connsiteX4" fmla="*/ 3672154 w 3672154"/>
              <a:gd name="connsiteY4" fmla="*/ 1836089 h 36721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72154" h="3672167">
                <a:moveTo>
                  <a:pt x="3672154" y="1836089"/>
                </a:moveTo>
                <a:cubicBezTo>
                  <a:pt x="3672154" y="2850121"/>
                  <a:pt x="2850108" y="3672167"/>
                  <a:pt x="1836076" y="3672167"/>
                </a:cubicBezTo>
                <a:cubicBezTo>
                  <a:pt x="822032" y="3672167"/>
                  <a:pt x="0" y="2850121"/>
                  <a:pt x="0" y="1836089"/>
                </a:cubicBezTo>
                <a:cubicBezTo>
                  <a:pt x="0" y="822045"/>
                  <a:pt x="822032" y="0"/>
                  <a:pt x="1836076" y="0"/>
                </a:cubicBezTo>
                <a:cubicBezTo>
                  <a:pt x="2850108" y="0"/>
                  <a:pt x="3672154" y="822045"/>
                  <a:pt x="3672154" y="183608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" name="Freeform 3"/>
          <p:cNvSpPr/>
          <p:nvPr/>
        </p:nvSpPr>
        <p:spPr>
          <a:xfrm>
            <a:off x="4580240" y="2460298"/>
            <a:ext cx="485182" cy="862829"/>
          </a:xfrm>
          <a:custGeom>
            <a:avLst/>
            <a:gdLst>
              <a:gd name="connsiteX0" fmla="*/ 670179 w 727773"/>
              <a:gd name="connsiteY0" fmla="*/ 687438 h 1294244"/>
              <a:gd name="connsiteX1" fmla="*/ 167068 w 727773"/>
              <a:gd name="connsiteY1" fmla="*/ 687438 h 1294244"/>
              <a:gd name="connsiteX2" fmla="*/ 167068 w 727773"/>
              <a:gd name="connsiteY2" fmla="*/ 1154061 h 1294244"/>
              <a:gd name="connsiteX3" fmla="*/ 727773 w 727773"/>
              <a:gd name="connsiteY3" fmla="*/ 1154061 h 1294244"/>
              <a:gd name="connsiteX4" fmla="*/ 727773 w 727773"/>
              <a:gd name="connsiteY4" fmla="*/ 1294244 h 1294244"/>
              <a:gd name="connsiteX5" fmla="*/ 0 w 727773"/>
              <a:gd name="connsiteY5" fmla="*/ 1294244 h 1294244"/>
              <a:gd name="connsiteX6" fmla="*/ 0 w 727773"/>
              <a:gd name="connsiteY6" fmla="*/ 0 h 1294244"/>
              <a:gd name="connsiteX7" fmla="*/ 698995 w 727773"/>
              <a:gd name="connsiteY7" fmla="*/ 0 h 1294244"/>
              <a:gd name="connsiteX8" fmla="*/ 698995 w 727773"/>
              <a:gd name="connsiteY8" fmla="*/ 140157 h 1294244"/>
              <a:gd name="connsiteX9" fmla="*/ 167068 w 727773"/>
              <a:gd name="connsiteY9" fmla="*/ 140157 h 1294244"/>
              <a:gd name="connsiteX10" fmla="*/ 167068 w 727773"/>
              <a:gd name="connsiteY10" fmla="*/ 549173 h 1294244"/>
              <a:gd name="connsiteX11" fmla="*/ 670179 w 727773"/>
              <a:gd name="connsiteY11" fmla="*/ 549173 h 1294244"/>
              <a:gd name="connsiteX12" fmla="*/ 670179 w 727773"/>
              <a:gd name="connsiteY12" fmla="*/ 687438 h 12942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727773" h="1294244">
                <a:moveTo>
                  <a:pt x="670179" y="687438"/>
                </a:moveTo>
                <a:lnTo>
                  <a:pt x="167068" y="687438"/>
                </a:lnTo>
                <a:lnTo>
                  <a:pt x="167068" y="1154061"/>
                </a:lnTo>
                <a:lnTo>
                  <a:pt x="727773" y="1154061"/>
                </a:lnTo>
                <a:lnTo>
                  <a:pt x="727773" y="1294244"/>
                </a:lnTo>
                <a:lnTo>
                  <a:pt x="0" y="1294244"/>
                </a:lnTo>
                <a:lnTo>
                  <a:pt x="0" y="0"/>
                </a:lnTo>
                <a:lnTo>
                  <a:pt x="698995" y="0"/>
                </a:lnTo>
                <a:lnTo>
                  <a:pt x="698995" y="140157"/>
                </a:lnTo>
                <a:lnTo>
                  <a:pt x="167068" y="140157"/>
                </a:lnTo>
                <a:lnTo>
                  <a:pt x="167068" y="549173"/>
                </a:lnTo>
                <a:lnTo>
                  <a:pt x="670179" y="549173"/>
                </a:lnTo>
                <a:lnTo>
                  <a:pt x="670179" y="687438"/>
                </a:lnTo>
              </a:path>
            </a:pathLst>
          </a:custGeom>
          <a:solidFill>
            <a:srgbClr val="27326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" name="Freeform 3"/>
          <p:cNvSpPr/>
          <p:nvPr/>
        </p:nvSpPr>
        <p:spPr>
          <a:xfrm>
            <a:off x="5192266" y="2703527"/>
            <a:ext cx="527431" cy="633687"/>
          </a:xfrm>
          <a:custGeom>
            <a:avLst/>
            <a:gdLst>
              <a:gd name="connsiteX0" fmla="*/ 783463 w 791147"/>
              <a:gd name="connsiteY0" fmla="*/ 675932 h 950531"/>
              <a:gd name="connsiteX1" fmla="*/ 791146 w 791147"/>
              <a:gd name="connsiteY1" fmla="*/ 929398 h 950531"/>
              <a:gd name="connsiteX2" fmla="*/ 641375 w 791147"/>
              <a:gd name="connsiteY2" fmla="*/ 929398 h 950531"/>
              <a:gd name="connsiteX3" fmla="*/ 631761 w 791147"/>
              <a:gd name="connsiteY3" fmla="*/ 777709 h 950531"/>
              <a:gd name="connsiteX4" fmla="*/ 627913 w 791147"/>
              <a:gd name="connsiteY4" fmla="*/ 777709 h 950531"/>
              <a:gd name="connsiteX5" fmla="*/ 320675 w 791147"/>
              <a:gd name="connsiteY5" fmla="*/ 950531 h 950531"/>
              <a:gd name="connsiteX6" fmla="*/ 0 w 791147"/>
              <a:gd name="connsiteY6" fmla="*/ 543420 h 950531"/>
              <a:gd name="connsiteX7" fmla="*/ 0 w 791147"/>
              <a:gd name="connsiteY7" fmla="*/ 0 h 950531"/>
              <a:gd name="connsiteX8" fmla="*/ 168985 w 791147"/>
              <a:gd name="connsiteY8" fmla="*/ 0 h 950531"/>
              <a:gd name="connsiteX9" fmla="*/ 168985 w 791147"/>
              <a:gd name="connsiteY9" fmla="*/ 514629 h 950531"/>
              <a:gd name="connsiteX10" fmla="*/ 376377 w 791147"/>
              <a:gd name="connsiteY10" fmla="*/ 810349 h 950531"/>
              <a:gd name="connsiteX11" fmla="*/ 599109 w 791147"/>
              <a:gd name="connsiteY11" fmla="*/ 656742 h 950531"/>
              <a:gd name="connsiteX12" fmla="*/ 614489 w 791147"/>
              <a:gd name="connsiteY12" fmla="*/ 570306 h 950531"/>
              <a:gd name="connsiteX13" fmla="*/ 614489 w 791147"/>
              <a:gd name="connsiteY13" fmla="*/ 0 h 950531"/>
              <a:gd name="connsiteX14" fmla="*/ 783463 w 791147"/>
              <a:gd name="connsiteY14" fmla="*/ 0 h 950531"/>
              <a:gd name="connsiteX15" fmla="*/ 783463 w 791147"/>
              <a:gd name="connsiteY15" fmla="*/ 675932 h 9505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91147" h="950531">
                <a:moveTo>
                  <a:pt x="783463" y="675932"/>
                </a:moveTo>
                <a:cubicBezTo>
                  <a:pt x="783463" y="771944"/>
                  <a:pt x="785393" y="856424"/>
                  <a:pt x="791146" y="929398"/>
                </a:cubicBezTo>
                <a:lnTo>
                  <a:pt x="641375" y="929398"/>
                </a:lnTo>
                <a:lnTo>
                  <a:pt x="631761" y="777709"/>
                </a:lnTo>
                <a:lnTo>
                  <a:pt x="627913" y="777709"/>
                </a:lnTo>
                <a:cubicBezTo>
                  <a:pt x="583742" y="852601"/>
                  <a:pt x="485825" y="950531"/>
                  <a:pt x="320675" y="950531"/>
                </a:cubicBezTo>
                <a:cubicBezTo>
                  <a:pt x="174738" y="950531"/>
                  <a:pt x="0" y="869874"/>
                  <a:pt x="0" y="543420"/>
                </a:cubicBezTo>
                <a:lnTo>
                  <a:pt x="0" y="0"/>
                </a:lnTo>
                <a:lnTo>
                  <a:pt x="168985" y="0"/>
                </a:lnTo>
                <a:lnTo>
                  <a:pt x="168985" y="514629"/>
                </a:lnTo>
                <a:cubicBezTo>
                  <a:pt x="168985" y="691299"/>
                  <a:pt x="222757" y="810349"/>
                  <a:pt x="376377" y="810349"/>
                </a:cubicBezTo>
                <a:cubicBezTo>
                  <a:pt x="489686" y="810349"/>
                  <a:pt x="568375" y="731621"/>
                  <a:pt x="599109" y="656742"/>
                </a:cubicBezTo>
                <a:cubicBezTo>
                  <a:pt x="608736" y="631774"/>
                  <a:pt x="614489" y="601040"/>
                  <a:pt x="614489" y="570306"/>
                </a:cubicBezTo>
                <a:lnTo>
                  <a:pt x="614489" y="0"/>
                </a:lnTo>
                <a:lnTo>
                  <a:pt x="783463" y="0"/>
                </a:lnTo>
                <a:lnTo>
                  <a:pt x="783463" y="675932"/>
                </a:lnTo>
              </a:path>
            </a:pathLst>
          </a:custGeom>
          <a:solidFill>
            <a:srgbClr val="27326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Freeform 3"/>
          <p:cNvSpPr/>
          <p:nvPr/>
        </p:nvSpPr>
        <p:spPr>
          <a:xfrm>
            <a:off x="5896483" y="2689441"/>
            <a:ext cx="311082" cy="633687"/>
          </a:xfrm>
          <a:custGeom>
            <a:avLst/>
            <a:gdLst>
              <a:gd name="connsiteX0" fmla="*/ 7683 w 466623"/>
              <a:gd name="connsiteY0" fmla="*/ 311086 h 950531"/>
              <a:gd name="connsiteX1" fmla="*/ 0 w 466623"/>
              <a:gd name="connsiteY1" fmla="*/ 21120 h 950531"/>
              <a:gd name="connsiteX2" fmla="*/ 147853 w 466623"/>
              <a:gd name="connsiteY2" fmla="*/ 21120 h 950531"/>
              <a:gd name="connsiteX3" fmla="*/ 153631 w 466623"/>
              <a:gd name="connsiteY3" fmla="*/ 203555 h 950531"/>
              <a:gd name="connsiteX4" fmla="*/ 161290 w 466623"/>
              <a:gd name="connsiteY4" fmla="*/ 203555 h 950531"/>
              <a:gd name="connsiteX5" fmla="*/ 418604 w 466623"/>
              <a:gd name="connsiteY5" fmla="*/ 0 h 950531"/>
              <a:gd name="connsiteX6" fmla="*/ 466623 w 466623"/>
              <a:gd name="connsiteY6" fmla="*/ 5752 h 950531"/>
              <a:gd name="connsiteX7" fmla="*/ 466623 w 466623"/>
              <a:gd name="connsiteY7" fmla="*/ 165150 h 950531"/>
              <a:gd name="connsiteX8" fmla="*/ 409016 w 466623"/>
              <a:gd name="connsiteY8" fmla="*/ 159397 h 950531"/>
              <a:gd name="connsiteX9" fmla="*/ 182422 w 466623"/>
              <a:gd name="connsiteY9" fmla="*/ 376364 h 950531"/>
              <a:gd name="connsiteX10" fmla="*/ 174752 w 466623"/>
              <a:gd name="connsiteY10" fmla="*/ 455117 h 950531"/>
              <a:gd name="connsiteX11" fmla="*/ 174752 w 466623"/>
              <a:gd name="connsiteY11" fmla="*/ 950531 h 950531"/>
              <a:gd name="connsiteX12" fmla="*/ 7683 w 466623"/>
              <a:gd name="connsiteY12" fmla="*/ 950531 h 950531"/>
              <a:gd name="connsiteX13" fmla="*/ 7683 w 466623"/>
              <a:gd name="connsiteY13" fmla="*/ 311086 h 9505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466623" h="950531">
                <a:moveTo>
                  <a:pt x="7683" y="311086"/>
                </a:moveTo>
                <a:cubicBezTo>
                  <a:pt x="7683" y="201624"/>
                  <a:pt x="5753" y="107530"/>
                  <a:pt x="0" y="21120"/>
                </a:cubicBezTo>
                <a:lnTo>
                  <a:pt x="147853" y="21120"/>
                </a:lnTo>
                <a:lnTo>
                  <a:pt x="153631" y="203555"/>
                </a:lnTo>
                <a:lnTo>
                  <a:pt x="161290" y="203555"/>
                </a:lnTo>
                <a:cubicBezTo>
                  <a:pt x="203555" y="78739"/>
                  <a:pt x="305333" y="0"/>
                  <a:pt x="418604" y="0"/>
                </a:cubicBezTo>
                <a:cubicBezTo>
                  <a:pt x="437832" y="0"/>
                  <a:pt x="451256" y="1904"/>
                  <a:pt x="466623" y="5752"/>
                </a:cubicBezTo>
                <a:lnTo>
                  <a:pt x="466623" y="165150"/>
                </a:lnTo>
                <a:cubicBezTo>
                  <a:pt x="449351" y="161302"/>
                  <a:pt x="432054" y="159397"/>
                  <a:pt x="409016" y="159397"/>
                </a:cubicBezTo>
                <a:cubicBezTo>
                  <a:pt x="289966" y="159397"/>
                  <a:pt x="205460" y="249630"/>
                  <a:pt x="182422" y="376364"/>
                </a:cubicBezTo>
                <a:cubicBezTo>
                  <a:pt x="178574" y="399427"/>
                  <a:pt x="174752" y="426300"/>
                  <a:pt x="174752" y="455117"/>
                </a:cubicBezTo>
                <a:lnTo>
                  <a:pt x="174752" y="950531"/>
                </a:lnTo>
                <a:lnTo>
                  <a:pt x="7683" y="950531"/>
                </a:lnTo>
                <a:lnTo>
                  <a:pt x="7683" y="311086"/>
                </a:lnTo>
              </a:path>
            </a:pathLst>
          </a:custGeom>
          <a:solidFill>
            <a:srgbClr val="27326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Freeform 3"/>
          <p:cNvSpPr/>
          <p:nvPr/>
        </p:nvSpPr>
        <p:spPr>
          <a:xfrm>
            <a:off x="6964374" y="2451324"/>
            <a:ext cx="707923" cy="880770"/>
          </a:xfrm>
          <a:custGeom>
            <a:avLst/>
            <a:gdLst>
              <a:gd name="connsiteX0" fmla="*/ 1061885 w 1061885"/>
              <a:gd name="connsiteY0" fmla="*/ 1250099 h 1321155"/>
              <a:gd name="connsiteX1" fmla="*/ 664413 w 1061885"/>
              <a:gd name="connsiteY1" fmla="*/ 1321155 h 1321155"/>
              <a:gd name="connsiteX2" fmla="*/ 180517 w 1061885"/>
              <a:gd name="connsiteY2" fmla="*/ 1150251 h 1321155"/>
              <a:gd name="connsiteX3" fmla="*/ 0 w 1061885"/>
              <a:gd name="connsiteY3" fmla="*/ 668261 h 1321155"/>
              <a:gd name="connsiteX4" fmla="*/ 700900 w 1061885"/>
              <a:gd name="connsiteY4" fmla="*/ 0 h 1321155"/>
              <a:gd name="connsiteX5" fmla="*/ 1023505 w 1061885"/>
              <a:gd name="connsiteY5" fmla="*/ 59537 h 1321155"/>
              <a:gd name="connsiteX6" fmla="*/ 983157 w 1061885"/>
              <a:gd name="connsiteY6" fmla="*/ 195872 h 1321155"/>
              <a:gd name="connsiteX7" fmla="*/ 697052 w 1061885"/>
              <a:gd name="connsiteY7" fmla="*/ 140182 h 1321155"/>
              <a:gd name="connsiteX8" fmla="*/ 176657 w 1061885"/>
              <a:gd name="connsiteY8" fmla="*/ 660577 h 1321155"/>
              <a:gd name="connsiteX9" fmla="*/ 675906 w 1061885"/>
              <a:gd name="connsiteY9" fmla="*/ 1182891 h 1321155"/>
              <a:gd name="connsiteX10" fmla="*/ 898677 w 1061885"/>
              <a:gd name="connsiteY10" fmla="*/ 1148321 h 1321155"/>
              <a:gd name="connsiteX11" fmla="*/ 898677 w 1061885"/>
              <a:gd name="connsiteY11" fmla="*/ 762355 h 1321155"/>
              <a:gd name="connsiteX12" fmla="*/ 635610 w 1061885"/>
              <a:gd name="connsiteY12" fmla="*/ 762355 h 1321155"/>
              <a:gd name="connsiteX13" fmla="*/ 635610 w 1061885"/>
              <a:gd name="connsiteY13" fmla="*/ 627938 h 1321155"/>
              <a:gd name="connsiteX14" fmla="*/ 1061885 w 1061885"/>
              <a:gd name="connsiteY14" fmla="*/ 627938 h 1321155"/>
              <a:gd name="connsiteX15" fmla="*/ 1061885 w 1061885"/>
              <a:gd name="connsiteY15" fmla="*/ 1250099 h 1321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1061885" h="1321155">
                <a:moveTo>
                  <a:pt x="1061885" y="1250099"/>
                </a:moveTo>
                <a:cubicBezTo>
                  <a:pt x="987006" y="1276998"/>
                  <a:pt x="839140" y="1321155"/>
                  <a:pt x="664413" y="1321155"/>
                </a:cubicBezTo>
                <a:cubicBezTo>
                  <a:pt x="468515" y="1321155"/>
                  <a:pt x="307213" y="1271219"/>
                  <a:pt x="180517" y="1150251"/>
                </a:cubicBezTo>
                <a:cubicBezTo>
                  <a:pt x="69113" y="1042720"/>
                  <a:pt x="0" y="869886"/>
                  <a:pt x="0" y="668261"/>
                </a:cubicBezTo>
                <a:cubicBezTo>
                  <a:pt x="1892" y="282283"/>
                  <a:pt x="266916" y="0"/>
                  <a:pt x="700900" y="0"/>
                </a:cubicBezTo>
                <a:cubicBezTo>
                  <a:pt x="850671" y="0"/>
                  <a:pt x="967816" y="32651"/>
                  <a:pt x="1023505" y="59537"/>
                </a:cubicBezTo>
                <a:lnTo>
                  <a:pt x="983157" y="195872"/>
                </a:lnTo>
                <a:cubicBezTo>
                  <a:pt x="914045" y="165138"/>
                  <a:pt x="827620" y="140182"/>
                  <a:pt x="697052" y="140182"/>
                </a:cubicBezTo>
                <a:cubicBezTo>
                  <a:pt x="382105" y="140182"/>
                  <a:pt x="176657" y="336054"/>
                  <a:pt x="176657" y="660577"/>
                </a:cubicBezTo>
                <a:cubicBezTo>
                  <a:pt x="176657" y="988961"/>
                  <a:pt x="374446" y="1182891"/>
                  <a:pt x="675906" y="1182891"/>
                </a:cubicBezTo>
                <a:cubicBezTo>
                  <a:pt x="785380" y="1182891"/>
                  <a:pt x="860273" y="1167523"/>
                  <a:pt x="898677" y="1148321"/>
                </a:cubicBezTo>
                <a:lnTo>
                  <a:pt x="898677" y="762355"/>
                </a:lnTo>
                <a:lnTo>
                  <a:pt x="635610" y="762355"/>
                </a:lnTo>
                <a:lnTo>
                  <a:pt x="635610" y="627938"/>
                </a:lnTo>
                <a:lnTo>
                  <a:pt x="1061885" y="627938"/>
                </a:lnTo>
                <a:lnTo>
                  <a:pt x="1061885" y="1250099"/>
                </a:lnTo>
              </a:path>
            </a:pathLst>
          </a:custGeom>
          <a:solidFill>
            <a:srgbClr val="6FA0D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" name="Freeform 3"/>
          <p:cNvSpPr/>
          <p:nvPr/>
        </p:nvSpPr>
        <p:spPr>
          <a:xfrm>
            <a:off x="9563557" y="2446209"/>
            <a:ext cx="522308" cy="890998"/>
          </a:xfrm>
          <a:custGeom>
            <a:avLst/>
            <a:gdLst>
              <a:gd name="connsiteX0" fmla="*/ 42239 w 783462"/>
              <a:gd name="connsiteY0" fmla="*/ 1111821 h 1336497"/>
              <a:gd name="connsiteX1" fmla="*/ 341807 w 783462"/>
              <a:gd name="connsiteY1" fmla="*/ 1196327 h 1336497"/>
              <a:gd name="connsiteX2" fmla="*/ 612557 w 783462"/>
              <a:gd name="connsiteY2" fmla="*/ 975512 h 1336497"/>
              <a:gd name="connsiteX3" fmla="*/ 368693 w 783462"/>
              <a:gd name="connsiteY3" fmla="*/ 718184 h 1336497"/>
              <a:gd name="connsiteX4" fmla="*/ 26872 w 783462"/>
              <a:gd name="connsiteY4" fmla="*/ 351408 h 1336497"/>
              <a:gd name="connsiteX5" fmla="*/ 445490 w 783462"/>
              <a:gd name="connsiteY5" fmla="*/ 0 h 1336497"/>
              <a:gd name="connsiteX6" fmla="*/ 731646 w 783462"/>
              <a:gd name="connsiteY6" fmla="*/ 63385 h 1336497"/>
              <a:gd name="connsiteX7" fmla="*/ 685533 w 783462"/>
              <a:gd name="connsiteY7" fmla="*/ 199694 h 1336497"/>
              <a:gd name="connsiteX8" fmla="*/ 439737 w 783462"/>
              <a:gd name="connsiteY8" fmla="*/ 138264 h 1336497"/>
              <a:gd name="connsiteX9" fmla="*/ 195884 w 783462"/>
              <a:gd name="connsiteY9" fmla="*/ 332219 h 1336497"/>
              <a:gd name="connsiteX10" fmla="*/ 453198 w 783462"/>
              <a:gd name="connsiteY10" fmla="*/ 581837 h 1336497"/>
              <a:gd name="connsiteX11" fmla="*/ 783462 w 783462"/>
              <a:gd name="connsiteY11" fmla="*/ 962037 h 1336497"/>
              <a:gd name="connsiteX12" fmla="*/ 330313 w 783462"/>
              <a:gd name="connsiteY12" fmla="*/ 1336497 h 1336497"/>
              <a:gd name="connsiteX13" fmla="*/ 0 w 783462"/>
              <a:gd name="connsiteY13" fmla="*/ 1252016 h 1336497"/>
              <a:gd name="connsiteX14" fmla="*/ 42239 w 783462"/>
              <a:gd name="connsiteY14" fmla="*/ 1111821 h 13364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783462" h="1336497">
                <a:moveTo>
                  <a:pt x="42239" y="1111821"/>
                </a:moveTo>
                <a:cubicBezTo>
                  <a:pt x="117130" y="1157922"/>
                  <a:pt x="226579" y="1196327"/>
                  <a:pt x="341807" y="1196327"/>
                </a:cubicBezTo>
                <a:cubicBezTo>
                  <a:pt x="512723" y="1196327"/>
                  <a:pt x="612557" y="1106055"/>
                  <a:pt x="612557" y="975512"/>
                </a:cubicBezTo>
                <a:cubicBezTo>
                  <a:pt x="612557" y="854506"/>
                  <a:pt x="543419" y="785393"/>
                  <a:pt x="368693" y="718184"/>
                </a:cubicBezTo>
                <a:cubicBezTo>
                  <a:pt x="157478" y="643292"/>
                  <a:pt x="26872" y="533831"/>
                  <a:pt x="26872" y="351408"/>
                </a:cubicBezTo>
                <a:cubicBezTo>
                  <a:pt x="26872" y="149783"/>
                  <a:pt x="193927" y="0"/>
                  <a:pt x="445490" y="0"/>
                </a:cubicBezTo>
                <a:cubicBezTo>
                  <a:pt x="578014" y="0"/>
                  <a:pt x="674013" y="30733"/>
                  <a:pt x="731646" y="63385"/>
                </a:cubicBezTo>
                <a:lnTo>
                  <a:pt x="685533" y="199694"/>
                </a:lnTo>
                <a:cubicBezTo>
                  <a:pt x="643292" y="176669"/>
                  <a:pt x="556882" y="138264"/>
                  <a:pt x="439737" y="138264"/>
                </a:cubicBezTo>
                <a:cubicBezTo>
                  <a:pt x="263080" y="138264"/>
                  <a:pt x="195884" y="243865"/>
                  <a:pt x="195884" y="332219"/>
                </a:cubicBezTo>
                <a:cubicBezTo>
                  <a:pt x="195884" y="453173"/>
                  <a:pt x="274598" y="512711"/>
                  <a:pt x="453198" y="581837"/>
                </a:cubicBezTo>
                <a:cubicBezTo>
                  <a:pt x="672070" y="666318"/>
                  <a:pt x="783462" y="771943"/>
                  <a:pt x="783462" y="962037"/>
                </a:cubicBezTo>
                <a:cubicBezTo>
                  <a:pt x="783462" y="1161757"/>
                  <a:pt x="635621" y="1336497"/>
                  <a:pt x="330313" y="1336497"/>
                </a:cubicBezTo>
                <a:cubicBezTo>
                  <a:pt x="205447" y="1336497"/>
                  <a:pt x="69138" y="1298105"/>
                  <a:pt x="0" y="1252016"/>
                </a:cubicBezTo>
                <a:lnTo>
                  <a:pt x="42239" y="1111821"/>
                </a:lnTo>
              </a:path>
            </a:pathLst>
          </a:custGeom>
          <a:solidFill>
            <a:srgbClr val="6FA0D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" name="Freeform 3"/>
          <p:cNvSpPr/>
          <p:nvPr/>
        </p:nvSpPr>
        <p:spPr>
          <a:xfrm>
            <a:off x="4579492" y="3659493"/>
            <a:ext cx="172965" cy="307568"/>
          </a:xfrm>
          <a:custGeom>
            <a:avLst/>
            <a:gdLst>
              <a:gd name="connsiteX0" fmla="*/ 238899 w 259448"/>
              <a:gd name="connsiteY0" fmla="*/ 245008 h 461352"/>
              <a:gd name="connsiteX1" fmla="*/ 59563 w 259448"/>
              <a:gd name="connsiteY1" fmla="*/ 245008 h 461352"/>
              <a:gd name="connsiteX2" fmla="*/ 59563 w 259448"/>
              <a:gd name="connsiteY2" fmla="*/ 411429 h 461352"/>
              <a:gd name="connsiteX3" fmla="*/ 259447 w 259448"/>
              <a:gd name="connsiteY3" fmla="*/ 411429 h 461352"/>
              <a:gd name="connsiteX4" fmla="*/ 259447 w 259448"/>
              <a:gd name="connsiteY4" fmla="*/ 461352 h 461352"/>
              <a:gd name="connsiteX5" fmla="*/ 0 w 259448"/>
              <a:gd name="connsiteY5" fmla="*/ 461352 h 461352"/>
              <a:gd name="connsiteX6" fmla="*/ 0 w 259448"/>
              <a:gd name="connsiteY6" fmla="*/ 0 h 461352"/>
              <a:gd name="connsiteX7" fmla="*/ 249173 w 259448"/>
              <a:gd name="connsiteY7" fmla="*/ 0 h 461352"/>
              <a:gd name="connsiteX8" fmla="*/ 249173 w 259448"/>
              <a:gd name="connsiteY8" fmla="*/ 50000 h 461352"/>
              <a:gd name="connsiteX9" fmla="*/ 59563 w 259448"/>
              <a:gd name="connsiteY9" fmla="*/ 50000 h 461352"/>
              <a:gd name="connsiteX10" fmla="*/ 59563 w 259448"/>
              <a:gd name="connsiteY10" fmla="*/ 195795 h 461352"/>
              <a:gd name="connsiteX11" fmla="*/ 238899 w 259448"/>
              <a:gd name="connsiteY11" fmla="*/ 195795 h 461352"/>
              <a:gd name="connsiteX12" fmla="*/ 238899 w 259448"/>
              <a:gd name="connsiteY12" fmla="*/ 245008 h 4613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59448" h="461352">
                <a:moveTo>
                  <a:pt x="238899" y="245008"/>
                </a:moveTo>
                <a:lnTo>
                  <a:pt x="59563" y="245008"/>
                </a:lnTo>
                <a:lnTo>
                  <a:pt x="59563" y="411429"/>
                </a:lnTo>
                <a:lnTo>
                  <a:pt x="259447" y="411429"/>
                </a:lnTo>
                <a:lnTo>
                  <a:pt x="259447" y="461352"/>
                </a:lnTo>
                <a:lnTo>
                  <a:pt x="0" y="461352"/>
                </a:lnTo>
                <a:lnTo>
                  <a:pt x="0" y="0"/>
                </a:lnTo>
                <a:lnTo>
                  <a:pt x="249173" y="0"/>
                </a:lnTo>
                <a:lnTo>
                  <a:pt x="249173" y="50000"/>
                </a:lnTo>
                <a:lnTo>
                  <a:pt x="59563" y="50000"/>
                </a:lnTo>
                <a:lnTo>
                  <a:pt x="59563" y="195795"/>
                </a:lnTo>
                <a:lnTo>
                  <a:pt x="238899" y="195795"/>
                </a:lnTo>
                <a:lnTo>
                  <a:pt x="238899" y="245008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Freeform 3"/>
          <p:cNvSpPr/>
          <p:nvPr/>
        </p:nvSpPr>
        <p:spPr>
          <a:xfrm>
            <a:off x="4869430" y="3746200"/>
            <a:ext cx="188045" cy="225890"/>
          </a:xfrm>
          <a:custGeom>
            <a:avLst/>
            <a:gdLst>
              <a:gd name="connsiteX0" fmla="*/ 279286 w 282067"/>
              <a:gd name="connsiteY0" fmla="*/ 240969 h 338835"/>
              <a:gd name="connsiteX1" fmla="*/ 282067 w 282067"/>
              <a:gd name="connsiteY1" fmla="*/ 331292 h 338835"/>
              <a:gd name="connsiteX2" fmla="*/ 228651 w 282067"/>
              <a:gd name="connsiteY2" fmla="*/ 331292 h 338835"/>
              <a:gd name="connsiteX3" fmla="*/ 225235 w 282067"/>
              <a:gd name="connsiteY3" fmla="*/ 277240 h 338835"/>
              <a:gd name="connsiteX4" fmla="*/ 223837 w 282067"/>
              <a:gd name="connsiteY4" fmla="*/ 277240 h 338835"/>
              <a:gd name="connsiteX5" fmla="*/ 114325 w 282067"/>
              <a:gd name="connsiteY5" fmla="*/ 338835 h 338835"/>
              <a:gd name="connsiteX6" fmla="*/ 0 w 282067"/>
              <a:gd name="connsiteY6" fmla="*/ 193738 h 338835"/>
              <a:gd name="connsiteX7" fmla="*/ 0 w 282067"/>
              <a:gd name="connsiteY7" fmla="*/ 0 h 338835"/>
              <a:gd name="connsiteX8" fmla="*/ 60223 w 282067"/>
              <a:gd name="connsiteY8" fmla="*/ 0 h 338835"/>
              <a:gd name="connsiteX9" fmla="*/ 60223 w 282067"/>
              <a:gd name="connsiteY9" fmla="*/ 183451 h 338835"/>
              <a:gd name="connsiteX10" fmla="*/ 134188 w 282067"/>
              <a:gd name="connsiteY10" fmla="*/ 288848 h 338835"/>
              <a:gd name="connsiteX11" fmla="*/ 213588 w 282067"/>
              <a:gd name="connsiteY11" fmla="*/ 234060 h 338835"/>
              <a:gd name="connsiteX12" fmla="*/ 219037 w 282067"/>
              <a:gd name="connsiteY12" fmla="*/ 203275 h 338835"/>
              <a:gd name="connsiteX13" fmla="*/ 219037 w 282067"/>
              <a:gd name="connsiteY13" fmla="*/ 0 h 338835"/>
              <a:gd name="connsiteX14" fmla="*/ 279286 w 282067"/>
              <a:gd name="connsiteY14" fmla="*/ 0 h 338835"/>
              <a:gd name="connsiteX15" fmla="*/ 279286 w 282067"/>
              <a:gd name="connsiteY15" fmla="*/ 240969 h 3388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282067" h="338835">
                <a:moveTo>
                  <a:pt x="279286" y="240969"/>
                </a:moveTo>
                <a:cubicBezTo>
                  <a:pt x="279286" y="275183"/>
                  <a:pt x="280010" y="305256"/>
                  <a:pt x="282067" y="331292"/>
                </a:cubicBezTo>
                <a:lnTo>
                  <a:pt x="228651" y="331292"/>
                </a:lnTo>
                <a:lnTo>
                  <a:pt x="225235" y="277240"/>
                </a:lnTo>
                <a:lnTo>
                  <a:pt x="223837" y="277240"/>
                </a:lnTo>
                <a:cubicBezTo>
                  <a:pt x="208089" y="303898"/>
                  <a:pt x="173202" y="338835"/>
                  <a:pt x="114325" y="338835"/>
                </a:cubicBezTo>
                <a:cubicBezTo>
                  <a:pt x="62306" y="338835"/>
                  <a:pt x="0" y="310095"/>
                  <a:pt x="0" y="193738"/>
                </a:cubicBezTo>
                <a:lnTo>
                  <a:pt x="0" y="0"/>
                </a:lnTo>
                <a:lnTo>
                  <a:pt x="60223" y="0"/>
                </a:lnTo>
                <a:lnTo>
                  <a:pt x="60223" y="183451"/>
                </a:lnTo>
                <a:cubicBezTo>
                  <a:pt x="60223" y="246379"/>
                  <a:pt x="79438" y="288848"/>
                  <a:pt x="134188" y="288848"/>
                </a:cubicBezTo>
                <a:cubicBezTo>
                  <a:pt x="174574" y="288848"/>
                  <a:pt x="202616" y="260743"/>
                  <a:pt x="213588" y="234060"/>
                </a:cubicBezTo>
                <a:cubicBezTo>
                  <a:pt x="217017" y="225183"/>
                  <a:pt x="219037" y="214236"/>
                  <a:pt x="219037" y="203275"/>
                </a:cubicBezTo>
                <a:lnTo>
                  <a:pt x="219037" y="0"/>
                </a:lnTo>
                <a:lnTo>
                  <a:pt x="279286" y="0"/>
                </a:lnTo>
                <a:lnTo>
                  <a:pt x="279286" y="240969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0" name="Freeform 3"/>
          <p:cNvSpPr/>
          <p:nvPr/>
        </p:nvSpPr>
        <p:spPr>
          <a:xfrm>
            <a:off x="5188627" y="3741187"/>
            <a:ext cx="110887" cy="225873"/>
          </a:xfrm>
          <a:custGeom>
            <a:avLst/>
            <a:gdLst>
              <a:gd name="connsiteX0" fmla="*/ 2730 w 166331"/>
              <a:gd name="connsiteY0" fmla="*/ 110871 h 338810"/>
              <a:gd name="connsiteX1" fmla="*/ 0 w 166331"/>
              <a:gd name="connsiteY1" fmla="*/ 7518 h 338810"/>
              <a:gd name="connsiteX2" fmla="*/ 52705 w 166331"/>
              <a:gd name="connsiteY2" fmla="*/ 7518 h 338810"/>
              <a:gd name="connsiteX3" fmla="*/ 54762 w 166331"/>
              <a:gd name="connsiteY3" fmla="*/ 72542 h 338810"/>
              <a:gd name="connsiteX4" fmla="*/ 57505 w 166331"/>
              <a:gd name="connsiteY4" fmla="*/ 72542 h 338810"/>
              <a:gd name="connsiteX5" fmla="*/ 149250 w 166331"/>
              <a:gd name="connsiteY5" fmla="*/ 0 h 338810"/>
              <a:gd name="connsiteX6" fmla="*/ 166331 w 166331"/>
              <a:gd name="connsiteY6" fmla="*/ 1981 h 338810"/>
              <a:gd name="connsiteX7" fmla="*/ 166331 w 166331"/>
              <a:gd name="connsiteY7" fmla="*/ 58877 h 338810"/>
              <a:gd name="connsiteX8" fmla="*/ 145783 w 166331"/>
              <a:gd name="connsiteY8" fmla="*/ 56743 h 338810"/>
              <a:gd name="connsiteX9" fmla="*/ 65011 w 166331"/>
              <a:gd name="connsiteY9" fmla="*/ 134124 h 338810"/>
              <a:gd name="connsiteX10" fmla="*/ 62280 w 166331"/>
              <a:gd name="connsiteY10" fmla="*/ 162217 h 338810"/>
              <a:gd name="connsiteX11" fmla="*/ 62280 w 166331"/>
              <a:gd name="connsiteY11" fmla="*/ 338810 h 338810"/>
              <a:gd name="connsiteX12" fmla="*/ 2730 w 166331"/>
              <a:gd name="connsiteY12" fmla="*/ 338810 h 338810"/>
              <a:gd name="connsiteX13" fmla="*/ 2730 w 166331"/>
              <a:gd name="connsiteY13" fmla="*/ 110871 h 3388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66331" h="338810">
                <a:moveTo>
                  <a:pt x="2730" y="110871"/>
                </a:moveTo>
                <a:cubicBezTo>
                  <a:pt x="2730" y="71818"/>
                  <a:pt x="2057" y="38265"/>
                  <a:pt x="0" y="7518"/>
                </a:cubicBezTo>
                <a:lnTo>
                  <a:pt x="52705" y="7518"/>
                </a:lnTo>
                <a:lnTo>
                  <a:pt x="54762" y="72542"/>
                </a:lnTo>
                <a:lnTo>
                  <a:pt x="57505" y="72542"/>
                </a:lnTo>
                <a:cubicBezTo>
                  <a:pt x="72567" y="28028"/>
                  <a:pt x="108826" y="0"/>
                  <a:pt x="149250" y="0"/>
                </a:cubicBezTo>
                <a:cubicBezTo>
                  <a:pt x="156082" y="0"/>
                  <a:pt x="160883" y="622"/>
                  <a:pt x="166331" y="1981"/>
                </a:cubicBezTo>
                <a:lnTo>
                  <a:pt x="166331" y="58877"/>
                </a:lnTo>
                <a:cubicBezTo>
                  <a:pt x="160197" y="57467"/>
                  <a:pt x="154038" y="56743"/>
                  <a:pt x="145783" y="56743"/>
                </a:cubicBezTo>
                <a:cubicBezTo>
                  <a:pt x="103378" y="56743"/>
                  <a:pt x="73253" y="88950"/>
                  <a:pt x="65011" y="134124"/>
                </a:cubicBezTo>
                <a:cubicBezTo>
                  <a:pt x="63639" y="142379"/>
                  <a:pt x="62280" y="151904"/>
                  <a:pt x="62280" y="162217"/>
                </a:cubicBezTo>
                <a:lnTo>
                  <a:pt x="62280" y="338810"/>
                </a:lnTo>
                <a:lnTo>
                  <a:pt x="2730" y="338810"/>
                </a:lnTo>
                <a:lnTo>
                  <a:pt x="2730" y="110871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1" name="Freeform 3"/>
          <p:cNvSpPr/>
          <p:nvPr/>
        </p:nvSpPr>
        <p:spPr>
          <a:xfrm>
            <a:off x="6636551" y="3741187"/>
            <a:ext cx="189848" cy="225873"/>
          </a:xfrm>
          <a:custGeom>
            <a:avLst/>
            <a:gdLst>
              <a:gd name="connsiteX0" fmla="*/ 2717 w 284772"/>
              <a:gd name="connsiteY0" fmla="*/ 97142 h 338810"/>
              <a:gd name="connsiteX1" fmla="*/ 0 w 284772"/>
              <a:gd name="connsiteY1" fmla="*/ 7518 h 338810"/>
              <a:gd name="connsiteX2" fmla="*/ 53390 w 284772"/>
              <a:gd name="connsiteY2" fmla="*/ 7518 h 338810"/>
              <a:gd name="connsiteX3" fmla="*/ 56845 w 284772"/>
              <a:gd name="connsiteY3" fmla="*/ 62306 h 338810"/>
              <a:gd name="connsiteX4" fmla="*/ 58166 w 284772"/>
              <a:gd name="connsiteY4" fmla="*/ 62306 h 338810"/>
              <a:gd name="connsiteX5" fmla="*/ 167703 w 284772"/>
              <a:gd name="connsiteY5" fmla="*/ 0 h 338810"/>
              <a:gd name="connsiteX6" fmla="*/ 284771 w 284772"/>
              <a:gd name="connsiteY6" fmla="*/ 140944 h 338810"/>
              <a:gd name="connsiteX7" fmla="*/ 284771 w 284772"/>
              <a:gd name="connsiteY7" fmla="*/ 338810 h 338810"/>
              <a:gd name="connsiteX8" fmla="*/ 224548 w 284772"/>
              <a:gd name="connsiteY8" fmla="*/ 338810 h 338810"/>
              <a:gd name="connsiteX9" fmla="*/ 224548 w 284772"/>
              <a:gd name="connsiteY9" fmla="*/ 147777 h 338810"/>
              <a:gd name="connsiteX10" fmla="*/ 147852 w 284772"/>
              <a:gd name="connsiteY10" fmla="*/ 49910 h 338810"/>
              <a:gd name="connsiteX11" fmla="*/ 67094 w 284772"/>
              <a:gd name="connsiteY11" fmla="*/ 111518 h 338810"/>
              <a:gd name="connsiteX12" fmla="*/ 62966 w 284772"/>
              <a:gd name="connsiteY12" fmla="*/ 139598 h 338810"/>
              <a:gd name="connsiteX13" fmla="*/ 62966 w 284772"/>
              <a:gd name="connsiteY13" fmla="*/ 338810 h 338810"/>
              <a:gd name="connsiteX14" fmla="*/ 2717 w 284772"/>
              <a:gd name="connsiteY14" fmla="*/ 338810 h 338810"/>
              <a:gd name="connsiteX15" fmla="*/ 2717 w 284772"/>
              <a:gd name="connsiteY15" fmla="*/ 97142 h 3388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284772" h="338810">
                <a:moveTo>
                  <a:pt x="2717" y="97142"/>
                </a:moveTo>
                <a:cubicBezTo>
                  <a:pt x="2717" y="62941"/>
                  <a:pt x="2070" y="34861"/>
                  <a:pt x="0" y="7518"/>
                </a:cubicBezTo>
                <a:lnTo>
                  <a:pt x="53390" y="7518"/>
                </a:lnTo>
                <a:lnTo>
                  <a:pt x="56845" y="62306"/>
                </a:lnTo>
                <a:lnTo>
                  <a:pt x="58166" y="62306"/>
                </a:lnTo>
                <a:cubicBezTo>
                  <a:pt x="74612" y="30784"/>
                  <a:pt x="112927" y="0"/>
                  <a:pt x="167703" y="0"/>
                </a:cubicBezTo>
                <a:cubicBezTo>
                  <a:pt x="213588" y="0"/>
                  <a:pt x="284771" y="27304"/>
                  <a:pt x="284771" y="140944"/>
                </a:cubicBezTo>
                <a:lnTo>
                  <a:pt x="284771" y="338810"/>
                </a:lnTo>
                <a:lnTo>
                  <a:pt x="224548" y="338810"/>
                </a:lnTo>
                <a:lnTo>
                  <a:pt x="224548" y="147777"/>
                </a:lnTo>
                <a:cubicBezTo>
                  <a:pt x="224548" y="94450"/>
                  <a:pt x="204672" y="49910"/>
                  <a:pt x="147852" y="49910"/>
                </a:cubicBezTo>
                <a:cubicBezTo>
                  <a:pt x="108165" y="49910"/>
                  <a:pt x="77393" y="78016"/>
                  <a:pt x="67094" y="111518"/>
                </a:cubicBezTo>
                <a:cubicBezTo>
                  <a:pt x="64363" y="119049"/>
                  <a:pt x="62966" y="129362"/>
                  <a:pt x="62966" y="139598"/>
                </a:cubicBezTo>
                <a:lnTo>
                  <a:pt x="62966" y="338810"/>
                </a:lnTo>
                <a:lnTo>
                  <a:pt x="2717" y="338810"/>
                </a:lnTo>
                <a:lnTo>
                  <a:pt x="2717" y="97142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2" name="Freeform 3"/>
          <p:cNvSpPr/>
          <p:nvPr/>
        </p:nvSpPr>
        <p:spPr>
          <a:xfrm>
            <a:off x="7107772" y="3656310"/>
            <a:ext cx="252366" cy="313978"/>
          </a:xfrm>
          <a:custGeom>
            <a:avLst/>
            <a:gdLst>
              <a:gd name="connsiteX0" fmla="*/ 378549 w 378549"/>
              <a:gd name="connsiteY0" fmla="*/ 445592 h 470967"/>
              <a:gd name="connsiteX1" fmla="*/ 236893 w 378549"/>
              <a:gd name="connsiteY1" fmla="*/ 470967 h 470967"/>
              <a:gd name="connsiteX2" fmla="*/ 64337 w 378549"/>
              <a:gd name="connsiteY2" fmla="*/ 410019 h 470967"/>
              <a:gd name="connsiteX3" fmla="*/ 0 w 378549"/>
              <a:gd name="connsiteY3" fmla="*/ 238188 h 470967"/>
              <a:gd name="connsiteX4" fmla="*/ 249846 w 378549"/>
              <a:gd name="connsiteY4" fmla="*/ 0 h 470967"/>
              <a:gd name="connsiteX5" fmla="*/ 364858 w 378549"/>
              <a:gd name="connsiteY5" fmla="*/ 21196 h 470967"/>
              <a:gd name="connsiteX6" fmla="*/ 350481 w 378549"/>
              <a:gd name="connsiteY6" fmla="*/ 69774 h 470967"/>
              <a:gd name="connsiteX7" fmla="*/ 248513 w 378549"/>
              <a:gd name="connsiteY7" fmla="*/ 49923 h 470967"/>
              <a:gd name="connsiteX8" fmla="*/ 62979 w 378549"/>
              <a:gd name="connsiteY8" fmla="*/ 235420 h 470967"/>
              <a:gd name="connsiteX9" fmla="*/ 240969 w 378549"/>
              <a:gd name="connsiteY9" fmla="*/ 421614 h 470967"/>
              <a:gd name="connsiteX10" fmla="*/ 320357 w 378549"/>
              <a:gd name="connsiteY10" fmla="*/ 409308 h 470967"/>
              <a:gd name="connsiteX11" fmla="*/ 320357 w 378549"/>
              <a:gd name="connsiteY11" fmla="*/ 271691 h 470967"/>
              <a:gd name="connsiteX12" fmla="*/ 226593 w 378549"/>
              <a:gd name="connsiteY12" fmla="*/ 271691 h 470967"/>
              <a:gd name="connsiteX13" fmla="*/ 226593 w 378549"/>
              <a:gd name="connsiteY13" fmla="*/ 223837 h 470967"/>
              <a:gd name="connsiteX14" fmla="*/ 378549 w 378549"/>
              <a:gd name="connsiteY14" fmla="*/ 223837 h 470967"/>
              <a:gd name="connsiteX15" fmla="*/ 378549 w 378549"/>
              <a:gd name="connsiteY15" fmla="*/ 445592 h 470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378549" h="470967">
                <a:moveTo>
                  <a:pt x="378549" y="445592"/>
                </a:moveTo>
                <a:cubicBezTo>
                  <a:pt x="351891" y="455180"/>
                  <a:pt x="299160" y="470967"/>
                  <a:pt x="236893" y="470967"/>
                </a:cubicBezTo>
                <a:cubicBezTo>
                  <a:pt x="167030" y="470967"/>
                  <a:pt x="109511" y="453123"/>
                  <a:pt x="64337" y="410019"/>
                </a:cubicBezTo>
                <a:cubicBezTo>
                  <a:pt x="24638" y="371690"/>
                  <a:pt x="0" y="310083"/>
                  <a:pt x="0" y="238188"/>
                </a:cubicBezTo>
                <a:cubicBezTo>
                  <a:pt x="698" y="100571"/>
                  <a:pt x="95174" y="0"/>
                  <a:pt x="249846" y="0"/>
                </a:cubicBezTo>
                <a:cubicBezTo>
                  <a:pt x="303276" y="0"/>
                  <a:pt x="345020" y="11595"/>
                  <a:pt x="364858" y="21196"/>
                </a:cubicBezTo>
                <a:lnTo>
                  <a:pt x="350481" y="69774"/>
                </a:lnTo>
                <a:cubicBezTo>
                  <a:pt x="325856" y="58839"/>
                  <a:pt x="295033" y="49923"/>
                  <a:pt x="248513" y="49923"/>
                </a:cubicBezTo>
                <a:cubicBezTo>
                  <a:pt x="136258" y="49923"/>
                  <a:pt x="62979" y="119760"/>
                  <a:pt x="62979" y="235420"/>
                </a:cubicBezTo>
                <a:cubicBezTo>
                  <a:pt x="62979" y="352488"/>
                  <a:pt x="133515" y="421614"/>
                  <a:pt x="240969" y="421614"/>
                </a:cubicBezTo>
                <a:cubicBezTo>
                  <a:pt x="279971" y="421614"/>
                  <a:pt x="306679" y="416217"/>
                  <a:pt x="320357" y="409308"/>
                </a:cubicBezTo>
                <a:lnTo>
                  <a:pt x="320357" y="271691"/>
                </a:lnTo>
                <a:lnTo>
                  <a:pt x="226593" y="271691"/>
                </a:lnTo>
                <a:lnTo>
                  <a:pt x="226593" y="223837"/>
                </a:lnTo>
                <a:lnTo>
                  <a:pt x="378549" y="223837"/>
                </a:lnTo>
                <a:lnTo>
                  <a:pt x="378549" y="445592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3" name="Freeform 3"/>
          <p:cNvSpPr/>
          <p:nvPr/>
        </p:nvSpPr>
        <p:spPr>
          <a:xfrm>
            <a:off x="7487674" y="3643029"/>
            <a:ext cx="40166" cy="324027"/>
          </a:xfrm>
          <a:custGeom>
            <a:avLst/>
            <a:gdLst>
              <a:gd name="connsiteX0" fmla="*/ 0 w 60249"/>
              <a:gd name="connsiteY0" fmla="*/ 0 h 486041"/>
              <a:gd name="connsiteX1" fmla="*/ 60249 w 60249"/>
              <a:gd name="connsiteY1" fmla="*/ 0 h 486041"/>
              <a:gd name="connsiteX2" fmla="*/ 60249 w 60249"/>
              <a:gd name="connsiteY2" fmla="*/ 486041 h 486041"/>
              <a:gd name="connsiteX3" fmla="*/ 0 w 60249"/>
              <a:gd name="connsiteY3" fmla="*/ 486041 h 486041"/>
              <a:gd name="connsiteX4" fmla="*/ 0 w 60249"/>
              <a:gd name="connsiteY4" fmla="*/ 0 h 4860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249" h="486041">
                <a:moveTo>
                  <a:pt x="0" y="0"/>
                </a:moveTo>
                <a:lnTo>
                  <a:pt x="60249" y="0"/>
                </a:lnTo>
                <a:lnTo>
                  <a:pt x="60249" y="486041"/>
                </a:lnTo>
                <a:lnTo>
                  <a:pt x="0" y="486041"/>
                </a:lnTo>
                <a:lnTo>
                  <a:pt x="0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4" name="Freeform 3"/>
          <p:cNvSpPr/>
          <p:nvPr/>
        </p:nvSpPr>
        <p:spPr>
          <a:xfrm>
            <a:off x="8597722" y="3643029"/>
            <a:ext cx="40157" cy="324027"/>
          </a:xfrm>
          <a:custGeom>
            <a:avLst/>
            <a:gdLst>
              <a:gd name="connsiteX0" fmla="*/ 0 w 60235"/>
              <a:gd name="connsiteY0" fmla="*/ 0 h 486041"/>
              <a:gd name="connsiteX1" fmla="*/ 60235 w 60235"/>
              <a:gd name="connsiteY1" fmla="*/ 0 h 486041"/>
              <a:gd name="connsiteX2" fmla="*/ 60235 w 60235"/>
              <a:gd name="connsiteY2" fmla="*/ 486041 h 486041"/>
              <a:gd name="connsiteX3" fmla="*/ 0 w 60235"/>
              <a:gd name="connsiteY3" fmla="*/ 486041 h 486041"/>
              <a:gd name="connsiteX4" fmla="*/ 0 w 60235"/>
              <a:gd name="connsiteY4" fmla="*/ 0 h 4860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235" h="486041">
                <a:moveTo>
                  <a:pt x="0" y="0"/>
                </a:moveTo>
                <a:lnTo>
                  <a:pt x="60235" y="0"/>
                </a:lnTo>
                <a:lnTo>
                  <a:pt x="60235" y="486041"/>
                </a:lnTo>
                <a:lnTo>
                  <a:pt x="0" y="486041"/>
                </a:lnTo>
                <a:lnTo>
                  <a:pt x="0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Freeform 3"/>
          <p:cNvSpPr/>
          <p:nvPr/>
        </p:nvSpPr>
        <p:spPr>
          <a:xfrm>
            <a:off x="9305027" y="3741607"/>
            <a:ext cx="174336" cy="230479"/>
          </a:xfrm>
          <a:custGeom>
            <a:avLst/>
            <a:gdLst>
              <a:gd name="connsiteX0" fmla="*/ 260146 w 261504"/>
              <a:gd name="connsiteY0" fmla="*/ 325869 h 345719"/>
              <a:gd name="connsiteX1" fmla="*/ 164997 w 261504"/>
              <a:gd name="connsiteY1" fmla="*/ 345719 h 345719"/>
              <a:gd name="connsiteX2" fmla="*/ 0 w 261504"/>
              <a:gd name="connsiteY2" fmla="*/ 175945 h 345719"/>
              <a:gd name="connsiteX3" fmla="*/ 178003 w 261504"/>
              <a:gd name="connsiteY3" fmla="*/ 0 h 345719"/>
              <a:gd name="connsiteX4" fmla="*/ 261504 w 261504"/>
              <a:gd name="connsiteY4" fmla="*/ 17132 h 345719"/>
              <a:gd name="connsiteX5" fmla="*/ 247814 w 261504"/>
              <a:gd name="connsiteY5" fmla="*/ 63665 h 345719"/>
              <a:gd name="connsiteX6" fmla="*/ 178003 w 261504"/>
              <a:gd name="connsiteY6" fmla="*/ 47968 h 345719"/>
              <a:gd name="connsiteX7" fmla="*/ 60921 w 261504"/>
              <a:gd name="connsiteY7" fmla="*/ 173177 h 345719"/>
              <a:gd name="connsiteX8" fmla="*/ 175933 w 261504"/>
              <a:gd name="connsiteY8" fmla="*/ 297065 h 345719"/>
              <a:gd name="connsiteX9" fmla="*/ 249871 w 261504"/>
              <a:gd name="connsiteY9" fmla="*/ 280733 h 345719"/>
              <a:gd name="connsiteX10" fmla="*/ 260146 w 261504"/>
              <a:gd name="connsiteY10" fmla="*/ 325869 h 3457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261504" h="345719">
                <a:moveTo>
                  <a:pt x="260146" y="325869"/>
                </a:moveTo>
                <a:cubicBezTo>
                  <a:pt x="244385" y="334061"/>
                  <a:pt x="209460" y="345719"/>
                  <a:pt x="164997" y="345719"/>
                </a:cubicBezTo>
                <a:cubicBezTo>
                  <a:pt x="65023" y="345719"/>
                  <a:pt x="0" y="277317"/>
                  <a:pt x="0" y="175945"/>
                </a:cubicBezTo>
                <a:cubicBezTo>
                  <a:pt x="0" y="73964"/>
                  <a:pt x="69823" y="0"/>
                  <a:pt x="178003" y="0"/>
                </a:cubicBezTo>
                <a:cubicBezTo>
                  <a:pt x="213576" y="0"/>
                  <a:pt x="245071" y="8902"/>
                  <a:pt x="261504" y="17132"/>
                </a:cubicBezTo>
                <a:lnTo>
                  <a:pt x="247814" y="63665"/>
                </a:lnTo>
                <a:cubicBezTo>
                  <a:pt x="233438" y="55486"/>
                  <a:pt x="210870" y="47968"/>
                  <a:pt x="178003" y="47968"/>
                </a:cubicBezTo>
                <a:cubicBezTo>
                  <a:pt x="102006" y="47968"/>
                  <a:pt x="60921" y="104063"/>
                  <a:pt x="60921" y="173177"/>
                </a:cubicBezTo>
                <a:cubicBezTo>
                  <a:pt x="60921" y="249872"/>
                  <a:pt x="110235" y="297065"/>
                  <a:pt x="175933" y="297065"/>
                </a:cubicBezTo>
                <a:cubicBezTo>
                  <a:pt x="210146" y="297065"/>
                  <a:pt x="232765" y="288264"/>
                  <a:pt x="249871" y="280733"/>
                </a:cubicBezTo>
                <a:lnTo>
                  <a:pt x="260146" y="325869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Freeform 3"/>
          <p:cNvSpPr/>
          <p:nvPr/>
        </p:nvSpPr>
        <p:spPr>
          <a:xfrm>
            <a:off x="10176221" y="3741187"/>
            <a:ext cx="189839" cy="225873"/>
          </a:xfrm>
          <a:custGeom>
            <a:avLst/>
            <a:gdLst>
              <a:gd name="connsiteX0" fmla="*/ 2756 w 284759"/>
              <a:gd name="connsiteY0" fmla="*/ 97142 h 338810"/>
              <a:gd name="connsiteX1" fmla="*/ 0 w 284759"/>
              <a:gd name="connsiteY1" fmla="*/ 7518 h 338810"/>
              <a:gd name="connsiteX2" fmla="*/ 53416 w 284759"/>
              <a:gd name="connsiteY2" fmla="*/ 7518 h 338810"/>
              <a:gd name="connsiteX3" fmla="*/ 56819 w 284759"/>
              <a:gd name="connsiteY3" fmla="*/ 62306 h 338810"/>
              <a:gd name="connsiteX4" fmla="*/ 58216 w 284759"/>
              <a:gd name="connsiteY4" fmla="*/ 62306 h 338810"/>
              <a:gd name="connsiteX5" fmla="*/ 167754 w 284759"/>
              <a:gd name="connsiteY5" fmla="*/ 0 h 338810"/>
              <a:gd name="connsiteX6" fmla="*/ 284759 w 284759"/>
              <a:gd name="connsiteY6" fmla="*/ 140944 h 338810"/>
              <a:gd name="connsiteX7" fmla="*/ 284759 w 284759"/>
              <a:gd name="connsiteY7" fmla="*/ 338810 h 338810"/>
              <a:gd name="connsiteX8" fmla="*/ 224536 w 284759"/>
              <a:gd name="connsiteY8" fmla="*/ 338810 h 338810"/>
              <a:gd name="connsiteX9" fmla="*/ 224536 w 284759"/>
              <a:gd name="connsiteY9" fmla="*/ 147777 h 338810"/>
              <a:gd name="connsiteX10" fmla="*/ 147891 w 284759"/>
              <a:gd name="connsiteY10" fmla="*/ 49910 h 338810"/>
              <a:gd name="connsiteX11" fmla="*/ 67107 w 284759"/>
              <a:gd name="connsiteY11" fmla="*/ 111518 h 338810"/>
              <a:gd name="connsiteX12" fmla="*/ 63005 w 284759"/>
              <a:gd name="connsiteY12" fmla="*/ 139598 h 338810"/>
              <a:gd name="connsiteX13" fmla="*/ 63005 w 284759"/>
              <a:gd name="connsiteY13" fmla="*/ 338810 h 338810"/>
              <a:gd name="connsiteX14" fmla="*/ 2756 w 284759"/>
              <a:gd name="connsiteY14" fmla="*/ 338810 h 338810"/>
              <a:gd name="connsiteX15" fmla="*/ 2756 w 284759"/>
              <a:gd name="connsiteY15" fmla="*/ 97142 h 3388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284759" h="338810">
                <a:moveTo>
                  <a:pt x="2756" y="97142"/>
                </a:moveTo>
                <a:cubicBezTo>
                  <a:pt x="2756" y="62941"/>
                  <a:pt x="2057" y="34861"/>
                  <a:pt x="0" y="7518"/>
                </a:cubicBezTo>
                <a:lnTo>
                  <a:pt x="53416" y="7518"/>
                </a:lnTo>
                <a:lnTo>
                  <a:pt x="56819" y="62306"/>
                </a:lnTo>
                <a:lnTo>
                  <a:pt x="58216" y="62306"/>
                </a:lnTo>
                <a:cubicBezTo>
                  <a:pt x="74663" y="30784"/>
                  <a:pt x="112991" y="0"/>
                  <a:pt x="167754" y="0"/>
                </a:cubicBezTo>
                <a:cubicBezTo>
                  <a:pt x="213588" y="0"/>
                  <a:pt x="284759" y="27304"/>
                  <a:pt x="284759" y="140944"/>
                </a:cubicBezTo>
                <a:lnTo>
                  <a:pt x="284759" y="338810"/>
                </a:lnTo>
                <a:lnTo>
                  <a:pt x="224536" y="338810"/>
                </a:lnTo>
                <a:lnTo>
                  <a:pt x="224536" y="147777"/>
                </a:lnTo>
                <a:cubicBezTo>
                  <a:pt x="224536" y="94450"/>
                  <a:pt x="204699" y="49910"/>
                  <a:pt x="147891" y="49910"/>
                </a:cubicBezTo>
                <a:cubicBezTo>
                  <a:pt x="108179" y="49910"/>
                  <a:pt x="77344" y="78016"/>
                  <a:pt x="67107" y="111518"/>
                </a:cubicBezTo>
                <a:cubicBezTo>
                  <a:pt x="64375" y="119049"/>
                  <a:pt x="63005" y="129362"/>
                  <a:pt x="63005" y="139598"/>
                </a:cubicBezTo>
                <a:lnTo>
                  <a:pt x="63005" y="338810"/>
                </a:lnTo>
                <a:lnTo>
                  <a:pt x="2756" y="338810"/>
                </a:lnTo>
                <a:lnTo>
                  <a:pt x="2756" y="97142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7" name="Freeform 3"/>
          <p:cNvSpPr/>
          <p:nvPr/>
        </p:nvSpPr>
        <p:spPr>
          <a:xfrm>
            <a:off x="5267636" y="4213764"/>
            <a:ext cx="144645" cy="230953"/>
          </a:xfrm>
          <a:custGeom>
            <a:avLst/>
            <a:gdLst>
              <a:gd name="connsiteX0" fmla="*/ 15024 w 216967"/>
              <a:gd name="connsiteY0" fmla="*/ 277215 h 346430"/>
              <a:gd name="connsiteX1" fmla="*/ 94462 w 216967"/>
              <a:gd name="connsiteY1" fmla="*/ 301180 h 346430"/>
              <a:gd name="connsiteX2" fmla="*/ 158826 w 216967"/>
              <a:gd name="connsiteY2" fmla="*/ 251917 h 346430"/>
              <a:gd name="connsiteX3" fmla="*/ 97205 w 216967"/>
              <a:gd name="connsiteY3" fmla="*/ 190957 h 346430"/>
              <a:gd name="connsiteX4" fmla="*/ 9576 w 216967"/>
              <a:gd name="connsiteY4" fmla="*/ 97205 h 346430"/>
              <a:gd name="connsiteX5" fmla="*/ 123888 w 216967"/>
              <a:gd name="connsiteY5" fmla="*/ 0 h 346430"/>
              <a:gd name="connsiteX6" fmla="*/ 205359 w 216967"/>
              <a:gd name="connsiteY6" fmla="*/ 20548 h 346430"/>
              <a:gd name="connsiteX7" fmla="*/ 190284 w 216967"/>
              <a:gd name="connsiteY7" fmla="*/ 64351 h 346430"/>
              <a:gd name="connsiteX8" fmla="*/ 122491 w 216967"/>
              <a:gd name="connsiteY8" fmla="*/ 45173 h 346430"/>
              <a:gd name="connsiteX9" fmla="*/ 67081 w 216967"/>
              <a:gd name="connsiteY9" fmla="*/ 90385 h 346430"/>
              <a:gd name="connsiteX10" fmla="*/ 130035 w 216967"/>
              <a:gd name="connsiteY10" fmla="*/ 146494 h 346430"/>
              <a:gd name="connsiteX11" fmla="*/ 216967 w 216967"/>
              <a:gd name="connsiteY11" fmla="*/ 246418 h 346430"/>
              <a:gd name="connsiteX12" fmla="*/ 93078 w 216967"/>
              <a:gd name="connsiteY12" fmla="*/ 346430 h 346430"/>
              <a:gd name="connsiteX13" fmla="*/ 0 w 216967"/>
              <a:gd name="connsiteY13" fmla="*/ 323088 h 346430"/>
              <a:gd name="connsiteX14" fmla="*/ 15024 w 216967"/>
              <a:gd name="connsiteY14" fmla="*/ 277215 h 3464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16967" h="346430">
                <a:moveTo>
                  <a:pt x="15024" y="277215"/>
                </a:moveTo>
                <a:cubicBezTo>
                  <a:pt x="32867" y="288887"/>
                  <a:pt x="64325" y="301180"/>
                  <a:pt x="94462" y="301180"/>
                </a:cubicBezTo>
                <a:cubicBezTo>
                  <a:pt x="138277" y="301180"/>
                  <a:pt x="158826" y="279286"/>
                  <a:pt x="158826" y="251917"/>
                </a:cubicBezTo>
                <a:cubicBezTo>
                  <a:pt x="158826" y="223164"/>
                  <a:pt x="141706" y="207454"/>
                  <a:pt x="97205" y="190957"/>
                </a:cubicBezTo>
                <a:cubicBezTo>
                  <a:pt x="37655" y="169760"/>
                  <a:pt x="9576" y="136905"/>
                  <a:pt x="9576" y="97205"/>
                </a:cubicBezTo>
                <a:cubicBezTo>
                  <a:pt x="9576" y="43802"/>
                  <a:pt x="52705" y="0"/>
                  <a:pt x="123888" y="0"/>
                </a:cubicBezTo>
                <a:cubicBezTo>
                  <a:pt x="157404" y="0"/>
                  <a:pt x="186867" y="9601"/>
                  <a:pt x="205359" y="20548"/>
                </a:cubicBezTo>
                <a:lnTo>
                  <a:pt x="190284" y="64351"/>
                </a:lnTo>
                <a:cubicBezTo>
                  <a:pt x="177279" y="56108"/>
                  <a:pt x="153327" y="45173"/>
                  <a:pt x="122491" y="45173"/>
                </a:cubicBezTo>
                <a:cubicBezTo>
                  <a:pt x="86944" y="45173"/>
                  <a:pt x="67081" y="65722"/>
                  <a:pt x="67081" y="90385"/>
                </a:cubicBezTo>
                <a:cubicBezTo>
                  <a:pt x="67081" y="117690"/>
                  <a:pt x="86944" y="130086"/>
                  <a:pt x="130035" y="146494"/>
                </a:cubicBezTo>
                <a:cubicBezTo>
                  <a:pt x="187528" y="168414"/>
                  <a:pt x="216967" y="197129"/>
                  <a:pt x="216967" y="246418"/>
                </a:cubicBezTo>
                <a:cubicBezTo>
                  <a:pt x="216967" y="304609"/>
                  <a:pt x="171793" y="346430"/>
                  <a:pt x="93078" y="346430"/>
                </a:cubicBezTo>
                <a:cubicBezTo>
                  <a:pt x="56781" y="346430"/>
                  <a:pt x="23266" y="336753"/>
                  <a:pt x="0" y="323088"/>
                </a:cubicBezTo>
                <a:lnTo>
                  <a:pt x="15024" y="277215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Freeform 3"/>
          <p:cNvSpPr/>
          <p:nvPr/>
        </p:nvSpPr>
        <p:spPr>
          <a:xfrm>
            <a:off x="5821469" y="4213767"/>
            <a:ext cx="110913" cy="225924"/>
          </a:xfrm>
          <a:custGeom>
            <a:avLst/>
            <a:gdLst>
              <a:gd name="connsiteX0" fmla="*/ 2755 w 166369"/>
              <a:gd name="connsiteY0" fmla="*/ 110858 h 338886"/>
              <a:gd name="connsiteX1" fmla="*/ 0 w 166369"/>
              <a:gd name="connsiteY1" fmla="*/ 7518 h 338886"/>
              <a:gd name="connsiteX2" fmla="*/ 52743 w 166369"/>
              <a:gd name="connsiteY2" fmla="*/ 7518 h 338886"/>
              <a:gd name="connsiteX3" fmla="*/ 54787 w 166369"/>
              <a:gd name="connsiteY3" fmla="*/ 72606 h 338886"/>
              <a:gd name="connsiteX4" fmla="*/ 57518 w 166369"/>
              <a:gd name="connsiteY4" fmla="*/ 72606 h 338886"/>
              <a:gd name="connsiteX5" fmla="*/ 149262 w 166369"/>
              <a:gd name="connsiteY5" fmla="*/ 0 h 338886"/>
              <a:gd name="connsiteX6" fmla="*/ 166369 w 166369"/>
              <a:gd name="connsiteY6" fmla="*/ 2057 h 338886"/>
              <a:gd name="connsiteX7" fmla="*/ 166369 w 166369"/>
              <a:gd name="connsiteY7" fmla="*/ 58889 h 338886"/>
              <a:gd name="connsiteX8" fmla="*/ 145871 w 166369"/>
              <a:gd name="connsiteY8" fmla="*/ 56819 h 338886"/>
              <a:gd name="connsiteX9" fmla="*/ 65049 w 166369"/>
              <a:gd name="connsiteY9" fmla="*/ 134188 h 338886"/>
              <a:gd name="connsiteX10" fmla="*/ 62306 w 166369"/>
              <a:gd name="connsiteY10" fmla="*/ 162230 h 338886"/>
              <a:gd name="connsiteX11" fmla="*/ 62306 w 166369"/>
              <a:gd name="connsiteY11" fmla="*/ 338886 h 338886"/>
              <a:gd name="connsiteX12" fmla="*/ 2755 w 166369"/>
              <a:gd name="connsiteY12" fmla="*/ 338886 h 338886"/>
              <a:gd name="connsiteX13" fmla="*/ 2755 w 166369"/>
              <a:gd name="connsiteY13" fmla="*/ 110858 h 3388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66369" h="338886">
                <a:moveTo>
                  <a:pt x="2755" y="110858"/>
                </a:moveTo>
                <a:cubicBezTo>
                  <a:pt x="2755" y="71894"/>
                  <a:pt x="2057" y="38341"/>
                  <a:pt x="0" y="7518"/>
                </a:cubicBezTo>
                <a:lnTo>
                  <a:pt x="52743" y="7518"/>
                </a:lnTo>
                <a:lnTo>
                  <a:pt x="54787" y="72606"/>
                </a:lnTo>
                <a:lnTo>
                  <a:pt x="57518" y="72606"/>
                </a:lnTo>
                <a:cubicBezTo>
                  <a:pt x="72605" y="28066"/>
                  <a:pt x="108877" y="0"/>
                  <a:pt x="149262" y="0"/>
                </a:cubicBezTo>
                <a:cubicBezTo>
                  <a:pt x="156082" y="0"/>
                  <a:pt x="160883" y="698"/>
                  <a:pt x="166369" y="2057"/>
                </a:cubicBezTo>
                <a:lnTo>
                  <a:pt x="166369" y="58889"/>
                </a:lnTo>
                <a:cubicBezTo>
                  <a:pt x="160210" y="57530"/>
                  <a:pt x="154025" y="56819"/>
                  <a:pt x="145871" y="56819"/>
                </a:cubicBezTo>
                <a:cubicBezTo>
                  <a:pt x="103378" y="56819"/>
                  <a:pt x="73266" y="88963"/>
                  <a:pt x="65049" y="134188"/>
                </a:cubicBezTo>
                <a:cubicBezTo>
                  <a:pt x="63703" y="142366"/>
                  <a:pt x="62306" y="151955"/>
                  <a:pt x="62306" y="162230"/>
                </a:cubicBezTo>
                <a:lnTo>
                  <a:pt x="62306" y="338886"/>
                </a:lnTo>
                <a:lnTo>
                  <a:pt x="2755" y="338886"/>
                </a:lnTo>
                <a:lnTo>
                  <a:pt x="2755" y="110858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9" name="Freeform 3"/>
          <p:cNvSpPr/>
          <p:nvPr/>
        </p:nvSpPr>
        <p:spPr>
          <a:xfrm>
            <a:off x="6010071" y="4218781"/>
            <a:ext cx="209017" cy="220912"/>
          </a:xfrm>
          <a:custGeom>
            <a:avLst/>
            <a:gdLst>
              <a:gd name="connsiteX0" fmla="*/ 64376 w 313525"/>
              <a:gd name="connsiteY0" fmla="*/ 0 h 331368"/>
              <a:gd name="connsiteX1" fmla="*/ 129375 w 313525"/>
              <a:gd name="connsiteY1" fmla="*/ 186194 h 331368"/>
              <a:gd name="connsiteX2" fmla="*/ 156083 w 313525"/>
              <a:gd name="connsiteY2" fmla="*/ 271043 h 331368"/>
              <a:gd name="connsiteX3" fmla="*/ 158140 w 313525"/>
              <a:gd name="connsiteY3" fmla="*/ 271043 h 331368"/>
              <a:gd name="connsiteX4" fmla="*/ 186207 w 313525"/>
              <a:gd name="connsiteY4" fmla="*/ 186194 h 331368"/>
              <a:gd name="connsiteX5" fmla="*/ 250570 w 313525"/>
              <a:gd name="connsiteY5" fmla="*/ 0 h 331368"/>
              <a:gd name="connsiteX6" fmla="*/ 313525 w 313525"/>
              <a:gd name="connsiteY6" fmla="*/ 0 h 331368"/>
              <a:gd name="connsiteX7" fmla="*/ 183464 w 313525"/>
              <a:gd name="connsiteY7" fmla="*/ 331368 h 331368"/>
              <a:gd name="connsiteX8" fmla="*/ 125958 w 313525"/>
              <a:gd name="connsiteY8" fmla="*/ 331368 h 331368"/>
              <a:gd name="connsiteX9" fmla="*/ 0 w 313525"/>
              <a:gd name="connsiteY9" fmla="*/ 0 h 331368"/>
              <a:gd name="connsiteX10" fmla="*/ 64376 w 313525"/>
              <a:gd name="connsiteY10" fmla="*/ 0 h 331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13525" h="331368">
                <a:moveTo>
                  <a:pt x="64376" y="0"/>
                </a:moveTo>
                <a:lnTo>
                  <a:pt x="129375" y="186194"/>
                </a:lnTo>
                <a:cubicBezTo>
                  <a:pt x="140322" y="216280"/>
                  <a:pt x="149262" y="243738"/>
                  <a:pt x="156083" y="271043"/>
                </a:cubicBezTo>
                <a:lnTo>
                  <a:pt x="158140" y="271043"/>
                </a:lnTo>
                <a:cubicBezTo>
                  <a:pt x="165671" y="243738"/>
                  <a:pt x="175235" y="216280"/>
                  <a:pt x="186207" y="186194"/>
                </a:cubicBezTo>
                <a:lnTo>
                  <a:pt x="250570" y="0"/>
                </a:lnTo>
                <a:lnTo>
                  <a:pt x="313525" y="0"/>
                </a:lnTo>
                <a:lnTo>
                  <a:pt x="183464" y="331368"/>
                </a:lnTo>
                <a:lnTo>
                  <a:pt x="125958" y="331368"/>
                </a:lnTo>
                <a:lnTo>
                  <a:pt x="0" y="0"/>
                </a:lnTo>
                <a:lnTo>
                  <a:pt x="64376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0" name="Freeform 3"/>
          <p:cNvSpPr/>
          <p:nvPr/>
        </p:nvSpPr>
        <p:spPr>
          <a:xfrm>
            <a:off x="6322374" y="4218779"/>
            <a:ext cx="40166" cy="220912"/>
          </a:xfrm>
          <a:custGeom>
            <a:avLst/>
            <a:gdLst>
              <a:gd name="connsiteX0" fmla="*/ 0 w 60249"/>
              <a:gd name="connsiteY0" fmla="*/ 0 h 331368"/>
              <a:gd name="connsiteX1" fmla="*/ 60249 w 60249"/>
              <a:gd name="connsiteY1" fmla="*/ 0 h 331368"/>
              <a:gd name="connsiteX2" fmla="*/ 60249 w 60249"/>
              <a:gd name="connsiteY2" fmla="*/ 331368 h 331368"/>
              <a:gd name="connsiteX3" fmla="*/ 0 w 60249"/>
              <a:gd name="connsiteY3" fmla="*/ 331368 h 331368"/>
              <a:gd name="connsiteX4" fmla="*/ 0 w 60249"/>
              <a:gd name="connsiteY4" fmla="*/ 0 h 331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249" h="331368">
                <a:moveTo>
                  <a:pt x="0" y="0"/>
                </a:moveTo>
                <a:lnTo>
                  <a:pt x="60249" y="0"/>
                </a:lnTo>
                <a:lnTo>
                  <a:pt x="60249" y="331368"/>
                </a:lnTo>
                <a:lnTo>
                  <a:pt x="0" y="331368"/>
                </a:lnTo>
                <a:lnTo>
                  <a:pt x="0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1" name="Freeform 3"/>
          <p:cNvSpPr/>
          <p:nvPr/>
        </p:nvSpPr>
        <p:spPr>
          <a:xfrm>
            <a:off x="6317370" y="4131581"/>
            <a:ext cx="49741" cy="49792"/>
          </a:xfrm>
          <a:custGeom>
            <a:avLst/>
            <a:gdLst>
              <a:gd name="connsiteX0" fmla="*/ 74612 w 74612"/>
              <a:gd name="connsiteY0" fmla="*/ 37719 h 74688"/>
              <a:gd name="connsiteX1" fmla="*/ 36309 w 74612"/>
              <a:gd name="connsiteY1" fmla="*/ 74688 h 74688"/>
              <a:gd name="connsiteX2" fmla="*/ 0 w 74612"/>
              <a:gd name="connsiteY2" fmla="*/ 37719 h 74688"/>
              <a:gd name="connsiteX3" fmla="*/ 37630 w 74612"/>
              <a:gd name="connsiteY3" fmla="*/ 0 h 74688"/>
              <a:gd name="connsiteX4" fmla="*/ 74612 w 74612"/>
              <a:gd name="connsiteY4" fmla="*/ 37719 h 746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4612" h="74688">
                <a:moveTo>
                  <a:pt x="74612" y="37719"/>
                </a:moveTo>
                <a:cubicBezTo>
                  <a:pt x="75310" y="58267"/>
                  <a:pt x="60223" y="74688"/>
                  <a:pt x="36309" y="74688"/>
                </a:cubicBezTo>
                <a:cubicBezTo>
                  <a:pt x="15061" y="74688"/>
                  <a:pt x="0" y="58267"/>
                  <a:pt x="0" y="37719"/>
                </a:cubicBezTo>
                <a:cubicBezTo>
                  <a:pt x="0" y="16510"/>
                  <a:pt x="15761" y="0"/>
                  <a:pt x="37630" y="0"/>
                </a:cubicBezTo>
                <a:cubicBezTo>
                  <a:pt x="60223" y="0"/>
                  <a:pt x="74612" y="16510"/>
                  <a:pt x="74612" y="37719"/>
                </a:cubicBez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2" name="Freeform 3"/>
          <p:cNvSpPr/>
          <p:nvPr/>
        </p:nvSpPr>
        <p:spPr>
          <a:xfrm>
            <a:off x="6492700" y="4213765"/>
            <a:ext cx="189848" cy="225924"/>
          </a:xfrm>
          <a:custGeom>
            <a:avLst/>
            <a:gdLst>
              <a:gd name="connsiteX0" fmla="*/ 2743 w 284772"/>
              <a:gd name="connsiteY0" fmla="*/ 97205 h 338886"/>
              <a:gd name="connsiteX1" fmla="*/ 0 w 284772"/>
              <a:gd name="connsiteY1" fmla="*/ 7518 h 338886"/>
              <a:gd name="connsiteX2" fmla="*/ 53403 w 284772"/>
              <a:gd name="connsiteY2" fmla="*/ 7518 h 338886"/>
              <a:gd name="connsiteX3" fmla="*/ 56832 w 284772"/>
              <a:gd name="connsiteY3" fmla="*/ 62305 h 338886"/>
              <a:gd name="connsiteX4" fmla="*/ 58166 w 284772"/>
              <a:gd name="connsiteY4" fmla="*/ 62305 h 338886"/>
              <a:gd name="connsiteX5" fmla="*/ 167703 w 284772"/>
              <a:gd name="connsiteY5" fmla="*/ 0 h 338886"/>
              <a:gd name="connsiteX6" fmla="*/ 284771 w 284772"/>
              <a:gd name="connsiteY6" fmla="*/ 141033 h 338886"/>
              <a:gd name="connsiteX7" fmla="*/ 284771 w 284772"/>
              <a:gd name="connsiteY7" fmla="*/ 338886 h 338886"/>
              <a:gd name="connsiteX8" fmla="*/ 224523 w 284772"/>
              <a:gd name="connsiteY8" fmla="*/ 338886 h 338886"/>
              <a:gd name="connsiteX9" fmla="*/ 224523 w 284772"/>
              <a:gd name="connsiteY9" fmla="*/ 147853 h 338886"/>
              <a:gd name="connsiteX10" fmla="*/ 147840 w 284772"/>
              <a:gd name="connsiteY10" fmla="*/ 49974 h 338886"/>
              <a:gd name="connsiteX11" fmla="*/ 67094 w 284772"/>
              <a:gd name="connsiteY11" fmla="*/ 111581 h 338886"/>
              <a:gd name="connsiteX12" fmla="*/ 62953 w 284772"/>
              <a:gd name="connsiteY12" fmla="*/ 139598 h 338886"/>
              <a:gd name="connsiteX13" fmla="*/ 62953 w 284772"/>
              <a:gd name="connsiteY13" fmla="*/ 338886 h 338886"/>
              <a:gd name="connsiteX14" fmla="*/ 2743 w 284772"/>
              <a:gd name="connsiteY14" fmla="*/ 338886 h 338886"/>
              <a:gd name="connsiteX15" fmla="*/ 2743 w 284772"/>
              <a:gd name="connsiteY15" fmla="*/ 97205 h 3388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284772" h="338886">
                <a:moveTo>
                  <a:pt x="2743" y="97205"/>
                </a:moveTo>
                <a:cubicBezTo>
                  <a:pt x="2743" y="62941"/>
                  <a:pt x="2057" y="34912"/>
                  <a:pt x="0" y="7518"/>
                </a:cubicBezTo>
                <a:lnTo>
                  <a:pt x="53403" y="7518"/>
                </a:lnTo>
                <a:lnTo>
                  <a:pt x="56832" y="62305"/>
                </a:lnTo>
                <a:lnTo>
                  <a:pt x="58166" y="62305"/>
                </a:lnTo>
                <a:cubicBezTo>
                  <a:pt x="74586" y="30797"/>
                  <a:pt x="112927" y="0"/>
                  <a:pt x="167703" y="0"/>
                </a:cubicBezTo>
                <a:cubicBezTo>
                  <a:pt x="213588" y="0"/>
                  <a:pt x="284771" y="27368"/>
                  <a:pt x="284771" y="141033"/>
                </a:cubicBezTo>
                <a:lnTo>
                  <a:pt x="284771" y="338886"/>
                </a:lnTo>
                <a:lnTo>
                  <a:pt x="224523" y="338886"/>
                </a:lnTo>
                <a:lnTo>
                  <a:pt x="224523" y="147853"/>
                </a:lnTo>
                <a:cubicBezTo>
                  <a:pt x="224523" y="94500"/>
                  <a:pt x="204672" y="49974"/>
                  <a:pt x="147840" y="49974"/>
                </a:cubicBezTo>
                <a:cubicBezTo>
                  <a:pt x="108191" y="49974"/>
                  <a:pt x="77381" y="78015"/>
                  <a:pt x="67094" y="111581"/>
                </a:cubicBezTo>
                <a:cubicBezTo>
                  <a:pt x="64375" y="119113"/>
                  <a:pt x="62953" y="129349"/>
                  <a:pt x="62953" y="139598"/>
                </a:cubicBezTo>
                <a:lnTo>
                  <a:pt x="62953" y="338886"/>
                </a:lnTo>
                <a:lnTo>
                  <a:pt x="2743" y="338886"/>
                </a:lnTo>
                <a:lnTo>
                  <a:pt x="2743" y="97205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3" name="Freeform 3"/>
          <p:cNvSpPr/>
          <p:nvPr/>
        </p:nvSpPr>
        <p:spPr>
          <a:xfrm>
            <a:off x="7281760" y="4127037"/>
            <a:ext cx="186199" cy="317677"/>
          </a:xfrm>
          <a:custGeom>
            <a:avLst/>
            <a:gdLst>
              <a:gd name="connsiteX0" fmla="*/ 15036 w 279298"/>
              <a:gd name="connsiteY0" fmla="*/ 396354 h 476516"/>
              <a:gd name="connsiteX1" fmla="*/ 121830 w 279298"/>
              <a:gd name="connsiteY1" fmla="*/ 426516 h 476516"/>
              <a:gd name="connsiteX2" fmla="*/ 218351 w 279298"/>
              <a:gd name="connsiteY2" fmla="*/ 347789 h 476516"/>
              <a:gd name="connsiteX3" fmla="*/ 131444 w 279298"/>
              <a:gd name="connsiteY3" fmla="*/ 256044 h 476516"/>
              <a:gd name="connsiteX4" fmla="*/ 9575 w 279298"/>
              <a:gd name="connsiteY4" fmla="*/ 125310 h 476516"/>
              <a:gd name="connsiteX5" fmla="*/ 158825 w 279298"/>
              <a:gd name="connsiteY5" fmla="*/ 0 h 476516"/>
              <a:gd name="connsiteX6" fmla="*/ 260794 w 279298"/>
              <a:gd name="connsiteY6" fmla="*/ 22618 h 476516"/>
              <a:gd name="connsiteX7" fmla="*/ 244385 w 279298"/>
              <a:gd name="connsiteY7" fmla="*/ 71259 h 476516"/>
              <a:gd name="connsiteX8" fmla="*/ 156768 w 279298"/>
              <a:gd name="connsiteY8" fmla="*/ 49364 h 476516"/>
              <a:gd name="connsiteX9" fmla="*/ 69824 w 279298"/>
              <a:gd name="connsiteY9" fmla="*/ 118490 h 476516"/>
              <a:gd name="connsiteX10" fmla="*/ 161531 w 279298"/>
              <a:gd name="connsiteY10" fmla="*/ 207467 h 476516"/>
              <a:gd name="connsiteX11" fmla="*/ 279298 w 279298"/>
              <a:gd name="connsiteY11" fmla="*/ 342963 h 476516"/>
              <a:gd name="connsiteX12" fmla="*/ 117716 w 279298"/>
              <a:gd name="connsiteY12" fmla="*/ 476516 h 476516"/>
              <a:gd name="connsiteX13" fmla="*/ 0 w 279298"/>
              <a:gd name="connsiteY13" fmla="*/ 446354 h 476516"/>
              <a:gd name="connsiteX14" fmla="*/ 15036 w 279298"/>
              <a:gd name="connsiteY14" fmla="*/ 396354 h 476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79298" h="476516">
                <a:moveTo>
                  <a:pt x="15036" y="396354"/>
                </a:moveTo>
                <a:cubicBezTo>
                  <a:pt x="41757" y="412800"/>
                  <a:pt x="80771" y="426516"/>
                  <a:pt x="121830" y="426516"/>
                </a:cubicBezTo>
                <a:cubicBezTo>
                  <a:pt x="182753" y="426516"/>
                  <a:pt x="218351" y="394309"/>
                  <a:pt x="218351" y="347789"/>
                </a:cubicBezTo>
                <a:cubicBezTo>
                  <a:pt x="218351" y="304685"/>
                  <a:pt x="193712" y="280009"/>
                  <a:pt x="131444" y="256044"/>
                </a:cubicBezTo>
                <a:cubicBezTo>
                  <a:pt x="56108" y="229361"/>
                  <a:pt x="9575" y="190309"/>
                  <a:pt x="9575" y="125310"/>
                </a:cubicBezTo>
                <a:cubicBezTo>
                  <a:pt x="9575" y="53428"/>
                  <a:pt x="69138" y="0"/>
                  <a:pt x="158825" y="0"/>
                </a:cubicBezTo>
                <a:cubicBezTo>
                  <a:pt x="206031" y="0"/>
                  <a:pt x="240232" y="10959"/>
                  <a:pt x="260794" y="22618"/>
                </a:cubicBezTo>
                <a:lnTo>
                  <a:pt x="244385" y="71259"/>
                </a:lnTo>
                <a:cubicBezTo>
                  <a:pt x="229298" y="63017"/>
                  <a:pt x="198501" y="49364"/>
                  <a:pt x="156768" y="49364"/>
                </a:cubicBezTo>
                <a:cubicBezTo>
                  <a:pt x="93764" y="49364"/>
                  <a:pt x="69824" y="86982"/>
                  <a:pt x="69824" y="118490"/>
                </a:cubicBezTo>
                <a:cubicBezTo>
                  <a:pt x="69824" y="161594"/>
                  <a:pt x="97852" y="182790"/>
                  <a:pt x="161531" y="207467"/>
                </a:cubicBezTo>
                <a:cubicBezTo>
                  <a:pt x="239597" y="237540"/>
                  <a:pt x="279298" y="275234"/>
                  <a:pt x="279298" y="342963"/>
                </a:cubicBezTo>
                <a:cubicBezTo>
                  <a:pt x="279298" y="414197"/>
                  <a:pt x="226542" y="476516"/>
                  <a:pt x="117716" y="476516"/>
                </a:cubicBezTo>
                <a:cubicBezTo>
                  <a:pt x="73215" y="476516"/>
                  <a:pt x="24612" y="462788"/>
                  <a:pt x="0" y="446354"/>
                </a:cubicBezTo>
                <a:lnTo>
                  <a:pt x="15036" y="396354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4" name="Freeform 3"/>
          <p:cNvSpPr/>
          <p:nvPr/>
        </p:nvSpPr>
        <p:spPr>
          <a:xfrm>
            <a:off x="7557102" y="4218781"/>
            <a:ext cx="207645" cy="321716"/>
          </a:xfrm>
          <a:custGeom>
            <a:avLst/>
            <a:gdLst>
              <a:gd name="connsiteX0" fmla="*/ 65709 w 311467"/>
              <a:gd name="connsiteY0" fmla="*/ 0 h 482574"/>
              <a:gd name="connsiteX1" fmla="*/ 138290 w 311467"/>
              <a:gd name="connsiteY1" fmla="*/ 195808 h 482574"/>
              <a:gd name="connsiteX2" fmla="*/ 159511 w 311467"/>
              <a:gd name="connsiteY2" fmla="*/ 263511 h 482574"/>
              <a:gd name="connsiteX3" fmla="*/ 160883 w 311467"/>
              <a:gd name="connsiteY3" fmla="*/ 263511 h 482574"/>
              <a:gd name="connsiteX4" fmla="*/ 182079 w 311467"/>
              <a:gd name="connsiteY4" fmla="*/ 194385 h 482574"/>
              <a:gd name="connsiteX5" fmla="*/ 247827 w 311467"/>
              <a:gd name="connsiteY5" fmla="*/ 0 h 482574"/>
              <a:gd name="connsiteX6" fmla="*/ 311467 w 311467"/>
              <a:gd name="connsiteY6" fmla="*/ 0 h 482574"/>
              <a:gd name="connsiteX7" fmla="*/ 221094 w 311467"/>
              <a:gd name="connsiteY7" fmla="*/ 236194 h 482574"/>
              <a:gd name="connsiteX8" fmla="*/ 107454 w 311467"/>
              <a:gd name="connsiteY8" fmla="*/ 443585 h 482574"/>
              <a:gd name="connsiteX9" fmla="*/ 33566 w 311467"/>
              <a:gd name="connsiteY9" fmla="*/ 482574 h 482574"/>
              <a:gd name="connsiteX10" fmla="*/ 18491 w 311467"/>
              <a:gd name="connsiteY10" fmla="*/ 431927 h 482574"/>
              <a:gd name="connsiteX11" fmla="*/ 71208 w 311467"/>
              <a:gd name="connsiteY11" fmla="*/ 402488 h 482574"/>
              <a:gd name="connsiteX12" fmla="*/ 121843 w 311467"/>
              <a:gd name="connsiteY12" fmla="*/ 335419 h 482574"/>
              <a:gd name="connsiteX13" fmla="*/ 126669 w 311467"/>
              <a:gd name="connsiteY13" fmla="*/ 321043 h 482574"/>
              <a:gd name="connsiteX14" fmla="*/ 122529 w 311467"/>
              <a:gd name="connsiteY14" fmla="*/ 305333 h 482574"/>
              <a:gd name="connsiteX15" fmla="*/ 0 w 311467"/>
              <a:gd name="connsiteY15" fmla="*/ 0 h 482574"/>
              <a:gd name="connsiteX16" fmla="*/ 65709 w 311467"/>
              <a:gd name="connsiteY16" fmla="*/ 0 h 482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311467" h="482574">
                <a:moveTo>
                  <a:pt x="65709" y="0"/>
                </a:moveTo>
                <a:lnTo>
                  <a:pt x="138290" y="195808"/>
                </a:lnTo>
                <a:cubicBezTo>
                  <a:pt x="145783" y="217728"/>
                  <a:pt x="154037" y="243738"/>
                  <a:pt x="159511" y="263511"/>
                </a:cubicBezTo>
                <a:lnTo>
                  <a:pt x="160883" y="263511"/>
                </a:lnTo>
                <a:cubicBezTo>
                  <a:pt x="167017" y="243738"/>
                  <a:pt x="173888" y="218426"/>
                  <a:pt x="182079" y="194385"/>
                </a:cubicBezTo>
                <a:lnTo>
                  <a:pt x="247827" y="0"/>
                </a:lnTo>
                <a:lnTo>
                  <a:pt x="311467" y="0"/>
                </a:lnTo>
                <a:lnTo>
                  <a:pt x="221094" y="236194"/>
                </a:lnTo>
                <a:cubicBezTo>
                  <a:pt x="177965" y="349846"/>
                  <a:pt x="148564" y="408037"/>
                  <a:pt x="107454" y="443585"/>
                </a:cubicBezTo>
                <a:cubicBezTo>
                  <a:pt x="78066" y="469620"/>
                  <a:pt x="48602" y="479856"/>
                  <a:pt x="33566" y="482574"/>
                </a:cubicBezTo>
                <a:lnTo>
                  <a:pt x="18491" y="431927"/>
                </a:lnTo>
                <a:cubicBezTo>
                  <a:pt x="33566" y="427164"/>
                  <a:pt x="53403" y="417576"/>
                  <a:pt x="71208" y="402488"/>
                </a:cubicBezTo>
                <a:cubicBezTo>
                  <a:pt x="87617" y="389534"/>
                  <a:pt x="108165" y="366204"/>
                  <a:pt x="121843" y="335419"/>
                </a:cubicBezTo>
                <a:cubicBezTo>
                  <a:pt x="124574" y="329234"/>
                  <a:pt x="126669" y="324472"/>
                  <a:pt x="126669" y="321043"/>
                </a:cubicBezTo>
                <a:cubicBezTo>
                  <a:pt x="126669" y="317651"/>
                  <a:pt x="125259" y="312877"/>
                  <a:pt x="122529" y="305333"/>
                </a:cubicBezTo>
                <a:lnTo>
                  <a:pt x="0" y="0"/>
                </a:lnTo>
                <a:lnTo>
                  <a:pt x="65709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5" name="Freeform 3"/>
          <p:cNvSpPr/>
          <p:nvPr/>
        </p:nvSpPr>
        <p:spPr>
          <a:xfrm>
            <a:off x="7850705" y="4213764"/>
            <a:ext cx="144661" cy="230953"/>
          </a:xfrm>
          <a:custGeom>
            <a:avLst/>
            <a:gdLst>
              <a:gd name="connsiteX0" fmla="*/ 15049 w 216992"/>
              <a:gd name="connsiteY0" fmla="*/ 277215 h 346430"/>
              <a:gd name="connsiteX1" fmla="*/ 94436 w 216992"/>
              <a:gd name="connsiteY1" fmla="*/ 301180 h 346430"/>
              <a:gd name="connsiteX2" fmla="*/ 158801 w 216992"/>
              <a:gd name="connsiteY2" fmla="*/ 251917 h 346430"/>
              <a:gd name="connsiteX3" fmla="*/ 97193 w 216992"/>
              <a:gd name="connsiteY3" fmla="*/ 190957 h 346430"/>
              <a:gd name="connsiteX4" fmla="*/ 9550 w 216992"/>
              <a:gd name="connsiteY4" fmla="*/ 97205 h 346430"/>
              <a:gd name="connsiteX5" fmla="*/ 123888 w 216992"/>
              <a:gd name="connsiteY5" fmla="*/ 0 h 346430"/>
              <a:gd name="connsiteX6" fmla="*/ 205371 w 216992"/>
              <a:gd name="connsiteY6" fmla="*/ 20548 h 346430"/>
              <a:gd name="connsiteX7" fmla="*/ 190296 w 216992"/>
              <a:gd name="connsiteY7" fmla="*/ 64351 h 346430"/>
              <a:gd name="connsiteX8" fmla="*/ 122504 w 216992"/>
              <a:gd name="connsiteY8" fmla="*/ 45173 h 346430"/>
              <a:gd name="connsiteX9" fmla="*/ 67068 w 216992"/>
              <a:gd name="connsiteY9" fmla="*/ 90385 h 346430"/>
              <a:gd name="connsiteX10" fmla="*/ 130061 w 216992"/>
              <a:gd name="connsiteY10" fmla="*/ 146494 h 346430"/>
              <a:gd name="connsiteX11" fmla="*/ 216992 w 216992"/>
              <a:gd name="connsiteY11" fmla="*/ 246418 h 346430"/>
              <a:gd name="connsiteX12" fmla="*/ 93103 w 216992"/>
              <a:gd name="connsiteY12" fmla="*/ 346430 h 346430"/>
              <a:gd name="connsiteX13" fmla="*/ 0 w 216992"/>
              <a:gd name="connsiteY13" fmla="*/ 323088 h 346430"/>
              <a:gd name="connsiteX14" fmla="*/ 15049 w 216992"/>
              <a:gd name="connsiteY14" fmla="*/ 277215 h 3464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16992" h="346430">
                <a:moveTo>
                  <a:pt x="15049" y="277215"/>
                </a:moveTo>
                <a:cubicBezTo>
                  <a:pt x="32854" y="288887"/>
                  <a:pt x="64337" y="301180"/>
                  <a:pt x="94436" y="301180"/>
                </a:cubicBezTo>
                <a:cubicBezTo>
                  <a:pt x="138252" y="301180"/>
                  <a:pt x="158801" y="279286"/>
                  <a:pt x="158801" y="251917"/>
                </a:cubicBezTo>
                <a:cubicBezTo>
                  <a:pt x="158801" y="223164"/>
                  <a:pt x="141732" y="207454"/>
                  <a:pt x="97193" y="190957"/>
                </a:cubicBezTo>
                <a:cubicBezTo>
                  <a:pt x="37655" y="169760"/>
                  <a:pt x="9550" y="136905"/>
                  <a:pt x="9550" y="97205"/>
                </a:cubicBezTo>
                <a:cubicBezTo>
                  <a:pt x="9550" y="43802"/>
                  <a:pt x="52705" y="0"/>
                  <a:pt x="123888" y="0"/>
                </a:cubicBezTo>
                <a:cubicBezTo>
                  <a:pt x="157442" y="0"/>
                  <a:pt x="186867" y="9601"/>
                  <a:pt x="205371" y="20548"/>
                </a:cubicBezTo>
                <a:lnTo>
                  <a:pt x="190296" y="64351"/>
                </a:lnTo>
                <a:cubicBezTo>
                  <a:pt x="177266" y="56108"/>
                  <a:pt x="153365" y="45173"/>
                  <a:pt x="122504" y="45173"/>
                </a:cubicBezTo>
                <a:cubicBezTo>
                  <a:pt x="86944" y="45173"/>
                  <a:pt x="67068" y="65722"/>
                  <a:pt x="67068" y="90385"/>
                </a:cubicBezTo>
                <a:cubicBezTo>
                  <a:pt x="67068" y="117690"/>
                  <a:pt x="86944" y="130086"/>
                  <a:pt x="130061" y="146494"/>
                </a:cubicBezTo>
                <a:cubicBezTo>
                  <a:pt x="187566" y="168414"/>
                  <a:pt x="216992" y="197129"/>
                  <a:pt x="216992" y="246418"/>
                </a:cubicBezTo>
                <a:cubicBezTo>
                  <a:pt x="216992" y="304609"/>
                  <a:pt x="171818" y="346430"/>
                  <a:pt x="93103" y="346430"/>
                </a:cubicBezTo>
                <a:cubicBezTo>
                  <a:pt x="56794" y="346430"/>
                  <a:pt x="23241" y="336753"/>
                  <a:pt x="0" y="323088"/>
                </a:cubicBezTo>
                <a:lnTo>
                  <a:pt x="15049" y="277215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6" name="Freeform 3"/>
          <p:cNvSpPr/>
          <p:nvPr/>
        </p:nvSpPr>
        <p:spPr>
          <a:xfrm>
            <a:off x="8087228" y="4165832"/>
            <a:ext cx="130962" cy="278883"/>
          </a:xfrm>
          <a:custGeom>
            <a:avLst/>
            <a:gdLst>
              <a:gd name="connsiteX0" fmla="*/ 110210 w 196443"/>
              <a:gd name="connsiteY0" fmla="*/ 0 h 418325"/>
              <a:gd name="connsiteX1" fmla="*/ 110210 w 196443"/>
              <a:gd name="connsiteY1" fmla="*/ 79425 h 418325"/>
              <a:gd name="connsiteX2" fmla="*/ 196443 w 196443"/>
              <a:gd name="connsiteY2" fmla="*/ 79425 h 418325"/>
              <a:gd name="connsiteX3" fmla="*/ 196443 w 196443"/>
              <a:gd name="connsiteY3" fmla="*/ 125298 h 418325"/>
              <a:gd name="connsiteX4" fmla="*/ 110210 w 196443"/>
              <a:gd name="connsiteY4" fmla="*/ 125298 h 418325"/>
              <a:gd name="connsiteX5" fmla="*/ 110210 w 196443"/>
              <a:gd name="connsiteY5" fmla="*/ 303974 h 418325"/>
              <a:gd name="connsiteX6" fmla="*/ 155358 w 196443"/>
              <a:gd name="connsiteY6" fmla="*/ 368325 h 418325"/>
              <a:gd name="connsiteX7" fmla="*/ 190283 w 196443"/>
              <a:gd name="connsiteY7" fmla="*/ 364197 h 418325"/>
              <a:gd name="connsiteX8" fmla="*/ 193026 w 196443"/>
              <a:gd name="connsiteY8" fmla="*/ 409359 h 418325"/>
              <a:gd name="connsiteX9" fmla="*/ 139610 w 196443"/>
              <a:gd name="connsiteY9" fmla="*/ 418325 h 418325"/>
              <a:gd name="connsiteX10" fmla="*/ 74612 w 196443"/>
              <a:gd name="connsiteY10" fmla="*/ 392302 h 418325"/>
              <a:gd name="connsiteX11" fmla="*/ 51320 w 196443"/>
              <a:gd name="connsiteY11" fmla="*/ 306018 h 418325"/>
              <a:gd name="connsiteX12" fmla="*/ 51320 w 196443"/>
              <a:gd name="connsiteY12" fmla="*/ 125298 h 418325"/>
              <a:gd name="connsiteX13" fmla="*/ 0 w 196443"/>
              <a:gd name="connsiteY13" fmla="*/ 125298 h 418325"/>
              <a:gd name="connsiteX14" fmla="*/ 0 w 196443"/>
              <a:gd name="connsiteY14" fmla="*/ 79425 h 418325"/>
              <a:gd name="connsiteX15" fmla="*/ 51320 w 196443"/>
              <a:gd name="connsiteY15" fmla="*/ 79425 h 418325"/>
              <a:gd name="connsiteX16" fmla="*/ 51320 w 196443"/>
              <a:gd name="connsiteY16" fmla="*/ 18478 h 418325"/>
              <a:gd name="connsiteX17" fmla="*/ 110210 w 196443"/>
              <a:gd name="connsiteY17" fmla="*/ 0 h 41832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96443" h="418325">
                <a:moveTo>
                  <a:pt x="110210" y="0"/>
                </a:moveTo>
                <a:lnTo>
                  <a:pt x="110210" y="79425"/>
                </a:lnTo>
                <a:lnTo>
                  <a:pt x="196443" y="79425"/>
                </a:lnTo>
                <a:lnTo>
                  <a:pt x="196443" y="125298"/>
                </a:lnTo>
                <a:lnTo>
                  <a:pt x="110210" y="125298"/>
                </a:lnTo>
                <a:lnTo>
                  <a:pt x="110210" y="303974"/>
                </a:lnTo>
                <a:cubicBezTo>
                  <a:pt x="110210" y="345071"/>
                  <a:pt x="121843" y="368325"/>
                  <a:pt x="155358" y="368325"/>
                </a:cubicBezTo>
                <a:cubicBezTo>
                  <a:pt x="171805" y="368325"/>
                  <a:pt x="181393" y="366978"/>
                  <a:pt x="190283" y="364197"/>
                </a:cubicBezTo>
                <a:lnTo>
                  <a:pt x="193026" y="409359"/>
                </a:lnTo>
                <a:cubicBezTo>
                  <a:pt x="181393" y="414197"/>
                  <a:pt x="162890" y="418325"/>
                  <a:pt x="139610" y="418325"/>
                </a:cubicBezTo>
                <a:cubicBezTo>
                  <a:pt x="111556" y="418325"/>
                  <a:pt x="88962" y="408660"/>
                  <a:pt x="74612" y="392302"/>
                </a:cubicBezTo>
                <a:cubicBezTo>
                  <a:pt x="57480" y="374510"/>
                  <a:pt x="51320" y="345071"/>
                  <a:pt x="51320" y="306018"/>
                </a:cubicBezTo>
                <a:lnTo>
                  <a:pt x="51320" y="125298"/>
                </a:lnTo>
                <a:lnTo>
                  <a:pt x="0" y="125298"/>
                </a:lnTo>
                <a:lnTo>
                  <a:pt x="0" y="79425"/>
                </a:lnTo>
                <a:lnTo>
                  <a:pt x="51320" y="79425"/>
                </a:lnTo>
                <a:lnTo>
                  <a:pt x="51320" y="18478"/>
                </a:lnTo>
                <a:lnTo>
                  <a:pt x="110210" y="0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Freeform 3"/>
          <p:cNvSpPr/>
          <p:nvPr/>
        </p:nvSpPr>
        <p:spPr>
          <a:xfrm>
            <a:off x="8620546" y="4213765"/>
            <a:ext cx="317186" cy="225924"/>
          </a:xfrm>
          <a:custGeom>
            <a:avLst/>
            <a:gdLst>
              <a:gd name="connsiteX0" fmla="*/ 2755 w 475779"/>
              <a:gd name="connsiteY0" fmla="*/ 97205 h 338886"/>
              <a:gd name="connsiteX1" fmla="*/ 0 w 475779"/>
              <a:gd name="connsiteY1" fmla="*/ 7518 h 338886"/>
              <a:gd name="connsiteX2" fmla="*/ 52704 w 475779"/>
              <a:gd name="connsiteY2" fmla="*/ 7518 h 338886"/>
              <a:gd name="connsiteX3" fmla="*/ 55485 w 475779"/>
              <a:gd name="connsiteY3" fmla="*/ 60959 h 338886"/>
              <a:gd name="connsiteX4" fmla="*/ 57518 w 475779"/>
              <a:gd name="connsiteY4" fmla="*/ 60959 h 338886"/>
              <a:gd name="connsiteX5" fmla="*/ 161556 w 475779"/>
              <a:gd name="connsiteY5" fmla="*/ 0 h 338886"/>
              <a:gd name="connsiteX6" fmla="*/ 255320 w 475779"/>
              <a:gd name="connsiteY6" fmla="*/ 66407 h 338886"/>
              <a:gd name="connsiteX7" fmla="*/ 256716 w 475779"/>
              <a:gd name="connsiteY7" fmla="*/ 66407 h 338886"/>
              <a:gd name="connsiteX8" fmla="*/ 293661 w 475779"/>
              <a:gd name="connsiteY8" fmla="*/ 23266 h 338886"/>
              <a:gd name="connsiteX9" fmla="*/ 366914 w 475779"/>
              <a:gd name="connsiteY9" fmla="*/ 0 h 338886"/>
              <a:gd name="connsiteX10" fmla="*/ 475779 w 475779"/>
              <a:gd name="connsiteY10" fmla="*/ 143725 h 338886"/>
              <a:gd name="connsiteX11" fmla="*/ 475779 w 475779"/>
              <a:gd name="connsiteY11" fmla="*/ 338886 h 338886"/>
              <a:gd name="connsiteX12" fmla="*/ 416902 w 475779"/>
              <a:gd name="connsiteY12" fmla="*/ 338886 h 338886"/>
              <a:gd name="connsiteX13" fmla="*/ 416902 w 475779"/>
              <a:gd name="connsiteY13" fmla="*/ 151256 h 338886"/>
              <a:gd name="connsiteX14" fmla="*/ 345007 w 475779"/>
              <a:gd name="connsiteY14" fmla="*/ 49275 h 338886"/>
              <a:gd name="connsiteX15" fmla="*/ 273824 w 475779"/>
              <a:gd name="connsiteY15" fmla="*/ 104038 h 338886"/>
              <a:gd name="connsiteX16" fmla="*/ 269061 w 475779"/>
              <a:gd name="connsiteY16" fmla="*/ 134187 h 338886"/>
              <a:gd name="connsiteX17" fmla="*/ 269061 w 475779"/>
              <a:gd name="connsiteY17" fmla="*/ 338886 h 338886"/>
              <a:gd name="connsiteX18" fmla="*/ 210146 w 475779"/>
              <a:gd name="connsiteY18" fmla="*/ 338886 h 338886"/>
              <a:gd name="connsiteX19" fmla="*/ 210146 w 475779"/>
              <a:gd name="connsiteY19" fmla="*/ 140322 h 338886"/>
              <a:gd name="connsiteX20" fmla="*/ 141020 w 475779"/>
              <a:gd name="connsiteY20" fmla="*/ 49275 h 338886"/>
              <a:gd name="connsiteX21" fmla="*/ 66433 w 475779"/>
              <a:gd name="connsiteY21" fmla="*/ 109524 h 338886"/>
              <a:gd name="connsiteX22" fmla="*/ 61632 w 475779"/>
              <a:gd name="connsiteY22" fmla="*/ 138963 h 338886"/>
              <a:gd name="connsiteX23" fmla="*/ 61632 w 475779"/>
              <a:gd name="connsiteY23" fmla="*/ 338886 h 338886"/>
              <a:gd name="connsiteX24" fmla="*/ 2755 w 475779"/>
              <a:gd name="connsiteY24" fmla="*/ 338886 h 338886"/>
              <a:gd name="connsiteX25" fmla="*/ 2755 w 475779"/>
              <a:gd name="connsiteY25" fmla="*/ 97205 h 3388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75779" h="338886">
                <a:moveTo>
                  <a:pt x="2755" y="97205"/>
                </a:moveTo>
                <a:cubicBezTo>
                  <a:pt x="2755" y="62941"/>
                  <a:pt x="2069" y="34912"/>
                  <a:pt x="0" y="7518"/>
                </a:cubicBezTo>
                <a:lnTo>
                  <a:pt x="52704" y="7518"/>
                </a:lnTo>
                <a:lnTo>
                  <a:pt x="55485" y="60959"/>
                </a:lnTo>
                <a:lnTo>
                  <a:pt x="57518" y="60959"/>
                </a:lnTo>
                <a:cubicBezTo>
                  <a:pt x="76009" y="29425"/>
                  <a:pt x="106767" y="0"/>
                  <a:pt x="161556" y="0"/>
                </a:cubicBezTo>
                <a:cubicBezTo>
                  <a:pt x="206755" y="0"/>
                  <a:pt x="240969" y="27368"/>
                  <a:pt x="255320" y="66407"/>
                </a:cubicBezTo>
                <a:lnTo>
                  <a:pt x="256716" y="66407"/>
                </a:lnTo>
                <a:cubicBezTo>
                  <a:pt x="266992" y="47929"/>
                  <a:pt x="280010" y="33565"/>
                  <a:pt x="293661" y="23266"/>
                </a:cubicBezTo>
                <a:cubicBezTo>
                  <a:pt x="313536" y="8178"/>
                  <a:pt x="335457" y="0"/>
                  <a:pt x="366914" y="0"/>
                </a:cubicBezTo>
                <a:cubicBezTo>
                  <a:pt x="410730" y="0"/>
                  <a:pt x="475779" y="28803"/>
                  <a:pt x="475779" y="143725"/>
                </a:cubicBezTo>
                <a:lnTo>
                  <a:pt x="475779" y="338886"/>
                </a:lnTo>
                <a:lnTo>
                  <a:pt x="416902" y="338886"/>
                </a:lnTo>
                <a:lnTo>
                  <a:pt x="416902" y="151256"/>
                </a:lnTo>
                <a:cubicBezTo>
                  <a:pt x="416902" y="87617"/>
                  <a:pt x="393610" y="49275"/>
                  <a:pt x="345007" y="49275"/>
                </a:cubicBezTo>
                <a:cubicBezTo>
                  <a:pt x="310806" y="49275"/>
                  <a:pt x="284098" y="74599"/>
                  <a:pt x="273824" y="104038"/>
                </a:cubicBezTo>
                <a:cubicBezTo>
                  <a:pt x="271094" y="112280"/>
                  <a:pt x="269061" y="123266"/>
                  <a:pt x="269061" y="134187"/>
                </a:cubicBezTo>
                <a:lnTo>
                  <a:pt x="269061" y="338886"/>
                </a:lnTo>
                <a:lnTo>
                  <a:pt x="210146" y="338886"/>
                </a:lnTo>
                <a:lnTo>
                  <a:pt x="210146" y="140322"/>
                </a:lnTo>
                <a:cubicBezTo>
                  <a:pt x="210146" y="87617"/>
                  <a:pt x="186893" y="49275"/>
                  <a:pt x="141020" y="49275"/>
                </a:cubicBezTo>
                <a:cubicBezTo>
                  <a:pt x="103389" y="49275"/>
                  <a:pt x="76009" y="79438"/>
                  <a:pt x="66433" y="109524"/>
                </a:cubicBezTo>
                <a:cubicBezTo>
                  <a:pt x="62979" y="118402"/>
                  <a:pt x="61632" y="128650"/>
                  <a:pt x="61632" y="138963"/>
                </a:cubicBezTo>
                <a:lnTo>
                  <a:pt x="61632" y="338886"/>
                </a:lnTo>
                <a:lnTo>
                  <a:pt x="2755" y="338886"/>
                </a:lnTo>
                <a:lnTo>
                  <a:pt x="2755" y="97205"/>
                </a:lnTo>
              </a:path>
            </a:pathLst>
          </a:custGeom>
          <a:solidFill>
            <a:srgbClr val="626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9833" y="2201334"/>
            <a:ext cx="2463800" cy="2455333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0834" y="4114800"/>
            <a:ext cx="296333" cy="338667"/>
          </a:xfrm>
          <a:prstGeom prst="rect">
            <a:avLst/>
          </a:prstGeom>
          <a:noFill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8767" y="4106334"/>
            <a:ext cx="228600" cy="347133"/>
          </a:xfrm>
          <a:prstGeom prst="rect">
            <a:avLst/>
          </a:prstGeom>
          <a:noFill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567" y="3733800"/>
            <a:ext cx="237067" cy="245533"/>
          </a:xfrm>
          <a:prstGeom prst="rect">
            <a:avLst/>
          </a:prstGeom>
          <a:noFill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9234" y="3733800"/>
            <a:ext cx="220133" cy="330200"/>
          </a:xfrm>
          <a:prstGeom prst="rect">
            <a:avLst/>
          </a:prstGeom>
          <a:noFill/>
        </p:spPr>
      </p:pic>
      <p:pic>
        <p:nvPicPr>
          <p:cNvPr id="102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32500" y="3733800"/>
            <a:ext cx="211667" cy="245533"/>
          </a:xfrm>
          <a:prstGeom prst="rect">
            <a:avLst/>
          </a:prstGeom>
          <a:noFill/>
        </p:spPr>
      </p:pic>
      <p:pic>
        <p:nvPicPr>
          <p:cNvPr id="1025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7567" y="4207934"/>
            <a:ext cx="211667" cy="245533"/>
          </a:xfrm>
          <a:prstGeom prst="rect">
            <a:avLst/>
          </a:prstGeom>
          <a:noFill/>
        </p:spPr>
      </p:pic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52634" y="2683933"/>
            <a:ext cx="626533" cy="660400"/>
          </a:xfrm>
          <a:prstGeom prst="rect">
            <a:avLst/>
          </a:prstGeom>
          <a:noFill/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85100" y="2438400"/>
            <a:ext cx="804333" cy="905933"/>
          </a:xfrm>
          <a:prstGeom prst="rect">
            <a:avLst/>
          </a:prstGeom>
          <a:noFill/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20367" y="3733800"/>
            <a:ext cx="194733" cy="245533"/>
          </a:xfrm>
          <a:prstGeom prst="rect">
            <a:avLst/>
          </a:prstGeom>
          <a:noFill/>
        </p:spPr>
      </p:pic>
      <p:pic>
        <p:nvPicPr>
          <p:cNvPr id="1030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41167" y="3733800"/>
            <a:ext cx="228600" cy="245533"/>
          </a:xfrm>
          <a:prstGeom prst="rect">
            <a:avLst/>
          </a:prstGeom>
          <a:noFill/>
        </p:spPr>
      </p:pic>
      <p:pic>
        <p:nvPicPr>
          <p:cNvPr id="1031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971367" y="3632200"/>
            <a:ext cx="228600" cy="347133"/>
          </a:xfrm>
          <a:prstGeom prst="rect">
            <a:avLst/>
          </a:prstGeom>
          <a:noFill/>
        </p:spPr>
      </p:pic>
      <p:pic>
        <p:nvPicPr>
          <p:cNvPr id="1032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284634" y="3733800"/>
            <a:ext cx="194733" cy="245533"/>
          </a:xfrm>
          <a:prstGeom prst="rect">
            <a:avLst/>
          </a:prstGeom>
          <a:noFill/>
        </p:spPr>
      </p:pic>
      <p:pic>
        <p:nvPicPr>
          <p:cNvPr id="1033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786033" y="4207933"/>
            <a:ext cx="228600" cy="338667"/>
          </a:xfrm>
          <a:prstGeom prst="rect">
            <a:avLst/>
          </a:prstGeom>
          <a:noFill/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301567" y="4207934"/>
            <a:ext cx="211667" cy="245533"/>
          </a:xfrm>
          <a:prstGeom prst="rect">
            <a:avLst/>
          </a:prstGeom>
          <a:noFill/>
        </p:spPr>
      </p:pic>
      <p:pic>
        <p:nvPicPr>
          <p:cNvPr id="1035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665634" y="2438400"/>
            <a:ext cx="804333" cy="905933"/>
          </a:xfrm>
          <a:prstGeom prst="rect">
            <a:avLst/>
          </a:prstGeom>
          <a:noFill/>
        </p:spPr>
      </p:pic>
      <p:pic>
        <p:nvPicPr>
          <p:cNvPr id="1036" name="Picture 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911167" y="3649133"/>
            <a:ext cx="296333" cy="330200"/>
          </a:xfrm>
          <a:prstGeom prst="rect">
            <a:avLst/>
          </a:prstGeom>
          <a:noFill/>
        </p:spPr>
      </p:pic>
      <p:pic>
        <p:nvPicPr>
          <p:cNvPr id="1037" name="Picture 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9571567" y="3733800"/>
            <a:ext cx="211667" cy="245533"/>
          </a:xfrm>
          <a:prstGeom prst="rect">
            <a:avLst/>
          </a:prstGeom>
          <a:noFill/>
        </p:spPr>
      </p:pic>
      <p:pic>
        <p:nvPicPr>
          <p:cNvPr id="1038" name="Picture 3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867900" y="3733800"/>
            <a:ext cx="186267" cy="245533"/>
          </a:xfrm>
          <a:prstGeom prst="rect">
            <a:avLst/>
          </a:prstGeom>
          <a:noFill/>
        </p:spPr>
      </p:pic>
      <p:pic>
        <p:nvPicPr>
          <p:cNvPr id="1039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1040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1041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1042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1043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3380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3389914" y="278854"/>
            <a:ext cx="761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  Engagement and Communication activities</a:t>
            </a:r>
            <a:endParaRPr lang="en-BE" sz="3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pic>
        <p:nvPicPr>
          <p:cNvPr id="6" name="Picture 5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204DF8F-8026-4704-94E2-AF46BA3A2B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097" y="1174052"/>
            <a:ext cx="5095026" cy="2130804"/>
          </a:xfrm>
          <a:prstGeom prst="rect">
            <a:avLst/>
          </a:prstGeom>
        </p:spPr>
      </p:pic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F2FF921F-7435-4897-BA6B-BB535EB26F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1713" y="1174052"/>
            <a:ext cx="6515878" cy="4886909"/>
          </a:xfrm>
          <a:prstGeom prst="rect">
            <a:avLst/>
          </a:prstGeom>
        </p:spPr>
      </p:pic>
      <p:pic>
        <p:nvPicPr>
          <p:cNvPr id="10" name="Picture 9" descr="A picture containing text, food&#10;&#10;Description automatically generated">
            <a:extLst>
              <a:ext uri="{FF2B5EF4-FFF2-40B4-BE49-F238E27FC236}">
                <a16:creationId xmlns:a16="http://schemas.microsoft.com/office/drawing/2014/main" id="{79CA82B5-0F09-4DA5-A946-C1DBE98D3D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7803" y="4816499"/>
            <a:ext cx="2722002" cy="20415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72FB40-72C8-40A4-AD7C-63B9A0BA9932}"/>
              </a:ext>
            </a:extLst>
          </p:cNvPr>
          <p:cNvSpPr txBox="1"/>
          <p:nvPr/>
        </p:nvSpPr>
        <p:spPr>
          <a:xfrm>
            <a:off x="124409" y="1090177"/>
            <a:ext cx="4213589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Members </a:t>
            </a:r>
            <a:r>
              <a:rPr lang="en-US" sz="1600" dirty="0" err="1"/>
              <a:t>brainstrorming</a:t>
            </a:r>
            <a:r>
              <a:rPr lang="en-US" sz="1600" dirty="0"/>
              <a:t> on strategy at GA, May</a:t>
            </a:r>
            <a:endParaRPr lang="en-BE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1674C7-ECB1-4076-BD0E-0AACBCC63387}"/>
              </a:ext>
            </a:extLst>
          </p:cNvPr>
          <p:cNvSpPr txBox="1"/>
          <p:nvPr/>
        </p:nvSpPr>
        <p:spPr>
          <a:xfrm>
            <a:off x="6864411" y="1259454"/>
            <a:ext cx="5075492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EuroGOOS at Ocean Decade Global Planning Meeting, May</a:t>
            </a:r>
            <a:endParaRPr lang="en-BE" sz="1600" dirty="0"/>
          </a:p>
        </p:txBody>
      </p:sp>
      <p:pic>
        <p:nvPicPr>
          <p:cNvPr id="19" name="Picture 18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B8A4E8E8-9003-48B7-9E1E-D71B0E047F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12" y="3490451"/>
            <a:ext cx="4546396" cy="311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05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9D91E04C-5532-468C-9537-84B1DB36FE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4482" y="246496"/>
            <a:ext cx="4506693" cy="6365008"/>
          </a:xfrm>
          <a:prstGeom prst="rect">
            <a:avLst/>
          </a:prstGeom>
        </p:spPr>
      </p:pic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8823494-585B-4A38-8A2F-24C1C5AA0F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521041" y="1499392"/>
            <a:ext cx="5451676" cy="4088757"/>
          </a:xfrm>
          <a:prstGeom prst="rect">
            <a:avLst/>
          </a:prstGeom>
        </p:spPr>
      </p:pic>
      <p:pic>
        <p:nvPicPr>
          <p:cNvPr id="8" name="Picture 7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6475A00D-0923-483F-AB65-2CD0915EDC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79"/>
          <a:stretch/>
        </p:blipFill>
        <p:spPr>
          <a:xfrm>
            <a:off x="4334472" y="4179596"/>
            <a:ext cx="3025816" cy="24319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D3201C-683B-493D-B31F-C301C93E2781}"/>
              </a:ext>
            </a:extLst>
          </p:cNvPr>
          <p:cNvSpPr txBox="1"/>
          <p:nvPr/>
        </p:nvSpPr>
        <p:spPr>
          <a:xfrm>
            <a:off x="3698742" y="330090"/>
            <a:ext cx="2650662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EuroGOOS at EMD 2019, May</a:t>
            </a:r>
            <a:endParaRPr lang="en-BE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D5E923-AEC4-4938-8BA0-3B5BDD5D905D}"/>
              </a:ext>
            </a:extLst>
          </p:cNvPr>
          <p:cNvSpPr txBox="1"/>
          <p:nvPr/>
        </p:nvSpPr>
        <p:spPr>
          <a:xfrm>
            <a:off x="5648769" y="817932"/>
            <a:ext cx="160111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EuroGOOS at ENVRI+ Final Event, June</a:t>
            </a:r>
            <a:endParaRPr lang="en-BE" sz="1600" dirty="0"/>
          </a:p>
        </p:txBody>
      </p:sp>
    </p:spTree>
    <p:extLst>
      <p:ext uri="{BB962C8B-B14F-4D97-AF65-F5344CB8AC3E}">
        <p14:creationId xmlns:p14="http://schemas.microsoft.com/office/powerpoint/2010/main" val="1611258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4403705" y="278854"/>
            <a:ext cx="7299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/>
              <a:t>Engagement and Communication activities</a:t>
            </a:r>
            <a:endParaRPr lang="en-BE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46E810-585B-4150-8CD8-70D0A79BA1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04" y="2474434"/>
            <a:ext cx="3253092" cy="43387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D19CB3-08BC-4C7C-A7CF-6127C834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071" y="967461"/>
            <a:ext cx="7620000" cy="50768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5B69E4-DC42-44C4-A94B-CD9B283BC2F9}"/>
              </a:ext>
            </a:extLst>
          </p:cNvPr>
          <p:cNvSpPr txBox="1"/>
          <p:nvPr/>
        </p:nvSpPr>
        <p:spPr>
          <a:xfrm>
            <a:off x="337836" y="1394900"/>
            <a:ext cx="4458015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EuroGOOS at </a:t>
            </a:r>
            <a:r>
              <a:rPr lang="en-US" sz="1600" dirty="0" err="1"/>
              <a:t>EurOCEAN</a:t>
            </a:r>
            <a:r>
              <a:rPr lang="en-US" sz="1600" dirty="0"/>
              <a:t> 2019, June</a:t>
            </a:r>
          </a:p>
          <a:p>
            <a:endParaRPr lang="en-US" sz="1600" dirty="0"/>
          </a:p>
          <a:p>
            <a:r>
              <a:rPr lang="en-US" sz="1600" dirty="0"/>
              <a:t>Also, EuroGOOS materials at the IOC Assembly, July </a:t>
            </a:r>
            <a:endParaRPr lang="en-BE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6F235-D350-4CC1-BA54-73576C214291}"/>
              </a:ext>
            </a:extLst>
          </p:cNvPr>
          <p:cNvSpPr txBox="1"/>
          <p:nvPr/>
        </p:nvSpPr>
        <p:spPr>
          <a:xfrm>
            <a:off x="7892750" y="967461"/>
            <a:ext cx="3817905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EuroGOOS at Sopot Youth Conference, June</a:t>
            </a:r>
            <a:endParaRPr lang="en-BE" sz="1600" dirty="0"/>
          </a:p>
        </p:txBody>
      </p:sp>
    </p:spTree>
    <p:extLst>
      <p:ext uri="{BB962C8B-B14F-4D97-AF65-F5344CB8AC3E}">
        <p14:creationId xmlns:p14="http://schemas.microsoft.com/office/powerpoint/2010/main" val="2196315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4165167" y="278854"/>
            <a:ext cx="7432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Engagement and Communication activities</a:t>
            </a:r>
            <a:endParaRPr lang="en-BE" sz="3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pic>
        <p:nvPicPr>
          <p:cNvPr id="6" name="Picture 5" descr="A picture containing woman, table, standing, sitting&#10;&#10;Description automatically generated">
            <a:extLst>
              <a:ext uri="{FF2B5EF4-FFF2-40B4-BE49-F238E27FC236}">
                <a16:creationId xmlns:a16="http://schemas.microsoft.com/office/drawing/2014/main" id="{3E652CA0-B390-4AEC-BC68-12C1A6A164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568" y="3538423"/>
            <a:ext cx="4935893" cy="3224715"/>
          </a:xfrm>
          <a:prstGeom prst="rect">
            <a:avLst/>
          </a:prstGeom>
        </p:spPr>
      </p:pic>
      <p:pic>
        <p:nvPicPr>
          <p:cNvPr id="8" name="Picture 7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1E17A64A-E530-4E1E-9CE1-E950A0ACB5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34" y="1101012"/>
            <a:ext cx="4890316" cy="30324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53B6320-DC6D-4040-8C6A-766983E6661C}"/>
              </a:ext>
            </a:extLst>
          </p:cNvPr>
          <p:cNvSpPr txBox="1"/>
          <p:nvPr/>
        </p:nvSpPr>
        <p:spPr>
          <a:xfrm>
            <a:off x="9071594" y="1270428"/>
            <a:ext cx="2438616" cy="338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EuroGOOS at OceanObs’19</a:t>
            </a:r>
            <a:endParaRPr lang="en-BE" sz="1600" dirty="0"/>
          </a:p>
        </p:txBody>
      </p: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C75A893-F595-49B8-8A16-1F3AB6E0FA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3143" y="3479542"/>
            <a:ext cx="3918857" cy="2939143"/>
          </a:xfrm>
          <a:prstGeom prst="rect">
            <a:avLst/>
          </a:prstGeom>
        </p:spPr>
      </p:pic>
      <p:pic>
        <p:nvPicPr>
          <p:cNvPr id="13" name="Picture 12" descr="A picture containing television, room, table, living&#10;&#10;Description automatically generated">
            <a:extLst>
              <a:ext uri="{FF2B5EF4-FFF2-40B4-BE49-F238E27FC236}">
                <a16:creationId xmlns:a16="http://schemas.microsoft.com/office/drawing/2014/main" id="{AB67BBF6-E6C6-4857-81D3-D9F4835315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03373" y="1520888"/>
            <a:ext cx="3508310" cy="263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82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1561747" y="283020"/>
            <a:ext cx="9341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                         Take home messages from OceanObs’19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C75327-5EBB-4462-98EC-CF749F6037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59" y="6315402"/>
            <a:ext cx="1547743" cy="443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E4AFAF-4281-4D1E-8456-115C67C96758}"/>
              </a:ext>
            </a:extLst>
          </p:cNvPr>
          <p:cNvSpPr/>
          <p:nvPr/>
        </p:nvSpPr>
        <p:spPr>
          <a:xfrm>
            <a:off x="396559" y="1259103"/>
            <a:ext cx="1152667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0" dirty="0">
                <a:effectLst/>
              </a:rPr>
              <a:t>Codesign of the observing system</a:t>
            </a:r>
            <a:r>
              <a:rPr lang="en-US" sz="2400" b="0" i="0" dirty="0">
                <a:effectLst/>
              </a:rPr>
              <a:t>, end-to-end, with stakeholders and users</a:t>
            </a:r>
            <a:br>
              <a:rPr lang="en-US" b="0" i="0" dirty="0">
                <a:effectLst/>
              </a:rPr>
            </a:br>
            <a:endParaRPr lang="en-US" b="0" i="0" dirty="0">
              <a:effectLst/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i="0" dirty="0">
                <a:effectLst/>
              </a:rPr>
              <a:t>C</a:t>
            </a:r>
            <a:r>
              <a:rPr lang="en-US" b="1" dirty="0"/>
              <a:t>o-design and end-to-end projects, sustaining the </a:t>
            </a:r>
            <a:r>
              <a:rPr lang="en-US" b="1" dirty="0" err="1"/>
              <a:t>obs</a:t>
            </a:r>
            <a:r>
              <a:rPr lang="en-US" b="1" dirty="0"/>
              <a:t>, partnerships</a:t>
            </a:r>
            <a:r>
              <a:rPr lang="en-US" dirty="0"/>
              <a:t>: Regional systems, economics, with industry,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modelling</a:t>
            </a:r>
            <a:r>
              <a:rPr lang="fr-FR" dirty="0"/>
              <a:t> </a:t>
            </a:r>
            <a:r>
              <a:rPr lang="fr-FR" dirty="0" err="1"/>
              <a:t>communities</a:t>
            </a:r>
            <a:r>
              <a:rPr lang="fr-FR" dirty="0"/>
              <a:t>, </a:t>
            </a:r>
            <a:r>
              <a:rPr lang="fr-FR" dirty="0" err="1"/>
              <a:t>indigenous</a:t>
            </a:r>
            <a:r>
              <a:rPr lang="fr-FR" dirty="0"/>
              <a:t> / </a:t>
            </a:r>
            <a:r>
              <a:rPr lang="fr-FR" dirty="0" err="1"/>
              <a:t>traditional</a:t>
            </a:r>
            <a:r>
              <a:rPr lang="fr-FR" dirty="0"/>
              <a:t> </a:t>
            </a:r>
            <a:r>
              <a:rPr lang="fr-FR" dirty="0" err="1"/>
              <a:t>knowledge</a:t>
            </a:r>
            <a:r>
              <a:rPr lang="fr-FR" dirty="0"/>
              <a:t> </a:t>
            </a:r>
            <a:r>
              <a:rPr lang="fr-FR" dirty="0" err="1"/>
              <a:t>holders</a:t>
            </a:r>
            <a:endParaRPr lang="fr-FR" dirty="0"/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Communication</a:t>
            </a:r>
            <a:r>
              <a:rPr lang="en-US" dirty="0"/>
              <a:t> with the public, stakeholders, policymakers</a:t>
            </a:r>
          </a:p>
          <a:p>
            <a:pPr lvl="1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0" dirty="0">
                <a:effectLst/>
              </a:rPr>
              <a:t>Core system integration</a:t>
            </a:r>
            <a:r>
              <a:rPr lang="en-US" sz="2400" b="0" i="0" dirty="0">
                <a:effectLst/>
              </a:rPr>
              <a:t>: Democratization of data, best practice, integration of biological and ecological observations, and a growing emphasis on the coast</a:t>
            </a:r>
            <a:endParaRPr lang="en-US" b="0" i="0" dirty="0">
              <a:effectLst/>
            </a:endParaRPr>
          </a:p>
          <a:p>
            <a:endParaRPr lang="en-US" dirty="0"/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i="0" dirty="0">
                <a:effectLst/>
              </a:rPr>
              <a:t>Coastal observations: </a:t>
            </a:r>
            <a:r>
              <a:rPr lang="en-US" i="0" dirty="0">
                <a:effectLst/>
              </a:rPr>
              <a:t>into the </a:t>
            </a:r>
            <a:r>
              <a:rPr lang="en-US" i="0" dirty="0" err="1">
                <a:effectLst/>
              </a:rPr>
              <a:t>obs</a:t>
            </a:r>
            <a:r>
              <a:rPr lang="en-US" i="0" dirty="0">
                <a:effectLst/>
              </a:rPr>
              <a:t> system, measure across boundary currents, value to local stakeholders (climate, economy), increase capacity, recognize regional differences 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Biological observations:</a:t>
            </a:r>
            <a:r>
              <a:rPr lang="en-US" dirty="0"/>
              <a:t> </a:t>
            </a:r>
            <a:r>
              <a:rPr lang="en-US" i="0" dirty="0">
                <a:effectLst/>
              </a:rPr>
              <a:t> into</a:t>
            </a:r>
            <a:r>
              <a:rPr lang="en-US" dirty="0"/>
              <a:t> the </a:t>
            </a:r>
            <a:r>
              <a:rPr lang="en-US" dirty="0" err="1"/>
              <a:t>obs</a:t>
            </a:r>
            <a:r>
              <a:rPr lang="en-US" dirty="0"/>
              <a:t> system, bio EOVs, new biology-focused networks, new </a:t>
            </a:r>
            <a:r>
              <a:rPr lang="en-US" dirty="0" err="1"/>
              <a:t>obs</a:t>
            </a:r>
            <a:r>
              <a:rPr lang="en-US" dirty="0"/>
              <a:t> technologies, biological and ecological </a:t>
            </a:r>
            <a:r>
              <a:rPr lang="en-US" dirty="0" err="1"/>
              <a:t>obs</a:t>
            </a:r>
            <a:r>
              <a:rPr lang="en-US" dirty="0"/>
              <a:t> to operational reality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Data:</a:t>
            </a:r>
            <a:r>
              <a:rPr lang="en-US" dirty="0"/>
              <a:t> resourced management, </a:t>
            </a:r>
            <a:r>
              <a:rPr lang="en-US" dirty="0" err="1"/>
              <a:t>visualisation</a:t>
            </a:r>
            <a:r>
              <a:rPr lang="en-US" dirty="0"/>
              <a:t>, FAIR, metadata, standards, timeliness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Best practices</a:t>
            </a:r>
            <a:r>
              <a:rPr lang="en-US" b="1" i="1" dirty="0"/>
              <a:t>: </a:t>
            </a:r>
            <a:r>
              <a:rPr lang="en-US" dirty="0"/>
              <a:t>‘endorsed’ best practices, share studies of successful stakeholder interaction and of economic valuation of observations</a:t>
            </a:r>
            <a:endParaRPr lang="en-US" sz="2400" b="0" i="0" dirty="0">
              <a:effectLst/>
            </a:endParaRPr>
          </a:p>
        </p:txBody>
      </p:sp>
      <p:pic>
        <p:nvPicPr>
          <p:cNvPr id="1026" name="Picture 2" descr="OceanObs19 Logo">
            <a:extLst>
              <a:ext uri="{FF2B5EF4-FFF2-40B4-BE49-F238E27FC236}">
                <a16:creationId xmlns:a16="http://schemas.microsoft.com/office/drawing/2014/main" id="{96BB89CC-1DD9-4C7E-BC79-5C182FF02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48729" y="175524"/>
            <a:ext cx="758816" cy="9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483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1334869" y="283021"/>
            <a:ext cx="9787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			Take home messages from OceanObs’19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C75327-5EBB-4462-98EC-CF749F6037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59" y="6315402"/>
            <a:ext cx="1547743" cy="443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C3917B-6BAF-4BAA-AE5A-87AD46ACD3F3}"/>
              </a:ext>
            </a:extLst>
          </p:cNvPr>
          <p:cNvSpPr/>
          <p:nvPr/>
        </p:nvSpPr>
        <p:spPr>
          <a:xfrm>
            <a:off x="462070" y="1189464"/>
            <a:ext cx="1152667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0" dirty="0">
                <a:effectLst/>
              </a:rPr>
              <a:t>Innovation in technology and governance</a:t>
            </a:r>
            <a:r>
              <a:rPr lang="en-US" sz="2400" b="0" i="0" dirty="0">
                <a:effectLst/>
              </a:rPr>
              <a:t>, Ocean Decade is a vehicle for transformation</a:t>
            </a:r>
          </a:p>
          <a:p>
            <a:endParaRPr lang="en-US" sz="2400" dirty="0"/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High-tech innovation </a:t>
            </a:r>
            <a:r>
              <a:rPr lang="en-US" dirty="0"/>
              <a:t>in sensors, platforms, data management and visualization; extend "exquisite and rare" observations, develop "ubiquitous and simple" platforms and sensors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b="1" dirty="0"/>
              <a:t>New social/human impact EOVs:</a:t>
            </a:r>
            <a:r>
              <a:rPr lang="en-US" b="1" i="1" dirty="0"/>
              <a:t> </a:t>
            </a:r>
            <a:r>
              <a:rPr lang="en-US" dirty="0"/>
              <a:t>link physics, biogeochemistry, biology to societal/human impact</a:t>
            </a:r>
            <a:endParaRPr lang="en-US" sz="2400" b="0" i="0" dirty="0">
              <a:effectLst/>
            </a:endParaRPr>
          </a:p>
        </p:txBody>
      </p:sp>
      <p:pic>
        <p:nvPicPr>
          <p:cNvPr id="6" name="Picture 2" descr="OceanObs19 Logo">
            <a:extLst>
              <a:ext uri="{FF2B5EF4-FFF2-40B4-BE49-F238E27FC236}">
                <a16:creationId xmlns:a16="http://schemas.microsoft.com/office/drawing/2014/main" id="{E64A476D-9D59-4D9F-844B-DE0BF2206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9927" y="114944"/>
            <a:ext cx="758816" cy="9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B27C93B-AA89-4AB2-A168-3F7416D929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175" y="3048744"/>
            <a:ext cx="2654272" cy="253977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DEC7F2-9556-4E37-9364-A83956D5DAB1}"/>
              </a:ext>
            </a:extLst>
          </p:cNvPr>
          <p:cNvSpPr/>
          <p:nvPr/>
        </p:nvSpPr>
        <p:spPr>
          <a:xfrm>
            <a:off x="2903313" y="3039995"/>
            <a:ext cx="9218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Governments, organizations, industries, scientists, engineers, stewards, civil society, indigenous societies, youth… to </a:t>
            </a:r>
            <a:r>
              <a:rPr lang="en-US" b="1" dirty="0"/>
              <a:t>engage in a collective effort to evolve ocean observing</a:t>
            </a:r>
            <a:endParaRPr lang="en-B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FD65F3-43A3-4A14-A5B9-70E3206A89AB}"/>
              </a:ext>
            </a:extLst>
          </p:cNvPr>
          <p:cNvSpPr/>
          <p:nvPr/>
        </p:nvSpPr>
        <p:spPr>
          <a:xfrm>
            <a:off x="2954178" y="3686326"/>
            <a:ext cx="921877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Engage in planning, implementation and review </a:t>
            </a:r>
          </a:p>
          <a:p>
            <a:pPr marL="285750" indent="-285750">
              <a:buFontTx/>
              <a:buChar char="-"/>
            </a:pPr>
            <a:r>
              <a:rPr lang="en-US" dirty="0"/>
              <a:t>Address critical needs</a:t>
            </a:r>
          </a:p>
          <a:p>
            <a:pPr marL="285750" indent="-285750">
              <a:buFontTx/>
              <a:buChar char="-"/>
            </a:pPr>
            <a:r>
              <a:rPr lang="en-US" dirty="0"/>
              <a:t>Partnership between private and public sectors </a:t>
            </a:r>
          </a:p>
          <a:p>
            <a:pPr marL="285750" indent="-285750">
              <a:buFontTx/>
              <a:buChar char="-"/>
            </a:pPr>
            <a:r>
              <a:rPr lang="en-US" dirty="0"/>
              <a:t>From the coast to the deep ocean, all aspects </a:t>
            </a:r>
          </a:p>
          <a:p>
            <a:pPr marL="285750" indent="-285750">
              <a:buFontTx/>
              <a:buChar char="-"/>
            </a:pPr>
            <a:r>
              <a:rPr lang="en-US" dirty="0"/>
              <a:t>Data uptake in models, interoperable, shared, data policies </a:t>
            </a:r>
          </a:p>
          <a:p>
            <a:pPr marL="285750" indent="-285750">
              <a:buFontTx/>
              <a:buChar char="-"/>
            </a:pPr>
            <a:r>
              <a:rPr lang="en-US" dirty="0"/>
              <a:t>Best practices, standards, formats, vocabularies, and ethics </a:t>
            </a:r>
          </a:p>
          <a:p>
            <a:pPr marL="285750" indent="-285750">
              <a:buFontTx/>
              <a:buChar char="-"/>
            </a:pPr>
            <a:r>
              <a:rPr lang="en-US" dirty="0"/>
              <a:t>Involve the public </a:t>
            </a:r>
          </a:p>
          <a:p>
            <a:pPr marL="285750" indent="-285750">
              <a:buFontTx/>
              <a:buChar char="-"/>
            </a:pPr>
            <a:r>
              <a:rPr lang="en-US" dirty="0"/>
              <a:t>Evolve ocean observing governance </a:t>
            </a:r>
          </a:p>
          <a:p>
            <a:pPr marL="285750" indent="-285750">
              <a:buFontTx/>
              <a:buChar char="-"/>
            </a:pPr>
            <a:r>
              <a:rPr lang="en-US" dirty="0"/>
              <a:t>Promote investments</a:t>
            </a:r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51692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3389914" y="278854"/>
            <a:ext cx="78977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     Engagement and Communication activities</a:t>
            </a:r>
            <a:endParaRPr lang="en-BE" sz="32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2B3361-F920-4C04-AE14-912B1231F947}"/>
              </a:ext>
            </a:extLst>
          </p:cNvPr>
          <p:cNvSpPr txBox="1"/>
          <p:nvPr/>
        </p:nvSpPr>
        <p:spPr>
          <a:xfrm>
            <a:off x="738231" y="1711354"/>
            <a:ext cx="20668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B050"/>
                </a:solidFill>
              </a:rPr>
              <a:t>Visibility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B050"/>
                </a:solidFill>
              </a:rPr>
              <a:t>Dissemination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B050"/>
                </a:solidFill>
              </a:rPr>
              <a:t>Representation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BE" sz="2000" dirty="0">
              <a:solidFill>
                <a:srgbClr val="00B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4490AA-8B9F-48B3-9468-83F335302BF7}"/>
              </a:ext>
            </a:extLst>
          </p:cNvPr>
          <p:cNvSpPr txBox="1"/>
          <p:nvPr/>
        </p:nvSpPr>
        <p:spPr>
          <a:xfrm>
            <a:off x="779441" y="3189724"/>
            <a:ext cx="23126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0000"/>
                </a:solidFill>
              </a:rPr>
              <a:t>Strategic outputs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BE" sz="20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C95D2-C9F8-4753-A62F-C45AF8A8B7C2}"/>
              </a:ext>
            </a:extLst>
          </p:cNvPr>
          <p:cNvSpPr txBox="1"/>
          <p:nvPr/>
        </p:nvSpPr>
        <p:spPr>
          <a:xfrm>
            <a:off x="4112004" y="1481564"/>
            <a:ext cx="755708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Planning and resourcing strategic engagement outputs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Policy statements or papers (e.g. EuroGOOS 2016 Policy Brief with a set of HL priorities)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Case studies/demos (e.g. engagement in exhibitions, visualizations)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Study summaries or graphics (e.g. cost-benefit, sustainability, </a:t>
            </a:r>
            <a:r>
              <a:rPr lang="en-US" sz="2000" dirty="0" err="1"/>
              <a:t>etc</a:t>
            </a:r>
            <a:r>
              <a:rPr lang="en-US" sz="2000" dirty="0"/>
              <a:t>)</a:t>
            </a:r>
          </a:p>
          <a:p>
            <a:endParaRPr lang="en-US" sz="2000" dirty="0"/>
          </a:p>
          <a:p>
            <a:r>
              <a:rPr lang="en-US" sz="2000" dirty="0"/>
              <a:t>Other strategic or outreach materials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EuroGOOS strategy will be delivered as a dissemination tool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Task team brochures (e.g. </a:t>
            </a:r>
            <a:r>
              <a:rPr lang="en-US" sz="2000" dirty="0" err="1"/>
              <a:t>ferrybox</a:t>
            </a:r>
            <a:r>
              <a:rPr lang="en-US" sz="2000" dirty="0"/>
              <a:t>), ROOS brochures?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EOOS technologies forum: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Held at part of </a:t>
            </a:r>
            <a:r>
              <a:rPr lang="en-US" sz="2000" dirty="0" err="1"/>
              <a:t>SeaTechWeek</a:t>
            </a:r>
            <a:r>
              <a:rPr lang="en-US" sz="2000" dirty="0"/>
              <a:t> (Brest: October 2020)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Conference 2020:</a:t>
            </a:r>
            <a:r>
              <a:rPr lang="en-US" sz="2000" dirty="0"/>
              <a:t> likely to be held in Brest: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June dates being investigated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Await feedback from SHOM as local host</a:t>
            </a:r>
          </a:p>
          <a:p>
            <a:pPr lvl="1"/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BE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1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5049380" y="398377"/>
            <a:ext cx="592200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EG Strategy: status and next steps</a:t>
            </a:r>
          </a:p>
          <a:p>
            <a:r>
              <a:rPr lang="en-GB" b="1" dirty="0"/>
              <a:t>Current one </a:t>
            </a:r>
            <a:r>
              <a:rPr lang="en-GB" b="1" dirty="0" err="1"/>
              <a:t>til</a:t>
            </a:r>
            <a:r>
              <a:rPr lang="en-GB" b="1" dirty="0"/>
              <a:t> 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C95D2-C9F8-4753-A62F-C45AF8A8B7C2}"/>
              </a:ext>
            </a:extLst>
          </p:cNvPr>
          <p:cNvSpPr txBox="1"/>
          <p:nvPr/>
        </p:nvSpPr>
        <p:spPr>
          <a:xfrm>
            <a:off x="2865693" y="1583164"/>
            <a:ext cx="755708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To date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Brainstorming and drafting: April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World Café at General Assembly: May 2019</a:t>
            </a:r>
          </a:p>
          <a:p>
            <a:endParaRPr lang="en-US" sz="2000" dirty="0"/>
          </a:p>
          <a:p>
            <a:r>
              <a:rPr lang="en-US" sz="2000" dirty="0">
                <a:solidFill>
                  <a:srgbClr val="FF0000"/>
                </a:solidFill>
              </a:rPr>
              <a:t>Next steps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Refinement based on Exec Board feedback (16 October)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Strategy to 2030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Circulate to ROOS, TT and WG chairs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Circulate to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Incorporate feedback and publish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Develop further the implementation plan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BE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8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BD25F36-94C2-4F06-B0A6-755FAA573A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875" y="1129005"/>
            <a:ext cx="11946249" cy="55890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600BC8-A79C-443B-854A-53DD8FB363B6}"/>
              </a:ext>
            </a:extLst>
          </p:cNvPr>
          <p:cNvSpPr/>
          <p:nvPr/>
        </p:nvSpPr>
        <p:spPr>
          <a:xfrm>
            <a:off x="4740542" y="283021"/>
            <a:ext cx="2121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GOOS 2030</a:t>
            </a:r>
          </a:p>
        </p:txBody>
      </p:sp>
    </p:spTree>
    <p:extLst>
      <p:ext uri="{BB962C8B-B14F-4D97-AF65-F5344CB8AC3E}">
        <p14:creationId xmlns:p14="http://schemas.microsoft.com/office/powerpoint/2010/main" val="3188194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4740542" y="203355"/>
            <a:ext cx="2121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GOOS 2030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04C75327-5EBB-4462-98EC-CF749F6037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59" y="6315402"/>
            <a:ext cx="1547743" cy="443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9893E8-4F98-4845-8CC4-6A9EB1B73307}"/>
              </a:ext>
            </a:extLst>
          </p:cNvPr>
          <p:cNvSpPr txBox="1"/>
          <p:nvPr/>
        </p:nvSpPr>
        <p:spPr>
          <a:xfrm>
            <a:off x="8389805" y="6455361"/>
            <a:ext cx="38021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Eparkhina, EuroGOOS Exec. Board 15-16/10/2019</a:t>
            </a:r>
            <a:endParaRPr lang="en-BE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91AA94-402A-41B2-A2C5-DED212BBFF1C}"/>
              </a:ext>
            </a:extLst>
          </p:cNvPr>
          <p:cNvSpPr/>
          <p:nvPr/>
        </p:nvSpPr>
        <p:spPr>
          <a:xfrm>
            <a:off x="765635" y="114502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b="0" dirty="0">
                <a:effectLst/>
                <a:latin typeface="Georgia" panose="02040502050405020303" pitchFamily="18" charset="0"/>
              </a:rPr>
              <a:t>P</a:t>
            </a:r>
            <a:r>
              <a:rPr lang="en-US" sz="2000" b="0" i="0" dirty="0">
                <a:effectLst/>
                <a:latin typeface="Georgia" panose="02040502050405020303" pitchFamily="18" charset="0"/>
              </a:rPr>
              <a:t>artnerships for delivery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latin typeface="Georgia" panose="02040502050405020303" pitchFamily="18" charset="0"/>
              </a:rPr>
              <a:t>A</a:t>
            </a:r>
            <a:r>
              <a:rPr lang="en-US" sz="2000" b="0" i="0" dirty="0">
                <a:effectLst/>
                <a:latin typeface="Georgia" panose="02040502050405020303" pitchFamily="18" charset="0"/>
              </a:rPr>
              <a:t>dvocacy and communication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latin typeface="Georgia" panose="02040502050405020303" pitchFamily="18" charset="0"/>
              </a:rPr>
              <a:t>I</a:t>
            </a:r>
            <a:r>
              <a:rPr lang="en-US" sz="2000" b="0" i="0" dirty="0">
                <a:effectLst/>
                <a:latin typeface="Georgia" panose="02040502050405020303" pitchFamily="18" charset="0"/>
              </a:rPr>
              <a:t>mplementation and best practices</a:t>
            </a:r>
          </a:p>
          <a:p>
            <a:pPr marL="285750" indent="-285750">
              <a:buFontTx/>
              <a:buChar char="-"/>
            </a:pPr>
            <a:r>
              <a:rPr lang="en-US" sz="2000" b="0" i="0" dirty="0">
                <a:effectLst/>
                <a:latin typeface="Georgia" panose="02040502050405020303" pitchFamily="18" charset="0"/>
              </a:rPr>
              <a:t>FAIR data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latin typeface="Georgia" panose="02040502050405020303" pitchFamily="18" charset="0"/>
              </a:rPr>
              <a:t>C</a:t>
            </a:r>
            <a:r>
              <a:rPr lang="en-US" sz="2000" b="0" i="0" dirty="0">
                <a:effectLst/>
                <a:latin typeface="Georgia" panose="02040502050405020303" pitchFamily="18" charset="0"/>
              </a:rPr>
              <a:t>apacity development</a:t>
            </a:r>
          </a:p>
          <a:p>
            <a:pPr marL="285750" indent="-285750">
              <a:buFontTx/>
              <a:buChar char="-"/>
            </a:pPr>
            <a:r>
              <a:rPr lang="en-US" sz="2000" b="0" i="0" dirty="0">
                <a:effectLst/>
                <a:latin typeface="Georgia" panose="02040502050405020303" pitchFamily="18" charset="0"/>
              </a:rPr>
              <a:t>Human impacts</a:t>
            </a:r>
            <a:endParaRPr lang="en-BE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BBED0A-31DE-4D4B-BBC6-BA941988ACDC}"/>
              </a:ext>
            </a:extLst>
          </p:cNvPr>
          <p:cNvSpPr/>
          <p:nvPr/>
        </p:nvSpPr>
        <p:spPr>
          <a:xfrm>
            <a:off x="5589864" y="1035693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Georgia" panose="02040502050405020303" pitchFamily="18" charset="0"/>
              </a:rPr>
              <a:t>'Global unified' approach - observations and data for global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  <a:latin typeface="Georgia" panose="02040502050405020303" pitchFamily="18" charset="0"/>
              </a:rPr>
              <a:t>‘Global approaches to local action’ - best practice, local capacity, users</a:t>
            </a:r>
            <a:endParaRPr lang="en-BE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EC59A4-0572-4480-AA8D-5982788D17C8}"/>
              </a:ext>
            </a:extLst>
          </p:cNvPr>
          <p:cNvSpPr/>
          <p:nvPr/>
        </p:nvSpPr>
        <p:spPr>
          <a:xfrm>
            <a:off x="925584" y="3199953"/>
            <a:ext cx="100807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2000" b="0" dirty="0">
                <a:effectLst/>
                <a:latin typeface="Georgia" panose="02040502050405020303" pitchFamily="18" charset="0"/>
              </a:rPr>
              <a:t>GOOS Implementation Roadmap and OceanObs’19 Living Action Plan</a:t>
            </a:r>
          </a:p>
          <a:p>
            <a:endParaRPr lang="en-US" sz="2000" b="0" dirty="0">
              <a:effectLst/>
              <a:latin typeface="Georgia" panose="02040502050405020303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2000" dirty="0">
                <a:latin typeface="Georgia" panose="02040502050405020303" pitchFamily="18" charset="0"/>
              </a:rPr>
              <a:t>GOOS Governance (Polycentric + Collective Impact)</a:t>
            </a:r>
          </a:p>
          <a:p>
            <a:endParaRPr lang="en-US" sz="2000" dirty="0"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Engage through polycentric governance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For collective impact: common agenda, mutually reinforcing activities, continuous communication, and backbone support (collective impact model)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Working group to develop a revised GOOS governance system</a:t>
            </a:r>
            <a:endParaRPr lang="en-BE" sz="2000" dirty="0"/>
          </a:p>
          <a:p>
            <a:endParaRPr lang="en-BE" sz="2000" dirty="0"/>
          </a:p>
        </p:txBody>
      </p:sp>
    </p:spTree>
    <p:extLst>
      <p:ext uri="{BB962C8B-B14F-4D97-AF65-F5344CB8AC3E}">
        <p14:creationId xmlns:p14="http://schemas.microsoft.com/office/powerpoint/2010/main" val="265174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66260" y="356449"/>
            <a:ext cx="3450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3600" b="1" dirty="0">
                <a:solidFill>
                  <a:schemeClr val="accent1">
                    <a:lumMod val="75000"/>
                  </a:schemeClr>
                </a:solidFill>
              </a:rPr>
              <a:t>EuroGOOS Office</a:t>
            </a:r>
            <a:endParaRPr lang="en-GB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726" y="4469842"/>
            <a:ext cx="1163664" cy="1478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400" y="1594570"/>
            <a:ext cx="1168400" cy="1284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589" y="1594570"/>
            <a:ext cx="1066800" cy="1066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1873991" y="4671987"/>
            <a:ext cx="3943708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/>
              <a:t>Erik </a:t>
            </a:r>
            <a:r>
              <a:rPr lang="fr-BE" sz="1867" b="1" dirty="0" err="1"/>
              <a:t>Buch</a:t>
            </a:r>
            <a:endParaRPr lang="fr-BE" sz="1867" b="1" dirty="0"/>
          </a:p>
          <a:p>
            <a:r>
              <a:rPr lang="fr-BE" sz="1867" dirty="0"/>
              <a:t>Senior consultant on EU </a:t>
            </a:r>
            <a:r>
              <a:rPr lang="fr-BE" sz="1867" dirty="0" err="1"/>
              <a:t>projects</a:t>
            </a:r>
            <a:r>
              <a:rPr lang="fr-BE" sz="1867" dirty="0"/>
              <a:t> </a:t>
            </a:r>
          </a:p>
          <a:p>
            <a:r>
              <a:rPr lang="fr-BE" sz="1867" dirty="0"/>
              <a:t>and tenders</a:t>
            </a:r>
            <a:endParaRPr lang="en-GB" sz="1867" dirty="0"/>
          </a:p>
        </p:txBody>
      </p:sp>
      <p:sp>
        <p:nvSpPr>
          <p:cNvPr id="10" name="TextBox 9"/>
          <p:cNvSpPr txBox="1"/>
          <p:nvPr/>
        </p:nvSpPr>
        <p:spPr>
          <a:xfrm>
            <a:off x="1857045" y="1650820"/>
            <a:ext cx="2670924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/>
              <a:t>Glenn Nolan </a:t>
            </a:r>
          </a:p>
          <a:p>
            <a:r>
              <a:rPr lang="fr-BE" sz="1867" dirty="0" err="1"/>
              <a:t>Secretary</a:t>
            </a:r>
            <a:r>
              <a:rPr lang="fr-BE" sz="1867" dirty="0"/>
              <a:t> General</a:t>
            </a:r>
          </a:p>
          <a:p>
            <a:r>
              <a:rPr lang="fr-BE" sz="1867" dirty="0" err="1"/>
              <a:t>Oversight</a:t>
            </a:r>
            <a:r>
              <a:rPr lang="fr-BE" sz="1867" dirty="0"/>
              <a:t> and Office </a:t>
            </a:r>
            <a:endParaRPr lang="en-GB" sz="1867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437" y="2984869"/>
            <a:ext cx="1220857" cy="1262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181160" y="1594570"/>
            <a:ext cx="4307589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/>
              <a:t>Dina Eparkhina</a:t>
            </a:r>
          </a:p>
          <a:p>
            <a:r>
              <a:rPr lang="fr-BE" sz="1867" dirty="0"/>
              <a:t>Policy and Communications </a:t>
            </a:r>
            <a:r>
              <a:rPr lang="fr-BE" sz="1867" dirty="0" err="1"/>
              <a:t>Officer</a:t>
            </a:r>
            <a:endParaRPr lang="fr-BE" sz="1867" dirty="0"/>
          </a:p>
          <a:p>
            <a:r>
              <a:rPr lang="fr-BE" sz="1867" dirty="0"/>
              <a:t>EuroGOOS, EOOS, EU </a:t>
            </a:r>
            <a:r>
              <a:rPr lang="fr-BE" sz="1867" dirty="0" err="1"/>
              <a:t>projects</a:t>
            </a:r>
            <a:r>
              <a:rPr lang="fr-BE" sz="1867" dirty="0"/>
              <a:t>, EP</a:t>
            </a:r>
            <a:endParaRPr lang="en-GB" sz="1867" dirty="0"/>
          </a:p>
        </p:txBody>
      </p:sp>
      <p:sp>
        <p:nvSpPr>
          <p:cNvPr id="14" name="TextBox 13"/>
          <p:cNvSpPr txBox="1"/>
          <p:nvPr/>
        </p:nvSpPr>
        <p:spPr>
          <a:xfrm>
            <a:off x="1873991" y="3046478"/>
            <a:ext cx="3967368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/>
              <a:t>Vicente Fernandez</a:t>
            </a:r>
          </a:p>
          <a:p>
            <a:r>
              <a:rPr lang="fr-BE" sz="1867" dirty="0"/>
              <a:t>Science </a:t>
            </a:r>
            <a:r>
              <a:rPr lang="fr-BE" sz="1867" dirty="0" err="1"/>
              <a:t>Officer</a:t>
            </a:r>
            <a:endParaRPr lang="fr-BE" sz="1867" dirty="0"/>
          </a:p>
          <a:p>
            <a:r>
              <a:rPr lang="fr-BE" sz="1867" dirty="0"/>
              <a:t>AtlantOS, EuroGOOS, Data, EU </a:t>
            </a:r>
            <a:r>
              <a:rPr lang="fr-BE" sz="1867" dirty="0" err="1"/>
              <a:t>projects</a:t>
            </a:r>
            <a:endParaRPr lang="en-GB" sz="1867" dirty="0"/>
          </a:p>
        </p:txBody>
      </p:sp>
      <p:sp>
        <p:nvSpPr>
          <p:cNvPr id="16" name="TextBox 15"/>
          <p:cNvSpPr txBox="1"/>
          <p:nvPr/>
        </p:nvSpPr>
        <p:spPr>
          <a:xfrm>
            <a:off x="8365036" y="3112183"/>
            <a:ext cx="3639330" cy="954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 err="1"/>
              <a:t>Orla</a:t>
            </a:r>
            <a:r>
              <a:rPr lang="fr-BE" sz="1867" b="1" dirty="0"/>
              <a:t> </a:t>
            </a:r>
            <a:r>
              <a:rPr lang="fr-BE" sz="1867" b="1" dirty="0" err="1"/>
              <a:t>Colligan</a:t>
            </a:r>
            <a:endParaRPr lang="fr-BE" sz="1867" b="1" dirty="0"/>
          </a:p>
          <a:p>
            <a:r>
              <a:rPr lang="fr-BE" sz="1867" dirty="0" err="1"/>
              <a:t>Administrator</a:t>
            </a:r>
            <a:endParaRPr lang="fr-BE" sz="1867" dirty="0"/>
          </a:p>
          <a:p>
            <a:r>
              <a:rPr lang="fr-BE" sz="1867" dirty="0"/>
              <a:t>Office support, </a:t>
            </a:r>
            <a:r>
              <a:rPr lang="fr-BE" sz="1867" dirty="0" err="1"/>
              <a:t>financial</a:t>
            </a:r>
            <a:r>
              <a:rPr lang="fr-BE" sz="1867" dirty="0"/>
              <a:t> monitoring</a:t>
            </a:r>
            <a:endParaRPr lang="en-GB" sz="1867" dirty="0"/>
          </a:p>
        </p:txBody>
      </p:sp>
      <p:sp>
        <p:nvSpPr>
          <p:cNvPr id="18" name="TextBox 17"/>
          <p:cNvSpPr txBox="1"/>
          <p:nvPr/>
        </p:nvSpPr>
        <p:spPr>
          <a:xfrm>
            <a:off x="4266260" y="5952601"/>
            <a:ext cx="3692101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867" b="1" dirty="0"/>
              <a:t>4 staff members based in Brussels</a:t>
            </a:r>
          </a:p>
          <a:p>
            <a:r>
              <a:rPr lang="fr-BE" sz="1867" b="1" dirty="0"/>
              <a:t>Offices at RBINS </a:t>
            </a:r>
            <a:r>
              <a:rPr lang="fr-BE" sz="1867" b="1" dirty="0" err="1"/>
              <a:t>from</a:t>
            </a:r>
            <a:r>
              <a:rPr lang="fr-BE" sz="1867" b="1" dirty="0"/>
              <a:t> </a:t>
            </a:r>
            <a:r>
              <a:rPr lang="fr-BE" sz="1867" b="1" dirty="0" err="1"/>
              <a:t>October</a:t>
            </a:r>
            <a:r>
              <a:rPr lang="fr-BE" sz="1867" b="1" dirty="0"/>
              <a:t> 2019</a:t>
            </a:r>
            <a:endParaRPr lang="en-GB" sz="1867" b="1" dirty="0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6C3D4897-9C50-744F-9476-A20ECBC842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9190" y="3112183"/>
            <a:ext cx="11684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5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B80DC178-7050-3C40-A371-7C410786D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87" y="75615"/>
            <a:ext cx="2197775" cy="525583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473A29F-81CA-4A4D-8AAC-8DEC279AE0E2}"/>
              </a:ext>
            </a:extLst>
          </p:cNvPr>
          <p:cNvGrpSpPr/>
          <p:nvPr/>
        </p:nvGrpSpPr>
        <p:grpSpPr>
          <a:xfrm rot="18876648">
            <a:off x="1144845" y="1763547"/>
            <a:ext cx="7164387" cy="2578507"/>
            <a:chOff x="1350963" y="1631322"/>
            <a:chExt cx="9180513" cy="4353089"/>
          </a:xfrm>
          <a:solidFill>
            <a:schemeClr val="bg1"/>
          </a:solidFill>
        </p:grpSpPr>
        <p:grpSp>
          <p:nvGrpSpPr>
            <p:cNvPr id="6" name="Group 3">
              <a:extLst>
                <a:ext uri="{FF2B5EF4-FFF2-40B4-BE49-F238E27FC236}">
                  <a16:creationId xmlns:a16="http://schemas.microsoft.com/office/drawing/2014/main" id="{CA343501-2C2B-524E-A4D7-6D4BEF3B2A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0963" y="3019981"/>
              <a:ext cx="9180513" cy="2311400"/>
              <a:chOff x="-222101" y="2420243"/>
              <a:chExt cx="9439994" cy="2376909"/>
            </a:xfrm>
            <a:grpFill/>
          </p:grpSpPr>
          <p:pic>
            <p:nvPicPr>
              <p:cNvPr id="10" name="Picture 9" descr="container-port-sm.jpg">
                <a:extLst>
                  <a:ext uri="{FF2B5EF4-FFF2-40B4-BE49-F238E27FC236}">
                    <a16:creationId xmlns:a16="http://schemas.microsoft.com/office/drawing/2014/main" id="{9DDF0569-7242-DF43-9D0A-F67484984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136" y="2420243"/>
                <a:ext cx="3146425" cy="23590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Picture 11" descr="Coral-reef-near-Fiji-007.jpg">
                <a:extLst>
                  <a:ext uri="{FF2B5EF4-FFF2-40B4-BE49-F238E27FC236}">
                    <a16:creationId xmlns:a16="http://schemas.microsoft.com/office/drawing/2014/main" id="{D7E266F6-A88C-C74A-B7D2-E099DD6D30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4168" y="2420243"/>
                <a:ext cx="3133725" cy="23495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12" descr="INDIA_-_Drought.jpg">
                <a:extLst>
                  <a:ext uri="{FF2B5EF4-FFF2-40B4-BE49-F238E27FC236}">
                    <a16:creationId xmlns:a16="http://schemas.microsoft.com/office/drawing/2014/main" id="{0BB41073-BA44-E444-AD94-5CD435CFAE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2101" y="2422252"/>
                <a:ext cx="3209925" cy="2374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279F4233-144E-6747-BBB7-241AE7801F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7318" y="1947179"/>
              <a:ext cx="2447925" cy="6235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fr-FR" i="1" dirty="0"/>
                <a:t>Climate</a:t>
              </a: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F7DCCE48-AB23-0A4A-8829-702F7A06C5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5413" y="5360897"/>
              <a:ext cx="4464050" cy="6235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fr-FR" i="1"/>
                <a:t>Operational services</a:t>
              </a: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1142EB93-CEA9-874F-BB42-968AB95B0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9734" y="1631322"/>
              <a:ext cx="1521460" cy="1091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en-US" altLang="fr-FR" i="1" dirty="0"/>
                <a:t>Ocean health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44EC6A-5D2D-4146-8C39-3C7B21EBAC52}"/>
              </a:ext>
            </a:extLst>
          </p:cNvPr>
          <p:cNvGrpSpPr/>
          <p:nvPr/>
        </p:nvGrpSpPr>
        <p:grpSpPr>
          <a:xfrm>
            <a:off x="6502363" y="2698448"/>
            <a:ext cx="4143611" cy="4159553"/>
            <a:chOff x="3981205" y="859601"/>
            <a:chExt cx="4111720" cy="514350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431B1BFC-AEBD-834B-BC64-B1869F960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205" y="859601"/>
              <a:ext cx="4111720" cy="5143500"/>
            </a:xfrm>
            <a:prstGeom prst="rect">
              <a:avLst/>
            </a:prstGeom>
          </p:spPr>
        </p:pic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3C8FB90C-3928-E548-9E50-56FC455076CE}"/>
                </a:ext>
              </a:extLst>
            </p:cNvPr>
            <p:cNvSpPr/>
            <p:nvPr/>
          </p:nvSpPr>
          <p:spPr>
            <a:xfrm>
              <a:off x="6883455" y="3344510"/>
              <a:ext cx="708479" cy="560189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ERVO</a:t>
              </a: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67462F97-793C-8D4A-81A1-524899EFA35E}"/>
                </a:ext>
              </a:extLst>
            </p:cNvPr>
            <p:cNvSpPr/>
            <p:nvPr/>
          </p:nvSpPr>
          <p:spPr>
            <a:xfrm>
              <a:off x="5821869" y="3695663"/>
              <a:ext cx="823612" cy="560189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OSPAR</a:t>
              </a: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DFA19DB9-3F1A-7143-86FA-EBCABA64E2B6}"/>
                </a:ext>
              </a:extLst>
            </p:cNvPr>
            <p:cNvSpPr/>
            <p:nvPr/>
          </p:nvSpPr>
          <p:spPr>
            <a:xfrm>
              <a:off x="4918469" y="1826245"/>
              <a:ext cx="708479" cy="560189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ICES</a:t>
              </a: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C1341104-D269-2045-9363-182066706016}"/>
                </a:ext>
              </a:extLst>
            </p:cNvPr>
            <p:cNvSpPr/>
            <p:nvPr/>
          </p:nvSpPr>
          <p:spPr>
            <a:xfrm>
              <a:off x="6425314" y="1645444"/>
              <a:ext cx="708479" cy="560189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IHO</a:t>
              </a:r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F810273F-4185-4C40-96F4-541E838BECB1}"/>
                </a:ext>
              </a:extLst>
            </p:cNvPr>
            <p:cNvSpPr/>
            <p:nvPr/>
          </p:nvSpPr>
          <p:spPr>
            <a:xfrm>
              <a:off x="7380238" y="2929519"/>
              <a:ext cx="544343" cy="540566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RIs</a:t>
              </a:r>
            </a:p>
          </p:txBody>
        </p: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3E431CB8-5523-5644-A741-517F11D8B0B9}"/>
                </a:ext>
              </a:extLst>
            </p:cNvPr>
            <p:cNvSpPr/>
            <p:nvPr/>
          </p:nvSpPr>
          <p:spPr>
            <a:xfrm>
              <a:off x="6680172" y="2260036"/>
              <a:ext cx="975688" cy="540566"/>
            </a:xfrm>
            <a:prstGeom prst="roundRect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Weather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Climate</a:t>
              </a:r>
            </a:p>
          </p:txBody>
        </p:sp>
      </p:grpSp>
      <p:sp>
        <p:nvSpPr>
          <p:cNvPr id="38" name="Right Arrow 37">
            <a:extLst>
              <a:ext uri="{FF2B5EF4-FFF2-40B4-BE49-F238E27FC236}">
                <a16:creationId xmlns:a16="http://schemas.microsoft.com/office/drawing/2014/main" id="{0ED7EB6C-A710-E746-974B-4B94DF006FE7}"/>
              </a:ext>
            </a:extLst>
          </p:cNvPr>
          <p:cNvSpPr/>
          <p:nvPr/>
        </p:nvSpPr>
        <p:spPr>
          <a:xfrm>
            <a:off x="3320307" y="1938502"/>
            <a:ext cx="1423767" cy="1120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Arrow 40">
            <a:extLst>
              <a:ext uri="{FF2B5EF4-FFF2-40B4-BE49-F238E27FC236}">
                <a16:creationId xmlns:a16="http://schemas.microsoft.com/office/drawing/2014/main" id="{8541DA1C-6C41-C148-AE07-5645EA86899B}"/>
              </a:ext>
            </a:extLst>
          </p:cNvPr>
          <p:cNvSpPr/>
          <p:nvPr/>
        </p:nvSpPr>
        <p:spPr>
          <a:xfrm rot="4125979">
            <a:off x="1771928" y="3106078"/>
            <a:ext cx="2022202" cy="3224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Arrow 41">
            <a:extLst>
              <a:ext uri="{FF2B5EF4-FFF2-40B4-BE49-F238E27FC236}">
                <a16:creationId xmlns:a16="http://schemas.microsoft.com/office/drawing/2014/main" id="{FD71C2E2-9472-2E45-94F3-5D89DD7B5A9C}"/>
              </a:ext>
            </a:extLst>
          </p:cNvPr>
          <p:cNvSpPr/>
          <p:nvPr/>
        </p:nvSpPr>
        <p:spPr>
          <a:xfrm>
            <a:off x="3960727" y="993059"/>
            <a:ext cx="2022202" cy="3224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FE5C7E8-06FF-2544-B43E-DCF434C21A50}"/>
              </a:ext>
            </a:extLst>
          </p:cNvPr>
          <p:cNvGrpSpPr/>
          <p:nvPr/>
        </p:nvGrpSpPr>
        <p:grpSpPr>
          <a:xfrm>
            <a:off x="7815759" y="8849229"/>
            <a:ext cx="8086991" cy="1389960"/>
            <a:chOff x="9999983" y="4261459"/>
            <a:chExt cx="1921084" cy="2374652"/>
          </a:xfrm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18CC1B22-9B94-2E46-BD74-07FF39AFE0E6}"/>
                </a:ext>
              </a:extLst>
            </p:cNvPr>
            <p:cNvSpPr/>
            <p:nvPr/>
          </p:nvSpPr>
          <p:spPr>
            <a:xfrm>
              <a:off x="9999983" y="4261459"/>
              <a:ext cx="1921084" cy="2346729"/>
            </a:xfrm>
            <a:prstGeom prst="roundRect">
              <a:avLst/>
            </a:prstGeom>
            <a:solidFill>
              <a:srgbClr val="00B050">
                <a:alpha val="5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8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0C153C-D088-694B-9C2C-4DDB8CC11078}"/>
                </a:ext>
              </a:extLst>
            </p:cNvPr>
            <p:cNvSpPr txBox="1"/>
            <p:nvPr/>
          </p:nvSpPr>
          <p:spPr>
            <a:xfrm>
              <a:off x="10227733" y="4350128"/>
              <a:ext cx="1574800" cy="2285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8095" b="1" dirty="0">
                  <a:solidFill>
                    <a:schemeClr val="bg1"/>
                  </a:solidFill>
                </a:rPr>
                <a:t>+ Partners</a:t>
              </a:r>
              <a:endParaRPr lang="en-US" sz="809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3A3A6EA-2182-CF4B-9064-B001BE681C19}"/>
              </a:ext>
            </a:extLst>
          </p:cNvPr>
          <p:cNvGrpSpPr/>
          <p:nvPr/>
        </p:nvGrpSpPr>
        <p:grpSpPr>
          <a:xfrm>
            <a:off x="7968159" y="9001629"/>
            <a:ext cx="8086991" cy="1389960"/>
            <a:chOff x="9999983" y="4261459"/>
            <a:chExt cx="1921084" cy="2374652"/>
          </a:xfrm>
        </p:grpSpPr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4EC0D7D5-9075-7346-A423-CE5C3E0ED7E9}"/>
                </a:ext>
              </a:extLst>
            </p:cNvPr>
            <p:cNvSpPr/>
            <p:nvPr/>
          </p:nvSpPr>
          <p:spPr>
            <a:xfrm>
              <a:off x="9999983" y="4261459"/>
              <a:ext cx="1921084" cy="2346729"/>
            </a:xfrm>
            <a:prstGeom prst="roundRect">
              <a:avLst/>
            </a:prstGeom>
            <a:solidFill>
              <a:srgbClr val="00B050">
                <a:alpha val="5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8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16CD835-53BB-1E45-9C40-81F7A6D58950}"/>
                </a:ext>
              </a:extLst>
            </p:cNvPr>
            <p:cNvSpPr txBox="1"/>
            <p:nvPr/>
          </p:nvSpPr>
          <p:spPr>
            <a:xfrm>
              <a:off x="10227733" y="4350128"/>
              <a:ext cx="1574800" cy="2285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8095" b="1" dirty="0">
                  <a:solidFill>
                    <a:schemeClr val="bg1"/>
                  </a:solidFill>
                </a:rPr>
                <a:t>+ Partners</a:t>
              </a:r>
              <a:endParaRPr lang="en-US" sz="8095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04675F6D-8D46-DB40-BD4B-6670CD2A4AE9}"/>
              </a:ext>
            </a:extLst>
          </p:cNvPr>
          <p:cNvSpPr txBox="1"/>
          <p:nvPr/>
        </p:nvSpPr>
        <p:spPr>
          <a:xfrm>
            <a:off x="9079295" y="9205930"/>
            <a:ext cx="6629275" cy="1338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8095" b="1" dirty="0">
                <a:solidFill>
                  <a:schemeClr val="bg1"/>
                </a:solidFill>
              </a:rPr>
              <a:t>+ Partners</a:t>
            </a:r>
            <a:endParaRPr lang="en-US" sz="8095" dirty="0">
              <a:solidFill>
                <a:schemeClr val="bg1"/>
              </a:solidFill>
            </a:endParaRP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76F05F44-D866-664C-9D22-4E7470874692}"/>
              </a:ext>
            </a:extLst>
          </p:cNvPr>
          <p:cNvSpPr/>
          <p:nvPr/>
        </p:nvSpPr>
        <p:spPr>
          <a:xfrm>
            <a:off x="5126768" y="5597681"/>
            <a:ext cx="1430351" cy="819990"/>
          </a:xfrm>
          <a:prstGeom prst="round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Partners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E9330FE3-866A-5A4F-9899-3BF1DB9FBCDC}"/>
              </a:ext>
            </a:extLst>
          </p:cNvPr>
          <p:cNvSpPr/>
          <p:nvPr/>
        </p:nvSpPr>
        <p:spPr>
          <a:xfrm>
            <a:off x="8544795" y="1898881"/>
            <a:ext cx="1430351" cy="819990"/>
          </a:xfrm>
          <a:prstGeom prst="round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Partners</a:t>
            </a:r>
          </a:p>
        </p:txBody>
      </p:sp>
      <p:sp>
        <p:nvSpPr>
          <p:cNvPr id="52" name="Right Arrow 51">
            <a:extLst>
              <a:ext uri="{FF2B5EF4-FFF2-40B4-BE49-F238E27FC236}">
                <a16:creationId xmlns:a16="http://schemas.microsoft.com/office/drawing/2014/main" id="{FC098293-9A36-8D4A-ACBF-930AFE3BD74F}"/>
              </a:ext>
            </a:extLst>
          </p:cNvPr>
          <p:cNvSpPr/>
          <p:nvPr/>
        </p:nvSpPr>
        <p:spPr>
          <a:xfrm rot="12496524">
            <a:off x="3943810" y="4765403"/>
            <a:ext cx="1354970" cy="103843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>
            <a:extLst>
              <a:ext uri="{FF2B5EF4-FFF2-40B4-BE49-F238E27FC236}">
                <a16:creationId xmlns:a16="http://schemas.microsoft.com/office/drawing/2014/main" id="{D9D59AF7-94D1-144B-9D69-12A2AAF55764}"/>
              </a:ext>
            </a:extLst>
          </p:cNvPr>
          <p:cNvSpPr/>
          <p:nvPr/>
        </p:nvSpPr>
        <p:spPr>
          <a:xfrm rot="12496524">
            <a:off x="7327253" y="1563205"/>
            <a:ext cx="1354970" cy="103843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3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B14631A-8D8F-094B-8B42-DBD65C103CF1}"/>
              </a:ext>
            </a:extLst>
          </p:cNvPr>
          <p:cNvGrpSpPr/>
          <p:nvPr/>
        </p:nvGrpSpPr>
        <p:grpSpPr>
          <a:xfrm>
            <a:off x="327922" y="295361"/>
            <a:ext cx="11536156" cy="6310105"/>
            <a:chOff x="755650" y="685148"/>
            <a:chExt cx="17304234" cy="946516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8569F57-4299-0143-BBFC-4083D47D2CB5}"/>
                </a:ext>
              </a:extLst>
            </p:cNvPr>
            <p:cNvGrpSpPr/>
            <p:nvPr/>
          </p:nvGrpSpPr>
          <p:grpSpPr>
            <a:xfrm>
              <a:off x="755650" y="685148"/>
              <a:ext cx="17304234" cy="8952331"/>
              <a:chOff x="1090994" y="540322"/>
              <a:chExt cx="17304234" cy="8952331"/>
            </a:xfrm>
          </p:grpSpPr>
          <p:sp>
            <p:nvSpPr>
              <p:cNvPr id="29" name="Freeform 3"/>
              <p:cNvSpPr/>
              <p:nvPr/>
            </p:nvSpPr>
            <p:spPr>
              <a:xfrm>
                <a:off x="16870920" y="8702561"/>
                <a:ext cx="25386" cy="790092"/>
              </a:xfrm>
              <a:custGeom>
                <a:avLst/>
                <a:gdLst>
                  <a:gd name="connsiteX0" fmla="*/ 6350 w 25387"/>
                  <a:gd name="connsiteY0" fmla="*/ 783742 h 790092"/>
                  <a:gd name="connsiteX1" fmla="*/ 6350 w 25387"/>
                  <a:gd name="connsiteY1" fmla="*/ 6350 h 790092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</a:cxnLst>
                <a:rect l="l" t="t" r="r" b="b"/>
                <a:pathLst>
                  <a:path w="25387" h="790092">
                    <a:moveTo>
                      <a:pt x="6350" y="783742"/>
                    </a:moveTo>
                    <a:lnTo>
                      <a:pt x="6350" y="6350"/>
                    </a:lnTo>
                  </a:path>
                </a:pathLst>
              </a:custGeom>
              <a:ln w="12700">
                <a:solidFill>
                  <a:srgbClr val="6F9ED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60953" tIns="30477" rIns="60953" bIns="30477" rtlCol="0" anchor="ctr"/>
              <a:lstStyle/>
              <a:p>
                <a:pPr algn="ctr" defTabSz="609630"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4" name="Group 3"/>
              <p:cNvGrpSpPr/>
              <p:nvPr/>
            </p:nvGrpSpPr>
            <p:grpSpPr>
              <a:xfrm>
                <a:off x="2205278" y="3418088"/>
                <a:ext cx="9657598" cy="1475134"/>
                <a:chOff x="154288" y="2561938"/>
                <a:chExt cx="3962400" cy="2609853"/>
              </a:xfrm>
            </p:grpSpPr>
            <p:sp>
              <p:nvSpPr>
                <p:cNvPr id="18" name="Rounded Rectangle 17"/>
                <p:cNvSpPr/>
                <p:nvPr/>
              </p:nvSpPr>
              <p:spPr>
                <a:xfrm>
                  <a:off x="154288" y="2561938"/>
                  <a:ext cx="3962400" cy="2609853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44788" y="2689588"/>
                  <a:ext cx="3581399" cy="24234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667" b="1" kern="0" dirty="0">
                      <a:solidFill>
                        <a:schemeClr val="bg1"/>
                      </a:solidFill>
                    </a:rPr>
                    <a:t>Sustained value chain in European operational oceanography </a:t>
                  </a:r>
                  <a:endParaRPr lang="en-IE" sz="2667" kern="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2444156" y="625866"/>
                <a:ext cx="10063728" cy="2130488"/>
                <a:chOff x="2835172" y="3653052"/>
                <a:chExt cx="10226614" cy="6929979"/>
              </a:xfrm>
            </p:grpSpPr>
            <p:sp>
              <p:nvSpPr>
                <p:cNvPr id="69" name="Rounded Rectangle 68"/>
                <p:cNvSpPr/>
                <p:nvPr/>
              </p:nvSpPr>
              <p:spPr>
                <a:xfrm>
                  <a:off x="2835172" y="3653052"/>
                  <a:ext cx="10226614" cy="6829747"/>
                </a:xfrm>
                <a:prstGeom prst="round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0" name="TextBox 69"/>
                <p:cNvSpPr txBox="1"/>
                <p:nvPr/>
              </p:nvSpPr>
              <p:spPr>
                <a:xfrm>
                  <a:off x="3422649" y="3924298"/>
                  <a:ext cx="9090449" cy="6658733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067" b="1" kern="0" dirty="0">
                      <a:solidFill>
                        <a:schemeClr val="tx2"/>
                      </a:solidFill>
                    </a:rPr>
                    <a:t>Mission:</a:t>
                  </a:r>
                </a:p>
                <a:p>
                  <a:pPr algn="ctr" defTabSz="609630">
                    <a:defRPr/>
                  </a:pPr>
                  <a:r>
                    <a:rPr lang="en-IE" sz="2067" b="1" kern="0" dirty="0">
                      <a:solidFill>
                        <a:schemeClr val="tx2"/>
                      </a:solidFill>
                    </a:rPr>
                    <a:t>Oceanography, Ocean Health and climate understanding and  services to support preservation and exploitation of our seas</a:t>
                  </a:r>
                  <a:endParaRPr lang="en-IE" sz="2067" kern="0" dirty="0"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71" name="Group 70"/>
              <p:cNvGrpSpPr/>
              <p:nvPr/>
            </p:nvGrpSpPr>
            <p:grpSpPr>
              <a:xfrm>
                <a:off x="13328650" y="540322"/>
                <a:ext cx="4267200" cy="2209800"/>
                <a:chOff x="14646666" y="6283975"/>
                <a:chExt cx="4151085" cy="3581400"/>
              </a:xfrm>
              <a:solidFill>
                <a:schemeClr val="accent6">
                  <a:lumMod val="60000"/>
                  <a:lumOff val="40000"/>
                </a:schemeClr>
              </a:solidFill>
            </p:grpSpPr>
            <p:sp>
              <p:nvSpPr>
                <p:cNvPr id="72" name="Rounded Rectangle 71"/>
                <p:cNvSpPr/>
                <p:nvPr/>
              </p:nvSpPr>
              <p:spPr>
                <a:xfrm>
                  <a:off x="14646666" y="6283975"/>
                  <a:ext cx="4151085" cy="3581400"/>
                </a:xfrm>
                <a:prstGeom prst="roundRect">
                  <a:avLst/>
                </a:prstGeom>
                <a:grp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14779107" y="6453542"/>
                  <a:ext cx="3886199" cy="254440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067" b="1" kern="0" dirty="0">
                      <a:solidFill>
                        <a:schemeClr val="tx2"/>
                      </a:solidFill>
                    </a:rPr>
                    <a:t>VISION:</a:t>
                  </a:r>
                </a:p>
                <a:p>
                  <a:pPr algn="ctr" defTabSz="609630">
                    <a:defRPr/>
                  </a:pPr>
                  <a:r>
                    <a:rPr lang="en-IE" sz="2067" b="1" kern="0" dirty="0">
                      <a:solidFill>
                        <a:schemeClr val="tx2"/>
                      </a:solidFill>
                    </a:rPr>
                    <a:t>Ocean information to inform decisions….</a:t>
                  </a:r>
                  <a:endParaRPr lang="en-IE" sz="2067" kern="0" dirty="0">
                    <a:solidFill>
                      <a:schemeClr val="tx2"/>
                    </a:solidFill>
                  </a:endParaRPr>
                </a:p>
              </p:txBody>
            </p:sp>
          </p:grpSp>
          <p:grpSp>
            <p:nvGrpSpPr>
              <p:cNvPr id="33" name="Group 32"/>
              <p:cNvGrpSpPr/>
              <p:nvPr/>
            </p:nvGrpSpPr>
            <p:grpSpPr>
              <a:xfrm>
                <a:off x="12529272" y="3524165"/>
                <a:ext cx="5865956" cy="1807373"/>
                <a:chOff x="4885617" y="-4453470"/>
                <a:chExt cx="2172814" cy="6094109"/>
              </a:xfrm>
            </p:grpSpPr>
            <p:sp>
              <p:nvSpPr>
                <p:cNvPr id="34" name="Rounded Rectangle 33"/>
                <p:cNvSpPr/>
                <p:nvPr/>
              </p:nvSpPr>
              <p:spPr>
                <a:xfrm>
                  <a:off x="5112896" y="-4453470"/>
                  <a:ext cx="1683653" cy="6094109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4885617" y="-2903869"/>
                  <a:ext cx="2172814" cy="2542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667" b="1" kern="0" dirty="0">
                      <a:solidFill>
                        <a:schemeClr val="bg1"/>
                      </a:solidFill>
                    </a:rPr>
                    <a:t>Public awareness</a:t>
                  </a:r>
                  <a:endParaRPr lang="en-IE" sz="2667" kern="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11862682" y="6194366"/>
                <a:ext cx="3686652" cy="1660176"/>
                <a:chOff x="6052467" y="-176472"/>
                <a:chExt cx="4078850" cy="2937234"/>
              </a:xfrm>
            </p:grpSpPr>
            <p:sp>
              <p:nvSpPr>
                <p:cNvPr id="37" name="Rounded Rectangle 36"/>
                <p:cNvSpPr/>
                <p:nvPr/>
              </p:nvSpPr>
              <p:spPr>
                <a:xfrm>
                  <a:off x="6168917" y="-176472"/>
                  <a:ext cx="3962400" cy="2937234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6052467" y="539705"/>
                  <a:ext cx="3793786" cy="13342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667" b="1" kern="0" dirty="0">
                      <a:solidFill>
                        <a:schemeClr val="bg1"/>
                      </a:solidFill>
                    </a:rPr>
                    <a:t>Advocacy</a:t>
                  </a:r>
                  <a:endParaRPr lang="en-IE" sz="2667" kern="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1090994" y="5818909"/>
                <a:ext cx="5096162" cy="1962932"/>
                <a:chOff x="720990" y="-3314181"/>
                <a:chExt cx="4805463" cy="7354332"/>
              </a:xfrm>
            </p:grpSpPr>
            <p:sp>
              <p:nvSpPr>
                <p:cNvPr id="40" name="Rounded Rectangle 39"/>
                <p:cNvSpPr/>
                <p:nvPr/>
              </p:nvSpPr>
              <p:spPr>
                <a:xfrm>
                  <a:off x="720990" y="-3224487"/>
                  <a:ext cx="4805463" cy="7264638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09630">
                    <a:defRPr/>
                  </a:pPr>
                  <a:endParaRPr 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1151619" y="-3314181"/>
                  <a:ext cx="3412787" cy="51320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667" b="1" kern="0" dirty="0">
                      <a:solidFill>
                        <a:schemeClr val="bg1"/>
                      </a:solidFill>
                    </a:rPr>
                    <a:t>Communities of practice</a:t>
                  </a:r>
                  <a:endParaRPr lang="en-IE" sz="2667" kern="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5711529" y="6405650"/>
                <a:ext cx="4489378" cy="1728722"/>
                <a:chOff x="-6172280" y="197338"/>
                <a:chExt cx="4966971" cy="3058508"/>
              </a:xfrm>
            </p:grpSpPr>
            <p:sp>
              <p:nvSpPr>
                <p:cNvPr id="43" name="Rounded Rectangle 42"/>
                <p:cNvSpPr/>
                <p:nvPr/>
              </p:nvSpPr>
              <p:spPr>
                <a:xfrm>
                  <a:off x="-6095079" y="197338"/>
                  <a:ext cx="4889770" cy="3058508"/>
                </a:xfrm>
                <a:prstGeom prst="roundRect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609630">
                    <a:defRPr/>
                  </a:pPr>
                  <a:endParaRPr lang="en-US" sz="1200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-6172280" y="1070310"/>
                  <a:ext cx="4761688" cy="13342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09630">
                    <a:defRPr/>
                  </a:pPr>
                  <a:r>
                    <a:rPr lang="en-IE" sz="2667" b="1" kern="0" dirty="0">
                      <a:solidFill>
                        <a:schemeClr val="bg1"/>
                      </a:solidFill>
                    </a:rPr>
                    <a:t>Partnerships</a:t>
                  </a:r>
                  <a:endParaRPr lang="en-IE" sz="2667" kern="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50" name="Right Arrow 49">
                <a:extLst>
                  <a:ext uri="{FF2B5EF4-FFF2-40B4-BE49-F238E27FC236}">
                    <a16:creationId xmlns:a16="http://schemas.microsoft.com/office/drawing/2014/main" id="{AB1B4532-3883-3645-8ACB-81E841BA9B38}"/>
                  </a:ext>
                </a:extLst>
              </p:cNvPr>
              <p:cNvSpPr/>
              <p:nvPr/>
            </p:nvSpPr>
            <p:spPr>
              <a:xfrm>
                <a:off x="10233640" y="6907398"/>
                <a:ext cx="1258367" cy="4699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51" name="Right Arrow 50">
                <a:extLst>
                  <a:ext uri="{FF2B5EF4-FFF2-40B4-BE49-F238E27FC236}">
                    <a16:creationId xmlns:a16="http://schemas.microsoft.com/office/drawing/2014/main" id="{20638BDA-FEBC-0741-94D2-7B8BCB2AC81B}"/>
                  </a:ext>
                </a:extLst>
              </p:cNvPr>
              <p:cNvSpPr/>
              <p:nvPr/>
            </p:nvSpPr>
            <p:spPr>
              <a:xfrm rot="16200000">
                <a:off x="7186539" y="5380964"/>
                <a:ext cx="1169604" cy="4572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31" name="Right Arrow 30">
                <a:extLst>
                  <a:ext uri="{FF2B5EF4-FFF2-40B4-BE49-F238E27FC236}">
                    <a16:creationId xmlns:a16="http://schemas.microsoft.com/office/drawing/2014/main" id="{869E26F8-76BA-2249-A9BA-9A488CABD962}"/>
                  </a:ext>
                </a:extLst>
              </p:cNvPr>
              <p:cNvSpPr/>
              <p:nvPr/>
            </p:nvSpPr>
            <p:spPr>
              <a:xfrm rot="16200000">
                <a:off x="7954340" y="2734747"/>
                <a:ext cx="548402" cy="45720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</p:grp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AADB50F0-699C-F447-B5A1-DC94A13EAB87}"/>
                </a:ext>
              </a:extLst>
            </p:cNvPr>
            <p:cNvSpPr/>
            <p:nvPr/>
          </p:nvSpPr>
          <p:spPr>
            <a:xfrm>
              <a:off x="3291292" y="8610933"/>
              <a:ext cx="9657598" cy="1475134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9C29A95-6AB2-9242-A4AE-7148555AB535}"/>
                </a:ext>
              </a:extLst>
            </p:cNvPr>
            <p:cNvSpPr txBox="1"/>
            <p:nvPr/>
          </p:nvSpPr>
          <p:spPr>
            <a:xfrm>
              <a:off x="3755601" y="8780510"/>
              <a:ext cx="8728980" cy="1369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630">
                <a:defRPr/>
              </a:pPr>
              <a:r>
                <a:rPr lang="en-IE" sz="2667" b="1" kern="0" dirty="0">
                  <a:solidFill>
                    <a:schemeClr val="bg1"/>
                  </a:solidFill>
                </a:rPr>
                <a:t>Strategies for operational oceanography </a:t>
              </a:r>
              <a:endParaRPr lang="en-IE" sz="2667" kern="0" dirty="0">
                <a:solidFill>
                  <a:schemeClr val="bg1"/>
                </a:solidFill>
              </a:endParaRPr>
            </a:p>
          </p:txBody>
        </p:sp>
        <p:sp>
          <p:nvSpPr>
            <p:cNvPr id="3" name="Bent Up Arrow 2">
              <a:extLst>
                <a:ext uri="{FF2B5EF4-FFF2-40B4-BE49-F238E27FC236}">
                  <a16:creationId xmlns:a16="http://schemas.microsoft.com/office/drawing/2014/main" id="{763055AD-6A07-7243-8456-C7B25B761651}"/>
                </a:ext>
              </a:extLst>
            </p:cNvPr>
            <p:cNvSpPr/>
            <p:nvPr/>
          </p:nvSpPr>
          <p:spPr>
            <a:xfrm>
              <a:off x="14956336" y="5476364"/>
              <a:ext cx="1604626" cy="1632215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/>
            </a:p>
          </p:txBody>
        </p:sp>
        <p:sp>
          <p:nvSpPr>
            <p:cNvPr id="49" name="Right Arrow 48">
              <a:extLst>
                <a:ext uri="{FF2B5EF4-FFF2-40B4-BE49-F238E27FC236}">
                  <a16:creationId xmlns:a16="http://schemas.microsoft.com/office/drawing/2014/main" id="{C099857F-444C-654D-AFB8-960FDE6E3D4E}"/>
                </a:ext>
              </a:extLst>
            </p:cNvPr>
            <p:cNvSpPr/>
            <p:nvPr/>
          </p:nvSpPr>
          <p:spPr>
            <a:xfrm rot="10800000">
              <a:off x="11556316" y="4271746"/>
              <a:ext cx="1169604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2" name="Bent Up Arrow 51">
              <a:extLst>
                <a:ext uri="{FF2B5EF4-FFF2-40B4-BE49-F238E27FC236}">
                  <a16:creationId xmlns:a16="http://schemas.microsoft.com/office/drawing/2014/main" id="{06AB2EAE-1400-854D-9828-A5AF150C5CFC}"/>
                </a:ext>
              </a:extLst>
            </p:cNvPr>
            <p:cNvSpPr/>
            <p:nvPr/>
          </p:nvSpPr>
          <p:spPr>
            <a:xfrm>
              <a:off x="12977464" y="7834701"/>
              <a:ext cx="1604626" cy="1632215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/>
            </a:p>
          </p:txBody>
        </p:sp>
        <p:sp>
          <p:nvSpPr>
            <p:cNvPr id="54" name="Right Arrow 53">
              <a:extLst>
                <a:ext uri="{FF2B5EF4-FFF2-40B4-BE49-F238E27FC236}">
                  <a16:creationId xmlns:a16="http://schemas.microsoft.com/office/drawing/2014/main" id="{40E2D44B-EB43-CD42-94AD-7356B0FA80E2}"/>
                </a:ext>
              </a:extLst>
            </p:cNvPr>
            <p:cNvSpPr/>
            <p:nvPr/>
          </p:nvSpPr>
          <p:spPr>
            <a:xfrm rot="16200000">
              <a:off x="3877572" y="8050598"/>
              <a:ext cx="1169604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55" name="Right Arrow 54">
              <a:extLst>
                <a:ext uri="{FF2B5EF4-FFF2-40B4-BE49-F238E27FC236}">
                  <a16:creationId xmlns:a16="http://schemas.microsoft.com/office/drawing/2014/main" id="{22C24FEE-7360-504D-BE33-475BED67FCCC}"/>
                </a:ext>
              </a:extLst>
            </p:cNvPr>
            <p:cNvSpPr/>
            <p:nvPr/>
          </p:nvSpPr>
          <p:spPr>
            <a:xfrm>
              <a:off x="11899779" y="1830432"/>
              <a:ext cx="1169604" cy="457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80741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657" y="-22411"/>
            <a:ext cx="3554233" cy="7104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31881" y="6334780"/>
            <a:ext cx="3308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b="1" dirty="0">
                <a:hlinkClick r:id="rId4"/>
              </a:rPr>
              <a:t>www.eoos-ocean.eu</a:t>
            </a:r>
            <a:r>
              <a:rPr lang="fr-BE" sz="2000" b="1" dirty="0"/>
              <a:t> </a:t>
            </a:r>
            <a:endParaRPr lang="en-GB" sz="2000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617035" y="1011539"/>
            <a:ext cx="89421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33869" y="-22411"/>
            <a:ext cx="5801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Proposed Governance ≥ 2019</a:t>
            </a:r>
          </a:p>
        </p:txBody>
      </p:sp>
      <p:sp>
        <p:nvSpPr>
          <p:cNvPr id="9" name="Rectangle 8"/>
          <p:cNvSpPr/>
          <p:nvPr/>
        </p:nvSpPr>
        <p:spPr>
          <a:xfrm>
            <a:off x="3265375" y="10031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New Governance Structure in place as of 1 May 2019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035" y="6130233"/>
            <a:ext cx="2016492" cy="677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9835" y="6083361"/>
            <a:ext cx="2269309" cy="724524"/>
          </a:xfrm>
          <a:prstGeom prst="rect">
            <a:avLst/>
          </a:prstGeom>
          <a:noFill/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700C370-0FAE-4BFD-95F6-D1E0F44842FD}"/>
              </a:ext>
            </a:extLst>
          </p:cNvPr>
          <p:cNvSpPr/>
          <p:nvPr/>
        </p:nvSpPr>
        <p:spPr>
          <a:xfrm>
            <a:off x="1749118" y="2866779"/>
            <a:ext cx="2741492" cy="1725217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32AB67D5-6489-4CCB-BDFD-4F3E333F326E}"/>
              </a:ext>
            </a:extLst>
          </p:cNvPr>
          <p:cNvSpPr txBox="1"/>
          <p:nvPr/>
        </p:nvSpPr>
        <p:spPr>
          <a:xfrm>
            <a:off x="4637801" y="1757464"/>
            <a:ext cx="23807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rgbClr val="0070C0"/>
                </a:solidFill>
              </a:rPr>
              <a:t>Steering Group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Chair: EuroGOOS</a:t>
            </a:r>
            <a:endParaRPr lang="en-BE" sz="2800" dirty="0">
              <a:solidFill>
                <a:srgbClr val="0070C0"/>
              </a:solidFill>
            </a:endParaRPr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58381757-2F3A-4F38-A920-D48A4E3DC352}"/>
              </a:ext>
            </a:extLst>
          </p:cNvPr>
          <p:cNvSpPr/>
          <p:nvPr/>
        </p:nvSpPr>
        <p:spPr>
          <a:xfrm>
            <a:off x="4320164" y="1506752"/>
            <a:ext cx="3308342" cy="1270548"/>
          </a:xfrm>
          <a:prstGeom prst="hexagon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F3C225F9-B771-4892-A3B4-392768293588}"/>
              </a:ext>
            </a:extLst>
          </p:cNvPr>
          <p:cNvSpPr txBox="1"/>
          <p:nvPr/>
        </p:nvSpPr>
        <p:spPr>
          <a:xfrm>
            <a:off x="1832425" y="3105529"/>
            <a:ext cx="266634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rgbClr val="0070C0"/>
                </a:solidFill>
              </a:rPr>
              <a:t>Advisory Committee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Chair: EMB</a:t>
            </a:r>
            <a:endParaRPr lang="en-BE" sz="2800" dirty="0">
              <a:solidFill>
                <a:srgbClr val="0070C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54835DA-1427-41BA-A0B5-1C511AB3A002}"/>
              </a:ext>
            </a:extLst>
          </p:cNvPr>
          <p:cNvSpPr/>
          <p:nvPr/>
        </p:nvSpPr>
        <p:spPr>
          <a:xfrm>
            <a:off x="4839047" y="3154792"/>
            <a:ext cx="2534880" cy="1597370"/>
          </a:xfrm>
          <a:prstGeom prst="ellipse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20" name="TextBox 12">
            <a:extLst>
              <a:ext uri="{FF2B5EF4-FFF2-40B4-BE49-F238E27FC236}">
                <a16:creationId xmlns:a16="http://schemas.microsoft.com/office/drawing/2014/main" id="{EBEBD2D0-985F-42C7-90D2-76EAD3E656D7}"/>
              </a:ext>
            </a:extLst>
          </p:cNvPr>
          <p:cNvSpPr txBox="1"/>
          <p:nvPr/>
        </p:nvSpPr>
        <p:spPr>
          <a:xfrm>
            <a:off x="4859752" y="3252985"/>
            <a:ext cx="25588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rgbClr val="0070C0"/>
                </a:solidFill>
              </a:rPr>
              <a:t>Operations Committee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proposed chair: TBD</a:t>
            </a:r>
            <a:endParaRPr lang="en-BE" sz="2800" dirty="0">
              <a:solidFill>
                <a:srgbClr val="0070C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CBCB36F-A52D-43AA-951C-30B6F466ABF9}"/>
              </a:ext>
            </a:extLst>
          </p:cNvPr>
          <p:cNvSpPr/>
          <p:nvPr/>
        </p:nvSpPr>
        <p:spPr>
          <a:xfrm>
            <a:off x="7679153" y="2902310"/>
            <a:ext cx="2800360" cy="165321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DA33431D-DE5B-4926-AA61-E1209E8B1CBD}"/>
              </a:ext>
            </a:extLst>
          </p:cNvPr>
          <p:cNvSpPr txBox="1"/>
          <p:nvPr/>
        </p:nvSpPr>
        <p:spPr>
          <a:xfrm>
            <a:off x="7971835" y="3018944"/>
            <a:ext cx="23214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rgbClr val="0070C0"/>
                </a:solidFill>
              </a:rPr>
              <a:t>Funders Committee</a:t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proposed chair:          JPI Oceans</a:t>
            </a:r>
            <a:endParaRPr lang="en-BE" sz="2800" dirty="0">
              <a:solidFill>
                <a:srgbClr val="0070C0"/>
              </a:solidFill>
            </a:endParaRPr>
          </a:p>
        </p:txBody>
      </p:sp>
      <p:sp>
        <p:nvSpPr>
          <p:cNvPr id="23" name="Rectangle: Rounded Corners 18">
            <a:extLst>
              <a:ext uri="{FF2B5EF4-FFF2-40B4-BE49-F238E27FC236}">
                <a16:creationId xmlns:a16="http://schemas.microsoft.com/office/drawing/2014/main" id="{0A028F69-B653-4858-8F63-8C41FAACE4C1}"/>
              </a:ext>
            </a:extLst>
          </p:cNvPr>
          <p:cNvSpPr/>
          <p:nvPr/>
        </p:nvSpPr>
        <p:spPr>
          <a:xfrm>
            <a:off x="1524000" y="5117783"/>
            <a:ext cx="9144000" cy="8472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9350F109-872D-4A63-8A2A-4B1356609907}"/>
              </a:ext>
            </a:extLst>
          </p:cNvPr>
          <p:cNvSpPr txBox="1"/>
          <p:nvPr/>
        </p:nvSpPr>
        <p:spPr>
          <a:xfrm>
            <a:off x="1517393" y="5160741"/>
            <a:ext cx="921829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Forum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&amp; other stakeholder engagement mechanisms (consultations, events, workshops, webinars, etc.)</a:t>
            </a:r>
            <a:endParaRPr lang="en-BE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E51B815-1F8F-4C11-ADBA-687A3658C703}"/>
              </a:ext>
            </a:extLst>
          </p:cNvPr>
          <p:cNvCxnSpPr>
            <a:stCxn id="11" idx="0"/>
            <a:endCxn id="17" idx="2"/>
          </p:cNvCxnSpPr>
          <p:nvPr/>
        </p:nvCxnSpPr>
        <p:spPr>
          <a:xfrm flipV="1">
            <a:off x="3119865" y="2777300"/>
            <a:ext cx="1517937" cy="8947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9448450-D1E1-4CBE-A443-FB88002F5EC6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6106487" y="2777300"/>
            <a:ext cx="20052" cy="37749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DB93F31-29BE-4C60-A99C-405AC15A8FDE}"/>
              </a:ext>
            </a:extLst>
          </p:cNvPr>
          <p:cNvCxnSpPr>
            <a:cxnSpLocks/>
            <a:stCxn id="21" idx="0"/>
            <a:endCxn id="17" idx="1"/>
          </p:cNvCxnSpPr>
          <p:nvPr/>
        </p:nvCxnSpPr>
        <p:spPr>
          <a:xfrm flipH="1" flipV="1">
            <a:off x="7310869" y="2777300"/>
            <a:ext cx="1768464" cy="1250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row: Striped Right 35">
            <a:extLst>
              <a:ext uri="{FF2B5EF4-FFF2-40B4-BE49-F238E27FC236}">
                <a16:creationId xmlns:a16="http://schemas.microsoft.com/office/drawing/2014/main" id="{1BDE6383-BEB8-4EDE-876E-A95AC3F190E8}"/>
              </a:ext>
            </a:extLst>
          </p:cNvPr>
          <p:cNvSpPr/>
          <p:nvPr/>
        </p:nvSpPr>
        <p:spPr>
          <a:xfrm rot="16200000">
            <a:off x="2834990" y="4556655"/>
            <a:ext cx="497012" cy="900966"/>
          </a:xfrm>
          <a:prstGeom prst="strip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31" name="Arrow: Striped Right 36">
            <a:extLst>
              <a:ext uri="{FF2B5EF4-FFF2-40B4-BE49-F238E27FC236}">
                <a16:creationId xmlns:a16="http://schemas.microsoft.com/office/drawing/2014/main" id="{E88BBE40-CD2D-4B25-9816-B2909B552551}"/>
              </a:ext>
            </a:extLst>
          </p:cNvPr>
          <p:cNvSpPr/>
          <p:nvPr/>
        </p:nvSpPr>
        <p:spPr>
          <a:xfrm rot="16200000">
            <a:off x="4414468" y="4533873"/>
            <a:ext cx="497012" cy="900966"/>
          </a:xfrm>
          <a:prstGeom prst="strip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32" name="Arrow: Striped Right 37">
            <a:extLst>
              <a:ext uri="{FF2B5EF4-FFF2-40B4-BE49-F238E27FC236}">
                <a16:creationId xmlns:a16="http://schemas.microsoft.com/office/drawing/2014/main" id="{E50A203D-E94C-4E68-904C-32D4267CBF60}"/>
              </a:ext>
            </a:extLst>
          </p:cNvPr>
          <p:cNvSpPr/>
          <p:nvPr/>
        </p:nvSpPr>
        <p:spPr>
          <a:xfrm rot="16200000">
            <a:off x="5845692" y="4546322"/>
            <a:ext cx="497012" cy="900966"/>
          </a:xfrm>
          <a:prstGeom prst="strip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33" name="Arrow: Striped Right 38">
            <a:extLst>
              <a:ext uri="{FF2B5EF4-FFF2-40B4-BE49-F238E27FC236}">
                <a16:creationId xmlns:a16="http://schemas.microsoft.com/office/drawing/2014/main" id="{6313ADCD-B336-4BC1-A18C-B887C951315F}"/>
              </a:ext>
            </a:extLst>
          </p:cNvPr>
          <p:cNvSpPr/>
          <p:nvPr/>
        </p:nvSpPr>
        <p:spPr>
          <a:xfrm rot="16200000">
            <a:off x="9134656" y="4516012"/>
            <a:ext cx="497012" cy="900966"/>
          </a:xfrm>
          <a:prstGeom prst="strip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  <p:sp>
        <p:nvSpPr>
          <p:cNvPr id="34" name="Arrow: Striped Right 39">
            <a:extLst>
              <a:ext uri="{FF2B5EF4-FFF2-40B4-BE49-F238E27FC236}">
                <a16:creationId xmlns:a16="http://schemas.microsoft.com/office/drawing/2014/main" id="{22B30B0B-57ED-4F03-A948-4E862440AED5}"/>
              </a:ext>
            </a:extLst>
          </p:cNvPr>
          <p:cNvSpPr/>
          <p:nvPr/>
        </p:nvSpPr>
        <p:spPr>
          <a:xfrm rot="16200000">
            <a:off x="7622603" y="4516012"/>
            <a:ext cx="497012" cy="900966"/>
          </a:xfrm>
          <a:prstGeom prst="strip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63446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A1C5355-D956-4EC7-84EF-50596BCAB72D}"/>
              </a:ext>
            </a:extLst>
          </p:cNvPr>
          <p:cNvGraphicFramePr>
            <a:graphicFrameLocks noGrp="1"/>
          </p:cNvGraphicFramePr>
          <p:nvPr/>
        </p:nvGraphicFramePr>
        <p:xfrm>
          <a:off x="1617035" y="1125976"/>
          <a:ext cx="8398934" cy="582889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649653">
                  <a:extLst>
                    <a:ext uri="{9D8B030D-6E8A-4147-A177-3AD203B41FA5}">
                      <a16:colId xmlns:a16="http://schemas.microsoft.com/office/drawing/2014/main" val="2371101087"/>
                    </a:ext>
                  </a:extLst>
                </a:gridCol>
                <a:gridCol w="3749281">
                  <a:extLst>
                    <a:ext uri="{9D8B030D-6E8A-4147-A177-3AD203B41FA5}">
                      <a16:colId xmlns:a16="http://schemas.microsoft.com/office/drawing/2014/main" val="3665178367"/>
                    </a:ext>
                  </a:extLst>
                </a:gridCol>
              </a:tblGrid>
              <a:tr h="1911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IE" sz="2400" b="1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embership</a:t>
                      </a: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E" sz="2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Terms of reference</a:t>
                      </a:r>
                      <a:endParaRPr lang="en-BE" sz="1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618848"/>
                  </a:ext>
                </a:extLst>
              </a:tr>
              <a:tr h="4645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8822119"/>
                  </a:ext>
                </a:extLst>
              </a:tr>
              <a:tr h="464559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EuroGOOS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ROOS Chairs (5)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RIs : EMBRC, </a:t>
                      </a: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EuroFLEETS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/ERVO, </a:t>
                      </a: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EuroARGO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ICOS, EMSO, </a:t>
                      </a: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Danubius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Jerico</a:t>
                      </a:r>
                      <a:endParaRPr lang="en-I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EuroGOOS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Task Teams 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Hydrographic offices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Reinvigorated GOOS Focal Points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“implementers” to be identified – national operators, implementers?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I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Observers: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EOOS SG members and supporting staff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Advisory Committee and Resource Forum chairs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I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Supporting the Committee: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IE" sz="180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EuroGOOS</a:t>
                      </a:r>
                      <a:r>
                        <a:rPr lang="en-IE" sz="18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secretariat TBD</a:t>
                      </a: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80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 information about relevant strategic opportunities for EOOS;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 Specify system requirements to meet user needs sustainably;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 Enable the EOOS implementation plan where relevant and practicable;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 Advise the EOOS Steering Group about changes in the ocean observing landscape at European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international level;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 Contribute to mapping of infrastructure, technology and human capacity; </a:t>
                      </a:r>
                      <a:endParaRPr lang="en-IE" dirty="0">
                        <a:effectLst/>
                      </a:endParaRPr>
                    </a:p>
                    <a:p>
                      <a:r>
                        <a:rPr lang="en-I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 Identify shared priorities and advise on EOOS added value. </a:t>
                      </a:r>
                      <a:endParaRPr lang="en-IE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5463955"/>
                  </a:ext>
                </a:extLst>
              </a:tr>
              <a:tr h="307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BE" sz="18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899306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53905" y="250774"/>
            <a:ext cx="4545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Operations Committee</a:t>
            </a:r>
          </a:p>
        </p:txBody>
      </p:sp>
      <p:pic>
        <p:nvPicPr>
          <p:cNvPr id="9" name="Picture 8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276" y="176329"/>
            <a:ext cx="3554233" cy="710441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617035" y="1011539"/>
            <a:ext cx="89421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330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0D77F8-167D-4E92-8275-ECFCADE00337}"/>
              </a:ext>
            </a:extLst>
          </p:cNvPr>
          <p:cNvSpPr/>
          <p:nvPr/>
        </p:nvSpPr>
        <p:spPr>
          <a:xfrm>
            <a:off x="5049380" y="398377"/>
            <a:ext cx="2832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/>
              <a:t>External 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CC95D2-C9F8-4753-A62F-C45AF8A8B7C2}"/>
              </a:ext>
            </a:extLst>
          </p:cNvPr>
          <p:cNvSpPr txBox="1"/>
          <p:nvPr/>
        </p:nvSpPr>
        <p:spPr>
          <a:xfrm>
            <a:off x="2865693" y="1583164"/>
            <a:ext cx="755708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To date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Recent EMB external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Assess possible review members and Terms of reference</a:t>
            </a:r>
          </a:p>
          <a:p>
            <a:endParaRPr lang="en-US" sz="2000" dirty="0"/>
          </a:p>
          <a:p>
            <a:r>
              <a:rPr lang="en-US" sz="2000" dirty="0">
                <a:solidFill>
                  <a:srgbClr val="FF0000"/>
                </a:solidFill>
              </a:rPr>
              <a:t>Next steps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Invite External review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Focus on 4 areas: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Organisation</a:t>
            </a:r>
            <a:r>
              <a:rPr lang="en-US" sz="2000" dirty="0"/>
              <a:t> structure and governance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Role and functioning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Activities, output and impact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Financial review</a:t>
            </a:r>
          </a:p>
          <a:p>
            <a:pPr lvl="1"/>
            <a:endParaRPr lang="en-US" sz="2000" dirty="0"/>
          </a:p>
          <a:p>
            <a:pPr lvl="1"/>
            <a:r>
              <a:rPr lang="en-US" sz="2000" b="1" dirty="0"/>
              <a:t>Complete by mid 2020</a:t>
            </a:r>
          </a:p>
          <a:p>
            <a:pPr lvl="1"/>
            <a:endParaRPr lang="en-US" sz="20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BE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6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75978" y="250772"/>
            <a:ext cx="4310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Integration workshop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624946" y="1316181"/>
            <a:ext cx="89421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4">
            <a:extLst>
              <a:ext uri="{FF2B5EF4-FFF2-40B4-BE49-F238E27FC236}">
                <a16:creationId xmlns:a16="http://schemas.microsoft.com/office/drawing/2014/main" id="{AC4E31E9-9355-C44E-9A4E-C3811DFE0B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509" y="1719215"/>
            <a:ext cx="10515600" cy="475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November 19</a:t>
            </a:r>
            <a:r>
              <a:rPr kumimoji="0" lang="en-US" altLang="en-US" b="1" i="0" u="none" strike="noStrike" cap="none" normalizeH="0" baseline="3000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th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and 20</a:t>
            </a:r>
            <a:r>
              <a:rPr kumimoji="0" lang="en-US" altLang="en-US" b="1" i="0" u="none" strike="noStrike" cap="none" normalizeH="0" baseline="3000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th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2019 at RBINS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Primarily ROOS, WG and TT chairs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 err="1">
                <a:solidFill>
                  <a:srgbClr val="333333"/>
                </a:solidFill>
                <a:ea typeface="Times New Roman" panose="02020603050405020304" pitchFamily="18" charset="0"/>
              </a:rPr>
              <a:t>EuroGOOS</a:t>
            </a:r>
            <a:r>
              <a:rPr lang="en-US" altLang="en-US" dirty="0">
                <a:solidFill>
                  <a:srgbClr val="333333"/>
                </a:solidFill>
                <a:ea typeface="Times New Roman" panose="02020603050405020304" pitchFamily="18" charset="0"/>
              </a:rPr>
              <a:t> members welcome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>
              <a:solidFill>
                <a:srgbClr val="333333"/>
              </a:solidFill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Based on the following documents: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1: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EuroGOOS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2020+ strategy and functional plan (in prep).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2: Results of SAWG survey on capacity and future R&amp;D priorities (completed by 6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EuroGOOS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members to date):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NB: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Members/Chairs will be asked to complete by 10</a:t>
            </a:r>
            <a:r>
              <a:rPr kumimoji="0" lang="en-US" altLang="en-US" b="1" i="0" u="none" strike="noStrike" cap="none" normalizeH="0" baseline="3000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th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 November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3: Operational modelling questionnaire prepared by Coastal WG.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4: Context from Ocean Decade and GOOS Strategy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ea typeface="Times New Roman" panose="02020603050405020304" pitchFamily="18" charset="0"/>
              </a:rPr>
              <a:t>5: EOOS Strategy and Implementation Plan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Likely structure: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/>
              <a:t>Intro on </a:t>
            </a:r>
            <a:r>
              <a:rPr lang="en-US" altLang="en-US" dirty="0" err="1"/>
              <a:t>EuroGOOS</a:t>
            </a:r>
            <a:r>
              <a:rPr lang="en-US" altLang="en-US" dirty="0"/>
              <a:t> strategy, GOOS Strategy, EOOS and Ocean Decade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SWOT assessment by ROOS</a:t>
            </a:r>
            <a:r>
              <a:rPr lang="en-US" altLang="en-US" dirty="0"/>
              <a:t>, TT, WG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/>
              <a:t>Discussion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For</a:t>
            </a:r>
            <a:r>
              <a:rPr lang="en-US" altLang="en-US" dirty="0"/>
              <a:t>mulation of recommendations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4686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dsholder til indhold 7">
            <a:extLst>
              <a:ext uri="{FF2B5EF4-FFF2-40B4-BE49-F238E27FC236}">
                <a16:creationId xmlns:a16="http://schemas.microsoft.com/office/drawing/2014/main" id="{A790B849-E6C9-9646-A4FD-FE26400EA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667"/>
            <a:ext cx="10515600" cy="4933245"/>
          </a:xfrm>
        </p:spPr>
        <p:txBody>
          <a:bodyPr>
            <a:normAutofit fontScale="92500" lnSpcReduction="20000"/>
          </a:bodyPr>
          <a:lstStyle/>
          <a:p>
            <a:r>
              <a:rPr lang="da-DK" dirty="0"/>
              <a:t>EuroGOOS </a:t>
            </a:r>
            <a:r>
              <a:rPr lang="da-DK" dirty="0" err="1"/>
              <a:t>activities</a:t>
            </a:r>
            <a:r>
              <a:rPr lang="da-DK" dirty="0"/>
              <a:t> </a:t>
            </a:r>
            <a:r>
              <a:rPr lang="da-DK" dirty="0" err="1"/>
              <a:t>are</a:t>
            </a:r>
            <a:r>
              <a:rPr lang="da-DK" dirty="0"/>
              <a:t> managed by the </a:t>
            </a:r>
            <a:r>
              <a:rPr lang="da-DK" dirty="0" err="1"/>
              <a:t>Executive</a:t>
            </a:r>
            <a:r>
              <a:rPr lang="da-DK" dirty="0"/>
              <a:t> Directors Board, </a:t>
            </a:r>
            <a:r>
              <a:rPr lang="da-DK" dirty="0" err="1"/>
              <a:t>appointed</a:t>
            </a:r>
            <a:r>
              <a:rPr lang="da-DK" dirty="0"/>
              <a:t> by the General Assembly </a:t>
            </a:r>
          </a:p>
          <a:p>
            <a:endParaRPr lang="da-DK" dirty="0"/>
          </a:p>
          <a:p>
            <a:r>
              <a:rPr lang="da-DK" dirty="0"/>
              <a:t>The EuroGOOS </a:t>
            </a:r>
            <a:r>
              <a:rPr lang="da-DK" dirty="0" err="1"/>
              <a:t>Executive</a:t>
            </a:r>
            <a:r>
              <a:rPr lang="da-DK" dirty="0"/>
              <a:t> Board </a:t>
            </a:r>
            <a:r>
              <a:rPr lang="da-DK" dirty="0" err="1"/>
              <a:t>members</a:t>
            </a:r>
            <a:r>
              <a:rPr lang="da-DK" dirty="0"/>
              <a:t> </a:t>
            </a:r>
            <a:r>
              <a:rPr lang="da-DK" dirty="0" err="1"/>
              <a:t>are</a:t>
            </a:r>
            <a:r>
              <a:rPr lang="da-DK" dirty="0"/>
              <a:t>:</a:t>
            </a:r>
          </a:p>
          <a:p>
            <a:pPr lvl="1"/>
            <a:r>
              <a:rPr lang="da-DK" dirty="0"/>
              <a:t>Dr. George Petihakis</a:t>
            </a:r>
            <a:br>
              <a:rPr lang="da-DK" dirty="0"/>
            </a:br>
            <a:r>
              <a:rPr lang="da-DK" dirty="0"/>
              <a:t>Chair, </a:t>
            </a:r>
            <a:r>
              <a:rPr lang="da-DK" dirty="0" err="1"/>
              <a:t>Hellenic</a:t>
            </a:r>
            <a:r>
              <a:rPr lang="da-DK" dirty="0"/>
              <a:t> Centre for Marine Research, HCMR, </a:t>
            </a:r>
            <a:r>
              <a:rPr lang="da-DK" dirty="0" err="1"/>
              <a:t>Greece</a:t>
            </a:r>
            <a:endParaRPr lang="da-DK" dirty="0"/>
          </a:p>
          <a:p>
            <a:pPr lvl="1"/>
            <a:r>
              <a:rPr lang="da-DK" dirty="0"/>
              <a:t>Dr. Henning </a:t>
            </a:r>
            <a:r>
              <a:rPr lang="da-DK" dirty="0" err="1"/>
              <a:t>Wehde</a:t>
            </a:r>
            <a:br>
              <a:rPr lang="da-DK" dirty="0"/>
            </a:br>
            <a:r>
              <a:rPr lang="da-DK" dirty="0"/>
              <a:t>Vice-Chair, </a:t>
            </a:r>
            <a:r>
              <a:rPr lang="da-DK" dirty="0" err="1"/>
              <a:t>Institute</a:t>
            </a:r>
            <a:r>
              <a:rPr lang="da-DK" dirty="0"/>
              <a:t> for Marine Research, IMR, </a:t>
            </a:r>
            <a:r>
              <a:rPr lang="da-DK" dirty="0" err="1"/>
              <a:t>Norway</a:t>
            </a:r>
            <a:endParaRPr lang="da-DK" dirty="0"/>
          </a:p>
          <a:p>
            <a:pPr lvl="1"/>
            <a:r>
              <a:rPr lang="da-DK" dirty="0"/>
              <a:t>Dr. Rosalia Santoleri</a:t>
            </a:r>
            <a:br>
              <a:rPr lang="da-DK" dirty="0"/>
            </a:br>
            <a:r>
              <a:rPr lang="da-DK" dirty="0" err="1"/>
              <a:t>Member</a:t>
            </a:r>
            <a:r>
              <a:rPr lang="da-DK" dirty="0"/>
              <a:t>, National Research </a:t>
            </a:r>
            <a:r>
              <a:rPr lang="da-DK" dirty="0" err="1"/>
              <a:t>Council</a:t>
            </a:r>
            <a:r>
              <a:rPr lang="da-DK" dirty="0"/>
              <a:t>, CNR, </a:t>
            </a:r>
            <a:r>
              <a:rPr lang="da-DK" dirty="0" err="1"/>
              <a:t>Italy</a:t>
            </a:r>
            <a:endParaRPr lang="da-DK" dirty="0"/>
          </a:p>
          <a:p>
            <a:pPr lvl="1"/>
            <a:r>
              <a:rPr lang="da-DK" dirty="0"/>
              <a:t>Dr. Patrick </a:t>
            </a:r>
            <a:r>
              <a:rPr lang="da-DK" dirty="0" err="1"/>
              <a:t>Farcy</a:t>
            </a:r>
            <a:r>
              <a:rPr lang="da-DK" dirty="0"/>
              <a:t> </a:t>
            </a:r>
            <a:br>
              <a:rPr lang="da-DK" dirty="0"/>
            </a:br>
            <a:r>
              <a:rPr lang="da-DK" dirty="0" err="1"/>
              <a:t>Member</a:t>
            </a:r>
            <a:r>
              <a:rPr lang="da-DK" dirty="0"/>
              <a:t>, French Research </a:t>
            </a:r>
            <a:r>
              <a:rPr lang="da-DK" dirty="0" err="1"/>
              <a:t>Institute</a:t>
            </a:r>
            <a:r>
              <a:rPr lang="da-DK" dirty="0"/>
              <a:t> for Exploration of the Sea, Ifremer, France</a:t>
            </a:r>
          </a:p>
          <a:p>
            <a:pPr lvl="1"/>
            <a:r>
              <a:rPr lang="da-DK" dirty="0"/>
              <a:t>Dr. Enrique </a:t>
            </a:r>
            <a:r>
              <a:rPr lang="da-DK" dirty="0" err="1"/>
              <a:t>Alvarez</a:t>
            </a:r>
            <a:r>
              <a:rPr lang="da-DK" dirty="0"/>
              <a:t> </a:t>
            </a:r>
            <a:r>
              <a:rPr lang="da-DK" dirty="0" err="1"/>
              <a:t>Fanjul</a:t>
            </a:r>
            <a:br>
              <a:rPr lang="da-DK" dirty="0"/>
            </a:br>
            <a:r>
              <a:rPr lang="da-DK" dirty="0" err="1"/>
              <a:t>Member</a:t>
            </a:r>
            <a:r>
              <a:rPr lang="da-DK" dirty="0"/>
              <a:t>, Puertos del </a:t>
            </a:r>
            <a:r>
              <a:rPr lang="da-DK" dirty="0" err="1"/>
              <a:t>Estado</a:t>
            </a:r>
            <a:r>
              <a:rPr lang="da-DK" dirty="0"/>
              <a:t>, Spain</a:t>
            </a:r>
          </a:p>
          <a:p>
            <a:pPr lvl="1"/>
            <a:r>
              <a:rPr lang="da-DK" dirty="0"/>
              <a:t>Dr. Holger </a:t>
            </a:r>
            <a:r>
              <a:rPr lang="da-DK" dirty="0" err="1"/>
              <a:t>Briz</a:t>
            </a:r>
            <a:r>
              <a:rPr lang="da-DK" dirty="0"/>
              <a:t>,</a:t>
            </a:r>
          </a:p>
          <a:p>
            <a:pPr lvl="1"/>
            <a:r>
              <a:rPr lang="da-DK" dirty="0" err="1"/>
              <a:t>Member</a:t>
            </a:r>
            <a:r>
              <a:rPr lang="da-DK" dirty="0"/>
              <a:t>, </a:t>
            </a:r>
            <a:r>
              <a:rPr lang="da-DK" dirty="0" err="1"/>
              <a:t>Helmholtz</a:t>
            </a:r>
            <a:r>
              <a:rPr lang="da-DK" dirty="0"/>
              <a:t> </a:t>
            </a:r>
            <a:r>
              <a:rPr lang="da-DK" dirty="0" err="1"/>
              <a:t>Zentrum</a:t>
            </a:r>
            <a:r>
              <a:rPr lang="da-DK" dirty="0"/>
              <a:t> </a:t>
            </a:r>
            <a:r>
              <a:rPr lang="da-DK" dirty="0" err="1"/>
              <a:t>Geesthacht</a:t>
            </a:r>
            <a:r>
              <a:rPr lang="da-DK" dirty="0"/>
              <a:t>, Germany</a:t>
            </a:r>
          </a:p>
          <a:p>
            <a:endParaRPr lang="da-DK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A6A8B80D-C189-1E4E-8F9B-D3C57DE51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4955" y="136525"/>
            <a:ext cx="8173156" cy="1325563"/>
          </a:xfrm>
        </p:spPr>
        <p:txBody>
          <a:bodyPr>
            <a:normAutofit/>
          </a:bodyPr>
          <a:lstStyle/>
          <a:p>
            <a:r>
              <a:rPr lang="da-DK" sz="36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Executive Directors Board</a:t>
            </a:r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8B8E8EF-8008-394E-9DDA-F93FA7FA435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55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7991" y="11398"/>
            <a:ext cx="1162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Coastal Working Group Objectives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0818" y="1176173"/>
            <a:ext cx="5962517" cy="5570756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defRPr/>
            </a:pPr>
            <a:r>
              <a:rPr lang="en-US" sz="2000" b="1" dirty="0">
                <a:solidFill>
                  <a:srgbClr val="FF0000"/>
                </a:solidFill>
              </a:rPr>
              <a:t>Examine the entire value chain </a:t>
            </a:r>
            <a:r>
              <a:rPr lang="en-US" sz="2000" dirty="0">
                <a:solidFill>
                  <a:prstClr val="black"/>
                </a:solidFill>
              </a:rPr>
              <a:t>from coastal in-situ observations, satellite data, ocean forecasts and analysis, to integrated coastal products and services for users: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>
                <a:solidFill>
                  <a:prstClr val="black"/>
                </a:solidFill>
              </a:rPr>
              <a:t>Provide information on </a:t>
            </a:r>
            <a:r>
              <a:rPr lang="en-GB" sz="2000" b="1" dirty="0">
                <a:solidFill>
                  <a:prstClr val="black"/>
                </a:solidFill>
              </a:rPr>
              <a:t>potential</a:t>
            </a:r>
            <a:r>
              <a:rPr lang="en-GB" sz="2000" dirty="0">
                <a:solidFill>
                  <a:prstClr val="black"/>
                </a:solidFill>
              </a:rPr>
              <a:t> </a:t>
            </a:r>
            <a:r>
              <a:rPr lang="en-GB" sz="2000" b="1" dirty="0">
                <a:solidFill>
                  <a:prstClr val="black"/>
                </a:solidFill>
              </a:rPr>
              <a:t>coastal data sources </a:t>
            </a:r>
            <a:r>
              <a:rPr lang="en-GB" sz="2000" dirty="0">
                <a:solidFill>
                  <a:prstClr val="black"/>
                </a:solidFill>
              </a:rPr>
              <a:t>and </a:t>
            </a:r>
            <a:r>
              <a:rPr lang="en-GB" sz="2000" b="1" dirty="0">
                <a:solidFill>
                  <a:prstClr val="black"/>
                </a:solidFill>
              </a:rPr>
              <a:t>users requirements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prstClr val="black"/>
                </a:solidFill>
              </a:rPr>
              <a:t>Examine </a:t>
            </a:r>
            <a:r>
              <a:rPr lang="en-US" sz="2000" b="1" dirty="0">
                <a:solidFill>
                  <a:prstClr val="black"/>
                </a:solidFill>
              </a:rPr>
              <a:t>sustainability</a:t>
            </a:r>
            <a:r>
              <a:rPr lang="en-US" sz="2000" dirty="0">
                <a:solidFill>
                  <a:prstClr val="black"/>
                </a:solidFill>
              </a:rPr>
              <a:t> and </a:t>
            </a:r>
            <a:r>
              <a:rPr lang="en-US" sz="2000" b="1" dirty="0">
                <a:solidFill>
                  <a:prstClr val="black"/>
                </a:solidFill>
              </a:rPr>
              <a:t>fitness for purpose </a:t>
            </a:r>
            <a:r>
              <a:rPr lang="en-US" sz="2000" dirty="0">
                <a:solidFill>
                  <a:prstClr val="black"/>
                </a:solidFill>
              </a:rPr>
              <a:t>of the existing coastal in-situ observing system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Provide recommendations and facilitate the co-creation of integrated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coastal products and services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around Europe.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Identify future steps needed to secure and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improve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 elements of the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coastal value chain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75653" y="1881546"/>
            <a:ext cx="4976252" cy="2814442"/>
            <a:chOff x="230819" y="2399806"/>
            <a:chExt cx="8693512" cy="4385545"/>
          </a:xfrm>
        </p:grpSpPr>
        <p:pic>
          <p:nvPicPr>
            <p:cNvPr id="2050" name="Picture 2" descr="Main Image Real Time Observations. Designed by Frank O'Reilly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819" y="2399806"/>
              <a:ext cx="4912813" cy="1432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opernicus Marine Service, European Commission and Mercator Ocean logo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3632" y="2403883"/>
              <a:ext cx="3780699" cy="1432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Down Arrow 7"/>
            <p:cNvSpPr/>
            <p:nvPr/>
          </p:nvSpPr>
          <p:spPr>
            <a:xfrm>
              <a:off x="4895437" y="3736539"/>
              <a:ext cx="496389" cy="84772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Billede 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3728">
              <a:off x="6809472" y="4911717"/>
              <a:ext cx="2078848" cy="181817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85389">
              <a:off x="897521" y="4889729"/>
              <a:ext cx="2417733" cy="1878370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 rot="20785389">
              <a:off x="1926934" y="6329996"/>
              <a:ext cx="113643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©Swedish Coastguard</a:t>
              </a:r>
            </a:p>
          </p:txBody>
        </p:sp>
        <p:pic>
          <p:nvPicPr>
            <p:cNvPr id="17" name="Picture 16"/>
            <p:cNvPicPr/>
            <p:nvPr/>
          </p:nvPicPr>
          <p:blipFill rotWithShape="1">
            <a:blip r:embed="rId7"/>
            <a:srcRect l="12570" t="12151" r="18411" b="5136"/>
            <a:stretch/>
          </p:blipFill>
          <p:spPr bwMode="auto">
            <a:xfrm>
              <a:off x="3133411" y="4584259"/>
              <a:ext cx="3918855" cy="2201092"/>
            </a:xfrm>
            <a:prstGeom prst="rect">
              <a:avLst/>
            </a:prstGeom>
            <a:ln>
              <a:solidFill>
                <a:schemeClr val="accent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3" name="Afbeelding 31">
            <a:extLst>
              <a:ext uri="{FF2B5EF4-FFF2-40B4-BE49-F238E27FC236}">
                <a16:creationId xmlns:a16="http://schemas.microsoft.com/office/drawing/2014/main" id="{FC581BB3-8C4F-46A7-A213-D597FDCB9F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5219" y="148249"/>
            <a:ext cx="2045464" cy="66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36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19" y="1295981"/>
            <a:ext cx="5239445" cy="3934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64880" y="215115"/>
            <a:ext cx="11629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solidFill>
                  <a:schemeClr val="accent1"/>
                </a:solidFill>
              </a:rPr>
              <a:t>Members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0" y="881868"/>
            <a:ext cx="5683217" cy="5632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E" b="1" u="sng" dirty="0"/>
              <a:t>Chair: </a:t>
            </a:r>
            <a:r>
              <a:rPr lang="en-IE" dirty="0"/>
              <a:t>Ghada El Serafy (Deltares, Netherlands) </a:t>
            </a:r>
          </a:p>
          <a:p>
            <a:r>
              <a:rPr lang="en-IE" b="1" u="sng" dirty="0"/>
              <a:t>Co-chair:</a:t>
            </a:r>
            <a:r>
              <a:rPr lang="en-IE" dirty="0"/>
              <a:t> Anna Rubio (AZTI, Spain)</a:t>
            </a:r>
          </a:p>
          <a:p>
            <a:endParaRPr lang="en-IE" dirty="0"/>
          </a:p>
          <a:p>
            <a:r>
              <a:rPr lang="en-IE" b="1" u="sng" dirty="0"/>
              <a:t>Members: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Joaquín Tintoré (SOCIB, Spain)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Laura </a:t>
            </a:r>
            <a:r>
              <a:rPr lang="en-IE" dirty="0" err="1"/>
              <a:t>Ursella</a:t>
            </a:r>
            <a:r>
              <a:rPr lang="en-IE" dirty="0"/>
              <a:t> (OGS, Italy)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Federico </a:t>
            </a:r>
            <a:r>
              <a:rPr lang="en-IE" dirty="0" err="1"/>
              <a:t>Falcini</a:t>
            </a:r>
            <a:r>
              <a:rPr lang="en-IE" dirty="0"/>
              <a:t> (CNR, Italy)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Arthur Capet (</a:t>
            </a:r>
            <a:r>
              <a:rPr lang="en-IE" dirty="0" err="1"/>
              <a:t>Uni</a:t>
            </a:r>
            <a:r>
              <a:rPr lang="en-IE" dirty="0"/>
              <a:t> Liege, Belgium)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Joanna </a:t>
            </a:r>
            <a:r>
              <a:rPr lang="en-IE" dirty="0" err="1"/>
              <a:t>Staneva</a:t>
            </a:r>
            <a:r>
              <a:rPr lang="en-IE" dirty="0"/>
              <a:t> (HZG, Germany)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Francisco Campuzano (IST, Portugal)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Jun She (DMI, Denmark)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Paloma de la </a:t>
            </a:r>
            <a:r>
              <a:rPr lang="en-IE" dirty="0" err="1"/>
              <a:t>Valee</a:t>
            </a:r>
            <a:r>
              <a:rPr lang="en-IE" dirty="0"/>
              <a:t> &amp; Sebastien Legrand (RBINS, BE)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Bruce Hackett &amp; </a:t>
            </a:r>
            <a:r>
              <a:rPr lang="en-IE" dirty="0" err="1"/>
              <a:t>Oyvind</a:t>
            </a:r>
            <a:r>
              <a:rPr lang="en-IE" dirty="0"/>
              <a:t> </a:t>
            </a:r>
            <a:r>
              <a:rPr lang="en-IE" dirty="0" err="1"/>
              <a:t>Saetra</a:t>
            </a:r>
            <a:r>
              <a:rPr lang="en-IE" dirty="0"/>
              <a:t> (Met Norway)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Veronique </a:t>
            </a:r>
            <a:r>
              <a:rPr lang="en-IE" dirty="0" err="1"/>
              <a:t>Creach</a:t>
            </a:r>
            <a:r>
              <a:rPr lang="en-IE" dirty="0"/>
              <a:t> (Cefas, UK)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Ivane Pairaud (Ifremer, France)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Marina Tonani (UK </a:t>
            </a:r>
            <a:r>
              <a:rPr lang="en-IE" dirty="0" err="1"/>
              <a:t>MetOffice</a:t>
            </a:r>
            <a:r>
              <a:rPr lang="en-IE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Angelique Melet (Mercator Ocean, FR)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Lorinc Meszaros (</a:t>
            </a:r>
            <a:r>
              <a:rPr lang="en-IE" dirty="0" err="1"/>
              <a:t>Deltares</a:t>
            </a:r>
            <a:r>
              <a:rPr lang="en-IE" dirty="0"/>
              <a:t>, Netherlands)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Georg Umgiesser (CNR, Italy)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EuroGOOS Office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7075" y="5254242"/>
            <a:ext cx="3826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400" i="1" dirty="0"/>
              <a:t>Coastal WG Kick Off Meeting, May 2018, Brussels </a:t>
            </a:r>
          </a:p>
        </p:txBody>
      </p:sp>
      <p:pic>
        <p:nvPicPr>
          <p:cNvPr id="7" name="Afbeelding 31">
            <a:extLst>
              <a:ext uri="{FF2B5EF4-FFF2-40B4-BE49-F238E27FC236}">
                <a16:creationId xmlns:a16="http://schemas.microsoft.com/office/drawing/2014/main" id="{FBF39225-973E-4AC4-9603-0EC3D879B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5219" y="148249"/>
            <a:ext cx="2045464" cy="666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48C423-22AF-46AF-837C-C0F577668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0659" y="5230682"/>
            <a:ext cx="1346451" cy="14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1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0819" y="861159"/>
            <a:ext cx="1162974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>
                <a:solidFill>
                  <a:schemeClr val="accent1"/>
                </a:solidFill>
              </a:rPr>
              <a:t>				Outcomes: FORCOAST funded project</a:t>
            </a:r>
          </a:p>
          <a:p>
            <a:r>
              <a:rPr lang="en-IE" dirty="0"/>
              <a:t>(</a:t>
            </a:r>
            <a:r>
              <a:rPr lang="en-GB" dirty="0"/>
              <a:t>DT-SPACE-01-EO-2018-2020 COPERNICUS MARKET UPTAKE )</a:t>
            </a:r>
          </a:p>
          <a:p>
            <a:endParaRPr lang="en-GB" sz="3200" b="1" dirty="0">
              <a:solidFill>
                <a:schemeClr val="accent1"/>
              </a:solidFill>
            </a:endParaRPr>
          </a:p>
          <a:p>
            <a:r>
              <a:rPr lang="en-US" b="1" dirty="0"/>
              <a:t>EARTH OBSERVATION SERVICES FOR </a:t>
            </a:r>
            <a:r>
              <a:rPr lang="en-US" dirty="0"/>
              <a:t>W</a:t>
            </a:r>
            <a:r>
              <a:rPr lang="en-US" b="1" dirty="0"/>
              <a:t>ILD FISHERIES, OYSTERGROUNDS RESTORATION AND BIVALVE MARICULTURE ALONG EUROPEAN COASTS </a:t>
            </a:r>
          </a:p>
          <a:p>
            <a:endParaRPr lang="en-US" sz="3200" b="1" dirty="0">
              <a:solidFill>
                <a:schemeClr val="accent1"/>
              </a:solidFill>
            </a:endParaRPr>
          </a:p>
          <a:p>
            <a:endParaRPr lang="en-US" sz="3200" b="1" dirty="0">
              <a:solidFill>
                <a:schemeClr val="accent1"/>
              </a:solidFill>
            </a:endParaRPr>
          </a:p>
          <a:p>
            <a:r>
              <a:rPr lang="en-GB" sz="2400" b="1" dirty="0">
                <a:solidFill>
                  <a:srgbClr val="FF0000"/>
                </a:solidFill>
              </a:rPr>
              <a:t>Objective</a:t>
            </a:r>
            <a:r>
              <a:rPr lang="en-GB" sz="2400" dirty="0"/>
              <a:t>: to provide information services that offer high resolution water quality and met-ocean indicators in coastal and nearshore areas, to improve </a:t>
            </a:r>
            <a:r>
              <a:rPr lang="en-GB" sz="2400" b="1" dirty="0"/>
              <a:t>operation, planning and management of different marine activities in the sectors of wild fisheries, oyster grounds restoration, and bivalve </a:t>
            </a:r>
            <a:r>
              <a:rPr lang="en-GB" sz="2400" b="1" dirty="0" err="1"/>
              <a:t>mariculture</a:t>
            </a:r>
            <a:r>
              <a:rPr lang="en-GB" sz="2400" dirty="0"/>
              <a:t>. </a:t>
            </a:r>
          </a:p>
          <a:p>
            <a:endParaRPr lang="en-GB" sz="2400" dirty="0"/>
          </a:p>
          <a:p>
            <a:r>
              <a:rPr lang="en-GB" sz="2400" dirty="0"/>
              <a:t>The services will </a:t>
            </a:r>
            <a:r>
              <a:rPr lang="en-GB" sz="2400" b="1" dirty="0"/>
              <a:t>integrate Copernicus Earth Observation Products with local models and other diverse data sources (local, regional or global) </a:t>
            </a:r>
            <a:r>
              <a:rPr lang="en-GB" sz="2400" dirty="0"/>
              <a:t>with ICT (enhancing new frontiers opened by web,  and use of cloud) across the different market segments</a:t>
            </a:r>
            <a:endParaRPr lang="en-IE" sz="2400" dirty="0"/>
          </a:p>
        </p:txBody>
      </p:sp>
      <p:pic>
        <p:nvPicPr>
          <p:cNvPr id="7" name="Afbeelding 31">
            <a:extLst>
              <a:ext uri="{FF2B5EF4-FFF2-40B4-BE49-F238E27FC236}">
                <a16:creationId xmlns:a16="http://schemas.microsoft.com/office/drawing/2014/main" id="{FBF39225-973E-4AC4-9603-0EC3D879B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5219" y="148249"/>
            <a:ext cx="2045464" cy="66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62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1">
            <a:extLst>
              <a:ext uri="{FF2B5EF4-FFF2-40B4-BE49-F238E27FC236}">
                <a16:creationId xmlns:a16="http://schemas.microsoft.com/office/drawing/2014/main" id="{533220BE-D683-4B78-A405-EA1F52747E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5219" y="148249"/>
            <a:ext cx="2045464" cy="666753"/>
          </a:xfrm>
          <a:prstGeom prst="rect">
            <a:avLst/>
          </a:prstGeom>
        </p:spPr>
      </p:pic>
      <p:sp>
        <p:nvSpPr>
          <p:cNvPr id="9" name="Google Shape;67;p15">
            <a:extLst>
              <a:ext uri="{FF2B5EF4-FFF2-40B4-BE49-F238E27FC236}">
                <a16:creationId xmlns:a16="http://schemas.microsoft.com/office/drawing/2014/main" id="{A7021E00-C841-4483-80DA-E9B096167307}"/>
              </a:ext>
            </a:extLst>
          </p:cNvPr>
          <p:cNvSpPr txBox="1">
            <a:spLocks/>
          </p:cNvSpPr>
          <p:nvPr/>
        </p:nvSpPr>
        <p:spPr>
          <a:xfrm>
            <a:off x="3595070" y="143655"/>
            <a:ext cx="10190583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rgbClr val="5B9BD5"/>
                </a:solidFill>
                <a:latin typeface="Calibri" panose="020F0502020204030204"/>
                <a:ea typeface="+mn-ea"/>
                <a:cs typeface="+mn-cs"/>
              </a:rPr>
              <a:t>European Operational modelling Capacity – Survey results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FB05FE8-6FBA-449B-8833-C7B7EB609E10}"/>
              </a:ext>
            </a:extLst>
          </p:cNvPr>
          <p:cNvSpPr txBox="1"/>
          <p:nvPr/>
        </p:nvSpPr>
        <p:spPr>
          <a:xfrm>
            <a:off x="1262264" y="6216939"/>
            <a:ext cx="171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EOVs resolved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DFA9328-1700-467E-A525-ECAD49FDE926}"/>
              </a:ext>
            </a:extLst>
          </p:cNvPr>
          <p:cNvSpPr txBox="1"/>
          <p:nvPr/>
        </p:nvSpPr>
        <p:spPr>
          <a:xfrm>
            <a:off x="239776" y="1375233"/>
            <a:ext cx="49490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Questions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Domain and grid 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Spatial and Temporal resolutions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EOVS and Phenomena of interest resolved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Data Assimilation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Forcing used (atmospheric, land)</a:t>
            </a:r>
          </a:p>
          <a:p>
            <a:endParaRPr lang="en-US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C1C36A1-6067-460B-9DE8-A73E863B6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787" y="2433234"/>
            <a:ext cx="7709518" cy="4246448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1B87A865-7E7E-4FB3-94BE-E36C44EB5FF1}"/>
              </a:ext>
            </a:extLst>
          </p:cNvPr>
          <p:cNvSpPr txBox="1"/>
          <p:nvPr/>
        </p:nvSpPr>
        <p:spPr>
          <a:xfrm>
            <a:off x="5530737" y="1544509"/>
            <a:ext cx="5966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38 Institutes / 84 model configurations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5EE8D92-2A03-4881-89E6-D0122151B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95" y="3164981"/>
            <a:ext cx="4031639" cy="305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18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6034" y="313267"/>
            <a:ext cx="6239933" cy="6223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67" y="0"/>
            <a:ext cx="12183533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67010" y="1710654"/>
            <a:ext cx="5384800" cy="312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fr-BE" sz="3067" b="1" dirty="0"/>
              <a:t>EU </a:t>
            </a:r>
            <a:r>
              <a:rPr lang="fr-BE" sz="3067" b="1" dirty="0" err="1"/>
              <a:t>projects</a:t>
            </a:r>
            <a:r>
              <a:rPr lang="fr-BE" sz="3067" dirty="0"/>
              <a:t>: </a:t>
            </a:r>
          </a:p>
          <a:p>
            <a:pPr marL="571529" indent="-57152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INTAROS</a:t>
            </a:r>
          </a:p>
          <a:p>
            <a:pPr marL="571529" indent="-57152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 err="1"/>
              <a:t>SeaDataCloud</a:t>
            </a:r>
            <a:endParaRPr lang="fr-BE" sz="2667" b="1" dirty="0"/>
          </a:p>
          <a:p>
            <a:pPr marL="571529" indent="-57152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 err="1"/>
              <a:t>EuroSEA</a:t>
            </a:r>
            <a:r>
              <a:rPr lang="fr-BE" sz="2667" b="1" dirty="0"/>
              <a:t> (</a:t>
            </a:r>
            <a:r>
              <a:rPr lang="fr-BE" sz="2667" b="1" dirty="0" err="1"/>
              <a:t>Nov</a:t>
            </a:r>
            <a:r>
              <a:rPr lang="fr-BE" sz="2667" b="1" dirty="0"/>
              <a:t> ‘19)</a:t>
            </a:r>
          </a:p>
          <a:p>
            <a:pPr marL="571529" indent="-57152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FORCOAST (</a:t>
            </a:r>
            <a:r>
              <a:rPr lang="fr-BE" sz="2667" b="1" dirty="0" err="1"/>
              <a:t>Nov</a:t>
            </a:r>
            <a:r>
              <a:rPr lang="fr-BE" sz="2667" b="1" dirty="0"/>
              <a:t> ‘19)</a:t>
            </a:r>
          </a:p>
          <a:p>
            <a:pPr marL="571529" indent="-57152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JERICO S3 (Jan ‘20)</a:t>
            </a:r>
            <a:r>
              <a:rPr lang="fr-BE" sz="2400" b="1" dirty="0"/>
              <a:t> 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61259" y="6431492"/>
            <a:ext cx="324908" cy="3249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45548" y="1710654"/>
            <a:ext cx="4282174" cy="3375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fr-BE" sz="2667" b="1" dirty="0"/>
              <a:t>Tenders:</a:t>
            </a:r>
          </a:p>
          <a:p>
            <a:pPr marL="381019" indent="-38101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>
                <a:highlight>
                  <a:srgbClr val="FFFF00"/>
                </a:highlight>
              </a:rPr>
              <a:t>Mercator </a:t>
            </a:r>
            <a:r>
              <a:rPr lang="fr-BE" sz="2667" b="1" dirty="0" err="1">
                <a:highlight>
                  <a:srgbClr val="FFFF00"/>
                </a:highlight>
              </a:rPr>
              <a:t>Ocean</a:t>
            </a:r>
            <a:r>
              <a:rPr lang="fr-BE" sz="2667" b="1" dirty="0">
                <a:highlight>
                  <a:srgbClr val="FFFF00"/>
                </a:highlight>
              </a:rPr>
              <a:t> (discussions on new </a:t>
            </a:r>
            <a:r>
              <a:rPr lang="fr-BE" sz="2667" b="1" dirty="0" err="1">
                <a:highlight>
                  <a:srgbClr val="FFFF00"/>
                </a:highlight>
              </a:rPr>
              <a:t>contract</a:t>
            </a:r>
            <a:r>
              <a:rPr lang="fr-BE" sz="2667" b="1" dirty="0">
                <a:highlight>
                  <a:srgbClr val="FFFF00"/>
                </a:highlight>
              </a:rPr>
              <a:t>)</a:t>
            </a:r>
          </a:p>
          <a:p>
            <a:pPr marL="381019" indent="-38101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EEA (new </a:t>
            </a:r>
            <a:r>
              <a:rPr lang="fr-BE" sz="2667" b="1" dirty="0" err="1"/>
              <a:t>bid</a:t>
            </a:r>
            <a:r>
              <a:rPr lang="fr-BE" sz="2667" b="1" dirty="0"/>
              <a:t> 2020)</a:t>
            </a:r>
          </a:p>
          <a:p>
            <a:pPr marL="381019" indent="-38101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INSTAC</a:t>
            </a:r>
          </a:p>
          <a:p>
            <a:pPr marL="381019" indent="-381019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BE" sz="2667" b="1" dirty="0"/>
              <a:t>Data ingestion</a:t>
            </a:r>
            <a:endParaRPr lang="fr-BE" sz="2400" b="1" dirty="0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7B707EC-1CFF-1641-B6D1-5710F48C34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60426" y="339616"/>
            <a:ext cx="7291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000" b="1" dirty="0">
                <a:solidFill>
                  <a:schemeClr val="accent1">
                    <a:lumMod val="75000"/>
                  </a:schemeClr>
                </a:solidFill>
              </a:rPr>
              <a:t>EuroGOOS EU </a:t>
            </a:r>
            <a:r>
              <a:rPr lang="fr-BE" sz="4000" b="1" dirty="0" err="1">
                <a:solidFill>
                  <a:schemeClr val="accent1">
                    <a:lumMod val="75000"/>
                  </a:schemeClr>
                </a:solidFill>
              </a:rPr>
              <a:t>Projects</a:t>
            </a:r>
            <a:r>
              <a:rPr lang="fr-BE" sz="4000" b="1" dirty="0">
                <a:solidFill>
                  <a:schemeClr val="accent1">
                    <a:lumMod val="75000"/>
                  </a:schemeClr>
                </a:solidFill>
              </a:rPr>
              <a:t> and Tenders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22E7CE-30FB-4E6B-BF63-477B5D818C95}"/>
              </a:ext>
            </a:extLst>
          </p:cNvPr>
          <p:cNvSpPr/>
          <p:nvPr/>
        </p:nvSpPr>
        <p:spPr>
          <a:xfrm>
            <a:off x="4791795" y="5764801"/>
            <a:ext cx="2920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BE" dirty="0">
                <a:solidFill>
                  <a:schemeClr val="accent1">
                    <a:lumMod val="75000"/>
                  </a:schemeClr>
                </a:solidFill>
              </a:rPr>
              <a:t>http://eurogoos.eu/projects/</a:t>
            </a:r>
          </a:p>
        </p:txBody>
      </p:sp>
      <p:pic>
        <p:nvPicPr>
          <p:cNvPr id="11" name="Picture 1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C52027AE-79A5-4CFA-9686-3A5FF71680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1" t="78437" r="47240" b="1481"/>
          <a:stretch/>
        </p:blipFill>
        <p:spPr>
          <a:xfrm>
            <a:off x="4933793" y="2117214"/>
            <a:ext cx="2090606" cy="224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6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6034" y="313267"/>
            <a:ext cx="6239933" cy="62230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34" y="0"/>
            <a:ext cx="12183533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67" y="0"/>
            <a:ext cx="12183533" cy="6858000"/>
          </a:xfrm>
          <a:prstGeom prst="rect">
            <a:avLst/>
          </a:prstGeom>
          <a:noFill/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61259" y="6431492"/>
            <a:ext cx="324908" cy="3249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31643" y="1013477"/>
            <a:ext cx="7818845" cy="5201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fr-BE" sz="2667" b="1" dirty="0"/>
              <a:t>JERICO Design </a:t>
            </a:r>
            <a:r>
              <a:rPr lang="fr-BE" sz="2667" b="1" dirty="0" err="1"/>
              <a:t>Study</a:t>
            </a:r>
            <a:r>
              <a:rPr lang="fr-BE" sz="2667" b="1" dirty="0"/>
              <a:t>:</a:t>
            </a:r>
          </a:p>
          <a:p>
            <a:pPr>
              <a:spcAft>
                <a:spcPts val="800"/>
              </a:spcAft>
            </a:pPr>
            <a:r>
              <a:rPr lang="fr-BE" sz="2667" dirty="0" err="1"/>
              <a:t>Proposal</a:t>
            </a:r>
            <a:r>
              <a:rPr lang="fr-BE" sz="2667" dirty="0"/>
              <a:t> </a:t>
            </a:r>
            <a:r>
              <a:rPr lang="fr-BE" sz="2667" dirty="0" err="1"/>
              <a:t>writing</a:t>
            </a:r>
            <a:r>
              <a:rPr lang="fr-BE" sz="2667" dirty="0"/>
              <a:t> (</a:t>
            </a:r>
            <a:r>
              <a:rPr lang="fr-BE" sz="2667" dirty="0" err="1"/>
              <a:t>submission</a:t>
            </a:r>
            <a:r>
              <a:rPr lang="fr-BE" sz="2667" dirty="0"/>
              <a:t> in </a:t>
            </a:r>
            <a:r>
              <a:rPr lang="fr-BE" sz="2667" dirty="0" err="1"/>
              <a:t>November</a:t>
            </a:r>
            <a:r>
              <a:rPr lang="fr-BE" sz="2667" dirty="0"/>
              <a:t>)</a:t>
            </a:r>
          </a:p>
          <a:p>
            <a:pPr>
              <a:spcAft>
                <a:spcPts val="800"/>
              </a:spcAft>
            </a:pPr>
            <a:endParaRPr lang="fr-BE" sz="2667" dirty="0"/>
          </a:p>
          <a:p>
            <a:pPr>
              <a:spcAft>
                <a:spcPts val="800"/>
              </a:spcAft>
            </a:pPr>
            <a:r>
              <a:rPr lang="fr-BE" sz="2400" b="1" dirty="0"/>
              <a:t>Black </a:t>
            </a:r>
            <a:r>
              <a:rPr lang="fr-BE" sz="2400" b="1" dirty="0" err="1"/>
              <a:t>Sea</a:t>
            </a:r>
            <a:endParaRPr lang="fr-BE" sz="2400" b="1" dirty="0"/>
          </a:p>
          <a:p>
            <a:pPr>
              <a:spcAft>
                <a:spcPts val="800"/>
              </a:spcAft>
            </a:pPr>
            <a:r>
              <a:rPr lang="fr-BE" sz="2400" dirty="0" err="1"/>
              <a:t>Work</a:t>
            </a:r>
            <a:r>
              <a:rPr lang="fr-BE" sz="2400" dirty="0"/>
              <a:t> </a:t>
            </a:r>
            <a:r>
              <a:rPr lang="fr-BE" sz="2400" dirty="0" err="1"/>
              <a:t>with</a:t>
            </a:r>
            <a:r>
              <a:rPr lang="fr-BE" sz="2400" dirty="0"/>
              <a:t> GEOECOMAR to </a:t>
            </a:r>
            <a:r>
              <a:rPr lang="fr-BE" sz="2400" dirty="0" err="1"/>
              <a:t>develop</a:t>
            </a:r>
            <a:r>
              <a:rPr lang="fr-BE" sz="2400" dirty="0"/>
              <a:t> Black </a:t>
            </a:r>
            <a:r>
              <a:rPr lang="fr-BE" sz="2400" dirty="0" err="1"/>
              <a:t>Sea</a:t>
            </a:r>
            <a:r>
              <a:rPr lang="fr-BE" sz="2400" dirty="0"/>
              <a:t> ROOS</a:t>
            </a:r>
          </a:p>
          <a:p>
            <a:pPr>
              <a:spcAft>
                <a:spcPts val="800"/>
              </a:spcAft>
            </a:pPr>
            <a:r>
              <a:rPr lang="fr-BE" sz="2400" dirty="0" err="1"/>
              <a:t>Involvement</a:t>
            </a:r>
            <a:r>
              <a:rPr lang="fr-BE" sz="2400" dirty="0"/>
              <a:t> of ROOS chairs </a:t>
            </a:r>
            <a:r>
              <a:rPr lang="fr-BE" sz="2400" dirty="0" err="1"/>
              <a:t>suggested</a:t>
            </a:r>
            <a:endParaRPr lang="fr-BE" sz="2400" dirty="0"/>
          </a:p>
          <a:p>
            <a:pPr>
              <a:spcAft>
                <a:spcPts val="800"/>
              </a:spcAft>
            </a:pPr>
            <a:endParaRPr lang="fr-BE" sz="2400" dirty="0"/>
          </a:p>
          <a:p>
            <a:pPr>
              <a:spcAft>
                <a:spcPts val="800"/>
              </a:spcAft>
            </a:pPr>
            <a:r>
              <a:rPr lang="fr-BE" sz="2400" b="1" dirty="0"/>
              <a:t>INTAROS 2/</a:t>
            </a:r>
            <a:r>
              <a:rPr lang="fr-BE" sz="2400" b="1" dirty="0" err="1"/>
              <a:t>Arctic</a:t>
            </a:r>
            <a:endParaRPr lang="fr-BE" sz="2400" b="1" dirty="0"/>
          </a:p>
          <a:p>
            <a:pPr>
              <a:spcAft>
                <a:spcPts val="800"/>
              </a:spcAft>
            </a:pPr>
            <a:r>
              <a:rPr lang="fr-BE" sz="2400" dirty="0" err="1"/>
              <a:t>EuroGOOS</a:t>
            </a:r>
            <a:r>
              <a:rPr lang="fr-BE" sz="2400" dirty="0"/>
              <a:t> </a:t>
            </a:r>
            <a:r>
              <a:rPr lang="fr-BE" sz="2400" dirty="0" err="1"/>
              <a:t>likely</a:t>
            </a:r>
            <a:r>
              <a:rPr lang="fr-BE" sz="2400" dirty="0"/>
              <a:t> to </a:t>
            </a:r>
            <a:r>
              <a:rPr lang="fr-BE" sz="2400" dirty="0" err="1"/>
              <a:t>take</a:t>
            </a:r>
            <a:r>
              <a:rPr lang="fr-BE" sz="2400" dirty="0"/>
              <a:t> </a:t>
            </a:r>
            <a:r>
              <a:rPr lang="fr-BE" sz="2400" dirty="0" err="1"/>
              <a:t>advisory</a:t>
            </a:r>
            <a:r>
              <a:rPr lang="fr-BE" sz="2400" dirty="0"/>
              <a:t> </a:t>
            </a:r>
            <a:r>
              <a:rPr lang="fr-BE" sz="2400" dirty="0" err="1"/>
              <a:t>role</a:t>
            </a:r>
            <a:r>
              <a:rPr lang="fr-BE" sz="2400" dirty="0"/>
              <a:t> and not </a:t>
            </a:r>
            <a:r>
              <a:rPr lang="fr-BE" sz="2400" dirty="0" err="1"/>
              <a:t>be</a:t>
            </a:r>
            <a:r>
              <a:rPr lang="fr-BE" sz="2400" dirty="0"/>
              <a:t> </a:t>
            </a:r>
            <a:r>
              <a:rPr lang="fr-BE" sz="2400" dirty="0" err="1"/>
              <a:t>directly</a:t>
            </a:r>
            <a:r>
              <a:rPr lang="fr-BE" sz="2400" dirty="0"/>
              <a:t> </a:t>
            </a:r>
            <a:r>
              <a:rPr lang="fr-BE" sz="2400" dirty="0" err="1"/>
              <a:t>funded</a:t>
            </a:r>
            <a:r>
              <a:rPr lang="fr-BE" sz="2400" dirty="0"/>
              <a:t> in </a:t>
            </a:r>
            <a:r>
              <a:rPr lang="fr-BE" sz="2400" dirty="0" err="1"/>
              <a:t>project</a:t>
            </a:r>
            <a:endParaRPr lang="fr-BE" sz="2000" dirty="0"/>
          </a:p>
          <a:p>
            <a:pPr>
              <a:spcAft>
                <a:spcPts val="800"/>
              </a:spcAft>
            </a:pPr>
            <a:endParaRPr lang="fr-BE" sz="2400" dirty="0"/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37B707EC-1CFF-1641-B6D1-5710F48C34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60426" y="339616"/>
            <a:ext cx="7212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4000" b="1" dirty="0">
                <a:solidFill>
                  <a:schemeClr val="accent1">
                    <a:lumMod val="75000"/>
                  </a:schemeClr>
                </a:solidFill>
              </a:rPr>
              <a:t>EuroGOOS EU </a:t>
            </a:r>
            <a:r>
              <a:rPr lang="fr-BE" sz="4000" b="1" dirty="0" err="1">
                <a:solidFill>
                  <a:schemeClr val="accent1">
                    <a:lumMod val="75000"/>
                  </a:schemeClr>
                </a:solidFill>
              </a:rPr>
              <a:t>Projects</a:t>
            </a:r>
            <a:r>
              <a:rPr lang="fr-BE" sz="4000" b="1" dirty="0">
                <a:solidFill>
                  <a:schemeClr val="accent1">
                    <a:lumMod val="75000"/>
                  </a:schemeClr>
                </a:solidFill>
              </a:rPr>
              <a:t> in planning</a:t>
            </a:r>
            <a:endParaRPr lang="en-GB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22E7CE-30FB-4E6B-BF63-477B5D818C95}"/>
              </a:ext>
            </a:extLst>
          </p:cNvPr>
          <p:cNvSpPr/>
          <p:nvPr/>
        </p:nvSpPr>
        <p:spPr>
          <a:xfrm>
            <a:off x="1237418" y="6033877"/>
            <a:ext cx="2920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BE" dirty="0">
                <a:solidFill>
                  <a:schemeClr val="accent1">
                    <a:lumMod val="75000"/>
                  </a:schemeClr>
                </a:solidFill>
              </a:rPr>
              <a:t>http://eurogoos.eu/projects/</a:t>
            </a:r>
          </a:p>
        </p:txBody>
      </p:sp>
      <p:pic>
        <p:nvPicPr>
          <p:cNvPr id="11" name="Picture 10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C52027AE-79A5-4CFA-9686-3A5FF71680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1" t="78437" r="47240" b="1481"/>
          <a:stretch/>
        </p:blipFill>
        <p:spPr>
          <a:xfrm>
            <a:off x="10073298" y="4614827"/>
            <a:ext cx="2090606" cy="224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6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ebu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iskrete udfyldninger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1257</Words>
  <Application>Microsoft Macintosh PowerPoint</Application>
  <PresentationFormat>Widescreen</PresentationFormat>
  <Paragraphs>301</Paragraphs>
  <Slides>25</Slides>
  <Notes>4</Notes>
  <HiddenSlides>3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Century Gothic</vt:lpstr>
      <vt:lpstr>Courier New</vt:lpstr>
      <vt:lpstr>Georgia</vt:lpstr>
      <vt:lpstr>Wingdings</vt:lpstr>
      <vt:lpstr>ebu</vt:lpstr>
      <vt:lpstr>Office Theme</vt:lpstr>
      <vt:lpstr>PowerPoint Presentation</vt:lpstr>
      <vt:lpstr>PowerPoint Presentation</vt:lpstr>
      <vt:lpstr>Executive Directors Board</vt:lpstr>
      <vt:lpstr>PowerPoint Presentation</vt:lpstr>
      <vt:lpstr>PowerPoint Presentation</vt:lpstr>
      <vt:lpstr>PowerPoint Presentation</vt:lpstr>
      <vt:lpstr>PowerPoint Presentation</vt:lpstr>
      <vt:lpstr>EuroGOOS EU Projects and Tenders</vt:lpstr>
      <vt:lpstr>EuroGOOS EU Projects in planning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Erik Buch</dc:creator>
  <cp:lastModifiedBy>Wehde, Henning</cp:lastModifiedBy>
  <cp:revision>71</cp:revision>
  <dcterms:created xsi:type="dcterms:W3CDTF">2014-02-26T15:26:24Z</dcterms:created>
  <dcterms:modified xsi:type="dcterms:W3CDTF">2019-10-17T11:49:45Z</dcterms:modified>
</cp:coreProperties>
</file>