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472" r:id="rId3"/>
    <p:sldId id="458" r:id="rId4"/>
    <p:sldId id="463" r:id="rId5"/>
    <p:sldId id="471" r:id="rId6"/>
    <p:sldId id="473" r:id="rId7"/>
    <p:sldId id="468" r:id="rId8"/>
    <p:sldId id="469" r:id="rId9"/>
    <p:sldId id="464" r:id="rId10"/>
    <p:sldId id="470" r:id="rId11"/>
  </p:sldIdLst>
  <p:sldSz cx="12192000" cy="6858000"/>
  <p:notesSz cx="7010400" cy="92233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cente Fernandez" initials="VF" lastIdx="7" clrIdx="0">
    <p:extLst>
      <p:ext uri="{19B8F6BF-5375-455C-9EA6-DF929625EA0E}">
        <p15:presenceInfo xmlns:p15="http://schemas.microsoft.com/office/powerpoint/2012/main" userId="Vicente Fernandez" providerId="None"/>
      </p:ext>
    </p:extLst>
  </p:cmAuthor>
  <p:cmAuthor id="2" name="Lorinc Meszaros" initials="LM" lastIdx="7" clrIdx="1">
    <p:extLst>
      <p:ext uri="{19B8F6BF-5375-455C-9EA6-DF929625EA0E}">
        <p15:presenceInfo xmlns:p15="http://schemas.microsoft.com/office/powerpoint/2012/main" userId="S::Lorinc.Meszaros@deltares.nl::633ddfc2-5c88-47ae-9833-7aeba7c1d8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9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56" autoAdjust="0"/>
    <p:restoredTop sz="94286" autoAdjust="0"/>
  </p:normalViewPr>
  <p:slideViewPr>
    <p:cSldViewPr snapToGrid="0">
      <p:cViewPr varScale="1">
        <p:scale>
          <a:sx n="63" d="100"/>
          <a:sy n="63" d="100"/>
        </p:scale>
        <p:origin x="936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-56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4-30T12:33:11.440" idx="7">
    <p:pos x="1269" y="651"/>
    <p:text>I re-arranged this by including one big objective  (examine the value chain) and then 4   'tasks': data osources, sustainability, products and future steps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16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59" y="0"/>
            <a:ext cx="3038604" cy="4616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5A0EB-B3F2-4F0A-AB6E-8FF6AB703DC3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13" y="4381620"/>
            <a:ext cx="5608975" cy="415007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289"/>
            <a:ext cx="3038604" cy="461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59" y="8760289"/>
            <a:ext cx="3038604" cy="461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69987-D483-4550-93DF-64F821228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07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69987-D483-4550-93DF-64F8212283D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52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169987-D483-4550-93DF-64F8212283D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790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Links: to other WG in </a:t>
            </a:r>
            <a:r>
              <a:rPr lang="en-US" dirty="0" err="1"/>
              <a:t>EuroGoos</a:t>
            </a:r>
            <a:endParaRPr lang="en-US" dirty="0"/>
          </a:p>
          <a:p>
            <a:r>
              <a:rPr lang="en-US" dirty="0"/>
              <a:t>Jun She – WG Science</a:t>
            </a:r>
          </a:p>
          <a:p>
            <a:r>
              <a:rPr lang="en-US" dirty="0"/>
              <a:t>Angelique – link to CMEMS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69987-D483-4550-93DF-64F8212283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85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Francicso</a:t>
            </a:r>
            <a:r>
              <a:rPr lang="en-US" dirty="0"/>
              <a:t> leading #2, river discharge </a:t>
            </a:r>
            <a:r>
              <a:rPr lang="en-IE" dirty="0"/>
              <a:t>Francisco </a:t>
            </a:r>
            <a:r>
              <a:rPr lang="en-IE" dirty="0" err="1"/>
              <a:t>Campuzano</a:t>
            </a:r>
            <a:r>
              <a:rPr lang="en-IE"/>
              <a:t> (IST, Portugal)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169987-D483-4550-93DF-64F8212283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260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69987-D483-4550-93DF-64F8212283D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967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30E43-2634-4740-90CC-EFD84EC8CBE9}" type="datetimeFigureOut">
              <a:rPr lang="en-IE" smtClean="0"/>
              <a:t>07/05/2019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BDFF7-D8AF-4CF3-8E60-76C26B3F2A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96959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30E43-2634-4740-90CC-EFD84EC8CBE9}" type="datetimeFigureOut">
              <a:rPr lang="en-IE" smtClean="0"/>
              <a:t>07/05/2019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BDFF7-D8AF-4CF3-8E60-76C26B3F2A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6969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30E43-2634-4740-90CC-EFD84EC8CBE9}" type="datetimeFigureOut">
              <a:rPr lang="en-IE" smtClean="0"/>
              <a:t>07/05/2019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BDFF7-D8AF-4CF3-8E60-76C26B3F2A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3558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30E43-2634-4740-90CC-EFD84EC8CBE9}" type="datetimeFigureOut">
              <a:rPr lang="en-IE" smtClean="0"/>
              <a:t>07/05/2019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BDFF7-D8AF-4CF3-8E60-76C26B3F2A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56279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30E43-2634-4740-90CC-EFD84EC8CBE9}" type="datetimeFigureOut">
              <a:rPr lang="en-IE" smtClean="0"/>
              <a:t>07/05/2019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BDFF7-D8AF-4CF3-8E60-76C26B3F2A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0610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30E43-2634-4740-90CC-EFD84EC8CBE9}" type="datetimeFigureOut">
              <a:rPr lang="en-IE" smtClean="0"/>
              <a:t>07/05/2019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BDFF7-D8AF-4CF3-8E60-76C26B3F2A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70672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30E43-2634-4740-90CC-EFD84EC8CBE9}" type="datetimeFigureOut">
              <a:rPr lang="en-IE" smtClean="0"/>
              <a:t>07/05/2019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BDFF7-D8AF-4CF3-8E60-76C26B3F2A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86131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30E43-2634-4740-90CC-EFD84EC8CBE9}" type="datetimeFigureOut">
              <a:rPr lang="en-IE" smtClean="0"/>
              <a:t>07/05/2019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BDFF7-D8AF-4CF3-8E60-76C26B3F2A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9857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30E43-2634-4740-90CC-EFD84EC8CBE9}" type="datetimeFigureOut">
              <a:rPr lang="en-IE" smtClean="0"/>
              <a:t>07/05/2019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BDFF7-D8AF-4CF3-8E60-76C26B3F2A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73963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30E43-2634-4740-90CC-EFD84EC8CBE9}" type="datetimeFigureOut">
              <a:rPr lang="en-IE" smtClean="0"/>
              <a:t>07/05/2019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BDFF7-D8AF-4CF3-8E60-76C26B3F2A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04630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30E43-2634-4740-90CC-EFD84EC8CBE9}" type="datetimeFigureOut">
              <a:rPr lang="en-IE" smtClean="0"/>
              <a:t>07/05/2019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BDFF7-D8AF-4CF3-8E60-76C26B3F2A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2632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30E43-2634-4740-90CC-EFD84EC8CBE9}" type="datetimeFigureOut">
              <a:rPr lang="en-IE" smtClean="0"/>
              <a:t>07/05/2019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BDFF7-D8AF-4CF3-8E60-76C26B3F2A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10588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tiff"/><Relationship Id="rId4" Type="http://schemas.openxmlformats.org/officeDocument/2006/relationships/image" Target="../media/image3.png"/><Relationship Id="rId9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21702" y="2551837"/>
            <a:ext cx="110299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>
                <a:solidFill>
                  <a:schemeClr val="accent1"/>
                </a:solidFill>
              </a:rPr>
              <a:t>EuroGOOS Coastal Working Group Overview</a:t>
            </a:r>
          </a:p>
          <a:p>
            <a:pPr algn="ctr"/>
            <a:endParaRPr lang="en-IE" sz="3600" b="1" dirty="0">
              <a:solidFill>
                <a:schemeClr val="accent1"/>
              </a:solidFill>
            </a:endParaRPr>
          </a:p>
          <a:p>
            <a:pPr algn="ctr"/>
            <a:endParaRPr lang="en-IE" dirty="0">
              <a:solidFill>
                <a:schemeClr val="accent1"/>
              </a:solidFill>
            </a:endParaRPr>
          </a:p>
          <a:p>
            <a:pPr algn="ctr"/>
            <a:r>
              <a:rPr lang="en-IE" dirty="0" err="1">
                <a:solidFill>
                  <a:schemeClr val="accent1"/>
                </a:solidFill>
              </a:rPr>
              <a:t>EuroGOOS</a:t>
            </a:r>
            <a:r>
              <a:rPr lang="en-IE" dirty="0">
                <a:solidFill>
                  <a:schemeClr val="accent1"/>
                </a:solidFill>
              </a:rPr>
              <a:t> General Assembly, 7-9 May 2019</a:t>
            </a:r>
          </a:p>
          <a:p>
            <a:pPr algn="ctr"/>
            <a:endParaRPr lang="en-IE" dirty="0">
              <a:solidFill>
                <a:schemeClr val="accent1"/>
              </a:solidFill>
            </a:endParaRPr>
          </a:p>
          <a:p>
            <a:pPr algn="ctr"/>
            <a:r>
              <a:rPr lang="en-IE" dirty="0">
                <a:solidFill>
                  <a:schemeClr val="accent1"/>
                </a:solidFill>
              </a:rPr>
              <a:t>Presented by Nicki Villars on behalf of Ghada El Serafy, chair of Coastal Working Group</a:t>
            </a:r>
          </a:p>
        </p:txBody>
      </p:sp>
      <p:pic>
        <p:nvPicPr>
          <p:cNvPr id="4" name="Afbeelding 31">
            <a:extLst>
              <a:ext uri="{FF2B5EF4-FFF2-40B4-BE49-F238E27FC236}">
                <a16:creationId xmlns:a16="http://schemas.microsoft.com/office/drawing/2014/main" id="{545F88AD-3E30-4595-8028-AC7452386C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5219" y="148249"/>
            <a:ext cx="2045464" cy="66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584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2213" y="4466828"/>
            <a:ext cx="110299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>
                <a:solidFill>
                  <a:schemeClr val="accent1"/>
                </a:solidFill>
              </a:rPr>
              <a:t>Thank you for your attention</a:t>
            </a:r>
          </a:p>
          <a:p>
            <a:pPr algn="ctr"/>
            <a:endParaRPr lang="en-IE" dirty="0">
              <a:solidFill>
                <a:schemeClr val="accent1"/>
              </a:solidFill>
            </a:endParaRPr>
          </a:p>
          <a:p>
            <a:pPr algn="ctr"/>
            <a:endParaRPr lang="en-IE" dirty="0">
              <a:solidFill>
                <a:schemeClr val="accent1"/>
              </a:solidFill>
            </a:endParaRPr>
          </a:p>
          <a:p>
            <a:pPr algn="ctr"/>
            <a:r>
              <a:rPr lang="en-IE" dirty="0" err="1">
                <a:solidFill>
                  <a:schemeClr val="accent1"/>
                </a:solidFill>
              </a:rPr>
              <a:t>EuroGOOS</a:t>
            </a:r>
            <a:r>
              <a:rPr lang="en-IE" dirty="0">
                <a:solidFill>
                  <a:schemeClr val="accent1"/>
                </a:solidFill>
              </a:rPr>
              <a:t> Coastal Working Group </a:t>
            </a:r>
          </a:p>
          <a:p>
            <a:pPr algn="ctr"/>
            <a:endParaRPr lang="en-IE" dirty="0">
              <a:solidFill>
                <a:schemeClr val="accent1"/>
              </a:solidFill>
            </a:endParaRPr>
          </a:p>
          <a:p>
            <a:pPr algn="ctr"/>
            <a:r>
              <a:rPr lang="en-IE" dirty="0" err="1">
                <a:solidFill>
                  <a:schemeClr val="accent1"/>
                </a:solidFill>
              </a:rPr>
              <a:t>EuroGOOS</a:t>
            </a:r>
            <a:r>
              <a:rPr lang="en-IE" dirty="0">
                <a:solidFill>
                  <a:schemeClr val="accent1"/>
                </a:solidFill>
              </a:rPr>
              <a:t> General Assembly, 7-9 May 2019</a:t>
            </a:r>
          </a:p>
        </p:txBody>
      </p:sp>
      <p:pic>
        <p:nvPicPr>
          <p:cNvPr id="4" name="Afbeelding 31">
            <a:extLst>
              <a:ext uri="{FF2B5EF4-FFF2-40B4-BE49-F238E27FC236}">
                <a16:creationId xmlns:a16="http://schemas.microsoft.com/office/drawing/2014/main" id="{545F88AD-3E30-4595-8028-AC7452386C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5219" y="148249"/>
            <a:ext cx="2045464" cy="6667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B35794F-FCD8-4EC4-AB38-E5AC1CFD3E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188" y="815002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534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0819" y="11398"/>
            <a:ext cx="116297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32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Objectives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819" y="907819"/>
            <a:ext cx="4976252" cy="5693866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 Objective: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just">
              <a:defRPr/>
            </a:pPr>
            <a:r>
              <a:rPr lang="en-US" b="1" dirty="0">
                <a:solidFill>
                  <a:prstClr val="black"/>
                </a:solidFill>
              </a:rPr>
              <a:t>Examine the entire value chain </a:t>
            </a:r>
            <a:r>
              <a:rPr lang="en-US" dirty="0">
                <a:solidFill>
                  <a:prstClr val="black"/>
                </a:solidFill>
              </a:rPr>
              <a:t>from coastal in-situ observations, satellite data, ocean forecasts and analysis, to integrated coastal products and services for users: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r>
              <a:rPr lang="en-GB" dirty="0">
                <a:solidFill>
                  <a:prstClr val="black"/>
                </a:solidFill>
              </a:rPr>
              <a:t>Provide information on </a:t>
            </a:r>
            <a:r>
              <a:rPr lang="en-GB" b="1" dirty="0">
                <a:solidFill>
                  <a:prstClr val="black"/>
                </a:solidFill>
              </a:rPr>
              <a:t>potential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b="1" dirty="0">
                <a:solidFill>
                  <a:prstClr val="black"/>
                </a:solidFill>
              </a:rPr>
              <a:t>coastal data sources </a:t>
            </a:r>
            <a:r>
              <a:rPr lang="en-GB" dirty="0">
                <a:solidFill>
                  <a:prstClr val="black"/>
                </a:solidFill>
              </a:rPr>
              <a:t>and </a:t>
            </a:r>
            <a:r>
              <a:rPr lang="en-GB" b="1" dirty="0">
                <a:solidFill>
                  <a:prstClr val="black"/>
                </a:solidFill>
              </a:rPr>
              <a:t>users requirements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prstClr val="black"/>
                </a:solidFill>
              </a:rPr>
              <a:t>Examine </a:t>
            </a:r>
            <a:r>
              <a:rPr lang="en-US" b="1" dirty="0">
                <a:solidFill>
                  <a:prstClr val="black"/>
                </a:solidFill>
              </a:rPr>
              <a:t>sustainability</a:t>
            </a:r>
            <a:r>
              <a:rPr lang="en-US" dirty="0">
                <a:solidFill>
                  <a:prstClr val="black"/>
                </a:solidFill>
              </a:rPr>
              <a:t> and </a:t>
            </a:r>
            <a:r>
              <a:rPr lang="en-US" b="1" dirty="0">
                <a:solidFill>
                  <a:prstClr val="black"/>
                </a:solidFill>
              </a:rPr>
              <a:t>fitness for purpose </a:t>
            </a:r>
            <a:r>
              <a:rPr lang="en-US" dirty="0">
                <a:solidFill>
                  <a:prstClr val="black"/>
                </a:solidFill>
              </a:rPr>
              <a:t>of the existing coastal in-situ observing system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 recommendations and facilitate the co-creation of integrated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coastal products and services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around Europe.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Identify future steps needed to secure and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improve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 elements of the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coastal value chain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IE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487839" y="1695565"/>
            <a:ext cx="6372728" cy="3214797"/>
            <a:chOff x="230819" y="2399806"/>
            <a:chExt cx="8693512" cy="4385545"/>
          </a:xfrm>
        </p:grpSpPr>
        <p:pic>
          <p:nvPicPr>
            <p:cNvPr id="2050" name="Picture 2" descr="Main Image Real Time Observations. Designed by Frank O'Reilly.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819" y="2399806"/>
              <a:ext cx="4912813" cy="14325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Copernicus Marine Service, European Commission and Mercator Ocean logos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3632" y="2403883"/>
              <a:ext cx="3780699" cy="14325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Down Arrow 7"/>
            <p:cNvSpPr/>
            <p:nvPr/>
          </p:nvSpPr>
          <p:spPr>
            <a:xfrm>
              <a:off x="4895437" y="3736539"/>
              <a:ext cx="496389" cy="84772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2" name="Billede 4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53728">
              <a:off x="6809472" y="4911717"/>
              <a:ext cx="2078848" cy="181817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85389">
              <a:off x="897521" y="4889729"/>
              <a:ext cx="2417733" cy="187837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 rot="20785389">
              <a:off x="1926934" y="6329996"/>
              <a:ext cx="11364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E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©Swedish Coastguard</a:t>
              </a:r>
            </a:p>
          </p:txBody>
        </p:sp>
        <p:pic>
          <p:nvPicPr>
            <p:cNvPr id="17" name="Picture 16"/>
            <p:cNvPicPr/>
            <p:nvPr/>
          </p:nvPicPr>
          <p:blipFill rotWithShape="1">
            <a:blip r:embed="rId7"/>
            <a:srcRect l="12570" t="12151" r="18411" b="5136"/>
            <a:stretch/>
          </p:blipFill>
          <p:spPr bwMode="auto">
            <a:xfrm>
              <a:off x="3133411" y="4584259"/>
              <a:ext cx="3918855" cy="2201092"/>
            </a:xfrm>
            <a:prstGeom prst="rect">
              <a:avLst/>
            </a:prstGeom>
            <a:ln>
              <a:solidFill>
                <a:schemeClr val="accent1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3" name="Afbeelding 31">
            <a:extLst>
              <a:ext uri="{FF2B5EF4-FFF2-40B4-BE49-F238E27FC236}">
                <a16:creationId xmlns:a16="http://schemas.microsoft.com/office/drawing/2014/main" id="{FC581BB3-8C4F-46A7-A213-D597FDCB9F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35219" y="148249"/>
            <a:ext cx="2045464" cy="66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683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19" y="1295981"/>
            <a:ext cx="5239445" cy="39347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0819" y="215115"/>
            <a:ext cx="116297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chemeClr val="accent1"/>
                </a:solidFill>
              </a:rPr>
              <a:t>Members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0" y="881868"/>
            <a:ext cx="5683217" cy="56323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E" b="1" u="sng" dirty="0"/>
              <a:t>Chair: </a:t>
            </a:r>
            <a:r>
              <a:rPr lang="en-IE" dirty="0"/>
              <a:t>Ghada El Serafy (Deltares, Netherlands) </a:t>
            </a:r>
          </a:p>
          <a:p>
            <a:r>
              <a:rPr lang="en-IE" b="1" u="sng" dirty="0"/>
              <a:t>Co-chair:</a:t>
            </a:r>
            <a:r>
              <a:rPr lang="en-IE" dirty="0"/>
              <a:t> Anna Rubio (AZTI, Spain)</a:t>
            </a:r>
          </a:p>
          <a:p>
            <a:endParaRPr lang="en-IE" dirty="0"/>
          </a:p>
          <a:p>
            <a:r>
              <a:rPr lang="en-IE" b="1" u="sng" dirty="0"/>
              <a:t>Members: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Joaquín Tintoré (SOCIB, Spain)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Laura </a:t>
            </a:r>
            <a:r>
              <a:rPr lang="en-IE" dirty="0" err="1"/>
              <a:t>Ursella</a:t>
            </a:r>
            <a:r>
              <a:rPr lang="en-IE" dirty="0"/>
              <a:t> (OGS, Italy)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Federico </a:t>
            </a:r>
            <a:r>
              <a:rPr lang="en-IE" dirty="0" err="1"/>
              <a:t>Falcini</a:t>
            </a:r>
            <a:r>
              <a:rPr lang="en-IE" dirty="0"/>
              <a:t> (CNR, Italy)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Arthur Capet (</a:t>
            </a:r>
            <a:r>
              <a:rPr lang="en-IE" dirty="0" err="1"/>
              <a:t>Uni</a:t>
            </a:r>
            <a:r>
              <a:rPr lang="en-IE" dirty="0"/>
              <a:t> Liege, Belgium)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Joanna </a:t>
            </a:r>
            <a:r>
              <a:rPr lang="en-IE" dirty="0" err="1"/>
              <a:t>Staneva</a:t>
            </a:r>
            <a:r>
              <a:rPr lang="en-IE" dirty="0"/>
              <a:t> (HZG, Germany)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Francisco Campuzano (IST, Portugal)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Jun She (DMI, Denmark)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Paloma de la </a:t>
            </a:r>
            <a:r>
              <a:rPr lang="en-IE" dirty="0" err="1"/>
              <a:t>Valee</a:t>
            </a:r>
            <a:r>
              <a:rPr lang="en-IE" dirty="0"/>
              <a:t> &amp; Sebastien Legrand (RBINS, BE)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Bruce Hackett &amp; </a:t>
            </a:r>
            <a:r>
              <a:rPr lang="en-IE" dirty="0" err="1"/>
              <a:t>Oyvind</a:t>
            </a:r>
            <a:r>
              <a:rPr lang="en-IE" dirty="0"/>
              <a:t> </a:t>
            </a:r>
            <a:r>
              <a:rPr lang="en-IE" dirty="0" err="1"/>
              <a:t>Saetra</a:t>
            </a:r>
            <a:r>
              <a:rPr lang="en-IE" dirty="0"/>
              <a:t> (Met Norway)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Veronique </a:t>
            </a:r>
            <a:r>
              <a:rPr lang="en-IE" dirty="0" err="1"/>
              <a:t>Creach</a:t>
            </a:r>
            <a:r>
              <a:rPr lang="en-IE" dirty="0"/>
              <a:t> (Cefas, UK)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Ivane Pairaud (Ifremer, France)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Marina Tonani (UK </a:t>
            </a:r>
            <a:r>
              <a:rPr lang="en-IE" dirty="0" err="1"/>
              <a:t>MetOffice</a:t>
            </a:r>
            <a:r>
              <a:rPr lang="en-I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Angelique Melet (Mercator Ocean, FR)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Lorinc Meszaros (</a:t>
            </a:r>
            <a:r>
              <a:rPr lang="en-IE" dirty="0" err="1"/>
              <a:t>Deltares</a:t>
            </a:r>
            <a:r>
              <a:rPr lang="en-IE" dirty="0"/>
              <a:t>, Netherlands)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Georg Umgiesser (CNR, Italy)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EuroGOOS Office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37075" y="5254242"/>
            <a:ext cx="3826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i="1" dirty="0"/>
              <a:t>Coastal WG Kick Off Meeting, May 2018, Brussels </a:t>
            </a:r>
          </a:p>
        </p:txBody>
      </p:sp>
      <p:pic>
        <p:nvPicPr>
          <p:cNvPr id="7" name="Afbeelding 31">
            <a:extLst>
              <a:ext uri="{FF2B5EF4-FFF2-40B4-BE49-F238E27FC236}">
                <a16:creationId xmlns:a16="http://schemas.microsoft.com/office/drawing/2014/main" id="{FBF39225-973E-4AC4-9603-0EC3D879B2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5219" y="148249"/>
            <a:ext cx="2045464" cy="6667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48C423-22AF-46AF-837C-C0F5776680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10659" y="5230682"/>
            <a:ext cx="1346451" cy="142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058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0819" y="11398"/>
            <a:ext cx="116297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chemeClr val="accent1"/>
                </a:solidFill>
              </a:rPr>
              <a:t>Coastal Working Group Roadmap (</a:t>
            </a:r>
            <a:r>
              <a:rPr lang="es-ES" sz="3200" b="1" dirty="0">
                <a:solidFill>
                  <a:schemeClr val="accent1"/>
                </a:solidFill>
              </a:rPr>
              <a:t>short and </a:t>
            </a:r>
            <a:r>
              <a:rPr lang="es-ES" sz="3200" b="1" dirty="0" err="1">
                <a:solidFill>
                  <a:schemeClr val="accent1"/>
                </a:solidFill>
              </a:rPr>
              <a:t>medium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term</a:t>
            </a:r>
            <a:r>
              <a:rPr lang="en-IE" sz="3200" b="1" dirty="0">
                <a:solidFill>
                  <a:schemeClr val="accent1"/>
                </a:solidFill>
              </a:rPr>
              <a:t>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728358"/>
              </p:ext>
            </p:extLst>
          </p:nvPr>
        </p:nvGraphicFramePr>
        <p:xfrm>
          <a:off x="286251" y="593233"/>
          <a:ext cx="11629747" cy="6172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37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7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483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9639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Actions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Objectives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Status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2046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/>
                        <a:t># 1: </a:t>
                      </a:r>
                      <a:r>
                        <a:rPr lang="en-US" sz="1800" b="1" kern="1200" dirty="0">
                          <a:effectLst/>
                        </a:rPr>
                        <a:t>Map users of coastal products</a:t>
                      </a:r>
                      <a:endParaRPr lang="en-GB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Inventory of primary </a:t>
                      </a:r>
                      <a:r>
                        <a:rPr lang="en-US" sz="1800" b="1" dirty="0"/>
                        <a:t>users per sector</a:t>
                      </a:r>
                      <a:endParaRPr lang="en-GB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solidFill>
                            <a:schemeClr val="accent6"/>
                          </a:solidFill>
                        </a:rPr>
                        <a:t>User and Sector catalogue established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First inputs gathered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Continuously updated</a:t>
                      </a:r>
                      <a:endParaRPr lang="en-GB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20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/>
                        <a:t># 2: </a:t>
                      </a:r>
                      <a:r>
                        <a:rPr lang="en-US" sz="1800" b="1" kern="1200" dirty="0">
                          <a:effectLst/>
                        </a:rPr>
                        <a:t>Review of available and potential coastal data – Focus on River discharge </a:t>
                      </a:r>
                      <a:endParaRPr lang="en-GB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Inventory of existing coastal data and gaps (Focus on </a:t>
                      </a:r>
                      <a:r>
                        <a:rPr lang="en-US" sz="1800" u="sng" baseline="0" dirty="0"/>
                        <a:t>River data</a:t>
                      </a:r>
                      <a:r>
                        <a:rPr lang="en-US" sz="1800" dirty="0"/>
                        <a:t>) and </a:t>
                      </a:r>
                      <a:r>
                        <a:rPr lang="en-US" sz="1800" b="1" dirty="0"/>
                        <a:t>identify potential sources of data</a:t>
                      </a:r>
                      <a:endParaRPr lang="en-GB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solidFill>
                            <a:schemeClr val="accent6"/>
                          </a:solidFill>
                          <a:effectLst/>
                        </a:rPr>
                        <a:t>Near-real time river data sources template</a:t>
                      </a:r>
                      <a:r>
                        <a:rPr lang="en-GB" sz="1800" kern="1200" baseline="0" dirty="0">
                          <a:solidFill>
                            <a:schemeClr val="accent6"/>
                          </a:solidFill>
                          <a:effectLst/>
                        </a:rPr>
                        <a:t> created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baseline="0" dirty="0">
                          <a:effectLst/>
                        </a:rPr>
                        <a:t>Completed for Portugal, open for inputs</a:t>
                      </a:r>
                      <a:endParaRPr lang="en-GB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20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/>
                        <a:t># 3: </a:t>
                      </a:r>
                      <a:r>
                        <a:rPr lang="en-GB" sz="1800" b="1" kern="1200" dirty="0">
                          <a:effectLst/>
                        </a:rPr>
                        <a:t>Operational modelling Survey</a:t>
                      </a:r>
                      <a:endParaRPr lang="en-GB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Updated inventory of </a:t>
                      </a:r>
                      <a:r>
                        <a:rPr lang="en-US" sz="1800" b="1" dirty="0"/>
                        <a:t>European</a:t>
                      </a:r>
                      <a:r>
                        <a:rPr lang="en-US" sz="1800" b="1" baseline="0" dirty="0"/>
                        <a:t> </a:t>
                      </a:r>
                      <a:r>
                        <a:rPr lang="en-US" sz="1800" b="1" dirty="0"/>
                        <a:t>operational modelling capacity </a:t>
                      </a:r>
                      <a:endParaRPr lang="en-GB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Comprehensive</a:t>
                      </a:r>
                      <a:r>
                        <a:rPr lang="en-US" sz="1800" baseline="0" dirty="0"/>
                        <a:t> s</a:t>
                      </a:r>
                      <a:r>
                        <a:rPr lang="en-US" sz="1800" dirty="0"/>
                        <a:t>urvey completed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/>
                        <a:t>Results are being processed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>
                          <a:solidFill>
                            <a:schemeClr val="accent6"/>
                          </a:solidFill>
                        </a:rPr>
                        <a:t>Preparing publication in progress </a:t>
                      </a:r>
                      <a:endParaRPr lang="en-GB" sz="18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2046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/>
                        <a:t># 4: </a:t>
                      </a:r>
                      <a:r>
                        <a:rPr lang="en-GB" sz="1800" b="1" kern="1200" dirty="0">
                          <a:effectLst/>
                        </a:rPr>
                        <a:t>Review of coastal in-situ Data Assimilation</a:t>
                      </a:r>
                      <a:endParaRPr lang="en-GB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800" dirty="0"/>
                        <a:t>Framework for optimizing coastal sea monitoring and forecasting systems</a:t>
                      </a:r>
                      <a:endParaRPr lang="en-GB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solidFill>
                            <a:schemeClr val="accent6"/>
                          </a:solidFill>
                        </a:rPr>
                        <a:t>Draft working</a:t>
                      </a:r>
                      <a:r>
                        <a:rPr lang="en-US" sz="1800" baseline="0" dirty="0">
                          <a:solidFill>
                            <a:schemeClr val="accent6"/>
                          </a:solidFill>
                        </a:rPr>
                        <a:t> document created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/>
                        <a:t>Iterative development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>
                          <a:solidFill>
                            <a:schemeClr val="accent6"/>
                          </a:solidFill>
                        </a:rPr>
                        <a:t>Inputs from Action 3 (Modelling inventory)</a:t>
                      </a:r>
                      <a:endParaRPr lang="en-GB" sz="18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784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/>
                        <a:t># 5: </a:t>
                      </a:r>
                      <a:r>
                        <a:rPr lang="en-GB" sz="1800" b="1" kern="1200" dirty="0">
                          <a:effectLst/>
                        </a:rPr>
                        <a:t>Inventory/Review of integrated Coastal Products</a:t>
                      </a:r>
                      <a:endParaRPr lang="en-GB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Inventory of </a:t>
                      </a:r>
                      <a:r>
                        <a:rPr lang="en-US" sz="1800" b="1" dirty="0"/>
                        <a:t>integrated coastal products </a:t>
                      </a:r>
                      <a:r>
                        <a:rPr lang="en-US" sz="1800" dirty="0"/>
                        <a:t>and services</a:t>
                      </a:r>
                      <a:endParaRPr lang="en-GB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/>
                        <a:t>Template created for Integrated near real-time Coastal Products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/>
                        <a:t>Gathering of inputs in progress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120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/>
                        <a:t># 6: </a:t>
                      </a:r>
                      <a:r>
                        <a:rPr lang="en-GB" sz="1800" b="1" kern="1200" dirty="0">
                          <a:effectLst/>
                        </a:rPr>
                        <a:t>Coastal WG Whitepaper </a:t>
                      </a:r>
                      <a:endParaRPr lang="en-GB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EuroGOOS Roadmap for Coastal Services (Vision paper)</a:t>
                      </a:r>
                      <a:endParaRPr lang="en-GB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solidFill>
                            <a:schemeClr val="accent6"/>
                          </a:solidFill>
                        </a:rPr>
                        <a:t>White paper skeleton created</a:t>
                      </a:r>
                      <a:endParaRPr lang="en-GB" sz="18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0869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1">
            <a:extLst>
              <a:ext uri="{FF2B5EF4-FFF2-40B4-BE49-F238E27FC236}">
                <a16:creationId xmlns:a16="http://schemas.microsoft.com/office/drawing/2014/main" id="{533220BE-D683-4B78-A405-EA1F52747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5219" y="148249"/>
            <a:ext cx="2045464" cy="666753"/>
          </a:xfrm>
          <a:prstGeom prst="rect">
            <a:avLst/>
          </a:prstGeom>
        </p:spPr>
      </p:pic>
      <p:sp>
        <p:nvSpPr>
          <p:cNvPr id="9" name="Google Shape;67;p15">
            <a:extLst>
              <a:ext uri="{FF2B5EF4-FFF2-40B4-BE49-F238E27FC236}">
                <a16:creationId xmlns:a16="http://schemas.microsoft.com/office/drawing/2014/main" id="{A7021E00-C841-4483-80DA-E9B096167307}"/>
              </a:ext>
            </a:extLst>
          </p:cNvPr>
          <p:cNvSpPr txBox="1">
            <a:spLocks/>
          </p:cNvSpPr>
          <p:nvPr/>
        </p:nvSpPr>
        <p:spPr>
          <a:xfrm>
            <a:off x="239776" y="48087"/>
            <a:ext cx="1028967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5B9BD5"/>
                </a:solidFill>
                <a:latin typeface="Calibri" panose="020F0502020204030204"/>
                <a:ea typeface="+mn-ea"/>
                <a:cs typeface="+mn-cs"/>
              </a:rPr>
              <a:t>Operational modelling Capacity – Survey results</a:t>
            </a:r>
          </a:p>
        </p:txBody>
      </p:sp>
      <p:sp>
        <p:nvSpPr>
          <p:cNvPr id="12" name="Google Shape;66;p15">
            <a:extLst>
              <a:ext uri="{FF2B5EF4-FFF2-40B4-BE49-F238E27FC236}">
                <a16:creationId xmlns:a16="http://schemas.microsoft.com/office/drawing/2014/main" id="{1EBB50E0-D7E4-4E27-9E67-8CE4198CFC4A}"/>
              </a:ext>
            </a:extLst>
          </p:cNvPr>
          <p:cNvSpPr txBox="1">
            <a:spLocks/>
          </p:cNvSpPr>
          <p:nvPr/>
        </p:nvSpPr>
        <p:spPr>
          <a:xfrm>
            <a:off x="7379303" y="884530"/>
            <a:ext cx="3244705" cy="679457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73 Answers from 36 Institutes</a:t>
            </a:r>
          </a:p>
          <a:p>
            <a:pPr marL="0" indent="0">
              <a:spcBef>
                <a:spcPts val="2133"/>
              </a:spcBef>
              <a:spcAft>
                <a:spcPts val="2133"/>
              </a:spcAft>
              <a:buFont typeface="Arial" panose="020B0604020202020204" pitchFamily="34" charset="0"/>
              <a:buNone/>
            </a:pPr>
            <a:endParaRPr lang="en-US" sz="1800" dirty="0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3433DFE6-9C68-434F-8F39-429B35EF22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5" b="3311"/>
          <a:stretch/>
        </p:blipFill>
        <p:spPr>
          <a:xfrm>
            <a:off x="96564" y="2764278"/>
            <a:ext cx="5628682" cy="3816593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0FB05FE8-6FBA-449B-8833-C7B7EB609E10}"/>
              </a:ext>
            </a:extLst>
          </p:cNvPr>
          <p:cNvSpPr txBox="1"/>
          <p:nvPr/>
        </p:nvSpPr>
        <p:spPr>
          <a:xfrm>
            <a:off x="2053655" y="6502136"/>
            <a:ext cx="1714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EOVs resolved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DFA9328-1700-467E-A525-ECAD49FDE926}"/>
              </a:ext>
            </a:extLst>
          </p:cNvPr>
          <p:cNvSpPr txBox="1"/>
          <p:nvPr/>
        </p:nvSpPr>
        <p:spPr>
          <a:xfrm>
            <a:off x="358219" y="811687"/>
            <a:ext cx="49490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Questions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Domain and grid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Spatial and Temporal resolutions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EOVS and Phenomena of interest resolved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Assimilation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Forcing used (atmospheric, land)</a:t>
            </a:r>
          </a:p>
          <a:p>
            <a:endParaRPr 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ACCC9ED-6F57-42FB-9D15-CD510B7E7C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889" y="1563987"/>
            <a:ext cx="6116335" cy="336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60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1">
            <a:extLst>
              <a:ext uri="{FF2B5EF4-FFF2-40B4-BE49-F238E27FC236}">
                <a16:creationId xmlns:a16="http://schemas.microsoft.com/office/drawing/2014/main" id="{533220BE-D683-4B78-A405-EA1F52747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5219" y="148249"/>
            <a:ext cx="2045464" cy="66675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6B9679E-9F6C-4FDA-88C8-172053862046}"/>
              </a:ext>
            </a:extLst>
          </p:cNvPr>
          <p:cNvSpPr/>
          <p:nvPr/>
        </p:nvSpPr>
        <p:spPr>
          <a:xfrm>
            <a:off x="218363" y="259192"/>
            <a:ext cx="116005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>
                <a:solidFill>
                  <a:schemeClr val="accent1"/>
                </a:solidFill>
              </a:rPr>
              <a:t>Planned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publications</a:t>
            </a:r>
            <a:endParaRPr lang="es-ES" sz="3200" b="1" dirty="0">
              <a:solidFill>
                <a:schemeClr val="accen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C615A6-528C-482A-B49B-FC557BFF56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7394" y="3119460"/>
            <a:ext cx="2771229" cy="36396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395D09-FDB5-495B-8D95-C84C54F148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5461" y="3878098"/>
            <a:ext cx="1172215" cy="13422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3AD059-771D-422A-9970-5FCFC8ACE8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65461" y="5339390"/>
            <a:ext cx="1172215" cy="14197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22FDAC4-4015-4AF4-B439-C10CA0E05391}"/>
              </a:ext>
            </a:extLst>
          </p:cNvPr>
          <p:cNvSpPr txBox="1"/>
          <p:nvPr/>
        </p:nvSpPr>
        <p:spPr>
          <a:xfrm>
            <a:off x="86387" y="1120676"/>
            <a:ext cx="100334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2400" b="1" dirty="0">
                <a:solidFill>
                  <a:schemeClr val="accent1"/>
                </a:solidFill>
              </a:rPr>
              <a:t>Paper on European Operational modelling Capacity and recommendation for improvement</a:t>
            </a:r>
          </a:p>
          <a:p>
            <a:endParaRPr lang="nl-NL" sz="2400" b="1" dirty="0">
              <a:solidFill>
                <a:schemeClr val="accent1"/>
              </a:solidFill>
            </a:endParaRPr>
          </a:p>
          <a:p>
            <a:pPr marL="869950" lvl="1" indent="-285750"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b="1" dirty="0">
                <a:latin typeface="Calibri" panose="020F0502020204030204" pitchFamily="34" charset="0"/>
                <a:cs typeface="Times New Roman" panose="02020603050405020304" pitchFamily="18" charset="0"/>
              </a:rPr>
              <a:t> Community-paper</a:t>
            </a: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 on models is being prepared showing the European operational modelling capacity, highlighting gaps and providing recommendations to the modelling community</a:t>
            </a:r>
            <a:endParaRPr lang="nl-NL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869950" lvl="1" indent="-285750"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r>
              <a:rPr lang="nl-NL" dirty="0">
                <a:latin typeface="Calibri" panose="020F0502020204030204" pitchFamily="34" charset="0"/>
                <a:cs typeface="Times New Roman" panose="02020603050405020304" pitchFamily="18" charset="0"/>
              </a:rPr>
              <a:t>Not explicit restrictions to “coastal models”</a:t>
            </a:r>
          </a:p>
          <a:p>
            <a:pPr marL="869950" lvl="1" indent="-285750"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endParaRPr lang="nl-NL" dirty="0">
              <a:solidFill>
                <a:srgbClr val="0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5876E9-95DC-4E9C-9E13-D19017891682}"/>
              </a:ext>
            </a:extLst>
          </p:cNvPr>
          <p:cNvSpPr/>
          <p:nvPr/>
        </p:nvSpPr>
        <p:spPr>
          <a:xfrm>
            <a:off x="218362" y="4305386"/>
            <a:ext cx="7069943" cy="1633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Coastal Working Group White paper (Vision paper)</a:t>
            </a:r>
            <a:endParaRPr lang="nl-NL" sz="2400" b="1" dirty="0">
              <a:solidFill>
                <a:schemeClr val="accent1"/>
              </a:solidFill>
            </a:endParaRPr>
          </a:p>
          <a:p>
            <a:pPr marL="800100" lvl="1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vision paper for coastal issues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working group members involved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 to all other ongoing activities related to coasts (including but not limited to  JERICO, JERICO-NEXT, JERICO-S3)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019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A6B9BF2-D429-4262-BC7C-909AB43E2D6F}"/>
              </a:ext>
            </a:extLst>
          </p:cNvPr>
          <p:cNvSpPr txBox="1"/>
          <p:nvPr/>
        </p:nvSpPr>
        <p:spPr>
          <a:xfrm>
            <a:off x="5567803" y="3420058"/>
            <a:ext cx="1056394" cy="6463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Coastal 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WG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87CE92-0E63-46DD-8A2E-4F2F1B769F4E}"/>
              </a:ext>
            </a:extLst>
          </p:cNvPr>
          <p:cNvSpPr/>
          <p:nvPr/>
        </p:nvSpPr>
        <p:spPr>
          <a:xfrm>
            <a:off x="4971961" y="1067481"/>
            <a:ext cx="2226689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Data Management, Exchange and Quality WG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95F006-4258-4DD4-90AB-D1A127A963CC}"/>
              </a:ext>
            </a:extLst>
          </p:cNvPr>
          <p:cNvSpPr/>
          <p:nvPr/>
        </p:nvSpPr>
        <p:spPr>
          <a:xfrm>
            <a:off x="1320127" y="5097813"/>
            <a:ext cx="1897309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Science Advisory WG</a:t>
            </a:r>
            <a:endParaRPr lang="en-US" dirty="0">
              <a:solidFill>
                <a:srgbClr val="3B3B3B"/>
              </a:solidFill>
              <a:latin typeface="myriad_proregular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5332CD-7270-454B-AF02-48B72A2174AF}"/>
              </a:ext>
            </a:extLst>
          </p:cNvPr>
          <p:cNvSpPr/>
          <p:nvPr/>
        </p:nvSpPr>
        <p:spPr>
          <a:xfrm>
            <a:off x="8965459" y="5108818"/>
            <a:ext cx="192178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nl-NL" b="1" dirty="0">
                <a:solidFill>
                  <a:schemeClr val="accent1"/>
                </a:solidFill>
                <a:latin typeface="myriad_prosemibold"/>
              </a:rPr>
              <a:t>Technology Plan WG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7C1FF6-8E95-4029-B202-6764AB3471D1}"/>
              </a:ext>
            </a:extLst>
          </p:cNvPr>
          <p:cNvSpPr/>
          <p:nvPr/>
        </p:nvSpPr>
        <p:spPr>
          <a:xfrm>
            <a:off x="218363" y="259192"/>
            <a:ext cx="116005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>
                <a:solidFill>
                  <a:schemeClr val="accent1"/>
                </a:solidFill>
              </a:rPr>
              <a:t>Suggested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synergies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with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Working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Groups</a:t>
            </a:r>
            <a:endParaRPr lang="es-ES" sz="3200" b="1" dirty="0">
              <a:solidFill>
                <a:schemeClr val="accent1"/>
              </a:solidFill>
            </a:endParaRPr>
          </a:p>
        </p:txBody>
      </p:sp>
      <p:pic>
        <p:nvPicPr>
          <p:cNvPr id="11" name="Afbeelding 31">
            <a:extLst>
              <a:ext uri="{FF2B5EF4-FFF2-40B4-BE49-F238E27FC236}">
                <a16:creationId xmlns:a16="http://schemas.microsoft.com/office/drawing/2014/main" id="{F81610AF-92F0-4B04-BBEA-7C1F93F0B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5219" y="148249"/>
            <a:ext cx="2045464" cy="66675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21FFFA9-7C90-4E86-8076-1FF918CC97B0}"/>
              </a:ext>
            </a:extLst>
          </p:cNvPr>
          <p:cNvCxnSpPr>
            <a:cxnSpLocks/>
          </p:cNvCxnSpPr>
          <p:nvPr/>
        </p:nvCxnSpPr>
        <p:spPr>
          <a:xfrm flipH="1" flipV="1">
            <a:off x="5879592" y="1987115"/>
            <a:ext cx="1" cy="1423619"/>
          </a:xfrm>
          <a:prstGeom prst="straightConnector1">
            <a:avLst/>
          </a:prstGeom>
          <a:ln w="38100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DD84A6C-C170-41CE-8AEF-C258341815CB}"/>
              </a:ext>
            </a:extLst>
          </p:cNvPr>
          <p:cNvSpPr txBox="1"/>
          <p:nvPr/>
        </p:nvSpPr>
        <p:spPr>
          <a:xfrm>
            <a:off x="641023" y="3961621"/>
            <a:ext cx="3608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>
                <a:solidFill>
                  <a:srgbClr val="C00000"/>
                </a:solidFill>
                <a:latin typeface="myriad_proregular"/>
              </a:rPr>
              <a:t>Report status and improvements needed to fill gaps in operational modelling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C38D43-4B07-4FAF-AC9D-3AD922FB51C6}"/>
              </a:ext>
            </a:extLst>
          </p:cNvPr>
          <p:cNvSpPr txBox="1"/>
          <p:nvPr/>
        </p:nvSpPr>
        <p:spPr>
          <a:xfrm>
            <a:off x="2716314" y="2374509"/>
            <a:ext cx="3067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>
                <a:solidFill>
                  <a:schemeClr val="accent1"/>
                </a:solidFill>
              </a:rPr>
              <a:t>Report on data management best  and operational procedures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5AC29F7-8437-4358-8475-B0D7E38698F1}"/>
              </a:ext>
            </a:extLst>
          </p:cNvPr>
          <p:cNvSpPr txBox="1"/>
          <p:nvPr/>
        </p:nvSpPr>
        <p:spPr>
          <a:xfrm>
            <a:off x="6497419" y="2359514"/>
            <a:ext cx="26100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C00000"/>
                </a:solidFill>
              </a:rPr>
              <a:t>Report on potential new sources of coastal data </a:t>
            </a:r>
            <a:endParaRPr lang="nl-NL" sz="1600" i="1" dirty="0">
              <a:solidFill>
                <a:srgbClr val="C00000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2C85BFA-C117-4D88-8724-CE5C1BA22419}"/>
              </a:ext>
            </a:extLst>
          </p:cNvPr>
          <p:cNvSpPr/>
          <p:nvPr/>
        </p:nvSpPr>
        <p:spPr>
          <a:xfrm>
            <a:off x="3406887" y="5097813"/>
            <a:ext cx="23913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  <a:latin typeface="myriad_proregular"/>
                <a:sym typeface="Wingdings" panose="05000000000000000000" pitchFamily="2" charset="2"/>
              </a:rPr>
              <a:t>Report links between operational oceanography and policy</a:t>
            </a:r>
            <a:endParaRPr lang="nl-NL" sz="1600" i="1" dirty="0">
              <a:solidFill>
                <a:schemeClr val="accent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1A3CE37-5A74-4750-A61C-D855D86F30FD}"/>
              </a:ext>
            </a:extLst>
          </p:cNvPr>
          <p:cNvSpPr/>
          <p:nvPr/>
        </p:nvSpPr>
        <p:spPr>
          <a:xfrm>
            <a:off x="6296694" y="4990840"/>
            <a:ext cx="22277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i="1" dirty="0">
                <a:solidFill>
                  <a:srgbClr val="C00000"/>
                </a:solidFill>
                <a:latin typeface="myriad_proregular"/>
              </a:rPr>
              <a:t>Report on users and and TRL requirements for coastal services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4F75F9EA-5B10-468C-B8ED-F9BF5103D8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3883" y="5361848"/>
            <a:ext cx="1081788" cy="1432311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629DA4A-68F4-4513-87C6-A85C1E889343}"/>
              </a:ext>
            </a:extLst>
          </p:cNvPr>
          <p:cNvCxnSpPr>
            <a:cxnSpLocks/>
          </p:cNvCxnSpPr>
          <p:nvPr/>
        </p:nvCxnSpPr>
        <p:spPr>
          <a:xfrm flipV="1">
            <a:off x="6312409" y="1987115"/>
            <a:ext cx="0" cy="1423619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4DC691AF-343A-420A-BA10-82CF9C530B75}"/>
              </a:ext>
            </a:extLst>
          </p:cNvPr>
          <p:cNvSpPr/>
          <p:nvPr/>
        </p:nvSpPr>
        <p:spPr>
          <a:xfrm>
            <a:off x="7917184" y="4031223"/>
            <a:ext cx="26879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  <a:latin typeface="myriad_proregular"/>
              </a:rPr>
              <a:t>Report  on latest advances in coastal observing technology 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681E8EA-9EC3-4190-9687-07B9564FA664}"/>
              </a:ext>
            </a:extLst>
          </p:cNvPr>
          <p:cNvCxnSpPr>
            <a:cxnSpLocks/>
          </p:cNvCxnSpPr>
          <p:nvPr/>
        </p:nvCxnSpPr>
        <p:spPr>
          <a:xfrm flipH="1" flipV="1">
            <a:off x="6637929" y="3897768"/>
            <a:ext cx="2380561" cy="1211050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0BA4C34-A565-4A1C-9805-320125932973}"/>
              </a:ext>
            </a:extLst>
          </p:cNvPr>
          <p:cNvCxnSpPr>
            <a:cxnSpLocks/>
          </p:cNvCxnSpPr>
          <p:nvPr/>
        </p:nvCxnSpPr>
        <p:spPr>
          <a:xfrm flipH="1" flipV="1">
            <a:off x="6426376" y="4075714"/>
            <a:ext cx="2539083" cy="1286134"/>
          </a:xfrm>
          <a:prstGeom prst="straightConnector1">
            <a:avLst/>
          </a:prstGeom>
          <a:ln w="38100">
            <a:solidFill>
              <a:srgbClr val="C0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AC9F6D7-4B1D-4C0E-9FAE-BDF87E0A51D4}"/>
              </a:ext>
            </a:extLst>
          </p:cNvPr>
          <p:cNvCxnSpPr>
            <a:cxnSpLocks/>
          </p:cNvCxnSpPr>
          <p:nvPr/>
        </p:nvCxnSpPr>
        <p:spPr>
          <a:xfrm flipV="1">
            <a:off x="3321151" y="4075714"/>
            <a:ext cx="2562801" cy="1160180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4A810A-CAA8-4562-9E96-151EB88518A9}"/>
              </a:ext>
            </a:extLst>
          </p:cNvPr>
          <p:cNvCxnSpPr>
            <a:cxnSpLocks/>
          </p:cNvCxnSpPr>
          <p:nvPr/>
        </p:nvCxnSpPr>
        <p:spPr>
          <a:xfrm flipV="1">
            <a:off x="3151389" y="3953710"/>
            <a:ext cx="2391328" cy="1072383"/>
          </a:xfrm>
          <a:prstGeom prst="straightConnector1">
            <a:avLst/>
          </a:prstGeom>
          <a:ln w="38100">
            <a:solidFill>
              <a:srgbClr val="C0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9526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A6B9BF2-D429-4262-BC7C-909AB43E2D6F}"/>
              </a:ext>
            </a:extLst>
          </p:cNvPr>
          <p:cNvSpPr txBox="1"/>
          <p:nvPr/>
        </p:nvSpPr>
        <p:spPr>
          <a:xfrm>
            <a:off x="9516487" y="2793822"/>
            <a:ext cx="1242381" cy="6463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Coastal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WG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87CE92-0E63-46DD-8A2E-4F2F1B769F4E}"/>
              </a:ext>
            </a:extLst>
          </p:cNvPr>
          <p:cNvSpPr/>
          <p:nvPr/>
        </p:nvSpPr>
        <p:spPr>
          <a:xfrm>
            <a:off x="430416" y="2086474"/>
            <a:ext cx="2948474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Observing Platform </a:t>
            </a:r>
          </a:p>
          <a:p>
            <a:pPr algn="ctr"/>
            <a:r>
              <a:rPr lang="en-US" b="1" dirty="0">
                <a:solidFill>
                  <a:schemeClr val="accent1"/>
                </a:solidFill>
              </a:rPr>
              <a:t>Task Teams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err="1">
                <a:solidFill>
                  <a:srgbClr val="3B3B3B"/>
                </a:solidFill>
                <a:latin typeface="myriad_proregular"/>
              </a:rPr>
              <a:t>FerryBox</a:t>
            </a:r>
            <a:endParaRPr lang="en-US" dirty="0">
              <a:solidFill>
                <a:srgbClr val="3B3B3B"/>
              </a:solidFill>
              <a:latin typeface="myriad_proregular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B3B3B"/>
                </a:solidFill>
                <a:latin typeface="myriad_proregular"/>
              </a:rPr>
              <a:t>Tide gauges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B3B3B"/>
                </a:solidFill>
                <a:latin typeface="myriad_proregular"/>
              </a:rPr>
              <a:t>Gliders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  <a:latin typeface="myriad_proregular"/>
              </a:rPr>
              <a:t>HF radars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B3B3B"/>
                </a:solidFill>
                <a:latin typeface="myriad_proregular"/>
              </a:rPr>
              <a:t>Argo floats (Euro-Argo)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B3B3B"/>
                </a:solidFill>
                <a:latin typeface="myriad_proregular"/>
              </a:rPr>
              <a:t>Fixed platforms (EMSO)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B3B3B"/>
                </a:solidFill>
                <a:latin typeface="myriad_proregular"/>
              </a:rPr>
              <a:t>Animal-borne instruments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7C1FF6-8E95-4029-B202-6764AB3471D1}"/>
              </a:ext>
            </a:extLst>
          </p:cNvPr>
          <p:cNvSpPr/>
          <p:nvPr/>
        </p:nvSpPr>
        <p:spPr>
          <a:xfrm>
            <a:off x="218363" y="259192"/>
            <a:ext cx="116005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>
                <a:solidFill>
                  <a:schemeClr val="accent1"/>
                </a:solidFill>
              </a:rPr>
              <a:t>Suggested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synergies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with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Task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Teams</a:t>
            </a:r>
            <a:endParaRPr lang="es-ES" sz="3200" b="1" dirty="0">
              <a:solidFill>
                <a:schemeClr val="accent1"/>
              </a:solidFill>
            </a:endParaRPr>
          </a:p>
        </p:txBody>
      </p:sp>
      <p:pic>
        <p:nvPicPr>
          <p:cNvPr id="11" name="Afbeelding 31">
            <a:extLst>
              <a:ext uri="{FF2B5EF4-FFF2-40B4-BE49-F238E27FC236}">
                <a16:creationId xmlns:a16="http://schemas.microsoft.com/office/drawing/2014/main" id="{F81610AF-92F0-4B04-BBEA-7C1F93F0B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5219" y="148249"/>
            <a:ext cx="2045464" cy="66675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DC38D43-4B07-4FAF-AC9D-3AD922FB51C6}"/>
              </a:ext>
            </a:extLst>
          </p:cNvPr>
          <p:cNvSpPr txBox="1"/>
          <p:nvPr/>
        </p:nvSpPr>
        <p:spPr>
          <a:xfrm>
            <a:off x="3672854" y="3778543"/>
            <a:ext cx="58436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C00000"/>
                </a:solidFill>
              </a:rPr>
              <a:t>Report </a:t>
            </a:r>
            <a:r>
              <a:rPr lang="en-US" b="1" i="1" dirty="0">
                <a:solidFill>
                  <a:srgbClr val="C00000"/>
                </a:solidFill>
              </a:rPr>
              <a:t>in-situ observations &amp; data requirements </a:t>
            </a:r>
            <a:r>
              <a:rPr lang="en-US" i="1" dirty="0">
                <a:solidFill>
                  <a:srgbClr val="C00000"/>
                </a:solidFill>
              </a:rPr>
              <a:t>for operational coastal model validation, calibration, and assimilation </a:t>
            </a:r>
            <a:endParaRPr lang="en-US" i="1" dirty="0">
              <a:solidFill>
                <a:srgbClr val="C00000"/>
              </a:solidFill>
              <a:latin typeface="myriad_proregular"/>
              <a:sym typeface="Wingdings" panose="05000000000000000000" pitchFamily="2" charset="2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rgbClr val="C00000"/>
                </a:solidFill>
                <a:sym typeface="Wingdings" panose="05000000000000000000" pitchFamily="2" charset="2"/>
              </a:rPr>
              <a:t>Technological requirements</a:t>
            </a:r>
            <a:r>
              <a:rPr lang="en-US" i="1" dirty="0">
                <a:solidFill>
                  <a:srgbClr val="C00000"/>
                </a:solidFill>
                <a:sym typeface="Wingdings" panose="05000000000000000000" pitchFamily="2" charset="2"/>
              </a:rPr>
              <a:t> for integrated coastal services based on users needs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1A3CE37-5A74-4750-A61C-D855D86F30FD}"/>
              </a:ext>
            </a:extLst>
          </p:cNvPr>
          <p:cNvSpPr/>
          <p:nvPr/>
        </p:nvSpPr>
        <p:spPr>
          <a:xfrm>
            <a:off x="5389615" y="3687676"/>
            <a:ext cx="40356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i="1" dirty="0">
              <a:solidFill>
                <a:schemeClr val="accent1"/>
              </a:solidFill>
              <a:latin typeface="myriad_proregular"/>
            </a:endParaRPr>
          </a:p>
          <a:p>
            <a:endParaRPr lang="en-US" i="1" dirty="0">
              <a:solidFill>
                <a:schemeClr val="accent1"/>
              </a:solidFill>
              <a:latin typeface="myriad_proregular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639CC48-6690-461F-85A5-9346636644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0652" y="5289988"/>
            <a:ext cx="1400314" cy="1419763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A7405440-CDCD-4772-A519-BA4DC62D4065}"/>
              </a:ext>
            </a:extLst>
          </p:cNvPr>
          <p:cNvSpPr/>
          <p:nvPr/>
        </p:nvSpPr>
        <p:spPr>
          <a:xfrm>
            <a:off x="3903682" y="2702729"/>
            <a:ext cx="5172635" cy="399035"/>
          </a:xfrm>
          <a:prstGeom prst="rightArrow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944D9069-D21E-4868-B84A-71978A7041A1}"/>
              </a:ext>
            </a:extLst>
          </p:cNvPr>
          <p:cNvSpPr/>
          <p:nvPr/>
        </p:nvSpPr>
        <p:spPr>
          <a:xfrm rot="10800000">
            <a:off x="3819060" y="3240637"/>
            <a:ext cx="5172635" cy="399034"/>
          </a:xfrm>
          <a:prstGeom prst="rightArrow">
            <a:avLst/>
          </a:prstGeom>
          <a:solidFill>
            <a:srgbClr val="C00000">
              <a:alpha val="3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0AF8AB2-DC1B-4E29-84AB-713460918522}"/>
              </a:ext>
            </a:extLst>
          </p:cNvPr>
          <p:cNvSpPr/>
          <p:nvPr/>
        </p:nvSpPr>
        <p:spPr>
          <a:xfrm>
            <a:off x="3595705" y="1502400"/>
            <a:ext cx="59720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accent1"/>
                </a:solidFill>
                <a:latin typeface="myriad_proregular"/>
              </a:rPr>
              <a:t>Report </a:t>
            </a:r>
            <a:r>
              <a:rPr lang="en-US" b="1" i="1" dirty="0">
                <a:solidFill>
                  <a:schemeClr val="accent1"/>
                </a:solidFill>
                <a:latin typeface="myriad_proregular"/>
              </a:rPr>
              <a:t>latest advances in coastal observing systems</a:t>
            </a:r>
            <a:r>
              <a:rPr lang="en-US" i="1" dirty="0">
                <a:solidFill>
                  <a:schemeClr val="accent1"/>
                </a:solidFill>
                <a:latin typeface="myriad_proregular"/>
              </a:rPr>
              <a:t> governance </a:t>
            </a:r>
            <a:r>
              <a:rPr lang="en-US" i="1" dirty="0">
                <a:solidFill>
                  <a:schemeClr val="accent1"/>
                </a:solidFill>
              </a:rPr>
              <a:t>in Europe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accent1"/>
                </a:solidFill>
              </a:rPr>
              <a:t>Report </a:t>
            </a:r>
            <a:r>
              <a:rPr lang="en-US" b="1" i="1" dirty="0">
                <a:solidFill>
                  <a:schemeClr val="accent1"/>
                </a:solidFill>
              </a:rPr>
              <a:t>operational data procedures and services </a:t>
            </a:r>
            <a:r>
              <a:rPr lang="en-US" i="1" dirty="0">
                <a:solidFill>
                  <a:schemeClr val="accent1"/>
                </a:solidFill>
              </a:rPr>
              <a:t>(incl. data quality control procedures  and data management)</a:t>
            </a:r>
            <a:endParaRPr lang="en-US" i="1" dirty="0">
              <a:solidFill>
                <a:schemeClr val="accent1"/>
              </a:solidFill>
              <a:latin typeface="myriad_proregular"/>
            </a:endParaRPr>
          </a:p>
        </p:txBody>
      </p:sp>
    </p:spTree>
    <p:extLst>
      <p:ext uri="{BB962C8B-B14F-4D97-AF65-F5344CB8AC3E}">
        <p14:creationId xmlns:p14="http://schemas.microsoft.com/office/powerpoint/2010/main" val="2580226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1299" y="265468"/>
            <a:ext cx="116005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>
                <a:solidFill>
                  <a:schemeClr val="accent1"/>
                </a:solidFill>
              </a:rPr>
              <a:t>Joint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collaboration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on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funding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opportunities</a:t>
            </a:r>
            <a:endParaRPr lang="es-ES" sz="3200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0646" y="1544996"/>
            <a:ext cx="837286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/>
              <a:t>Possible funding sources aligned with Coastal Working Group activities were identified:</a:t>
            </a:r>
          </a:p>
          <a:p>
            <a:endParaRPr lang="en-US" sz="2000" b="1" u="sng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b="1" cap="small" spc="20" dirty="0">
                <a:ea typeface="SimSun" panose="02010600030101010101" pitchFamily="2" charset="-122"/>
              </a:rPr>
              <a:t>DT-SPACE-01-EO-2018-2020 Copernicus Market Uptake</a:t>
            </a:r>
            <a:r>
              <a:rPr lang="en-US" sz="2000" dirty="0"/>
              <a:t> </a:t>
            </a:r>
          </a:p>
          <a:p>
            <a:r>
              <a:rPr lang="en-GB" sz="2000" b="1" dirty="0">
                <a:solidFill>
                  <a:schemeClr val="accent1"/>
                </a:solidFill>
                <a:ea typeface="SimSun" panose="02010600030101010101" pitchFamily="2" charset="-122"/>
              </a:rPr>
              <a:t>What?: 	</a:t>
            </a:r>
            <a:r>
              <a:rPr lang="en-GB" dirty="0">
                <a:ea typeface="SimSun" panose="02010600030101010101" pitchFamily="2" charset="-122"/>
              </a:rPr>
              <a:t>Provide information services that offer </a:t>
            </a:r>
            <a:r>
              <a:rPr lang="en-GB" b="1" dirty="0">
                <a:ea typeface="SimSun" panose="02010600030101010101" pitchFamily="2" charset="-122"/>
              </a:rPr>
              <a:t>high resolution water quality </a:t>
            </a:r>
            <a:r>
              <a:rPr lang="en-GB" dirty="0">
                <a:ea typeface="SimSun" panose="02010600030101010101" pitchFamily="2" charset="-122"/>
              </a:rPr>
              <a:t>	and </a:t>
            </a:r>
            <a:r>
              <a:rPr lang="en-GB" b="1" dirty="0" err="1">
                <a:ea typeface="SimSun" panose="02010600030101010101" pitchFamily="2" charset="-122"/>
              </a:rPr>
              <a:t>metocean</a:t>
            </a:r>
            <a:r>
              <a:rPr lang="en-GB" b="1" dirty="0">
                <a:ea typeface="SimSun" panose="02010600030101010101" pitchFamily="2" charset="-122"/>
              </a:rPr>
              <a:t> indicators </a:t>
            </a:r>
            <a:r>
              <a:rPr lang="en-GB" dirty="0">
                <a:ea typeface="SimSun" panose="02010600030101010101" pitchFamily="2" charset="-122"/>
              </a:rPr>
              <a:t>in </a:t>
            </a:r>
            <a:r>
              <a:rPr lang="en-GB" b="1" dirty="0">
                <a:ea typeface="SimSun" panose="02010600030101010101" pitchFamily="2" charset="-122"/>
              </a:rPr>
              <a:t>coastal and nearshore areas</a:t>
            </a:r>
          </a:p>
          <a:p>
            <a:r>
              <a:rPr lang="en-GB" sz="2000" b="1" dirty="0">
                <a:solidFill>
                  <a:schemeClr val="accent1"/>
                </a:solidFill>
                <a:ea typeface="SimSun" panose="02010600030101010101" pitchFamily="2" charset="-122"/>
              </a:rPr>
              <a:t>Why?:</a:t>
            </a:r>
            <a:r>
              <a:rPr lang="en-GB" dirty="0">
                <a:solidFill>
                  <a:schemeClr val="accent1"/>
                </a:solidFill>
                <a:ea typeface="SimSun" panose="02010600030101010101" pitchFamily="2" charset="-122"/>
              </a:rPr>
              <a:t> 	</a:t>
            </a:r>
            <a:r>
              <a:rPr lang="en-GB" dirty="0">
                <a:ea typeface="SimSun" panose="02010600030101010101" pitchFamily="2" charset="-122"/>
              </a:rPr>
              <a:t>To improve operation, planning and management of different marine 	activities in the sectors </a:t>
            </a:r>
            <a:r>
              <a:rPr lang="en-GB" b="1" dirty="0">
                <a:ea typeface="SimSun" panose="02010600030101010101" pitchFamily="2" charset="-122"/>
              </a:rPr>
              <a:t>of wild fisheries, </a:t>
            </a:r>
            <a:r>
              <a:rPr lang="en-GB" b="1" dirty="0" err="1">
                <a:ea typeface="SimSun" panose="02010600030101010101" pitchFamily="2" charset="-122"/>
              </a:rPr>
              <a:t>oystergrounds</a:t>
            </a:r>
            <a:r>
              <a:rPr lang="en-GB" b="1" dirty="0">
                <a:ea typeface="SimSun" panose="02010600030101010101" pitchFamily="2" charset="-122"/>
              </a:rPr>
              <a:t> restoration, 	and 	bivalve </a:t>
            </a:r>
            <a:r>
              <a:rPr lang="en-GB" b="1" dirty="0" err="1">
                <a:ea typeface="SimSun" panose="02010600030101010101" pitchFamily="2" charset="-122"/>
              </a:rPr>
              <a:t>mariculture</a:t>
            </a:r>
            <a:r>
              <a:rPr lang="en-GB" dirty="0">
                <a:ea typeface="SimSun" panose="02010600030101010101" pitchFamily="2" charset="-122"/>
              </a:rPr>
              <a:t>.</a:t>
            </a:r>
          </a:p>
          <a:p>
            <a:endParaRPr lang="en-US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1" dirty="0"/>
              <a:t>Exploring other funding possibilities: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err="1"/>
              <a:t>ERAnet</a:t>
            </a: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JERICO S3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JPI Oceans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err="1"/>
              <a:t>Danubius</a:t>
            </a:r>
            <a:r>
              <a:rPr lang="en-US" dirty="0"/>
              <a:t>-RI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COST Action</a:t>
            </a:r>
            <a:endParaRPr lang="en-GB" dirty="0"/>
          </a:p>
        </p:txBody>
      </p:sp>
      <p:pic>
        <p:nvPicPr>
          <p:cNvPr id="4" name="Afbeelding 31">
            <a:extLst>
              <a:ext uri="{FF2B5EF4-FFF2-40B4-BE49-F238E27FC236}">
                <a16:creationId xmlns:a16="http://schemas.microsoft.com/office/drawing/2014/main" id="{701DC430-B83E-4E2B-8D9E-ECEA73A6D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5219" y="148249"/>
            <a:ext cx="2045464" cy="666753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6E7C53DA-7C5B-410E-AA75-C234641421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3472" y="815002"/>
            <a:ext cx="1817229" cy="1817229"/>
          </a:xfrm>
          <a:prstGeom prst="rect">
            <a:avLst/>
          </a:prstGeom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7392DC70-DDDB-4F4A-BFC4-6C35CE3678F7}"/>
              </a:ext>
            </a:extLst>
          </p:cNvPr>
          <p:cNvGrpSpPr/>
          <p:nvPr/>
        </p:nvGrpSpPr>
        <p:grpSpPr>
          <a:xfrm>
            <a:off x="9413165" y="2150381"/>
            <a:ext cx="2567536" cy="2256683"/>
            <a:chOff x="0" y="685800"/>
            <a:chExt cx="6242139" cy="5486400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FCE4ED2E-1D6C-4283-84D3-ED55B53DB2C3}"/>
                </a:ext>
              </a:extLst>
            </p:cNvPr>
            <p:cNvGrpSpPr/>
            <p:nvPr/>
          </p:nvGrpSpPr>
          <p:grpSpPr>
            <a:xfrm>
              <a:off x="0" y="685800"/>
              <a:ext cx="6242139" cy="5486400"/>
              <a:chOff x="0" y="685800"/>
              <a:chExt cx="6242139" cy="5486400"/>
            </a:xfrm>
          </p:grpSpPr>
          <p:pic>
            <p:nvPicPr>
              <p:cNvPr id="73" name="Picture 2" descr="https://www.alternatehistory.com/wiki/lib/exe/fetch.php?cache=&amp;media=blank_map_directory:europe8du1.png">
                <a:extLst>
                  <a:ext uri="{FF2B5EF4-FFF2-40B4-BE49-F238E27FC236}">
                    <a16:creationId xmlns:a16="http://schemas.microsoft.com/office/drawing/2014/main" id="{895705DA-FECD-4E72-B9C5-83E5FE15AF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00" y="685800"/>
                <a:ext cx="6089739" cy="5486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4" name="Picture 17">
                <a:extLst>
                  <a:ext uri="{FF2B5EF4-FFF2-40B4-BE49-F238E27FC236}">
                    <a16:creationId xmlns:a16="http://schemas.microsoft.com/office/drawing/2014/main" id="{327EC521-B7E5-4D24-81CC-AD5B5BEB0CA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9800" y="2119237"/>
                <a:ext cx="561003" cy="5639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5" name="Picture 17">
                <a:extLst>
                  <a:ext uri="{FF2B5EF4-FFF2-40B4-BE49-F238E27FC236}">
                    <a16:creationId xmlns:a16="http://schemas.microsoft.com/office/drawing/2014/main" id="{572AB904-90AD-4338-9479-033D1271C1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0" y="2133600"/>
                <a:ext cx="561003" cy="5639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6" name="Picture 18">
                <a:extLst>
                  <a:ext uri="{FF2B5EF4-FFF2-40B4-BE49-F238E27FC236}">
                    <a16:creationId xmlns:a16="http://schemas.microsoft.com/office/drawing/2014/main" id="{B3E57E3A-94E3-4779-8CC6-D6B10FE4D3A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62400" y="4044564"/>
                <a:ext cx="524688" cy="5274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7" name="Picture 17">
                <a:extLst>
                  <a:ext uri="{FF2B5EF4-FFF2-40B4-BE49-F238E27FC236}">
                    <a16:creationId xmlns:a16="http://schemas.microsoft.com/office/drawing/2014/main" id="{1966CB30-019A-46FE-AB4C-CBC7505BE7C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4267200"/>
                <a:ext cx="530622" cy="5334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8" name="Picture 18">
                <a:extLst>
                  <a:ext uri="{FF2B5EF4-FFF2-40B4-BE49-F238E27FC236}">
                    <a16:creationId xmlns:a16="http://schemas.microsoft.com/office/drawing/2014/main" id="{725167C8-2D51-4FA0-A27B-75E7B9EC36D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600" y="3511164"/>
                <a:ext cx="524688" cy="5274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9" name="Picture 17">
                <a:extLst>
                  <a:ext uri="{FF2B5EF4-FFF2-40B4-BE49-F238E27FC236}">
                    <a16:creationId xmlns:a16="http://schemas.microsoft.com/office/drawing/2014/main" id="{39ABB9B2-675F-45B6-B7DA-08ACF944026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48797" y="2683177"/>
                <a:ext cx="561003" cy="5639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71" name="Picture 17">
              <a:extLst>
                <a:ext uri="{FF2B5EF4-FFF2-40B4-BE49-F238E27FC236}">
                  <a16:creationId xmlns:a16="http://schemas.microsoft.com/office/drawing/2014/main" id="{50942CB4-5408-41A7-8C41-CBAF5F2077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2464" y="3969960"/>
              <a:ext cx="561003" cy="5639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2" name="Picture 17">
              <a:extLst>
                <a:ext uri="{FF2B5EF4-FFF2-40B4-BE49-F238E27FC236}">
                  <a16:creationId xmlns:a16="http://schemas.microsoft.com/office/drawing/2014/main" id="{9124D2DE-2864-40B8-99AD-BD9523BDB3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7088" y="3791551"/>
              <a:ext cx="561003" cy="5639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B669230-7EF9-4304-9ABD-B233A16DF4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04006" y="5245661"/>
            <a:ext cx="1507890" cy="14314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1D28545-FF22-4319-AA6A-9EF1C0191EFF}"/>
              </a:ext>
            </a:extLst>
          </p:cNvPr>
          <p:cNvSpPr/>
          <p:nvPr/>
        </p:nvSpPr>
        <p:spPr>
          <a:xfrm>
            <a:off x="2732397" y="5603417"/>
            <a:ext cx="39010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  <a:ea typeface="SimSun" panose="02010600030101010101" pitchFamily="2" charset="-122"/>
              </a:rPr>
              <a:t>Open for joint collaboration !</a:t>
            </a:r>
            <a:endParaRPr lang="nl-NL" sz="24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1001A9E-6AC8-45B4-A007-9388B1CF3527}"/>
              </a:ext>
            </a:extLst>
          </p:cNvPr>
          <p:cNvSpPr txBox="1"/>
          <p:nvPr/>
        </p:nvSpPr>
        <p:spPr>
          <a:xfrm>
            <a:off x="1480008" y="966787"/>
            <a:ext cx="622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Lack of funding is one of the main bottleneck!</a:t>
            </a:r>
          </a:p>
        </p:txBody>
      </p:sp>
    </p:spTree>
    <p:extLst>
      <p:ext uri="{BB962C8B-B14F-4D97-AF65-F5344CB8AC3E}">
        <p14:creationId xmlns:p14="http://schemas.microsoft.com/office/powerpoint/2010/main" val="3929775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2514</TotalTime>
  <Words>720</Words>
  <Application>Microsoft Office PowerPoint</Application>
  <PresentationFormat>Widescreen</PresentationFormat>
  <Paragraphs>144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myriad_proregular</vt:lpstr>
      <vt:lpstr>myriad_prosemibold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Marine Institute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Eleanor ORourke</dc:creator>
  <cp:lastModifiedBy>Nicky Villars</cp:lastModifiedBy>
  <cp:revision>114</cp:revision>
  <cp:lastPrinted>2019-04-29T08:45:31Z</cp:lastPrinted>
  <dcterms:created xsi:type="dcterms:W3CDTF">2018-05-23T13:03:51Z</dcterms:created>
  <dcterms:modified xsi:type="dcterms:W3CDTF">2019-05-07T08:12:46Z</dcterms:modified>
</cp:coreProperties>
</file>