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9" r:id="rId2"/>
    <p:sldId id="326" r:id="rId3"/>
    <p:sldId id="324" r:id="rId4"/>
    <p:sldId id="321" r:id="rId5"/>
    <p:sldId id="279" r:id="rId6"/>
    <p:sldId id="325" r:id="rId7"/>
  </p:sldIdLst>
  <p:sldSz cx="9144000" cy="6858000" type="screen4x3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05" autoAdjust="0"/>
    <p:restoredTop sz="85305" autoAdjust="0"/>
  </p:normalViewPr>
  <p:slideViewPr>
    <p:cSldViewPr>
      <p:cViewPr varScale="1">
        <p:scale>
          <a:sx n="45" d="100"/>
          <a:sy n="45" d="100"/>
        </p:scale>
        <p:origin x="66" y="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8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EF2E7-6FC1-4F31-85B3-D0E62997CFD4}" type="datetimeFigureOut">
              <a:rPr lang="en-GB" smtClean="0"/>
              <a:pPr/>
              <a:t>16/10/2019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8B9C6-F147-4FF7-BAD6-79AFE691130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167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 FB routes that are operated by Task Team members, the routes range from several times daily to every week or so (e.g.,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Hurtigruten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Bergen to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Kirknes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back).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Good coverage in coastal and shelf regions and some ocean regions (out to Iceland and Svalbard.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Poor coverage in Med Sea.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8B9C6-F147-4FF7-BAD6-79AFE691130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949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8B9C6-F147-4FF7-BAD6-79AFE691130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794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8B9C6-F147-4FF7-BAD6-79AFE691130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951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38AF-6E2F-4FDA-ADC7-28841292A271}" type="datetimeFigureOut">
              <a:rPr lang="en-GB" smtClean="0"/>
              <a:pPr/>
              <a:t>16/10/2019</a:t>
            </a:fld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53BA-8C2C-4251-A51A-C8CD4168800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048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53BA-8C2C-4251-A51A-C8CD4168800C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7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676" y="-27384"/>
            <a:ext cx="2427164" cy="773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845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53BA-8C2C-4251-A51A-C8CD4168800C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298" y="-20069"/>
            <a:ext cx="936104" cy="93732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224" y="-27461"/>
            <a:ext cx="1058296" cy="105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21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B38AF-6E2F-4FDA-ADC7-28841292A271}" type="datetimeFigureOut">
              <a:rPr lang="en-GB" smtClean="0"/>
              <a:pPr/>
              <a:t>16/10/2019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D53BA-8C2C-4251-A51A-C8CD4168800C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843808" y="6361856"/>
            <a:ext cx="33123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EuroGOOS</a:t>
            </a:r>
            <a:r>
              <a:rPr lang="en-GB" dirty="0" smtClean="0"/>
              <a:t> GA,</a:t>
            </a:r>
            <a:r>
              <a:rPr lang="en-GB" baseline="0" dirty="0" smtClean="0"/>
              <a:t> Crete, May </a:t>
            </a:r>
            <a:r>
              <a:rPr lang="en-GB" dirty="0" smtClean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03779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rrybox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0615" y="-76164"/>
            <a:ext cx="6265387" cy="1077615"/>
          </a:xfrm>
        </p:spPr>
        <p:txBody>
          <a:bodyPr>
            <a:normAutofit/>
          </a:bodyPr>
          <a:lstStyle/>
          <a:p>
            <a:r>
              <a:rPr lang="en-GB" sz="2800" b="1" noProof="0" dirty="0"/>
              <a:t>   The FerryBox </a:t>
            </a:r>
            <a:r>
              <a:rPr lang="en-GB" sz="2800" b="1" noProof="0" dirty="0" smtClean="0"/>
              <a:t>Community (FB-TT)</a:t>
            </a:r>
            <a:endParaRPr lang="en-GB" sz="2800" b="1" noProof="0" dirty="0"/>
          </a:p>
        </p:txBody>
      </p:sp>
      <p:sp>
        <p:nvSpPr>
          <p:cNvPr id="4" name="Textfeld 3"/>
          <p:cNvSpPr txBox="1"/>
          <p:nvPr/>
        </p:nvSpPr>
        <p:spPr>
          <a:xfrm>
            <a:off x="5652120" y="5157192"/>
            <a:ext cx="2914082" cy="520950"/>
          </a:xfrm>
          <a:prstGeom prst="rect">
            <a:avLst/>
          </a:prstGeom>
          <a:noFill/>
        </p:spPr>
        <p:txBody>
          <a:bodyPr wrap="none" lIns="89193" tIns="44596" rIns="89193" bIns="44596" rtlCol="0">
            <a:spAutoFit/>
          </a:bodyPr>
          <a:lstStyle/>
          <a:p>
            <a:r>
              <a:rPr lang="en-GB" sz="2800" b="1" i="1" dirty="0">
                <a:solidFill>
                  <a:srgbClr val="FF0000"/>
                </a:solidFill>
              </a:rPr>
              <a:t>www.ferrybox.org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95874" y="2197509"/>
            <a:ext cx="3962400" cy="269552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89193" tIns="44596" rIns="89193" bIns="44596" rtlCol="0">
            <a:spAutoFit/>
          </a:bodyPr>
          <a:lstStyle/>
          <a:p>
            <a:r>
              <a:rPr lang="en-GB" sz="1539" b="1" u="sng" dirty="0"/>
              <a:t>Institutions involved</a:t>
            </a:r>
            <a:r>
              <a:rPr lang="en-GB" sz="1539" b="1" dirty="0"/>
              <a:t>:</a:t>
            </a:r>
          </a:p>
          <a:p>
            <a:r>
              <a:rPr lang="en-GB" sz="1539" dirty="0"/>
              <a:t>HZG (Germany)</a:t>
            </a:r>
          </a:p>
          <a:p>
            <a:r>
              <a:rPr lang="en-GB" sz="1539" dirty="0"/>
              <a:t>NIVA, IMR (Norway)</a:t>
            </a:r>
          </a:p>
          <a:p>
            <a:r>
              <a:rPr lang="en-GB" sz="1539" dirty="0" err="1"/>
              <a:t>EuroGOOS</a:t>
            </a:r>
            <a:r>
              <a:rPr lang="en-GB" sz="1539" dirty="0"/>
              <a:t> (Belgium)</a:t>
            </a:r>
          </a:p>
          <a:p>
            <a:r>
              <a:rPr lang="en-GB" sz="1539" dirty="0"/>
              <a:t>SYKE (Finland)</a:t>
            </a:r>
          </a:p>
          <a:p>
            <a:r>
              <a:rPr lang="en-GB" sz="1539" dirty="0"/>
              <a:t>SMHI (Sweden)</a:t>
            </a:r>
          </a:p>
          <a:p>
            <a:r>
              <a:rPr lang="en-GB" sz="1539" dirty="0" smtClean="0"/>
              <a:t>TTU </a:t>
            </a:r>
            <a:r>
              <a:rPr lang="en-GB" sz="1539" dirty="0"/>
              <a:t>(Estonia)</a:t>
            </a:r>
          </a:p>
          <a:p>
            <a:r>
              <a:rPr lang="en-GB" sz="1539" dirty="0"/>
              <a:t>HCMR (Greece)</a:t>
            </a:r>
          </a:p>
          <a:p>
            <a:r>
              <a:rPr lang="en-GB" sz="1539" dirty="0"/>
              <a:t>IFREMER (France)</a:t>
            </a:r>
          </a:p>
          <a:p>
            <a:r>
              <a:rPr lang="en-GB" sz="1539" dirty="0"/>
              <a:t>CEFAS (UK)</a:t>
            </a:r>
          </a:p>
          <a:p>
            <a:r>
              <a:rPr lang="en-GB" sz="1539" dirty="0" err="1"/>
              <a:t>Deltares</a:t>
            </a:r>
            <a:r>
              <a:rPr lang="en-GB" sz="1539" dirty="0"/>
              <a:t> (</a:t>
            </a:r>
            <a:r>
              <a:rPr lang="en-GB" sz="1539" dirty="0" smtClean="0"/>
              <a:t>Netherlands)</a:t>
            </a:r>
            <a:endParaRPr lang="en-GB" sz="1539" dirty="0"/>
          </a:p>
        </p:txBody>
      </p:sp>
      <p:sp>
        <p:nvSpPr>
          <p:cNvPr id="7" name="Textfeld 4"/>
          <p:cNvSpPr txBox="1"/>
          <p:nvPr/>
        </p:nvSpPr>
        <p:spPr>
          <a:xfrm>
            <a:off x="2267744" y="3512010"/>
            <a:ext cx="2728130" cy="563782"/>
          </a:xfrm>
          <a:prstGeom prst="rect">
            <a:avLst/>
          </a:prstGeom>
          <a:noFill/>
          <a:ln w="19050">
            <a:noFill/>
          </a:ln>
        </p:spPr>
        <p:txBody>
          <a:bodyPr wrap="square" lIns="89193" tIns="44596" rIns="89193" bIns="44596" rtlCol="0">
            <a:spAutoFit/>
          </a:bodyPr>
          <a:lstStyle/>
          <a:p>
            <a:pPr algn="ctr"/>
            <a:r>
              <a:rPr lang="en-GB" sz="1539" dirty="0">
                <a:solidFill>
                  <a:schemeClr val="bg1"/>
                </a:solidFill>
              </a:rPr>
              <a:t>16 routes</a:t>
            </a:r>
          </a:p>
          <a:p>
            <a:pPr algn="ctr"/>
            <a:r>
              <a:rPr lang="en-GB" sz="1539" dirty="0">
                <a:solidFill>
                  <a:schemeClr val="bg1"/>
                </a:solidFill>
              </a:rPr>
              <a:t>Daily-weekly in frequency</a:t>
            </a:r>
          </a:p>
        </p:txBody>
      </p:sp>
      <p:pic>
        <p:nvPicPr>
          <p:cNvPr id="11" name="Picture 2" descr="D:\Petersen\FB_EU-Sensor Call\NEXOS\Book\Figures\Fig-05_FB-Line Europ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7" y="1222025"/>
            <a:ext cx="4674474" cy="517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33581" y="742406"/>
            <a:ext cx="4388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Andrew King (NIVA), Wilhelm Petersen (HZG)</a:t>
            </a:r>
            <a:endParaRPr 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FB-TT Objectives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noProof="0" dirty="0"/>
              <a:t>To act as the European component in the global community using ships of opportunity (e.g. JCOM-Ship Observation Team)</a:t>
            </a:r>
          </a:p>
          <a:p>
            <a:r>
              <a:rPr lang="en-GB" dirty="0"/>
              <a:t>I</a:t>
            </a:r>
            <a:r>
              <a:rPr lang="en-GB" noProof="0" dirty="0" err="1"/>
              <a:t>ncorporate</a:t>
            </a:r>
            <a:r>
              <a:rPr lang="en-GB" noProof="0" dirty="0"/>
              <a:t> links with ICOS (Integrated Carbon Observation System), GOOS, and other complementary activities</a:t>
            </a:r>
          </a:p>
          <a:p>
            <a:r>
              <a:rPr lang="en-GB" noProof="0" dirty="0"/>
              <a:t>Ensure the integration of FerryBox networks in the European Operational Oceanographic Services and contribute to the development of the European Ocean Observing System (EOOS). </a:t>
            </a:r>
          </a:p>
          <a:p>
            <a:r>
              <a:rPr lang="en-GB" noProof="0" dirty="0"/>
              <a:t>Operate and promote a common European FerryBox data portal</a:t>
            </a:r>
          </a:p>
          <a:p>
            <a:r>
              <a:rPr lang="en-GB" noProof="0" dirty="0"/>
              <a:t>Ensure data availability via the </a:t>
            </a:r>
            <a:r>
              <a:rPr lang="en-GB" noProof="0" dirty="0" err="1"/>
              <a:t>EuroGOOS</a:t>
            </a:r>
            <a:r>
              <a:rPr lang="en-GB" noProof="0" dirty="0"/>
              <a:t> ROOS data portals including data quality procedures</a:t>
            </a:r>
          </a:p>
          <a:p>
            <a:r>
              <a:rPr lang="en-GB" noProof="0" dirty="0"/>
              <a:t>Enable publication of FB Data through DOI</a:t>
            </a:r>
          </a:p>
        </p:txBody>
      </p:sp>
    </p:spTree>
    <p:extLst>
      <p:ext uri="{BB962C8B-B14F-4D97-AF65-F5344CB8AC3E}">
        <p14:creationId xmlns:p14="http://schemas.microsoft.com/office/powerpoint/2010/main" val="35876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88" y="0"/>
            <a:ext cx="8229600" cy="742404"/>
          </a:xfrm>
        </p:spPr>
        <p:txBody>
          <a:bodyPr/>
          <a:lstStyle/>
          <a:p>
            <a:r>
              <a:rPr lang="en-GB" noProof="0" dirty="0"/>
              <a:t>FB-TT Activities 2019-2020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41688" cy="6021288"/>
          </a:xfrm>
        </p:spPr>
        <p:txBody>
          <a:bodyPr>
            <a:normAutofit fontScale="77500" lnSpcReduction="20000"/>
          </a:bodyPr>
          <a:lstStyle/>
          <a:p>
            <a:r>
              <a:rPr lang="en-GB" sz="2400" b="1" noProof="0" dirty="0"/>
              <a:t>Chairs:</a:t>
            </a:r>
            <a:r>
              <a:rPr lang="en-GB" sz="2400" noProof="0" dirty="0"/>
              <a:t> Andrew King (NIVA), Wilhelm Petersen(HZG)</a:t>
            </a:r>
          </a:p>
          <a:p>
            <a:r>
              <a:rPr lang="en-GB" sz="2400" noProof="0" dirty="0"/>
              <a:t>Operation of </a:t>
            </a:r>
            <a:r>
              <a:rPr lang="en-GB" sz="2400" b="1" noProof="0" dirty="0"/>
              <a:t>FB-Website</a:t>
            </a:r>
            <a:r>
              <a:rPr lang="en-GB" sz="2400" noProof="0" dirty="0"/>
              <a:t> (</a:t>
            </a:r>
            <a:r>
              <a:rPr lang="en-GB" sz="2400" noProof="0" dirty="0">
                <a:hlinkClick r:id="rId3"/>
              </a:rPr>
              <a:t>www.ferrybox.org</a:t>
            </a:r>
            <a:r>
              <a:rPr lang="en-GB" sz="2400" noProof="0" dirty="0"/>
              <a:t>) with information about FB-lines, publications, events etc. hosted by HZG</a:t>
            </a:r>
          </a:p>
          <a:p>
            <a:r>
              <a:rPr lang="en-GB" sz="2400" b="1" noProof="0" dirty="0"/>
              <a:t>FB workshop </a:t>
            </a:r>
            <a:r>
              <a:rPr lang="en-GB" sz="2400" noProof="0" dirty="0"/>
              <a:t>24-26 April 2019 in Genoa</a:t>
            </a:r>
            <a:r>
              <a:rPr lang="en-GB" noProof="0" dirty="0"/>
              <a:t> </a:t>
            </a:r>
            <a:r>
              <a:rPr lang="en-GB" sz="2300" noProof="0" dirty="0"/>
              <a:t>(co-sponsored by </a:t>
            </a:r>
            <a:r>
              <a:rPr lang="en-GB" sz="2300" noProof="0" dirty="0" err="1"/>
              <a:t>EuroGOOS</a:t>
            </a:r>
            <a:r>
              <a:rPr lang="en-GB" sz="2300" noProof="0" dirty="0" smtClean="0"/>
              <a:t>, </a:t>
            </a:r>
            <a:r>
              <a:rPr lang="en-GB" sz="2300" noProof="0" dirty="0" err="1" smtClean="0"/>
              <a:t>EMODnet</a:t>
            </a:r>
            <a:r>
              <a:rPr lang="en-GB" sz="2300" noProof="0" dirty="0"/>
              <a:t>)</a:t>
            </a:r>
          </a:p>
          <a:p>
            <a:r>
              <a:rPr lang="en-GB" sz="2300" dirty="0"/>
              <a:t>Improving and extending </a:t>
            </a:r>
            <a:r>
              <a:rPr lang="en-GB" sz="2300" b="1" dirty="0"/>
              <a:t>European FerryBox database and data portal</a:t>
            </a:r>
            <a:r>
              <a:rPr lang="en-GB" sz="2300" dirty="0"/>
              <a:t> (</a:t>
            </a:r>
            <a:r>
              <a:rPr lang="en-GB" sz="2500" dirty="0">
                <a:solidFill>
                  <a:schemeClr val="tx2"/>
                </a:solidFill>
              </a:rPr>
              <a:t>http://ferrydata.hzg.de</a:t>
            </a:r>
            <a:r>
              <a:rPr lang="en-GB" sz="2300" dirty="0"/>
              <a:t>)</a:t>
            </a:r>
          </a:p>
          <a:p>
            <a:pPr lvl="1"/>
            <a:r>
              <a:rPr lang="en-GB" dirty="0"/>
              <a:t>increase the number of data suppliers (currently ~10 FB lines)</a:t>
            </a:r>
          </a:p>
          <a:p>
            <a:pPr lvl="1"/>
            <a:r>
              <a:rPr lang="en-GB" dirty="0"/>
              <a:t>export of </a:t>
            </a:r>
            <a:r>
              <a:rPr lang="en-GB" dirty="0" err="1"/>
              <a:t>netCDF</a:t>
            </a:r>
            <a:r>
              <a:rPr lang="en-GB" dirty="0"/>
              <a:t> files to CMEMS (e.g. ROOSs) </a:t>
            </a:r>
            <a:r>
              <a:rPr lang="en-GB" sz="2300" dirty="0"/>
              <a:t>(already established for IMR, NIVA ..)</a:t>
            </a:r>
          </a:p>
          <a:p>
            <a:pPr lvl="1"/>
            <a:r>
              <a:rPr lang="en-GB" dirty="0"/>
              <a:t>improvement and harmonization of quality flagging to both European FB database and </a:t>
            </a:r>
            <a:r>
              <a:rPr lang="en-GB" dirty="0" err="1"/>
              <a:t>EMODnet</a:t>
            </a:r>
            <a:r>
              <a:rPr lang="en-GB" dirty="0"/>
              <a:t> (discussed during FB workshop in April)</a:t>
            </a:r>
            <a:endParaRPr lang="en-GB" sz="2300" dirty="0"/>
          </a:p>
          <a:p>
            <a:r>
              <a:rPr lang="en-GB" sz="2300" dirty="0"/>
              <a:t>Continued coordination with </a:t>
            </a:r>
            <a:r>
              <a:rPr lang="en-GB" sz="2300" dirty="0" err="1"/>
              <a:t>EMODnet</a:t>
            </a:r>
            <a:endParaRPr lang="en-GB" sz="2300" dirty="0"/>
          </a:p>
          <a:p>
            <a:r>
              <a:rPr lang="en-GB" sz="2300" dirty="0"/>
              <a:t>Engage end users with </a:t>
            </a:r>
            <a:r>
              <a:rPr lang="en-GB" sz="2300" dirty="0" err="1"/>
              <a:t>EMODnet</a:t>
            </a:r>
            <a:r>
              <a:rPr lang="en-GB" sz="2300" dirty="0"/>
              <a:t> and </a:t>
            </a:r>
            <a:r>
              <a:rPr lang="en-GB" sz="2300" dirty="0" err="1"/>
              <a:t>EuroGOOS</a:t>
            </a:r>
            <a:r>
              <a:rPr lang="en-GB" sz="2300" dirty="0"/>
              <a:t> to ask community what </a:t>
            </a:r>
            <a:r>
              <a:rPr lang="en-GB" sz="2300" b="1" dirty="0"/>
              <a:t>products from FB </a:t>
            </a:r>
            <a:r>
              <a:rPr lang="en-GB" sz="2300" dirty="0"/>
              <a:t>they need and can use and </a:t>
            </a:r>
            <a:r>
              <a:rPr lang="en-GB" sz="2300" dirty="0" err="1"/>
              <a:t>FB+other</a:t>
            </a:r>
            <a:r>
              <a:rPr lang="en-GB" sz="2300" dirty="0"/>
              <a:t> platforms</a:t>
            </a:r>
          </a:p>
          <a:p>
            <a:r>
              <a:rPr lang="en-GB" sz="2300" b="1" dirty="0"/>
              <a:t>Coordinating with CMEMS IN SITU TAC </a:t>
            </a:r>
            <a:r>
              <a:rPr lang="en-GB" sz="2300" dirty="0"/>
              <a:t>where there is a task dedicated to carbon data with links with ICOS and SOCAT</a:t>
            </a:r>
          </a:p>
          <a:p>
            <a:r>
              <a:rPr lang="en-GB" sz="2300" b="1" dirty="0"/>
              <a:t>Strengthen synergies</a:t>
            </a:r>
            <a:r>
              <a:rPr lang="en-GB" sz="2300" dirty="0"/>
              <a:t> between FerryBox TT and ICOS Ocean Thematic Centre</a:t>
            </a:r>
          </a:p>
          <a:p>
            <a:r>
              <a:rPr lang="en-GB" sz="2300" b="1" dirty="0"/>
              <a:t>Update Task Team website </a:t>
            </a:r>
            <a:r>
              <a:rPr lang="en-GB" sz="2300" dirty="0"/>
              <a:t>with more information including FerryBox TT mini-bios, Wiki page, FAQs, etc.</a:t>
            </a:r>
            <a:endParaRPr lang="en-GB" sz="2300" noProof="0" dirty="0"/>
          </a:p>
          <a:p>
            <a:r>
              <a:rPr lang="en-GB" sz="2300" b="1" noProof="0" dirty="0" smtClean="0"/>
              <a:t>Activities within EU Projects</a:t>
            </a:r>
            <a:r>
              <a:rPr lang="en-GB" sz="2400" b="1" noProof="0" dirty="0"/>
              <a:t>:</a:t>
            </a:r>
          </a:p>
          <a:p>
            <a:pPr lvl="1"/>
            <a:r>
              <a:rPr lang="en-GB" sz="2300" noProof="0" dirty="0"/>
              <a:t>JERICO-NEXT (Deliverable “Best practise report” April 2019)</a:t>
            </a:r>
          </a:p>
          <a:p>
            <a:pPr lvl="1"/>
            <a:r>
              <a:rPr lang="en-GB" sz="2300" noProof="0" dirty="0" smtClean="0"/>
              <a:t>participation in new proposals (JERICO-S3 and EUROSEAS) </a:t>
            </a:r>
          </a:p>
          <a:p>
            <a:pPr marL="457200" lvl="1" indent="0">
              <a:buNone/>
            </a:pPr>
            <a:endParaRPr lang="en-GB" noProof="0" dirty="0"/>
          </a:p>
          <a:p>
            <a:pPr lvl="1"/>
            <a:endParaRPr lang="en-GB" noProof="0" dirty="0"/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6065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555776" y="23664"/>
            <a:ext cx="66967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9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FB </a:t>
            </a:r>
            <a:r>
              <a:rPr lang="en-GB" sz="2800" dirty="0"/>
              <a:t>workshop 24-26 April 2019 in Genoa</a:t>
            </a:r>
          </a:p>
          <a:p>
            <a:r>
              <a:rPr lang="de-DE" sz="2000" dirty="0" smtClean="0"/>
              <a:t>(</a:t>
            </a:r>
            <a:r>
              <a:rPr lang="de-DE" sz="2000" dirty="0" err="1" smtClean="0"/>
              <a:t>co-sponsored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EuroGOOS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EMODnet</a:t>
            </a:r>
            <a:r>
              <a:rPr lang="de-DE" sz="2000" dirty="0" smtClean="0"/>
              <a:t>)</a:t>
            </a:r>
          </a:p>
          <a:p>
            <a:endParaRPr lang="de-DE" sz="2000" dirty="0"/>
          </a:p>
        </p:txBody>
      </p:sp>
      <p:pic>
        <p:nvPicPr>
          <p:cNvPr id="1029" name="Picture 5" descr="C:\Users\petersen\AppData\Local\Temp\notes756DDA\~b661443.T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07" b="-1063"/>
          <a:stretch/>
        </p:blipFill>
        <p:spPr bwMode="auto">
          <a:xfrm>
            <a:off x="4839468" y="4149080"/>
            <a:ext cx="4144477" cy="227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-54998" y="2864979"/>
            <a:ext cx="91989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66 </a:t>
            </a:r>
            <a:r>
              <a:rPr lang="de-DE" dirty="0" err="1" smtClean="0"/>
              <a:t>participants</a:t>
            </a:r>
            <a:r>
              <a:rPr lang="de-DE" dirty="0" smtClean="0"/>
              <a:t> (</a:t>
            </a:r>
            <a:r>
              <a:rPr lang="de-DE" dirty="0"/>
              <a:t>FB </a:t>
            </a:r>
            <a:r>
              <a:rPr lang="de-DE" dirty="0" err="1"/>
              <a:t>task</a:t>
            </a:r>
            <a:r>
              <a:rPr lang="de-DE" dirty="0"/>
              <a:t> </a:t>
            </a:r>
            <a:r>
              <a:rPr lang="de-DE" dirty="0" err="1"/>
              <a:t>team</a:t>
            </a:r>
            <a:r>
              <a:rPr lang="de-DE" dirty="0"/>
              <a:t>, </a:t>
            </a:r>
            <a:r>
              <a:rPr lang="de-DE" dirty="0" smtClean="0"/>
              <a:t>FB </a:t>
            </a:r>
            <a:r>
              <a:rPr lang="de-DE" dirty="0" err="1"/>
              <a:t>operators</a:t>
            </a:r>
            <a:r>
              <a:rPr lang="de-DE" dirty="0"/>
              <a:t>, </a:t>
            </a:r>
            <a:r>
              <a:rPr lang="de-DE" dirty="0" smtClean="0"/>
              <a:t>ICOS OTC, </a:t>
            </a:r>
            <a:r>
              <a:rPr lang="de-DE" dirty="0" err="1"/>
              <a:t>EuroGOOS</a:t>
            </a:r>
            <a:r>
              <a:rPr lang="de-DE" dirty="0"/>
              <a:t>, EEA, </a:t>
            </a:r>
            <a:r>
              <a:rPr lang="de-DE" dirty="0" err="1"/>
              <a:t>EMODnet</a:t>
            </a:r>
            <a:r>
              <a:rPr lang="de-DE" dirty="0"/>
              <a:t> </a:t>
            </a:r>
            <a:r>
              <a:rPr lang="de-DE" dirty="0" err="1" smtClean="0"/>
              <a:t>physics</a:t>
            </a:r>
            <a:r>
              <a:rPr lang="de-DE" dirty="0"/>
              <a:t>, </a:t>
            </a:r>
            <a:r>
              <a:rPr lang="de-DE" dirty="0" smtClean="0"/>
              <a:t>JERICO-RI,</a:t>
            </a:r>
            <a:r>
              <a:rPr lang="de-DE" dirty="0"/>
              <a:t> </a:t>
            </a:r>
            <a:r>
              <a:rPr lang="de-DE" dirty="0" smtClean="0"/>
              <a:t>SMEs</a:t>
            </a:r>
            <a:r>
              <a:rPr lang="de-DE" dirty="0"/>
              <a:t>)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Invited</a:t>
            </a:r>
            <a:r>
              <a:rPr lang="de-DE" dirty="0" smtClean="0"/>
              <a:t> </a:t>
            </a:r>
            <a:r>
              <a:rPr lang="de-DE" dirty="0" err="1" smtClean="0"/>
              <a:t>talks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ICOS </a:t>
            </a:r>
            <a:r>
              <a:rPr lang="de-DE" dirty="0" err="1" smtClean="0"/>
              <a:t>community</a:t>
            </a:r>
            <a:r>
              <a:rPr lang="de-DE" dirty="0" smtClean="0"/>
              <a:t>, EEA, </a:t>
            </a:r>
            <a:r>
              <a:rPr lang="de-DE" dirty="0" err="1" smtClean="0"/>
              <a:t>EuroGOOS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Themes</a:t>
            </a:r>
            <a:r>
              <a:rPr lang="de-DE" dirty="0" smtClean="0"/>
              <a:t>:</a:t>
            </a:r>
          </a:p>
          <a:p>
            <a:pPr marL="742950" lvl="1" indent="-285750">
              <a:buFontTx/>
              <a:buChar char="-"/>
            </a:pP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/>
              <a:t>FB </a:t>
            </a:r>
            <a:r>
              <a:rPr lang="de-DE" dirty="0" err="1" smtClean="0"/>
              <a:t>activities</a:t>
            </a:r>
            <a:endParaRPr lang="de-DE" dirty="0"/>
          </a:p>
          <a:p>
            <a:pPr marL="742950" lvl="1" indent="-285750">
              <a:buFontTx/>
              <a:buChar char="-"/>
            </a:pPr>
            <a:r>
              <a:rPr lang="de-DE" dirty="0" err="1"/>
              <a:t>n</a:t>
            </a:r>
            <a:r>
              <a:rPr lang="de-DE" dirty="0" err="1" smtClean="0"/>
              <a:t>ew</a:t>
            </a:r>
            <a:r>
              <a:rPr lang="de-DE" dirty="0" smtClean="0"/>
              <a:t> techn. </a:t>
            </a:r>
            <a:r>
              <a:rPr lang="de-DE" dirty="0" err="1" smtClean="0"/>
              <a:t>developements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talks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industry</a:t>
            </a:r>
            <a:endParaRPr lang="de-DE" dirty="0"/>
          </a:p>
          <a:p>
            <a:pPr marL="742950" lvl="1" indent="-285750">
              <a:buFontTx/>
              <a:buChar char="-"/>
            </a:pPr>
            <a:r>
              <a:rPr lang="de-DE" dirty="0" err="1" smtClean="0"/>
              <a:t>EMODnet</a:t>
            </a:r>
            <a:r>
              <a:rPr lang="de-DE" dirty="0" smtClean="0"/>
              <a:t> </a:t>
            </a:r>
            <a:r>
              <a:rPr lang="de-DE" dirty="0"/>
              <a:t>FB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 smtClean="0"/>
              <a:t>presentations</a:t>
            </a:r>
            <a:endParaRPr lang="de-DE" dirty="0"/>
          </a:p>
          <a:p>
            <a:pPr marL="742950" lvl="1" indent="-285750">
              <a:buFontTx/>
              <a:buChar char="-"/>
            </a:pPr>
            <a:r>
              <a:rPr lang="de-DE" dirty="0" err="1" smtClean="0"/>
              <a:t>exchange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different </a:t>
            </a:r>
            <a:r>
              <a:rPr lang="de-DE" dirty="0" err="1" smtClean="0"/>
              <a:t>communities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   (e.g. ICOS – FB)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pic>
        <p:nvPicPr>
          <p:cNvPr id="10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67" y="862615"/>
            <a:ext cx="6480720" cy="1145540"/>
          </a:xfrm>
          <a:prstGeom prst="rect">
            <a:avLst/>
          </a:prstGeom>
        </p:spPr>
      </p:pic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61" y="5677808"/>
            <a:ext cx="838461" cy="3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4" descr="Image result for systea sp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37" y="6280890"/>
            <a:ext cx="707685" cy="3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470" y="5740958"/>
            <a:ext cx="1182215" cy="25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561" y="6258471"/>
            <a:ext cx="497696" cy="35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269" y="2137761"/>
            <a:ext cx="1918392" cy="5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Grafik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916" y="2155072"/>
            <a:ext cx="1558517" cy="5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2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131" y="5838445"/>
            <a:ext cx="905717" cy="18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2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915" y="6235567"/>
            <a:ext cx="414000" cy="3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Grafik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7" t="29239" r="11449" b="30760"/>
          <a:stretch>
            <a:fillRect/>
          </a:stretch>
        </p:blipFill>
        <p:spPr bwMode="auto">
          <a:xfrm>
            <a:off x="4788603" y="2173738"/>
            <a:ext cx="1219893" cy="54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Grafik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" r="21071"/>
          <a:stretch>
            <a:fillRect/>
          </a:stretch>
        </p:blipFill>
        <p:spPr bwMode="auto">
          <a:xfrm>
            <a:off x="6175368" y="2176985"/>
            <a:ext cx="1432419" cy="53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11440" y="3717031"/>
            <a:ext cx="8160960" cy="52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1440" y="3877186"/>
            <a:ext cx="81609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11440" y="4195887"/>
            <a:ext cx="816096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468640" y="4791586"/>
            <a:ext cx="81609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76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etersen\FB_TaskTeam\European FB Database&amp;Portal_nonArro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29188"/>
            <a:ext cx="8873391" cy="586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0"/>
            <a:ext cx="6923112" cy="634082"/>
          </a:xfrm>
        </p:spPr>
        <p:txBody>
          <a:bodyPr/>
          <a:lstStyle/>
          <a:p>
            <a:r>
              <a:rPr lang="de-DE" dirty="0" err="1" smtClean="0"/>
              <a:t>Challenges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Bottlenecks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07504" y="764704"/>
            <a:ext cx="903649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600" dirty="0"/>
              <a:t>S</a:t>
            </a:r>
            <a:r>
              <a:rPr lang="en-US" sz="2600" dirty="0" smtClean="0"/>
              <a:t>ustainable </a:t>
            </a:r>
            <a:r>
              <a:rPr lang="en-US" sz="2600" dirty="0"/>
              <a:t>funding of FerryBox </a:t>
            </a:r>
            <a:r>
              <a:rPr lang="en-US" sz="2600" dirty="0" smtClean="0"/>
              <a:t>operations</a:t>
            </a:r>
          </a:p>
          <a:p>
            <a:pPr marL="285750" indent="-285750">
              <a:buFontTx/>
              <a:buChar char="-"/>
            </a:pPr>
            <a:r>
              <a:rPr lang="en-US" sz="2600" dirty="0" smtClean="0"/>
              <a:t>Improving </a:t>
            </a:r>
            <a:r>
              <a:rPr lang="en-US" sz="2600" dirty="0"/>
              <a:t>engagement of </a:t>
            </a:r>
            <a:r>
              <a:rPr lang="en-US" sz="2600" b="1" dirty="0"/>
              <a:t>all</a:t>
            </a:r>
            <a:r>
              <a:rPr lang="en-US" sz="2600" dirty="0"/>
              <a:t> partners</a:t>
            </a:r>
          </a:p>
          <a:p>
            <a:pPr marL="285750" indent="-285750">
              <a:buFontTx/>
              <a:buChar char="-"/>
            </a:pPr>
            <a:r>
              <a:rPr lang="en-US" sz="2600" dirty="0" smtClean="0"/>
              <a:t>Updating TT website </a:t>
            </a:r>
            <a:r>
              <a:rPr lang="en-US" sz="2600" dirty="0"/>
              <a:t>with more information including </a:t>
            </a:r>
            <a:r>
              <a:rPr lang="en-US" sz="2600" dirty="0" smtClean="0"/>
              <a:t>Wiki </a:t>
            </a:r>
            <a:r>
              <a:rPr lang="en-US" sz="2600" dirty="0"/>
              <a:t>page, FAQs, </a:t>
            </a:r>
            <a:r>
              <a:rPr lang="en-US" sz="2600" dirty="0" smtClean="0"/>
              <a:t>etc.</a:t>
            </a:r>
            <a:endParaRPr lang="en-US" sz="2600" dirty="0" smtClean="0"/>
          </a:p>
          <a:p>
            <a:pPr marL="285750" indent="-285750">
              <a:buFontTx/>
              <a:buChar char="-"/>
            </a:pPr>
            <a:r>
              <a:rPr lang="en-US" sz="2600" dirty="0" smtClean="0"/>
              <a:t>Mediterranean Sea:</a:t>
            </a:r>
          </a:p>
          <a:p>
            <a:pPr marL="742950" lvl="1" indent="-285750">
              <a:buFontTx/>
              <a:buChar char="-"/>
            </a:pPr>
            <a:r>
              <a:rPr lang="en-US" sz="2600" dirty="0" smtClean="0"/>
              <a:t>still </a:t>
            </a:r>
            <a:r>
              <a:rPr lang="en-US" sz="2600" dirty="0"/>
              <a:t>not well covered with FB </a:t>
            </a:r>
            <a:r>
              <a:rPr lang="en-US" sz="2600" dirty="0" smtClean="0"/>
              <a:t>lines</a:t>
            </a:r>
          </a:p>
          <a:p>
            <a:pPr marL="742950" lvl="1" indent="-285750">
              <a:buFontTx/>
              <a:buChar char="-"/>
            </a:pPr>
            <a:r>
              <a:rPr lang="en-US" sz="2600" dirty="0" smtClean="0"/>
              <a:t>existing </a:t>
            </a:r>
            <a:r>
              <a:rPr lang="en-US" sz="2600" dirty="0"/>
              <a:t>lines partly out of operation due to missing funding </a:t>
            </a:r>
            <a:endParaRPr lang="en-US" sz="2600" dirty="0" smtClean="0"/>
          </a:p>
          <a:p>
            <a:pPr marL="285750" indent="-285750">
              <a:buFontTx/>
              <a:buChar char="-"/>
            </a:pPr>
            <a:r>
              <a:rPr lang="en-US" sz="2600" dirty="0" smtClean="0"/>
              <a:t>Database </a:t>
            </a:r>
            <a:r>
              <a:rPr lang="en-US" sz="2600" dirty="0"/>
              <a:t>and portal:</a:t>
            </a:r>
          </a:p>
          <a:p>
            <a:pPr marL="742950" lvl="1" indent="-285750">
              <a:buFontTx/>
              <a:buChar char="-"/>
            </a:pPr>
            <a:r>
              <a:rPr lang="en-US" sz="2600" dirty="0"/>
              <a:t>sustainable financial </a:t>
            </a:r>
            <a:r>
              <a:rPr lang="en-US" sz="2600" dirty="0" smtClean="0"/>
              <a:t>support</a:t>
            </a:r>
          </a:p>
          <a:p>
            <a:pPr marL="742950" lvl="1" indent="-285750">
              <a:buFontTx/>
              <a:buChar char="-"/>
            </a:pPr>
            <a:r>
              <a:rPr lang="en-GB" sz="2600" dirty="0" smtClean="0"/>
              <a:t>consistent QA/QC</a:t>
            </a:r>
            <a:endParaRPr lang="en-US" sz="2600" dirty="0" smtClean="0"/>
          </a:p>
          <a:p>
            <a:pPr marL="742950" lvl="1" indent="-285750">
              <a:buFontTx/>
              <a:buChar char="-"/>
            </a:pPr>
            <a:r>
              <a:rPr lang="en-US" sz="2600" dirty="0"/>
              <a:t>data inventory currently limited to the core parameters</a:t>
            </a:r>
          </a:p>
          <a:p>
            <a:pPr marL="742950" lvl="1" indent="-285750">
              <a:buFontTx/>
              <a:buChar char="-"/>
            </a:pPr>
            <a:r>
              <a:rPr lang="en-US" sz="2600" dirty="0" smtClean="0"/>
              <a:t>missing </a:t>
            </a:r>
            <a:r>
              <a:rPr lang="en-US" sz="2600" dirty="0"/>
              <a:t>data from a few lines in Europe, </a:t>
            </a:r>
          </a:p>
          <a:p>
            <a:pPr marL="742950" lvl="1" indent="-285750">
              <a:buFontTx/>
              <a:buChar char="-"/>
            </a:pPr>
            <a:r>
              <a:rPr lang="en-US" sz="2600" dirty="0" smtClean="0"/>
              <a:t>extension </a:t>
            </a:r>
            <a:r>
              <a:rPr lang="en-US" sz="2600" dirty="0"/>
              <a:t>to random </a:t>
            </a:r>
            <a:r>
              <a:rPr lang="en-US" sz="2600" dirty="0" smtClean="0"/>
              <a:t>routes? (e.g</a:t>
            </a:r>
            <a:r>
              <a:rPr lang="en-US" sz="2600" dirty="0"/>
              <a:t>. FBs on research vessels</a:t>
            </a:r>
            <a:r>
              <a:rPr lang="en-US" sz="2600" dirty="0" smtClean="0"/>
              <a:t>)</a:t>
            </a:r>
          </a:p>
          <a:p>
            <a:pPr marL="742950" lvl="1" indent="-285750">
              <a:buFontTx/>
              <a:buChar char="-"/>
            </a:pPr>
            <a:endParaRPr lang="en-US" sz="2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182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580</Words>
  <Application>Microsoft Office PowerPoint</Application>
  <PresentationFormat>Bildschirmpräsentation (4:3)</PresentationFormat>
  <Paragraphs>71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</vt:lpstr>
      <vt:lpstr>   The FerryBox Community (FB-TT)</vt:lpstr>
      <vt:lpstr>FB-TT Objectives</vt:lpstr>
      <vt:lpstr>FB-TT Activities 2019-2020</vt:lpstr>
      <vt:lpstr>PowerPoint-Präsentation</vt:lpstr>
      <vt:lpstr>PowerPoint-Präsentation</vt:lpstr>
      <vt:lpstr>Challenges and Bottlenecks</vt:lpstr>
    </vt:vector>
  </TitlesOfParts>
  <Company>HZG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EuroGOOS AISBL  European Global Ocean Observing System and the FerryBox Task Team</dc:title>
  <dc:creator>Petersen,  Wilhelm</dc:creator>
  <cp:lastModifiedBy>Petersen,  Wilhelm</cp:lastModifiedBy>
  <cp:revision>240</cp:revision>
  <cp:lastPrinted>2015-02-12T14:52:39Z</cp:lastPrinted>
  <dcterms:created xsi:type="dcterms:W3CDTF">2016-10-06T14:34:42Z</dcterms:created>
  <dcterms:modified xsi:type="dcterms:W3CDTF">2019-10-17T08:50:53Z</dcterms:modified>
</cp:coreProperties>
</file>