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8" r:id="rId2"/>
    <p:sldId id="257" r:id="rId3"/>
    <p:sldId id="274" r:id="rId4"/>
    <p:sldId id="269" r:id="rId5"/>
    <p:sldId id="270" r:id="rId6"/>
    <p:sldId id="272" r:id="rId7"/>
    <p:sldId id="258" r:id="rId8"/>
    <p:sldId id="259" r:id="rId9"/>
    <p:sldId id="278" r:id="rId10"/>
    <p:sldId id="260" r:id="rId11"/>
    <p:sldId id="271" r:id="rId12"/>
    <p:sldId id="266" r:id="rId13"/>
    <p:sldId id="275" r:id="rId14"/>
    <p:sldId id="267" r:id="rId15"/>
    <p:sldId id="265" r:id="rId16"/>
    <p:sldId id="276" r:id="rId17"/>
    <p:sldId id="262" r:id="rId18"/>
    <p:sldId id="263" r:id="rId19"/>
    <p:sldId id="261" r:id="rId20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2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13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+mj-lt"/>
        <a:ea typeface="+mj-ea"/>
        <a:cs typeface="+mj-cs"/>
        <a:sym typeface="Lucida Grande"/>
      </a:defRPr>
    </a:lvl1pPr>
    <a:lvl2pPr indent="228600" defTabSz="584200" latinLnBrk="0">
      <a:defRPr sz="2200">
        <a:latin typeface="+mj-lt"/>
        <a:ea typeface="+mj-ea"/>
        <a:cs typeface="+mj-cs"/>
        <a:sym typeface="Lucida Grande"/>
      </a:defRPr>
    </a:lvl2pPr>
    <a:lvl3pPr indent="457200" defTabSz="584200" latinLnBrk="0">
      <a:defRPr sz="2200">
        <a:latin typeface="+mj-lt"/>
        <a:ea typeface="+mj-ea"/>
        <a:cs typeface="+mj-cs"/>
        <a:sym typeface="Lucida Grande"/>
      </a:defRPr>
    </a:lvl3pPr>
    <a:lvl4pPr indent="685800" defTabSz="584200" latinLnBrk="0">
      <a:defRPr sz="2200">
        <a:latin typeface="+mj-lt"/>
        <a:ea typeface="+mj-ea"/>
        <a:cs typeface="+mj-cs"/>
        <a:sym typeface="Lucida Grande"/>
      </a:defRPr>
    </a:lvl4pPr>
    <a:lvl5pPr indent="914400" defTabSz="584200" latinLnBrk="0">
      <a:defRPr sz="2200">
        <a:latin typeface="+mj-lt"/>
        <a:ea typeface="+mj-ea"/>
        <a:cs typeface="+mj-cs"/>
        <a:sym typeface="Lucida Grande"/>
      </a:defRPr>
    </a:lvl5pPr>
    <a:lvl6pPr indent="1143000" defTabSz="584200" latinLnBrk="0">
      <a:defRPr sz="2200">
        <a:latin typeface="+mj-lt"/>
        <a:ea typeface="+mj-ea"/>
        <a:cs typeface="+mj-cs"/>
        <a:sym typeface="Lucida Grande"/>
      </a:defRPr>
    </a:lvl6pPr>
    <a:lvl7pPr indent="1371600" defTabSz="584200" latinLnBrk="0">
      <a:defRPr sz="2200">
        <a:latin typeface="+mj-lt"/>
        <a:ea typeface="+mj-ea"/>
        <a:cs typeface="+mj-cs"/>
        <a:sym typeface="Lucida Grande"/>
      </a:defRPr>
    </a:lvl7pPr>
    <a:lvl8pPr indent="1600200" defTabSz="584200" latinLnBrk="0">
      <a:defRPr sz="2200">
        <a:latin typeface="+mj-lt"/>
        <a:ea typeface="+mj-ea"/>
        <a:cs typeface="+mj-cs"/>
        <a:sym typeface="Lucida Grande"/>
      </a:defRPr>
    </a:lvl8pPr>
    <a:lvl9pPr indent="1828800" defTabSz="584200" latinLnBrk="0">
      <a:defRPr sz="2200">
        <a:latin typeface="+mj-lt"/>
        <a:ea typeface="+mj-ea"/>
        <a:cs typeface="+mj-cs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11581918" y="8924247"/>
            <a:ext cx="918985" cy="503755"/>
          </a:xfrm>
          <a:prstGeom prst="rect">
            <a:avLst/>
          </a:prstGeom>
        </p:spPr>
        <p:txBody>
          <a:bodyPr/>
          <a:lstStyle/>
          <a:p>
            <a:fld id="{7C5DAAAE-F014-474E-812B-9A3DFA2B21EE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11" name="Picture 18" descr="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0027920" y="53277"/>
            <a:ext cx="2794676" cy="85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037840" y="145001"/>
            <a:ext cx="7405330" cy="1202121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1335734"/>
            <a:ext cx="12523829" cy="932221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42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68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028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3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714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05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399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74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</a:p>
          <a:p>
            <a:r>
              <a:rPr lang="de-DE" dirty="0" smtClean="0"/>
              <a:t>2. Zeile</a:t>
            </a:r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644328"/>
            <a:ext cx="13004800" cy="710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6" y="3096"/>
            <a:ext cx="2427164" cy="77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9060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5" name="Textebe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26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5" name="Picture 3" descr="C:\Users\seth\Desktop\Böppelslini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95" y="1161351"/>
            <a:ext cx="12785610" cy="13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7" descr="HZG_RGB_72dpi_mitZusatz in E_80m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726" y="12115"/>
            <a:ext cx="2247074" cy="613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atumsplatzhalter 1"/>
          <p:cNvSpPr txBox="1">
            <a:spLocks noGrp="1"/>
          </p:cNvSpPr>
          <p:nvPr userDrawn="1"/>
        </p:nvSpPr>
        <p:spPr bwMode="gray">
          <a:xfrm>
            <a:off x="196926" y="9335852"/>
            <a:ext cx="12523134" cy="278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111209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1216" dirty="0" smtClean="0"/>
              <a:t>W. Petersen,</a:t>
            </a:r>
            <a:r>
              <a:rPr lang="de-DE" altLang="de-DE" sz="1216" baseline="0" dirty="0" smtClean="0"/>
              <a:t> M. Gehrung</a:t>
            </a:r>
            <a:r>
              <a:rPr lang="en-US" altLang="de-DE" sz="1216" dirty="0" smtClean="0"/>
              <a:t>					                    Workshop</a:t>
            </a:r>
            <a:r>
              <a:rPr lang="en-US" altLang="de-DE" sz="1216" baseline="0" dirty="0" smtClean="0"/>
              <a:t> </a:t>
            </a:r>
            <a:r>
              <a:rPr lang="en-US" altLang="de-DE" sz="1216" dirty="0" err="1" smtClean="0"/>
              <a:t>Messinfrastruktur</a:t>
            </a:r>
            <a:r>
              <a:rPr lang="en-US" altLang="de-DE" sz="1216" baseline="0" dirty="0" smtClean="0"/>
              <a:t> Deutsche </a:t>
            </a:r>
            <a:r>
              <a:rPr lang="en-US" altLang="de-DE" sz="1216" baseline="0" dirty="0" err="1" smtClean="0"/>
              <a:t>Forschungsschiffe</a:t>
            </a:r>
            <a:r>
              <a:rPr lang="en-US" altLang="de-DE" sz="1216" baseline="0" dirty="0" smtClean="0"/>
              <a:t>, 19.März 2018</a:t>
            </a:r>
            <a:endParaRPr lang="de-DE" altLang="de-DE" sz="1216" dirty="0" smtClean="0">
              <a:solidFill>
                <a:srgbClr val="00000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2641600" y="254000"/>
            <a:ext cx="7406640" cy="6858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GB" dirty="0"/>
          </a:p>
        </p:txBody>
      </p:sp>
      <p:pic>
        <p:nvPicPr>
          <p:cNvPr id="14" name="Picture 3" descr="C:\Users\seth\Desktop\Böppelslinie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95" y="1161351"/>
            <a:ext cx="12785610" cy="13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5"/>
            <a:ext cx="2427164" cy="77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16935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roppedImage.pdf" descr="droppedImage.pdf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0315043" y="46989"/>
            <a:ext cx="2538977" cy="7389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droppedImage.pdf" descr="droppedImage.pdf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111500" y="4584700"/>
            <a:ext cx="6777039" cy="568325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eltext"/>
          <p:cNvSpPr txBox="1">
            <a:spLocks noGrp="1"/>
          </p:cNvSpPr>
          <p:nvPr>
            <p:ph type="title"/>
          </p:nvPr>
        </p:nvSpPr>
        <p:spPr>
          <a:xfrm>
            <a:off x="5344160" y="254000"/>
            <a:ext cx="4371340" cy="68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6" name="Textebene 1…"/>
          <p:cNvSpPr txBox="1">
            <a:spLocks noGrp="1"/>
          </p:cNvSpPr>
          <p:nvPr>
            <p:ph type="body" idx="1"/>
          </p:nvPr>
        </p:nvSpPr>
        <p:spPr>
          <a:xfrm>
            <a:off x="1092200" y="1473200"/>
            <a:ext cx="10642600" cy="701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7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6324599" y="9258300"/>
            <a:ext cx="342901" cy="3683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pic>
        <p:nvPicPr>
          <p:cNvPr id="8" name="Grafik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15"/>
            <a:ext cx="2427164" cy="77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seth\Desktop\Böppelslinie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95" y="1130871"/>
            <a:ext cx="12785610" cy="13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0" r:id="rId2"/>
    <p:sldLayoutId id="2147483651" r:id="rId3"/>
    <p:sldLayoutId id="2147483656" r:id="rId4"/>
  </p:sldLayoutIdLst>
  <p:transition spd="med"/>
  <p:txStyles>
    <p:titleStyle>
      <a:lvl1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1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889000" marR="0" indent="-5715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1pPr>
      <a:lvl2pPr marL="1447800" marR="0" indent="-6858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‣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2pPr>
      <a:lvl3pPr marL="1968500" marR="0" indent="-76200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-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3pPr>
      <a:lvl4pPr marL="25082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-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4pPr>
      <a:lvl5pPr marL="29527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-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5pPr>
      <a:lvl6pPr marL="33083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6pPr>
      <a:lvl7pPr marL="36639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7pPr>
      <a:lvl8pPr marL="40195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8pPr>
      <a:lvl9pPr marL="4375150" marR="0" indent="-857250" algn="l" defTabSz="584200" rtl="0" latinLnBrk="0">
        <a:lnSpc>
          <a:spcPct val="100000"/>
        </a:lnSpc>
        <a:spcBef>
          <a:spcPts val="2400"/>
        </a:spcBef>
        <a:spcAft>
          <a:spcPts val="0"/>
        </a:spcAft>
        <a:buClrTx/>
        <a:buSzPct val="171000"/>
        <a:buFontTx/>
        <a:buChar char="•"/>
        <a:tabLst/>
        <a:defRPr sz="2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"/>
          <a:ea typeface="Arial"/>
          <a:cs typeface="Arial"/>
          <a:sym typeface="Arial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arth-syst-sci-data.net" TargetMode="External"/><Relationship Id="rId2" Type="http://schemas.openxmlformats.org/officeDocument/2006/relationships/hyperlink" Target="https://doi.org/10.1594/PANGAEA.88382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s://doi.org/10.5194/essd-10-1729-2018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odm.hzg.de/52n-sos-webapp/static/client/helgoland/index.html#/mobileDiagram?datasetId=measurement_319149&amp;providerUrl=http:%2F%2Fcodm.hzg.de%2F52n-sos-webapp%2Fapi%2Fv1%2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codm.hzg.de/52n-sos-webapp/static/client/helgoland/index.html#/mobileDiagram?datasetId=measurement_255510&amp;providerUrl=http://codm.hzg.de/52n-sos-webapp/api/v1/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952749" y="1971"/>
            <a:ext cx="6520543" cy="1202121"/>
          </a:xfrm>
        </p:spPr>
        <p:txBody>
          <a:bodyPr/>
          <a:lstStyle/>
          <a:p>
            <a:r>
              <a:rPr lang="en-GB" dirty="0" smtClean="0"/>
              <a:t>Common European FerryBox Database and Data </a:t>
            </a:r>
            <a:r>
              <a:rPr lang="en-GB" dirty="0"/>
              <a:t>P</a:t>
            </a:r>
            <a:r>
              <a:rPr lang="en-GB" dirty="0" smtClean="0"/>
              <a:t>ortal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4321" y="1636611"/>
            <a:ext cx="12523829" cy="878894"/>
          </a:xfrm>
        </p:spPr>
        <p:txBody>
          <a:bodyPr>
            <a:normAutofit fontScale="77500" lnSpcReduction="20000"/>
          </a:bodyPr>
          <a:lstStyle/>
          <a:p>
            <a:r>
              <a:rPr lang="en-GB" noProof="0" dirty="0" err="1" smtClean="0"/>
              <a:t>Gisbert</a:t>
            </a:r>
            <a:r>
              <a:rPr lang="en-GB" noProof="0" dirty="0" smtClean="0"/>
              <a:t> </a:t>
            </a:r>
            <a:r>
              <a:rPr lang="en-GB" noProof="0" dirty="0" err="1" smtClean="0"/>
              <a:t>Breitbach</a:t>
            </a:r>
            <a:r>
              <a:rPr lang="en-GB" noProof="0" dirty="0" smtClean="0"/>
              <a:t>, </a:t>
            </a:r>
            <a:r>
              <a:rPr lang="en-GB" u="sng" noProof="0" dirty="0" smtClean="0"/>
              <a:t>Wilhelm Petersen</a:t>
            </a:r>
          </a:p>
          <a:p>
            <a:r>
              <a:rPr lang="en-GB" dirty="0" smtClean="0"/>
              <a:t>Email: wilhelm.Petersen@hzg.de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72027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droppedImage.pdf" descr="dropped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78358" y="88900"/>
            <a:ext cx="2923498" cy="850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droppedImage.pdf" descr="dropped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11500" y="4584700"/>
            <a:ext cx="6777039" cy="568325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New routes imported on a regular bas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Examples</a:t>
            </a:r>
          </a:p>
        </p:txBody>
      </p:sp>
      <p:sp>
        <p:nvSpPr>
          <p:cNvPr id="67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sp>
        <p:nvSpPr>
          <p:cNvPr id="68" name="Helsinki-Travemuende by SYKE"/>
          <p:cNvSpPr txBox="1">
            <a:spLocks noGrp="1"/>
          </p:cNvSpPr>
          <p:nvPr>
            <p:ph type="body" sz="quarter" idx="1"/>
          </p:nvPr>
        </p:nvSpPr>
        <p:spPr>
          <a:xfrm>
            <a:off x="1092200" y="1473200"/>
            <a:ext cx="10642600" cy="185781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dirty="0"/>
              <a:t>Helsinki-</a:t>
            </a:r>
            <a:r>
              <a:rPr dirty="0" err="1"/>
              <a:t>Travemuende</a:t>
            </a:r>
            <a:r>
              <a:rPr dirty="0"/>
              <a:t> by SYKE</a:t>
            </a:r>
          </a:p>
          <a:p>
            <a:pPr marL="0" indent="0">
              <a:buSzTx/>
              <a:buNone/>
            </a:pPr>
            <a:r>
              <a:rPr dirty="0"/>
              <a:t>Import already in </a:t>
            </a:r>
            <a:r>
              <a:rPr dirty="0" err="1"/>
              <a:t>OceanSites</a:t>
            </a:r>
            <a:r>
              <a:rPr dirty="0"/>
              <a:t> format. </a:t>
            </a:r>
            <a:r>
              <a:rPr dirty="0" smtClean="0"/>
              <a:t>Quality flag</a:t>
            </a:r>
            <a:r>
              <a:rPr lang="de-DE" dirty="0" err="1" smtClean="0"/>
              <a:t>gging</a:t>
            </a:r>
            <a:r>
              <a:rPr dirty="0" smtClean="0"/>
              <a:t> </a:t>
            </a:r>
            <a:r>
              <a:rPr dirty="0"/>
              <a:t>done by SYKE</a:t>
            </a:r>
          </a:p>
        </p:txBody>
      </p:sp>
      <p:pic>
        <p:nvPicPr>
          <p:cNvPr id="69" name="Bildschirmfoto 2018-11-16 um 11.17.51.png" descr="Bildschirmfoto 2018-11-16 um 11.17.5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3678183"/>
            <a:ext cx="13004800" cy="60548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026" name="Picture 2" descr="C:\Users\Petersen\AppData\Local\Temp\xbfau3dm.ot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86" y="0"/>
            <a:ext cx="13091886" cy="97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269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o dos and outlook"/>
          <p:cNvSpPr txBox="1">
            <a:spLocks noGrp="1"/>
          </p:cNvSpPr>
          <p:nvPr>
            <p:ph type="title"/>
          </p:nvPr>
        </p:nvSpPr>
        <p:spPr>
          <a:xfrm>
            <a:off x="4544060" y="273050"/>
            <a:ext cx="4371340" cy="6858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n-GB" dirty="0" smtClean="0"/>
              <a:t>To-Do's and Outlook</a:t>
            </a:r>
            <a:endParaRPr lang="en-GB" dirty="0"/>
          </a:p>
        </p:txBody>
      </p:sp>
      <p:sp>
        <p:nvSpPr>
          <p:cNvPr id="92" name="Adapt HZG opendap export to new OceanSites format together with BSH.…"/>
          <p:cNvSpPr txBox="1">
            <a:spLocks noGrp="1"/>
          </p:cNvSpPr>
          <p:nvPr>
            <p:ph type="body" idx="1"/>
          </p:nvPr>
        </p:nvSpPr>
        <p:spPr>
          <a:xfrm>
            <a:off x="0" y="1104900"/>
            <a:ext cx="12579178" cy="752475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3200" dirty="0" smtClean="0"/>
              <a:t>Adapt HZG </a:t>
            </a:r>
            <a:r>
              <a:rPr lang="en-GB" sz="3200" dirty="0" err="1" smtClean="0"/>
              <a:t>opendap</a:t>
            </a:r>
            <a:r>
              <a:rPr lang="en-GB" sz="3200" dirty="0" smtClean="0"/>
              <a:t> export to new </a:t>
            </a:r>
            <a:r>
              <a:rPr lang="en-GB" sz="3200" dirty="0" err="1" smtClean="0"/>
              <a:t>OceanSites</a:t>
            </a:r>
            <a:r>
              <a:rPr lang="en-GB" sz="3200" dirty="0" smtClean="0"/>
              <a:t> format together with BSH.</a:t>
            </a:r>
          </a:p>
          <a:p>
            <a:r>
              <a:rPr lang="en-GB" sz="3200" dirty="0" smtClean="0"/>
              <a:t>Upgrading graphic presentation for more of interactive possibilities (zooming …)</a:t>
            </a:r>
          </a:p>
          <a:p>
            <a:r>
              <a:rPr lang="en-GB" sz="3200" dirty="0" smtClean="0"/>
              <a:t>Better usage of quality assurance tools of the database.</a:t>
            </a:r>
          </a:p>
          <a:p>
            <a:r>
              <a:rPr lang="en-GB" sz="3200" dirty="0" smtClean="0"/>
              <a:t>Export of HCMR route </a:t>
            </a:r>
            <a:r>
              <a:rPr lang="en-GB" sz="3200" dirty="0" err="1" smtClean="0"/>
              <a:t>Peraues</a:t>
            </a:r>
            <a:r>
              <a:rPr lang="en-GB" sz="3200" dirty="0" smtClean="0"/>
              <a:t>-Iraklion</a:t>
            </a:r>
          </a:p>
          <a:p>
            <a:r>
              <a:rPr lang="en-GB" sz="3200" dirty="0" smtClean="0"/>
              <a:t>Import of additional routes (SMHI, IFREMER, AWI, …)</a:t>
            </a:r>
            <a:endParaRPr lang="en-GB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4600" y="559617"/>
            <a:ext cx="7543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/>
              <a:t>EU Project JERICO-S3</a:t>
            </a:r>
            <a:br>
              <a:rPr lang="de-DE" dirty="0" smtClean="0"/>
            </a:br>
            <a:r>
              <a:rPr lang="de-DE" dirty="0" err="1"/>
              <a:t>S</a:t>
            </a:r>
            <a:r>
              <a:rPr lang="de-DE" dirty="0" err="1" smtClean="0"/>
              <a:t>tarting</a:t>
            </a:r>
            <a:r>
              <a:rPr lang="de-DE" dirty="0" smtClean="0"/>
              <a:t> in 2020</a:t>
            </a:r>
            <a:br>
              <a:rPr lang="de-DE" dirty="0" smtClean="0"/>
            </a:b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1245417"/>
            <a:ext cx="9556750" cy="850818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0" y="1689456"/>
            <a:ext cx="4286250" cy="52886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dirty="0" smtClean="0"/>
              <a:t>4 Pilot Super S</a:t>
            </a:r>
            <a:r>
              <a:rPr lang="en-US" sz="2400" dirty="0" err="1" smtClean="0"/>
              <a:t>ites</a:t>
            </a:r>
            <a:r>
              <a:rPr lang="en-US" sz="2400" dirty="0" smtClean="0"/>
              <a:t> </a:t>
            </a:r>
            <a:r>
              <a:rPr lang="en-US" sz="2400" dirty="0"/>
              <a:t>for innovative coastal </a:t>
            </a:r>
            <a:r>
              <a:rPr lang="en-US" sz="2400" dirty="0" smtClean="0"/>
              <a:t>monitoring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Pilot supersite North Sea lead by HZG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5 Integrated </a:t>
            </a:r>
            <a:r>
              <a:rPr lang="en-US" sz="2400" dirty="0"/>
              <a:t>Regional </a:t>
            </a:r>
            <a:r>
              <a:rPr lang="en-US" sz="2400" dirty="0" smtClean="0"/>
              <a:t>Sites developing </a:t>
            </a:r>
            <a:r>
              <a:rPr lang="en-US" sz="2400" dirty="0"/>
              <a:t>region-specific observational strategies and approaches </a:t>
            </a:r>
            <a:endParaRPr lang="en-US" sz="2400" dirty="0" smtClean="0"/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Integrated regional site Kattegat-Skagerrak lead by SMHI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endParaRPr kumimoji="0" lang="de-DE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0107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24600" y="9258300"/>
            <a:ext cx="342900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14</a:t>
            </a:fld>
            <a:endParaRPr/>
          </a:p>
        </p:txBody>
      </p:sp>
      <p:pic>
        <p:nvPicPr>
          <p:cNvPr id="95" name="Bildschirmfoto 2017-10-13 um 16.33.56.png" descr="Bildschirmfoto 2017-10-13 um 16.33.5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70649" y="0"/>
            <a:ext cx="15275449" cy="9826491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hank you"/>
          <p:cNvSpPr txBox="1"/>
          <p:nvPr/>
        </p:nvSpPr>
        <p:spPr>
          <a:xfrm>
            <a:off x="2574338" y="2017183"/>
            <a:ext cx="6332123" cy="1790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1500">
                <a:solidFill>
                  <a:srgbClr val="00FD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Thank you</a:t>
            </a:r>
          </a:p>
        </p:txBody>
      </p:sp>
      <p:sp>
        <p:nvSpPr>
          <p:cNvPr id="2" name="Rechteck 1"/>
          <p:cNvSpPr/>
          <p:nvPr/>
        </p:nvSpPr>
        <p:spPr>
          <a:xfrm>
            <a:off x="6760783" y="7995900"/>
            <a:ext cx="624401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sz="4400" dirty="0" smtClean="0">
                <a:solidFill>
                  <a:schemeClr val="accent1"/>
                </a:solidFill>
              </a:rPr>
              <a:t>European FB Database:</a:t>
            </a:r>
          </a:p>
          <a:p>
            <a:pPr algn="r"/>
            <a:r>
              <a:rPr lang="en-GB" sz="4400" b="1" dirty="0" smtClean="0">
                <a:solidFill>
                  <a:schemeClr val="accent1"/>
                </a:solidFill>
              </a:rPr>
              <a:t>http</a:t>
            </a:r>
            <a:r>
              <a:rPr lang="en-GB" sz="4400" b="1" dirty="0">
                <a:solidFill>
                  <a:schemeClr val="accent1"/>
                </a:solidFill>
              </a:rPr>
              <a:t>://ferrydata.hzg.de</a:t>
            </a:r>
            <a:endParaRPr lang="de-DE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Data publication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Data publication</a:t>
            </a:r>
          </a:p>
        </p:txBody>
      </p:sp>
      <p:sp>
        <p:nvSpPr>
          <p:cNvPr id="88" name="The data from Cuxhaven-Harwich (2002-2005) were published in PANGAEA  (https://doi.org/10.1594/PANGAEA.883824)…"/>
          <p:cNvSpPr txBox="1">
            <a:spLocks noGrp="1"/>
          </p:cNvSpPr>
          <p:nvPr>
            <p:ph type="body" sz="half" idx="1"/>
          </p:nvPr>
        </p:nvSpPr>
        <p:spPr>
          <a:xfrm>
            <a:off x="1092200" y="1473200"/>
            <a:ext cx="10642600" cy="3319017"/>
          </a:xfrm>
          <a:prstGeom prst="rect">
            <a:avLst/>
          </a:prstGeom>
        </p:spPr>
        <p:txBody>
          <a:bodyPr/>
          <a:lstStyle/>
          <a:p>
            <a:r>
              <a:t>The data from Cuxhaven-Harwich (2002-2005) were published in PANGAEA 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/>
              </a:rPr>
              <a:t>https://doi.org/10.1594/PANGAEA.883824</a:t>
            </a:r>
            <a:r>
              <a:t>)</a:t>
            </a:r>
          </a:p>
          <a:p>
            <a:r>
              <a:t>In addition the same data are published as an article in the Earth System Science Data journal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/>
              </a:rPr>
              <a:t>https://www.earth-syst-sci-data.net</a:t>
            </a:r>
            <a:r>
              <a:t>).</a:t>
            </a:r>
          </a:p>
          <a:p>
            <a:r>
              <a:t>The article is named „FerryBox data in the North Sea from 2002 to 2005“ (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/>
              </a:rPr>
              <a:t>https://doi.org/10.5194/essd-10-1729-2018</a:t>
            </a:r>
            <a:r>
              <a:t>)</a:t>
            </a:r>
          </a:p>
        </p:txBody>
      </p:sp>
      <p:pic>
        <p:nvPicPr>
          <p:cNvPr id="89" name="Bildschirmfoto 2018-11-16 um 10.22.55.png" descr="Bildschirmfoto 2018-11-16 um 10.22.55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832350" y="5033674"/>
            <a:ext cx="6928147" cy="42334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o dos and outlook"/>
          <p:cNvSpPr txBox="1">
            <a:spLocks noGrp="1"/>
          </p:cNvSpPr>
          <p:nvPr>
            <p:ph type="title"/>
          </p:nvPr>
        </p:nvSpPr>
        <p:spPr>
          <a:xfrm>
            <a:off x="4544060" y="273050"/>
            <a:ext cx="4371340" cy="6858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 smtClean="0"/>
              <a:t>To</a:t>
            </a:r>
            <a:r>
              <a:rPr lang="de-DE" dirty="0" smtClean="0"/>
              <a:t>-D</a:t>
            </a:r>
            <a:r>
              <a:rPr dirty="0" smtClean="0"/>
              <a:t>o</a:t>
            </a:r>
            <a:r>
              <a:rPr lang="de-DE" dirty="0" smtClean="0"/>
              <a:t>'</a:t>
            </a:r>
            <a:r>
              <a:rPr dirty="0" smtClean="0"/>
              <a:t>s </a:t>
            </a:r>
            <a:r>
              <a:rPr dirty="0"/>
              <a:t>and </a:t>
            </a:r>
            <a:r>
              <a:rPr lang="de-DE" dirty="0" smtClean="0"/>
              <a:t>O</a:t>
            </a:r>
            <a:r>
              <a:rPr dirty="0" err="1" smtClean="0"/>
              <a:t>utlook</a:t>
            </a:r>
            <a:endParaRPr dirty="0"/>
          </a:p>
        </p:txBody>
      </p:sp>
      <p:sp>
        <p:nvSpPr>
          <p:cNvPr id="92" name="Adapt HZG opendap export to new OceanSites format together with BSH.…"/>
          <p:cNvSpPr txBox="1">
            <a:spLocks noGrp="1"/>
          </p:cNvSpPr>
          <p:nvPr>
            <p:ph type="body" idx="1"/>
          </p:nvPr>
        </p:nvSpPr>
        <p:spPr>
          <a:xfrm>
            <a:off x="222422" y="1473200"/>
            <a:ext cx="12579178" cy="8280400"/>
          </a:xfrm>
          <a:prstGeom prst="rect">
            <a:avLst/>
          </a:prstGeom>
        </p:spPr>
        <p:txBody>
          <a:bodyPr/>
          <a:lstStyle/>
          <a:p>
            <a:r>
              <a:rPr sz="2800" dirty="0"/>
              <a:t>Adapt HZG </a:t>
            </a:r>
            <a:r>
              <a:rPr sz="2800" dirty="0" err="1"/>
              <a:t>opendap</a:t>
            </a:r>
            <a:r>
              <a:rPr sz="2800" dirty="0"/>
              <a:t> export to new </a:t>
            </a:r>
            <a:r>
              <a:rPr sz="2800" dirty="0" err="1"/>
              <a:t>OceanSites</a:t>
            </a:r>
            <a:r>
              <a:rPr sz="2800" dirty="0"/>
              <a:t> format together with BSH.</a:t>
            </a:r>
          </a:p>
          <a:p>
            <a:r>
              <a:rPr sz="2800" dirty="0"/>
              <a:t>Better usage of quality assurance tools of the database.</a:t>
            </a:r>
          </a:p>
          <a:p>
            <a:r>
              <a:rPr sz="2800" dirty="0"/>
              <a:t>Export of HCMR route </a:t>
            </a:r>
            <a:r>
              <a:rPr sz="2800" dirty="0" err="1"/>
              <a:t>Peraues</a:t>
            </a:r>
            <a:r>
              <a:rPr sz="2800" dirty="0"/>
              <a:t>-Iraklion</a:t>
            </a:r>
          </a:p>
          <a:p>
            <a:r>
              <a:rPr sz="2800" dirty="0"/>
              <a:t>Import of additional routes (SMHI, AWI, </a:t>
            </a:r>
            <a:r>
              <a:rPr sz="2800" dirty="0" smtClean="0"/>
              <a:t>…)</a:t>
            </a:r>
            <a:endParaRPr sz="2800" dirty="0"/>
          </a:p>
          <a:p>
            <a:r>
              <a:rPr sz="2800" dirty="0"/>
              <a:t>HZG will bundle the various data from COSYNA (Coastal Observing </a:t>
            </a:r>
            <a:r>
              <a:rPr sz="2800" dirty="0" err="1"/>
              <a:t>SYstem</a:t>
            </a:r>
            <a:r>
              <a:rPr sz="2800" dirty="0"/>
              <a:t> for Northern and Arctic seas), </a:t>
            </a:r>
            <a:r>
              <a:rPr sz="2800" dirty="0" err="1"/>
              <a:t>coastmap</a:t>
            </a:r>
            <a:r>
              <a:rPr sz="2800" dirty="0"/>
              <a:t> (water and sediment samples, model visualization tools from an array database) and </a:t>
            </a:r>
            <a:r>
              <a:rPr sz="2800" dirty="0" err="1"/>
              <a:t>coastdat</a:t>
            </a:r>
            <a:r>
              <a:rPr sz="2800" dirty="0"/>
              <a:t> (50 year reanalysis data for the North Sea) into a common Helmholtz Coastal Data Center (HCDC). </a:t>
            </a:r>
          </a:p>
          <a:p>
            <a:r>
              <a:rPr sz="2800" dirty="0"/>
              <a:t>Together with OSIS (</a:t>
            </a:r>
            <a:r>
              <a:rPr sz="2800" dirty="0" err="1"/>
              <a:t>Geomar</a:t>
            </a:r>
            <a:r>
              <a:rPr sz="2800" dirty="0"/>
              <a:t>) and O2A (AWI) HCDC will build up the core of the MARE Hub of the coming NFDI4EARTH in Germany</a:t>
            </a:r>
            <a:r>
              <a:rPr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489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el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HCMR</a:t>
            </a:r>
          </a:p>
        </p:txBody>
      </p:sp>
      <p:sp>
        <p:nvSpPr>
          <p:cNvPr id="76" name="Textplatzhalter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77" name="Bild 3" descr="Bild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937296"/>
            <a:ext cx="13004800" cy="58790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itel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81" name="Bild 3" descr="Bild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54000"/>
            <a:ext cx="13004800" cy="713624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feld 4"/>
          <p:cNvSpPr txBox="1"/>
          <p:nvPr/>
        </p:nvSpPr>
        <p:spPr>
          <a:xfrm>
            <a:off x="1840577" y="8331093"/>
            <a:ext cx="1761701" cy="471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SOS V2 link</a:t>
            </a:r>
            <a:endParaRPr kumimoji="0" lang="de-DE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19</a:t>
            </a:fld>
            <a:endParaRPr/>
          </a:p>
        </p:txBody>
      </p:sp>
      <p:pic>
        <p:nvPicPr>
          <p:cNvPr id="72" name="Bildschirmfoto 2017-10-12 um 17.12.32.png" descr="Bildschirmfoto 2017-10-12 um 17.12.3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70180"/>
            <a:ext cx="13004802" cy="636844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feld 4"/>
          <p:cNvSpPr txBox="1"/>
          <p:nvPr/>
        </p:nvSpPr>
        <p:spPr>
          <a:xfrm>
            <a:off x="206828" y="7942967"/>
            <a:ext cx="5526859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3200" b="0" i="0" u="none" strike="noStrike" cap="none" spc="0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/>
                <a:ea typeface="Arial"/>
                <a:cs typeface="Arial"/>
                <a:sym typeface="Arial"/>
                <a:hlinkClick r:id="rId3"/>
              </a:rPr>
              <a:t>SOS V2 Link</a:t>
            </a:r>
            <a:endParaRPr kumimoji="0" lang="de-DE" sz="32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81748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47" name="Bild" descr="Bild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4450" y="106567"/>
            <a:ext cx="13004800" cy="86006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 smtClean="0"/>
              <a:t>European FerryBox Database</a:t>
            </a:r>
            <a:endParaRPr lang="en-GB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sz="3200" noProof="0" dirty="0" smtClean="0"/>
              <a:t>Common European Database for increasing visibility and availability of FerryBox data</a:t>
            </a:r>
          </a:p>
          <a:p>
            <a:pPr lvl="0"/>
            <a:r>
              <a:rPr lang="en-GB" sz="3200" noProof="0" dirty="0" smtClean="0"/>
              <a:t>Database operated by HZG (</a:t>
            </a:r>
            <a:r>
              <a:rPr lang="en-GB" sz="3200" noProof="0" dirty="0" smtClean="0">
                <a:solidFill>
                  <a:schemeClr val="accent1"/>
                </a:solidFill>
              </a:rPr>
              <a:t>http://ferrydata.hzg.de</a:t>
            </a:r>
            <a:r>
              <a:rPr lang="en-GB" sz="3200" noProof="0" dirty="0" smtClean="0"/>
              <a:t>) for all European FerryBoxes on fixed routes</a:t>
            </a:r>
          </a:p>
          <a:p>
            <a:r>
              <a:rPr lang="en-GB" sz="3200" noProof="0" dirty="0" smtClean="0"/>
              <a:t>Regularly importing  from 10 FB routes  in </a:t>
            </a:r>
            <a:r>
              <a:rPr lang="en-GB" sz="3200" dirty="0" smtClean="0"/>
              <a:t>Europe now</a:t>
            </a:r>
          </a:p>
          <a:p>
            <a:r>
              <a:rPr lang="en-US" sz="3200" dirty="0" smtClean="0"/>
              <a:t>access </a:t>
            </a:r>
            <a:r>
              <a:rPr lang="en-US" sz="3200" dirty="0"/>
              <a:t>to </a:t>
            </a:r>
            <a:r>
              <a:rPr lang="en-US" sz="3200" dirty="0" smtClean="0"/>
              <a:t>real data via web </a:t>
            </a:r>
            <a:r>
              <a:rPr lang="en-US" sz="3200" dirty="0"/>
              <a:t>feature service (OGC </a:t>
            </a:r>
            <a:r>
              <a:rPr lang="en-US" sz="3200" dirty="0" smtClean="0"/>
              <a:t>WFS); </a:t>
            </a:r>
            <a:r>
              <a:rPr lang="en-US" sz="3200" dirty="0" err="1" smtClean="0"/>
              <a:t>netCDF</a:t>
            </a:r>
            <a:r>
              <a:rPr lang="en-US" sz="3200" dirty="0" smtClean="0"/>
              <a:t> or via </a:t>
            </a:r>
            <a:r>
              <a:rPr lang="en-US" sz="3200" dirty="0" err="1" smtClean="0"/>
              <a:t>OPeNDAP</a:t>
            </a:r>
            <a:endParaRPr lang="en-GB" sz="3200" noProof="0" dirty="0" smtClean="0"/>
          </a:p>
          <a:p>
            <a:r>
              <a:rPr lang="en-GB" sz="3200" noProof="0" dirty="0" smtClean="0"/>
              <a:t>Web Interface :</a:t>
            </a:r>
          </a:p>
          <a:p>
            <a:pPr lvl="1"/>
            <a:r>
              <a:rPr lang="en-GB" sz="3200" noProof="0" dirty="0" smtClean="0"/>
              <a:t>offers different possibilities of data visualisation </a:t>
            </a:r>
            <a:br>
              <a:rPr lang="en-GB" sz="3200" noProof="0" dirty="0" smtClean="0"/>
            </a:br>
            <a:r>
              <a:rPr lang="en-GB" sz="3200" noProof="0" dirty="0" smtClean="0"/>
              <a:t>and data export (e.g. </a:t>
            </a:r>
            <a:r>
              <a:rPr lang="en-GB" sz="3200" dirty="0" err="1" smtClean="0"/>
              <a:t>netCDF</a:t>
            </a:r>
            <a:r>
              <a:rPr lang="en-GB" sz="3200" dirty="0" smtClean="0"/>
              <a:t> for CMEMS)</a:t>
            </a:r>
            <a:endParaRPr lang="en-GB" sz="3200" noProof="0" dirty="0" smtClean="0"/>
          </a:p>
          <a:p>
            <a:pPr lvl="1"/>
            <a:r>
              <a:rPr lang="en-GB" sz="3200" noProof="0" dirty="0" smtClean="0"/>
              <a:t>quality assessment (“delayed mode”)</a:t>
            </a:r>
          </a:p>
          <a:p>
            <a:pPr lvl="1"/>
            <a:r>
              <a:rPr lang="en-GB" sz="3200" noProof="0" dirty="0" smtClean="0"/>
              <a:t>includes SOS interface (from 52North)</a:t>
            </a:r>
          </a:p>
        </p:txBody>
      </p:sp>
    </p:spTree>
    <p:extLst>
      <p:ext uri="{BB962C8B-B14F-4D97-AF65-F5344CB8AC3E}">
        <p14:creationId xmlns:p14="http://schemas.microsoft.com/office/powerpoint/2010/main" val="1030341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757" y="1682750"/>
            <a:ext cx="2609850" cy="4279900"/>
          </a:xfrm>
        </p:spPr>
        <p:txBody>
          <a:bodyPr>
            <a:normAutofit/>
          </a:bodyPr>
          <a:lstStyle/>
          <a:p>
            <a:r>
              <a:rPr lang="de-DE" sz="2800" dirty="0"/>
              <a:t>European </a:t>
            </a:r>
            <a:br>
              <a:rPr lang="de-DE" sz="2800" dirty="0"/>
            </a:br>
            <a:r>
              <a:rPr lang="de-DE" sz="2800" dirty="0"/>
              <a:t>FB-Database</a:t>
            </a:r>
            <a:r>
              <a:rPr lang="de-DE" sz="2800" dirty="0" smtClean="0"/>
              <a:t>:</a:t>
            </a:r>
            <a:br>
              <a:rPr lang="de-DE" sz="2800" dirty="0" smtClean="0"/>
            </a:br>
            <a:r>
              <a:rPr lang="de-DE" sz="2800" dirty="0"/>
              <a:t/>
            </a:r>
            <a:br>
              <a:rPr lang="de-DE" sz="2800" dirty="0"/>
            </a:br>
            <a:r>
              <a:rPr lang="de-DE" sz="2800" dirty="0"/>
              <a:t>FB-Lines </a:t>
            </a:r>
            <a:r>
              <a:rPr lang="de-DE" sz="2800" dirty="0" err="1"/>
              <a:t>delivering</a:t>
            </a:r>
            <a:r>
              <a:rPr lang="de-DE" sz="2800" dirty="0"/>
              <a:t> </a:t>
            </a:r>
            <a:r>
              <a:rPr lang="de-DE" sz="2800" dirty="0" err="1"/>
              <a:t>NearRealTime</a:t>
            </a:r>
            <a:r>
              <a:rPr lang="de-DE" sz="2800" dirty="0"/>
              <a:t> Data 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003" y="63465"/>
            <a:ext cx="894519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3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759200"/>
            <a:ext cx="4371340" cy="685800"/>
          </a:xfrm>
        </p:spPr>
        <p:txBody>
          <a:bodyPr>
            <a:normAutofit fontScale="90000"/>
          </a:bodyPr>
          <a:lstStyle/>
          <a:p>
            <a:r>
              <a:rPr lang="de-DE" sz="3413" dirty="0"/>
              <a:t>European </a:t>
            </a:r>
            <a:br>
              <a:rPr lang="de-DE" sz="3413" dirty="0"/>
            </a:br>
            <a:r>
              <a:rPr lang="de-DE" sz="3413" dirty="0"/>
              <a:t>FB-Database:</a:t>
            </a:r>
            <a:br>
              <a:rPr lang="de-DE" sz="3413" dirty="0"/>
            </a:br>
            <a:r>
              <a:rPr lang="de-DE" sz="3413" dirty="0" err="1"/>
              <a:t>Missing</a:t>
            </a:r>
            <a:r>
              <a:rPr lang="de-DE" sz="3413" dirty="0"/>
              <a:t/>
            </a:r>
            <a:br>
              <a:rPr lang="de-DE" sz="3413" dirty="0"/>
            </a:br>
            <a:r>
              <a:rPr lang="de-DE" sz="3413" dirty="0"/>
              <a:t>FB-Lines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8003" y="63465"/>
            <a:ext cx="8945193" cy="97536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916" y="63465"/>
            <a:ext cx="8945193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96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Change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routes</a:t>
            </a:r>
            <a:r>
              <a:rPr lang="de-DE" dirty="0" smtClean="0"/>
              <a:t> </a:t>
            </a:r>
            <a:r>
              <a:rPr lang="de-DE" dirty="0" err="1" smtClean="0"/>
              <a:t>operated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HZG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2050" name="Picture 2" descr="C:\Users\Petersen\AppData\Local\Temp\qezkszy5.51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413" y="1441253"/>
            <a:ext cx="11714062" cy="83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etersen\AppData\Local\Temp\1kfjaota.jm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181" y="1452135"/>
            <a:ext cx="11714062" cy="83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0" y="2075943"/>
            <a:ext cx="3896181" cy="428835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de-DE" sz="2800" dirty="0" smtClean="0"/>
              <a:t>3 FBs </a:t>
            </a:r>
            <a:r>
              <a:rPr lang="de-DE" sz="2800" dirty="0" err="1" smtClean="0"/>
              <a:t>operated</a:t>
            </a:r>
            <a:r>
              <a:rPr lang="de-DE" sz="2800" dirty="0" smtClean="0"/>
              <a:t> in </a:t>
            </a:r>
            <a:r>
              <a:rPr lang="de-DE" sz="2800" dirty="0" err="1" smtClean="0"/>
              <a:t>the</a:t>
            </a:r>
            <a:r>
              <a:rPr lang="de-DE" sz="2800" dirty="0" smtClean="0"/>
              <a:t> North </a:t>
            </a:r>
            <a:r>
              <a:rPr lang="de-DE" sz="2800" dirty="0" err="1" smtClean="0"/>
              <a:t>Sea</a:t>
            </a:r>
            <a:r>
              <a:rPr lang="de-DE" sz="2800" dirty="0" smtClean="0"/>
              <a:t> on </a:t>
            </a:r>
            <a:r>
              <a:rPr lang="de-DE" sz="2800" dirty="0" err="1" smtClean="0"/>
              <a:t>fixed</a:t>
            </a:r>
            <a:r>
              <a:rPr lang="de-DE" sz="2800" dirty="0" smtClean="0"/>
              <a:t> </a:t>
            </a:r>
            <a:r>
              <a:rPr lang="de-DE" sz="2800" dirty="0" err="1" smtClean="0"/>
              <a:t>routes</a:t>
            </a:r>
            <a:r>
              <a:rPr lang="de-DE" sz="2800" dirty="0" smtClean="0"/>
              <a:t>:</a:t>
            </a:r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sz="2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Lysbris</a:t>
            </a:r>
            <a: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 </a:t>
            </a:r>
            <a:r>
              <a:rPr kumimoji="0" lang="de-DE" sz="24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Seaways</a:t>
            </a:r>
            <a: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:</a:t>
            </a:r>
            <a:b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</a:br>
            <a: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NO &lt;-&gt;UK &lt;-&gt; NL</a:t>
            </a:r>
          </a:p>
          <a:p>
            <a:pPr marL="457200" marR="0" indent="-45720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sz="24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Magnolia</a:t>
            </a:r>
            <a: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 </a:t>
            </a:r>
            <a:r>
              <a:rPr kumimoji="0" lang="de-DE" sz="24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Seaways</a:t>
            </a:r>
            <a:r>
              <a:rPr kumimoji="0" lang="de-DE" sz="2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rPr>
              <a:t>:</a:t>
            </a:r>
            <a:r>
              <a:rPr lang="de-DE" sz="2400" dirty="0"/>
              <a:t/>
            </a:r>
            <a:br>
              <a:rPr lang="de-DE" sz="2400" dirty="0"/>
            </a:br>
            <a:r>
              <a:rPr lang="de-DE" sz="2400" dirty="0" err="1" smtClean="0"/>
              <a:t>Imm</a:t>
            </a:r>
            <a:r>
              <a:rPr lang="de-DE" sz="2400" dirty="0" smtClean="0"/>
              <a:t> </a:t>
            </a:r>
            <a:r>
              <a:rPr lang="de-DE" sz="2400" dirty="0" smtClean="0">
                <a:sym typeface="Wingdings" panose="05000000000000000000" pitchFamily="2" charset="2"/>
              </a:rPr>
              <a:t>&lt;--&gt; </a:t>
            </a:r>
            <a:r>
              <a:rPr lang="de-DE" sz="2400" dirty="0" err="1" smtClean="0">
                <a:sym typeface="Wingdings" panose="05000000000000000000" pitchFamily="2" charset="2"/>
              </a:rPr>
              <a:t>Goth</a:t>
            </a:r>
            <a:endParaRPr kumimoji="0" lang="de-DE" sz="2400" b="0" i="0" u="none" strike="noStrike" cap="none" spc="0" normalizeH="0" dirty="0" smtClean="0">
              <a:ln>
                <a:noFill/>
              </a:ln>
              <a:solidFill>
                <a:srgbClr val="000000"/>
              </a:solidFill>
              <a:effectLst/>
              <a:uFillTx/>
              <a:sym typeface="Arial"/>
            </a:endParaRPr>
          </a:p>
          <a:p>
            <a:pPr marL="457200" indent="-4572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de-DE" sz="2400" dirty="0" err="1" smtClean="0"/>
              <a:t>Funnygirl</a:t>
            </a:r>
            <a:r>
              <a:rPr lang="de-DE" sz="2400" dirty="0" smtClean="0"/>
              <a:t>:</a:t>
            </a:r>
            <a:br>
              <a:rPr lang="de-DE" sz="2400" dirty="0" smtClean="0"/>
            </a:br>
            <a:r>
              <a:rPr lang="de-DE" sz="2400" dirty="0" smtClean="0"/>
              <a:t>Helgoland &lt;-&gt; Büsum</a:t>
            </a:r>
            <a:endParaRPr lang="de-DE" sz="2400" dirty="0"/>
          </a:p>
          <a:p>
            <a:pPr marR="0" algn="l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kumimoji="0" lang="de-DE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9485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droppedImage.pdf" descr="dropped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11500" y="4584700"/>
            <a:ext cx="6777039" cy="568325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Will be added in near future"/>
          <p:cNvSpPr txBox="1">
            <a:spLocks noGrp="1"/>
          </p:cNvSpPr>
          <p:nvPr>
            <p:ph type="title"/>
          </p:nvPr>
        </p:nvSpPr>
        <p:spPr>
          <a:xfrm>
            <a:off x="2710543" y="254000"/>
            <a:ext cx="7004957" cy="685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3200"/>
            </a:lvl1pPr>
          </a:lstStyle>
          <a:p>
            <a:r>
              <a:rPr lang="en-GB" dirty="0" smtClean="0"/>
              <a:t>Latest data within FB database (2019)</a:t>
            </a:r>
            <a:endParaRPr lang="en-GB" dirty="0"/>
          </a:p>
        </p:txBody>
      </p:sp>
      <p:sp>
        <p:nvSpPr>
          <p:cNvPr id="53" name="HCMR: Peraues-Souda should be added this year (2017)…"/>
          <p:cNvSpPr txBox="1">
            <a:spLocks noGrp="1"/>
          </p:cNvSpPr>
          <p:nvPr>
            <p:ph type="body" idx="1"/>
          </p:nvPr>
        </p:nvSpPr>
        <p:spPr>
          <a:xfrm>
            <a:off x="723900" y="2076450"/>
            <a:ext cx="11906249" cy="68199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808990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HZG (ASCII files):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smtClean="0"/>
              <a:t>Norway – UK - Netherlands (14.09.2019)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err="1" smtClean="0"/>
              <a:t>Büsum</a:t>
            </a:r>
            <a:r>
              <a:rPr lang="en-GB" sz="2000" dirty="0" smtClean="0"/>
              <a:t>-Helgoland (15.10.2019)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smtClean="0">
                <a:solidFill>
                  <a:schemeClr val="tx1"/>
                </a:solidFill>
              </a:rPr>
              <a:t>Cuxhaven-Helgoland (22.12.2018) HZG vessel (</a:t>
            </a:r>
            <a:r>
              <a:rPr lang="en-GB" sz="2000" dirty="0" err="1" smtClean="0">
                <a:solidFill>
                  <a:schemeClr val="tx1"/>
                </a:solidFill>
              </a:rPr>
              <a:t>FunnyGirl</a:t>
            </a:r>
            <a:r>
              <a:rPr lang="en-GB" sz="2000" dirty="0" smtClean="0">
                <a:solidFill>
                  <a:schemeClr val="tx1"/>
                </a:solidFill>
              </a:rPr>
              <a:t>) only partly operated during winter time, other vessel (MV Helgoland) operated </a:t>
            </a:r>
            <a:r>
              <a:rPr lang="en-GB" sz="2000" dirty="0" err="1" smtClean="0">
                <a:solidFill>
                  <a:schemeClr val="tx1"/>
                </a:solidFill>
              </a:rPr>
              <a:t>bei</a:t>
            </a:r>
            <a:r>
              <a:rPr lang="en-GB" sz="2000" dirty="0" smtClean="0">
                <a:solidFill>
                  <a:schemeClr val="tx1"/>
                </a:solidFill>
              </a:rPr>
              <a:t> AWI not included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smtClean="0"/>
              <a:t>Gothenburg – Immingham  (09.10.2019)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endParaRPr lang="en-GB" sz="2000" dirty="0" smtClean="0"/>
          </a:p>
          <a:p>
            <a:pPr marL="808990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NIVA (</a:t>
            </a:r>
            <a:r>
              <a:rPr lang="en-GB" dirty="0" err="1" smtClean="0"/>
              <a:t>netCDF</a:t>
            </a:r>
            <a:r>
              <a:rPr lang="en-GB" dirty="0" smtClean="0"/>
              <a:t> files):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smtClean="0"/>
              <a:t>Oslo-Kiel (21.09.2019)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err="1" smtClean="0"/>
              <a:t>Hurtigruten</a:t>
            </a:r>
            <a:r>
              <a:rPr lang="en-GB" sz="2000" dirty="0" smtClean="0"/>
              <a:t> (15.09.2019)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r>
              <a:rPr lang="en-GB" sz="2000" dirty="0" err="1" smtClean="0"/>
              <a:t>Tromso</a:t>
            </a:r>
            <a:r>
              <a:rPr lang="en-GB" sz="2000" dirty="0" smtClean="0"/>
              <a:t>-Spitsbergen (11.08.2019)</a:t>
            </a:r>
          </a:p>
          <a:p>
            <a:pPr marL="1213485" lvl="1" indent="-520065" defTabSz="531622">
              <a:spcBef>
                <a:spcPts val="600"/>
              </a:spcBef>
              <a:buFont typeface="Lucida Grande"/>
              <a:defRPr sz="1820"/>
            </a:pPr>
            <a:endParaRPr lang="en-GB" sz="2000" dirty="0" smtClean="0"/>
          </a:p>
          <a:p>
            <a:pPr marL="808990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IMR (ASCII files): </a:t>
            </a:r>
          </a:p>
          <a:p>
            <a:pPr marL="1367790" lvl="1" indent="-520065" defTabSz="531622">
              <a:spcBef>
                <a:spcPts val="600"/>
              </a:spcBef>
              <a:defRPr sz="2184"/>
            </a:pPr>
            <a:r>
              <a:rPr lang="en-GB" dirty="0" err="1" smtClean="0"/>
              <a:t>Hurtigruten</a:t>
            </a:r>
            <a:r>
              <a:rPr lang="en-GB" dirty="0" smtClean="0"/>
              <a:t> (02.10.2019)</a:t>
            </a:r>
          </a:p>
          <a:p>
            <a:pPr marL="847725" lvl="1" indent="0" defTabSz="531622">
              <a:spcBef>
                <a:spcPts val="600"/>
              </a:spcBef>
              <a:buNone/>
              <a:defRPr sz="2184"/>
            </a:pPr>
            <a:endParaRPr lang="en-GB" dirty="0" smtClean="0"/>
          </a:p>
          <a:p>
            <a:pPr marL="808990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SYKE (</a:t>
            </a:r>
            <a:r>
              <a:rPr lang="en-GB" dirty="0" err="1" smtClean="0"/>
              <a:t>OceanSites</a:t>
            </a:r>
            <a:r>
              <a:rPr lang="en-GB" dirty="0" smtClean="0"/>
              <a:t> format):</a:t>
            </a:r>
          </a:p>
          <a:p>
            <a:pPr marL="1367790" lvl="1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Helsinki-</a:t>
            </a:r>
            <a:r>
              <a:rPr lang="en-GB" dirty="0" err="1" smtClean="0"/>
              <a:t>Travemünde</a:t>
            </a:r>
            <a:r>
              <a:rPr lang="en-GB" dirty="0" smtClean="0"/>
              <a:t> (13.10.2019)</a:t>
            </a:r>
          </a:p>
          <a:p>
            <a:pPr marL="847725" lvl="1" indent="0" defTabSz="531622">
              <a:spcBef>
                <a:spcPts val="600"/>
              </a:spcBef>
              <a:buNone/>
              <a:defRPr sz="2184"/>
            </a:pPr>
            <a:endParaRPr lang="en-GB" dirty="0" smtClean="0"/>
          </a:p>
          <a:p>
            <a:pPr marL="808990" indent="-520065" defTabSz="531622">
              <a:spcBef>
                <a:spcPts val="600"/>
              </a:spcBef>
              <a:defRPr sz="2184"/>
            </a:pPr>
            <a:r>
              <a:rPr lang="en-GB" dirty="0" smtClean="0"/>
              <a:t>HCMR (ASCII files): </a:t>
            </a:r>
          </a:p>
          <a:p>
            <a:pPr marL="1367790" lvl="1" indent="-520065" defTabSz="531622">
              <a:spcBef>
                <a:spcPts val="600"/>
              </a:spcBef>
              <a:defRPr sz="2184"/>
            </a:pPr>
            <a:r>
              <a:rPr lang="en-GB" dirty="0" err="1" smtClean="0"/>
              <a:t>Peraues</a:t>
            </a:r>
            <a:r>
              <a:rPr lang="en-GB" dirty="0" smtClean="0"/>
              <a:t>-Iraklion: Data import of ASCII files. Currently stopped due to a malfunction of the FerryBox (11.10.2018)</a:t>
            </a:r>
            <a:endParaRPr lang="en-GB" dirty="0"/>
          </a:p>
        </p:txBody>
      </p:sp>
      <p:sp>
        <p:nvSpPr>
          <p:cNvPr id="54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80634" y="9258300"/>
            <a:ext cx="230832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 lang="en-GB" smtClean="0"/>
              <a:t>7</a:t>
            </a:fld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droppedImage.pdf" descr="dropped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78358" y="88900"/>
            <a:ext cx="2923498" cy="850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droppedImage.pdf" descr="droppedImage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11500" y="4584700"/>
            <a:ext cx="6777039" cy="568325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Will be added in near future"/>
          <p:cNvSpPr txBox="1">
            <a:spLocks noGrp="1"/>
          </p:cNvSpPr>
          <p:nvPr>
            <p:ph type="title"/>
          </p:nvPr>
        </p:nvSpPr>
        <p:spPr>
          <a:xfrm>
            <a:off x="2305050" y="254000"/>
            <a:ext cx="7410450" cy="685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3200"/>
            </a:lvl1pPr>
          </a:lstStyle>
          <a:p>
            <a:pPr algn="ctr"/>
            <a:r>
              <a:rPr dirty="0"/>
              <a:t>Export to CMEMS </a:t>
            </a:r>
            <a:r>
              <a:rPr lang="de-DE" dirty="0" smtClean="0"/>
              <a:t>(</a:t>
            </a:r>
            <a:r>
              <a:rPr lang="de-DE" dirty="0" err="1" smtClean="0"/>
              <a:t>ROOSes</a:t>
            </a:r>
            <a:r>
              <a:rPr lang="de-DE" dirty="0" smtClean="0"/>
              <a:t>) </a:t>
            </a:r>
            <a:br>
              <a:rPr lang="de-DE" dirty="0" smtClean="0"/>
            </a:br>
            <a:r>
              <a:rPr lang="de-DE" dirty="0" smtClean="0"/>
              <a:t>in </a:t>
            </a:r>
            <a:r>
              <a:rPr dirty="0" err="1" smtClean="0"/>
              <a:t>OceanSites</a:t>
            </a:r>
            <a:r>
              <a:rPr dirty="0" smtClean="0"/>
              <a:t> </a:t>
            </a:r>
            <a:r>
              <a:rPr dirty="0"/>
              <a:t>format)</a:t>
            </a:r>
          </a:p>
        </p:txBody>
      </p:sp>
      <p:sp>
        <p:nvSpPr>
          <p:cNvPr id="60" name="HCMR: Peraues-Souda should be added this year (2017)…"/>
          <p:cNvSpPr txBox="1">
            <a:spLocks noGrp="1"/>
          </p:cNvSpPr>
          <p:nvPr>
            <p:ph type="body" idx="1"/>
          </p:nvPr>
        </p:nvSpPr>
        <p:spPr>
          <a:xfrm>
            <a:off x="1181100" y="1339692"/>
            <a:ext cx="11823700" cy="791860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sz="3200" dirty="0" smtClean="0"/>
              <a:t>Norway </a:t>
            </a:r>
            <a:r>
              <a:rPr lang="en-GB" sz="3200" dirty="0"/>
              <a:t>– UK - Netherlands</a:t>
            </a:r>
            <a:r>
              <a:rPr sz="3200" dirty="0" smtClean="0"/>
              <a:t> </a:t>
            </a:r>
            <a:r>
              <a:rPr sz="3200" dirty="0"/>
              <a:t>(accessible via </a:t>
            </a:r>
            <a:r>
              <a:rPr sz="3200" dirty="0" err="1"/>
              <a:t>opendap</a:t>
            </a:r>
            <a:r>
              <a:rPr sz="3200" dirty="0"/>
              <a:t>) </a:t>
            </a:r>
            <a:r>
              <a:rPr sz="3600" dirty="0">
                <a:solidFill>
                  <a:srgbClr val="FFF003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  <a:endParaRPr sz="3600" dirty="0">
              <a:latin typeface="Capitals"/>
              <a:ea typeface="Capitals"/>
              <a:cs typeface="Capitals"/>
              <a:sym typeface="Capitals"/>
            </a:endParaRPr>
          </a:p>
          <a:p>
            <a:r>
              <a:rPr sz="3200" dirty="0" err="1"/>
              <a:t>Büsum</a:t>
            </a:r>
            <a:r>
              <a:rPr sz="3200" dirty="0"/>
              <a:t>/Cuxhaven-Helgoland (accessible via </a:t>
            </a:r>
            <a:r>
              <a:rPr sz="3200" dirty="0" err="1"/>
              <a:t>opendap</a:t>
            </a:r>
            <a:r>
              <a:rPr sz="3200" dirty="0"/>
              <a:t>)  </a:t>
            </a:r>
            <a:r>
              <a:rPr sz="3600" dirty="0">
                <a:solidFill>
                  <a:srgbClr val="FFF003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</a:p>
          <a:p>
            <a:r>
              <a:rPr sz="3200" dirty="0"/>
              <a:t>Cuxhaven-</a:t>
            </a:r>
            <a:r>
              <a:rPr sz="3200" dirty="0" err="1"/>
              <a:t>Immingham</a:t>
            </a:r>
            <a:r>
              <a:rPr sz="3200" dirty="0"/>
              <a:t> (accessible via </a:t>
            </a:r>
            <a:r>
              <a:rPr sz="3200" dirty="0" err="1"/>
              <a:t>opendap</a:t>
            </a:r>
            <a:r>
              <a:rPr sz="3200" dirty="0"/>
              <a:t>)  </a:t>
            </a:r>
            <a:r>
              <a:rPr sz="3600" dirty="0">
                <a:solidFill>
                  <a:srgbClr val="FFF003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</a:p>
          <a:p>
            <a:r>
              <a:rPr sz="3200" dirty="0"/>
              <a:t>Oslo-Kiel (accessible via </a:t>
            </a:r>
            <a:r>
              <a:rPr sz="3200" dirty="0" err="1"/>
              <a:t>opendap</a:t>
            </a:r>
            <a:r>
              <a:rPr sz="3200" dirty="0"/>
              <a:t>) </a:t>
            </a:r>
            <a:r>
              <a:rPr sz="3600" dirty="0">
                <a:solidFill>
                  <a:srgbClr val="00FF00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  <a:endParaRPr sz="2800" dirty="0"/>
          </a:p>
          <a:p>
            <a:r>
              <a:rPr sz="3200" dirty="0" err="1"/>
              <a:t>Hurtigruten</a:t>
            </a:r>
            <a:r>
              <a:rPr sz="3200" dirty="0"/>
              <a:t> NIVA (accessible via </a:t>
            </a:r>
            <a:r>
              <a:rPr sz="3200" dirty="0" err="1"/>
              <a:t>opendap</a:t>
            </a:r>
            <a:r>
              <a:rPr sz="3200" dirty="0"/>
              <a:t>)  </a:t>
            </a:r>
            <a:r>
              <a:rPr sz="3600" dirty="0">
                <a:solidFill>
                  <a:srgbClr val="00FF00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  <a:endParaRPr sz="2800" dirty="0"/>
          </a:p>
          <a:p>
            <a:r>
              <a:rPr sz="3200" dirty="0" err="1"/>
              <a:t>Tromso</a:t>
            </a:r>
            <a:r>
              <a:rPr sz="3200" dirty="0"/>
              <a:t>-Spitsbergen (accessible via </a:t>
            </a:r>
            <a:r>
              <a:rPr sz="3200" dirty="0" err="1"/>
              <a:t>opendap</a:t>
            </a:r>
            <a:r>
              <a:rPr sz="3200" dirty="0"/>
              <a:t>)  </a:t>
            </a:r>
            <a:r>
              <a:rPr sz="3600" dirty="0">
                <a:solidFill>
                  <a:srgbClr val="00FF00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  <a:endParaRPr sz="2800" dirty="0"/>
          </a:p>
          <a:p>
            <a:r>
              <a:rPr sz="3200" dirty="0" err="1"/>
              <a:t>Hurtigruten</a:t>
            </a:r>
            <a:r>
              <a:rPr sz="3200" dirty="0"/>
              <a:t> IMR (accessible via </a:t>
            </a:r>
            <a:r>
              <a:rPr sz="3200" dirty="0" err="1"/>
              <a:t>opendap</a:t>
            </a:r>
            <a:r>
              <a:rPr sz="3200" dirty="0"/>
              <a:t>) </a:t>
            </a:r>
            <a:r>
              <a:rPr sz="3600" dirty="0">
                <a:solidFill>
                  <a:srgbClr val="00FF00"/>
                </a:solidFill>
                <a:latin typeface="Capitals"/>
                <a:ea typeface="Capitals"/>
                <a:cs typeface="Capitals"/>
                <a:sym typeface="Capitals"/>
              </a:rPr>
              <a:t>√</a:t>
            </a:r>
          </a:p>
          <a:p>
            <a:r>
              <a:rPr sz="3200" dirty="0"/>
              <a:t>HCMR: </a:t>
            </a:r>
            <a:r>
              <a:rPr sz="3200" dirty="0" err="1"/>
              <a:t>Peraues</a:t>
            </a:r>
            <a:r>
              <a:rPr sz="3200" dirty="0"/>
              <a:t>-Iraklion (not yet)  </a:t>
            </a:r>
            <a:r>
              <a:rPr sz="3600" b="1" dirty="0" smtClean="0">
                <a:solidFill>
                  <a:srgbClr val="FF0000"/>
                </a:solidFill>
              </a:rPr>
              <a:t>X</a:t>
            </a:r>
            <a:endParaRPr sz="3600" b="1" dirty="0">
              <a:solidFill>
                <a:srgbClr val="FF0000"/>
              </a:solidFill>
            </a:endParaRPr>
          </a:p>
        </p:txBody>
      </p:sp>
      <p:sp>
        <p:nvSpPr>
          <p:cNvPr id="61" name="Foliennummer"/>
          <p:cNvSpPr txBox="1">
            <a:spLocks noGrp="1"/>
          </p:cNvSpPr>
          <p:nvPr>
            <p:ph type="sldNum" sz="quarter" idx="4294967295"/>
          </p:nvPr>
        </p:nvSpPr>
        <p:spPr>
          <a:xfrm>
            <a:off x="6381749" y="9258300"/>
            <a:ext cx="228601" cy="3683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:a14="http://schemas.microsoft.com/office/drawing/2010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petersen\AppData\Local\Temp\m2sn1dkd.gk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etersen\AppData\Local\Temp\m2sn1dkd.gk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7646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petersen\AppData\Local\Temp\m2sn1dkd.gk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09950" y="254000"/>
            <a:ext cx="6305550" cy="685800"/>
          </a:xfrm>
        </p:spPr>
        <p:txBody>
          <a:bodyPr>
            <a:normAutofit/>
          </a:bodyPr>
          <a:lstStyle/>
          <a:p>
            <a:r>
              <a:rPr lang="de-DE" dirty="0"/>
              <a:t>SOS V2 Link (52 North)</a:t>
            </a:r>
          </a:p>
        </p:txBody>
      </p:sp>
      <p:pic>
        <p:nvPicPr>
          <p:cNvPr id="2050" name="Picture 2" descr="C:\Users\petersen\AppData\Local\Temp\m1yot2lr.ad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etersen\AppData\Local\Temp\j5s30udd.b2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petersen\AppData\Local\Temp\k2ettuyk.w3h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petersen\AppData\Local\Temp\fyx2ot34.txb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petersen\AppData\Local\Temp\ghnh2h5y.xu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petersen\AppData\Local\Temp\lgtjt2y3.vd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1542052"/>
            <a:ext cx="12887325" cy="678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476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Lucida Grande"/>
        <a:ea typeface="Lucida Grande"/>
        <a:cs typeface="Lucida Grand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/>
            <a:ea typeface="Arial"/>
            <a:cs typeface="Arial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611</Words>
  <Application>Microsoft Office PowerPoint</Application>
  <PresentationFormat>Benutzerdefiniert</PresentationFormat>
  <Paragraphs>86</Paragraphs>
  <Slides>19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</vt:lpstr>
      <vt:lpstr>Capitals</vt:lpstr>
      <vt:lpstr>Gill Sans</vt:lpstr>
      <vt:lpstr>Lucida Grande</vt:lpstr>
      <vt:lpstr>Wingdings</vt:lpstr>
      <vt:lpstr>White</vt:lpstr>
      <vt:lpstr>Common European FerryBox Database and Data Portal</vt:lpstr>
      <vt:lpstr>PowerPoint-Präsentation</vt:lpstr>
      <vt:lpstr>European FerryBox Database</vt:lpstr>
      <vt:lpstr>European  FB-Database:  FB-Lines delivering NearRealTime Data </vt:lpstr>
      <vt:lpstr>European  FB-Database: Missing FB-Lines</vt:lpstr>
      <vt:lpstr>Change of routes operated by HZG</vt:lpstr>
      <vt:lpstr>Latest data within FB database (2019)</vt:lpstr>
      <vt:lpstr>Export to CMEMS (ROOSes)  in OceanSites format)</vt:lpstr>
      <vt:lpstr>SOS V2 Link (52 North)</vt:lpstr>
      <vt:lpstr>Examples</vt:lpstr>
      <vt:lpstr>PowerPoint-Präsentation</vt:lpstr>
      <vt:lpstr>To-Do's and Outlook</vt:lpstr>
      <vt:lpstr>EU Project JERICO-S3 Starting in 2020 </vt:lpstr>
      <vt:lpstr>PowerPoint-Präsentation</vt:lpstr>
      <vt:lpstr>Data publication</vt:lpstr>
      <vt:lpstr>To-Do's and Outlook</vt:lpstr>
      <vt:lpstr>HCMR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European FerryBox Database and Dataortal</dc:title>
  <dc:creator>Petersen,  Wilhelm</dc:creator>
  <cp:lastModifiedBy>Petersen,  Wilhelm</cp:lastModifiedBy>
  <cp:revision>32</cp:revision>
  <dcterms:modified xsi:type="dcterms:W3CDTF">2019-10-17T10:10:37Z</dcterms:modified>
</cp:coreProperties>
</file>