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632" r:id="rId2"/>
    <p:sldId id="667" r:id="rId3"/>
    <p:sldId id="644" r:id="rId4"/>
    <p:sldId id="696" r:id="rId5"/>
    <p:sldId id="697" r:id="rId6"/>
    <p:sldId id="711" r:id="rId7"/>
    <p:sldId id="708" r:id="rId8"/>
    <p:sldId id="709" r:id="rId9"/>
    <p:sldId id="670" r:id="rId10"/>
    <p:sldId id="682" r:id="rId11"/>
    <p:sldId id="715" r:id="rId12"/>
    <p:sldId id="714" r:id="rId13"/>
    <p:sldId id="710" r:id="rId14"/>
    <p:sldId id="698" r:id="rId15"/>
    <p:sldId id="704" r:id="rId16"/>
    <p:sldId id="713" r:id="rId17"/>
    <p:sldId id="699" r:id="rId18"/>
    <p:sldId id="663" r:id="rId19"/>
    <p:sldId id="712" r:id="rId20"/>
    <p:sldId id="689" r:id="rId21"/>
  </p:sldIdLst>
  <p:sldSz cx="9906000" cy="6858000" type="A4"/>
  <p:notesSz cx="6805613" cy="9944100"/>
  <p:defaultTextStyle>
    <a:defPPr>
      <a:defRPr lang="de-DE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>
          <p15:clr>
            <a:srgbClr val="A4A3A4"/>
          </p15:clr>
        </p15:guide>
        <p15:guide id="2" pos="3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2">
          <p15:clr>
            <a:srgbClr val="A4A3A4"/>
          </p15:clr>
        </p15:guide>
        <p15:guide id="2" pos="2144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D"/>
    <a:srgbClr val="005C9A"/>
    <a:srgbClr val="00216A"/>
    <a:srgbClr val="032B67"/>
    <a:srgbClr val="000066"/>
    <a:srgbClr val="FF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416" y="102"/>
      </p:cViewPr>
      <p:guideLst>
        <p:guide orient="horz" pos="754"/>
        <p:guide pos="398"/>
      </p:guideLst>
    </p:cSldViewPr>
  </p:slideViewPr>
  <p:outlineViewPr>
    <p:cViewPr>
      <p:scale>
        <a:sx n="33" d="100"/>
        <a:sy n="33" d="100"/>
      </p:scale>
      <p:origin x="0" y="125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-1602" y="1158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>
            <a:lvl1pPr algn="l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8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>
            <a:lvl1pPr algn="r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5625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b" anchorCtr="0" compatLnSpc="1">
            <a:prstTxWarp prst="textNoShape">
              <a:avLst/>
            </a:prstTxWarp>
          </a:bodyPr>
          <a:lstStyle>
            <a:lvl1pPr algn="l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8" y="9445625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b" anchorCtr="0" compatLnSpc="1">
            <a:prstTxWarp prst="textNoShape">
              <a:avLst/>
            </a:prstTxWarp>
          </a:bodyPr>
          <a:lstStyle>
            <a:lvl1pPr algn="r" defTabSz="949346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E8F4C09-DDB8-4016-A5A5-B0E76A7AF1D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9730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>
            <a:lvl1pPr algn="l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8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>
            <a:lvl1pPr algn="r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7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9613" y="746125"/>
            <a:ext cx="5386387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/>
          </a:extLst>
        </p:spPr>
      </p:sp>
      <p:sp>
        <p:nvSpPr>
          <p:cNvPr id="1638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24400"/>
            <a:ext cx="4992687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639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b" anchorCtr="0" compatLnSpc="1">
            <a:prstTxWarp prst="textNoShape">
              <a:avLst/>
            </a:prstTxWarp>
          </a:bodyPr>
          <a:lstStyle>
            <a:lvl1pPr algn="l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8" y="9445625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b" anchorCtr="0" compatLnSpc="1">
            <a:prstTxWarp prst="textNoShape">
              <a:avLst/>
            </a:prstTxWarp>
          </a:bodyPr>
          <a:lstStyle>
            <a:lvl1pPr algn="r" defTabSz="949346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4E03F556-94EE-48DA-B80D-AFB75D069655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4103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Sandbag</a:t>
            </a:r>
            <a:r>
              <a:rPr lang="de-DE" dirty="0" smtClean="0"/>
              <a:t> </a:t>
            </a:r>
            <a:r>
              <a:rPr lang="de-DE" dirty="0" err="1" smtClean="0"/>
              <a:t>damming</a:t>
            </a:r>
            <a:r>
              <a:rPr lang="de-DE" dirty="0" smtClean="0"/>
              <a:t>, </a:t>
            </a:r>
            <a:r>
              <a:rPr lang="de-DE" dirty="0" err="1" smtClean="0"/>
              <a:t>crevasse</a:t>
            </a:r>
            <a:r>
              <a:rPr lang="de-DE" dirty="0" smtClean="0"/>
              <a:t> = Deichbruch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267653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Folie raus?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0305A5-3CDB-47EC-8BF2-62E310A58FFF}" type="slidenum">
              <a:rPr lang="de-DE" smtClean="0"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1262554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err="1" smtClean="0"/>
              <a:t>Sandbag</a:t>
            </a:r>
            <a:r>
              <a:rPr lang="de-DE" dirty="0" smtClean="0"/>
              <a:t> </a:t>
            </a:r>
            <a:r>
              <a:rPr lang="de-DE" dirty="0" err="1" smtClean="0"/>
              <a:t>damming</a:t>
            </a:r>
            <a:r>
              <a:rPr lang="de-DE" dirty="0" smtClean="0"/>
              <a:t>, </a:t>
            </a:r>
            <a:r>
              <a:rPr lang="de-DE" dirty="0" err="1" smtClean="0"/>
              <a:t>crevasse</a:t>
            </a:r>
            <a:r>
              <a:rPr lang="de-DE" dirty="0" smtClean="0"/>
              <a:t> = Deichbruch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18171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noProof="0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3046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izenplatzhalt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Helvetica" charset="0"/>
              <a:ea typeface="ＭＳ Ｐゴシック" charset="0"/>
              <a:cs typeface="+mn-cs"/>
            </a:endParaRPr>
          </a:p>
        </p:txBody>
      </p:sp>
      <p:sp>
        <p:nvSpPr>
          <p:cNvPr id="61444" name="Foliennummernplatzhalt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1pPr>
            <a:lvl2pPr marL="717628" indent="-276012"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2pPr>
            <a:lvl3pPr marL="1104046" indent="-220809"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3pPr>
            <a:lvl4pPr marL="1545664" indent="-220809"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4pPr>
            <a:lvl5pPr marL="1987281" indent="-220809"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5pPr>
            <a:lvl6pPr marL="2428901" indent="-220809" algn="ctr" defTabSz="94917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6pPr>
            <a:lvl7pPr marL="2870519" indent="-220809" algn="ctr" defTabSz="94917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7pPr>
            <a:lvl8pPr marL="3312137" indent="-220809" algn="ctr" defTabSz="94917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8pPr>
            <a:lvl9pPr marL="3753754" indent="-220809" algn="ctr" defTabSz="94917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86672848-09C7-4F1F-AC57-412441792F04}" type="slidenum">
              <a:rPr lang="en-GB" sz="1300">
                <a:solidFill>
                  <a:srgbClr val="00216A"/>
                </a:solidFill>
                <a:latin typeface="Helvetica" pitchFamily="2" charset="0"/>
              </a:rPr>
              <a:pPr>
                <a:defRPr/>
              </a:pPr>
              <a:t>20</a:t>
            </a:fld>
            <a:endParaRPr lang="en-GB" sz="1300">
              <a:solidFill>
                <a:srgbClr val="00216A"/>
              </a:solidFill>
              <a:latin typeface="Helvetica" pitchFamily="2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F6811-D7BA-49DD-90A1-2C23C8D104E8}" type="datetime1">
              <a:rPr lang="de-DE" smtClean="0"/>
              <a:t>17.10.2019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8933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0" y="2060575"/>
            <a:ext cx="1728193" cy="158444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0" y="4077073"/>
            <a:ext cx="1728193" cy="165618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29FED1A-2826-47F3-8C92-B5B5F513EEAE}" type="datetime1">
              <a:rPr lang="de-DE" smtClean="0"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7067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3175992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29FED1A-2826-47F3-8C92-B5B5F513EEAE}" type="datetime1">
              <a:rPr lang="de-DE" smtClean="0"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79515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6638925" cy="1514261"/>
          </a:xfrm>
        </p:spPr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7473950" y="6308725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218B888F-8444-4801-82EA-1FBBA391DE2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2000250" y="6308725"/>
            <a:ext cx="4968875" cy="276225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de-DE"/>
              <a:t>Vorstellung des BSH am 14. Mai 2013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5033554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2000" y="-237787"/>
            <a:ext cx="6638925" cy="10156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015E57-C211-4585-A136-ACE8EA6DFC92}" type="datetime1">
              <a:rPr lang="de-DE" altLang="de-DE"/>
              <a:pPr/>
              <a:t>17.10.2019</a:t>
            </a:fld>
            <a:endParaRPr lang="de-DE" alt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altLang="de-DE"/>
              <a:t>Ansicht-Kopf/Fußzeile: Eintrag Titel der Präsentation, Autor</a:t>
            </a:r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6A118B-B7E1-492A-94EC-6A1CA03052E0}" type="slidenum">
              <a:rPr lang="de-DE" altLang="de-DE"/>
              <a:pPr/>
              <a:t>‹Nr.›</a:t>
            </a:fld>
            <a:endParaRPr lang="de-DE" altLang="de-DE"/>
          </a:p>
        </p:txBody>
      </p:sp>
    </p:spTree>
    <p:extLst>
      <p:ext uri="{BB962C8B-B14F-4D97-AF65-F5344CB8AC3E}">
        <p14:creationId xmlns:p14="http://schemas.microsoft.com/office/powerpoint/2010/main" val="3993120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66389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0"/>
            <a:ext cx="206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00"/>
            <a:ext cx="2146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57839-EB1C-4BA7-8F18-58C11308DFE3}" type="datetime1">
              <a:rPr lang="de-DE" smtClean="0"/>
              <a:t>17.10.2019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44" r:id="rId1"/>
    <p:sldLayoutId id="2147485443" r:id="rId2"/>
    <p:sldLayoutId id="2147485447" r:id="rId3"/>
    <p:sldLayoutId id="2147485448" r:id="rId4"/>
    <p:sldLayoutId id="2147485449" r:id="rId5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png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776536" y="1844824"/>
            <a:ext cx="8420100" cy="2088232"/>
          </a:xfrm>
        </p:spPr>
        <p:txBody>
          <a:bodyPr/>
          <a:lstStyle/>
          <a:p>
            <a:r>
              <a:rPr lang="en-US" dirty="0"/>
              <a:t>O</a:t>
            </a:r>
            <a:r>
              <a:rPr lang="en-US" dirty="0" smtClean="0"/>
              <a:t>perational Ocean forecasting at BSH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1800" dirty="0"/>
              <a:t>I</a:t>
            </a:r>
            <a:r>
              <a:rPr lang="en-US" sz="1800" dirty="0" smtClean="0"/>
              <a:t>na Lorkowski (ina.lorkowski@bsh.de) </a:t>
            </a:r>
            <a:br>
              <a:rPr lang="en-US" sz="1800" dirty="0" smtClean="0"/>
            </a:br>
            <a:r>
              <a:rPr lang="en-US" sz="1800" dirty="0" smtClean="0"/>
              <a:t>and the operational modelling group</a:t>
            </a:r>
            <a:endParaRPr lang="en-US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NOOS Annual meeting 2019,  Hamburg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60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476672"/>
            <a:ext cx="7651576" cy="523220"/>
          </a:xfrm>
        </p:spPr>
        <p:txBody>
          <a:bodyPr/>
          <a:lstStyle/>
          <a:p>
            <a:r>
              <a:rPr lang="de-DE" sz="2800" dirty="0" smtClean="0"/>
              <a:t> Container-Drift </a:t>
            </a:r>
            <a:endParaRPr lang="de-DE" sz="280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3" name="Textfeld 2"/>
          <p:cNvSpPr txBox="1"/>
          <p:nvPr/>
        </p:nvSpPr>
        <p:spPr>
          <a:xfrm>
            <a:off x="7833320" y="3661213"/>
            <a:ext cx="200067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b="1" dirty="0" err="1" smtClean="0"/>
              <a:t>Notification</a:t>
            </a:r>
            <a:r>
              <a:rPr lang="de-DE" b="1" dirty="0" smtClean="0"/>
              <a:t>: 4.01.2017, 7:45:</a:t>
            </a:r>
          </a:p>
          <a:p>
            <a:pPr algn="l"/>
            <a:r>
              <a:rPr lang="de-DE" dirty="0" smtClean="0"/>
              <a:t>Loss </a:t>
            </a:r>
            <a:r>
              <a:rPr lang="de-DE" dirty="0" err="1" smtClean="0"/>
              <a:t>of</a:t>
            </a:r>
            <a:r>
              <a:rPr lang="de-DE" dirty="0" smtClean="0"/>
              <a:t> 5 </a:t>
            </a:r>
            <a:r>
              <a:rPr lang="de-DE" dirty="0" err="1" smtClean="0"/>
              <a:t>container</a:t>
            </a:r>
            <a:r>
              <a:rPr lang="de-DE" dirty="0" smtClean="0"/>
              <a:t> </a:t>
            </a:r>
          </a:p>
          <a:p>
            <a:pPr algn="l"/>
            <a:r>
              <a:rPr lang="de-DE" dirty="0" smtClean="0"/>
              <a:t>10% </a:t>
            </a:r>
            <a:r>
              <a:rPr lang="de-DE" dirty="0" err="1" smtClean="0"/>
              <a:t>above</a:t>
            </a:r>
            <a:r>
              <a:rPr lang="de-DE" dirty="0" smtClean="0"/>
              <a:t> </a:t>
            </a:r>
            <a:r>
              <a:rPr lang="de-DE" dirty="0" err="1" smtClean="0"/>
              <a:t>sea</a:t>
            </a:r>
            <a:r>
              <a:rPr lang="de-DE" dirty="0" smtClean="0"/>
              <a:t> </a:t>
            </a:r>
            <a:r>
              <a:rPr lang="de-DE" dirty="0" err="1" smtClean="0"/>
              <a:t>surface</a:t>
            </a:r>
            <a:endParaRPr lang="de-DE" dirty="0" smtClean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502" b="22026"/>
          <a:stretch/>
        </p:blipFill>
        <p:spPr bwMode="auto">
          <a:xfrm>
            <a:off x="560512" y="1268760"/>
            <a:ext cx="7162903" cy="478490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7" name="Textfeld 6"/>
          <p:cNvSpPr txBox="1"/>
          <p:nvPr/>
        </p:nvSpPr>
        <p:spPr>
          <a:xfrm>
            <a:off x="1426308" y="5434262"/>
            <a:ext cx="6718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Juist</a:t>
            </a:r>
            <a:endParaRPr lang="de-DE" sz="1050" dirty="0"/>
          </a:p>
        </p:txBody>
      </p:sp>
      <p:sp>
        <p:nvSpPr>
          <p:cNvPr id="11" name="Textfeld 10"/>
          <p:cNvSpPr txBox="1"/>
          <p:nvPr/>
        </p:nvSpPr>
        <p:spPr>
          <a:xfrm>
            <a:off x="3224808" y="5013176"/>
            <a:ext cx="100779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Norderney</a:t>
            </a:r>
            <a:endParaRPr lang="de-DE" sz="1050" dirty="0"/>
          </a:p>
        </p:txBody>
      </p:sp>
      <p:sp>
        <p:nvSpPr>
          <p:cNvPr id="12" name="Textfeld 11"/>
          <p:cNvSpPr txBox="1"/>
          <p:nvPr/>
        </p:nvSpPr>
        <p:spPr>
          <a:xfrm>
            <a:off x="4729459" y="4829333"/>
            <a:ext cx="67182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err="1" smtClean="0"/>
              <a:t>Baltrum</a:t>
            </a:r>
            <a:endParaRPr lang="de-DE" sz="1050" dirty="0"/>
          </a:p>
        </p:txBody>
      </p:sp>
      <p:sp>
        <p:nvSpPr>
          <p:cNvPr id="13" name="Textfeld 12"/>
          <p:cNvSpPr txBox="1"/>
          <p:nvPr/>
        </p:nvSpPr>
        <p:spPr>
          <a:xfrm>
            <a:off x="5745088" y="4498279"/>
            <a:ext cx="884281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Langeoog</a:t>
            </a:r>
            <a:endParaRPr lang="de-DE" sz="1050" dirty="0"/>
          </a:p>
        </p:txBody>
      </p:sp>
      <p:sp>
        <p:nvSpPr>
          <p:cNvPr id="14" name="Textfeld 13"/>
          <p:cNvSpPr txBox="1"/>
          <p:nvPr/>
        </p:nvSpPr>
        <p:spPr>
          <a:xfrm>
            <a:off x="4664968" y="5697246"/>
            <a:ext cx="1440160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050" dirty="0" smtClean="0"/>
              <a:t>Ostfriesland</a:t>
            </a:r>
            <a:endParaRPr lang="de-DE" sz="1050" dirty="0"/>
          </a:p>
        </p:txBody>
      </p:sp>
      <p:sp>
        <p:nvSpPr>
          <p:cNvPr id="8" name="Stern mit 5 Zacken 7"/>
          <p:cNvSpPr/>
          <p:nvPr/>
        </p:nvSpPr>
        <p:spPr bwMode="auto">
          <a:xfrm>
            <a:off x="4115272" y="2708920"/>
            <a:ext cx="234651" cy="216024"/>
          </a:xfrm>
          <a:prstGeom prst="star5">
            <a:avLst/>
          </a:prstGeom>
          <a:solidFill>
            <a:srgbClr val="FF0000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64" y="2708920"/>
            <a:ext cx="4248150" cy="3962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1377" y="1594098"/>
            <a:ext cx="3076159" cy="18349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037546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260648"/>
            <a:ext cx="6638925" cy="457200"/>
          </a:xfrm>
        </p:spPr>
        <p:txBody>
          <a:bodyPr/>
          <a:lstStyle/>
          <a:p>
            <a:r>
              <a:rPr lang="de-DE" dirty="0" smtClean="0"/>
              <a:t>Wave </a:t>
            </a:r>
            <a:r>
              <a:rPr lang="de-DE" dirty="0" err="1" smtClean="0"/>
              <a:t>bouy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7170" y="902710"/>
            <a:ext cx="6914041" cy="5191125"/>
          </a:xfrm>
          <a:prstGeom prst="rect">
            <a:avLst/>
          </a:prstGeom>
        </p:spPr>
      </p:pic>
      <p:pic>
        <p:nvPicPr>
          <p:cNvPr id="4" name="Inhaltsplatzhalt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2741" y="925205"/>
            <a:ext cx="7199646" cy="5406600"/>
          </a:xfr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007" y="2276872"/>
            <a:ext cx="5096993" cy="3412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8631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681350"/>
            <a:ext cx="6638925" cy="461665"/>
          </a:xfrm>
        </p:spPr>
        <p:txBody>
          <a:bodyPr/>
          <a:lstStyle/>
          <a:p>
            <a:r>
              <a:rPr lang="de-DE" dirty="0" smtClean="0"/>
              <a:t>Validation </a:t>
            </a:r>
            <a:r>
              <a:rPr lang="de-DE" dirty="0" err="1" smtClean="0"/>
              <a:t>campaigns</a:t>
            </a:r>
            <a:r>
              <a:rPr lang="de-DE" dirty="0" smtClean="0"/>
              <a:t> 2015 und 2017</a:t>
            </a:r>
            <a:endParaRPr lang="de-DE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7925" y="1053480"/>
            <a:ext cx="3825311" cy="5100414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99" t="40893" r="8854" b="44751"/>
          <a:stretch/>
        </p:blipFill>
        <p:spPr>
          <a:xfrm>
            <a:off x="1" y="1196752"/>
            <a:ext cx="5817095" cy="2304256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8999"/>
            <a:ext cx="2831771" cy="3775695"/>
          </a:xfrm>
          <a:prstGeom prst="rect">
            <a:avLst/>
          </a:prstGeom>
        </p:spPr>
      </p:pic>
      <p:sp>
        <p:nvSpPr>
          <p:cNvPr id="3" name="Rechteck 2"/>
          <p:cNvSpPr/>
          <p:nvPr/>
        </p:nvSpPr>
        <p:spPr bwMode="auto">
          <a:xfrm>
            <a:off x="3656856" y="3933056"/>
            <a:ext cx="2160240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216A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82851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12003"/>
            <a:ext cx="6638925" cy="830997"/>
          </a:xfrm>
        </p:spPr>
        <p:txBody>
          <a:bodyPr/>
          <a:lstStyle/>
          <a:p>
            <a:r>
              <a:rPr lang="de-DE" dirty="0" err="1"/>
              <a:t>Eulerian</a:t>
            </a:r>
            <a:r>
              <a:rPr lang="de-DE" dirty="0"/>
              <a:t> </a:t>
            </a:r>
            <a:r>
              <a:rPr lang="de-DE" dirty="0" err="1"/>
              <a:t>transport</a:t>
            </a:r>
            <a:r>
              <a:rPr lang="de-DE" dirty="0"/>
              <a:t> </a:t>
            </a:r>
            <a:r>
              <a:rPr lang="de-DE" dirty="0" err="1" smtClean="0"/>
              <a:t>model</a:t>
            </a:r>
            <a:r>
              <a:rPr lang="de-DE" dirty="0"/>
              <a:t> </a:t>
            </a:r>
            <a:r>
              <a:rPr lang="de-DE" dirty="0" err="1" smtClean="0"/>
              <a:t>derived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HBM:</a:t>
            </a:r>
            <a:br>
              <a:rPr lang="de-DE" dirty="0" smtClean="0"/>
            </a:br>
            <a:r>
              <a:rPr lang="de-DE" dirty="0" err="1" smtClean="0"/>
              <a:t>moving</a:t>
            </a:r>
            <a:r>
              <a:rPr lang="de-DE" dirty="0" smtClean="0"/>
              <a:t> </a:t>
            </a:r>
            <a:r>
              <a:rPr lang="de-DE" dirty="0" err="1" smtClean="0"/>
              <a:t>source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8155632" cy="461665"/>
          </a:xfrm>
        </p:spPr>
        <p:txBody>
          <a:bodyPr/>
          <a:lstStyle/>
          <a:p>
            <a:pPr marL="0" indent="0"/>
            <a:r>
              <a:rPr lang="de-DE" dirty="0"/>
              <a:t> 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de-DE"/>
              <a:t>Titel, XXXX 201X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97" y="1196752"/>
            <a:ext cx="8042807" cy="5661248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6609184" y="2132856"/>
            <a:ext cx="309634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understand</a:t>
            </a:r>
            <a:r>
              <a:rPr lang="de-DE" dirty="0" smtClean="0"/>
              <a:t> </a:t>
            </a:r>
            <a:r>
              <a:rPr lang="de-DE" dirty="0" err="1" smtClean="0"/>
              <a:t>the</a:t>
            </a:r>
            <a:r>
              <a:rPr lang="de-DE" dirty="0" smtClean="0"/>
              <a:t> </a:t>
            </a:r>
            <a:r>
              <a:rPr lang="de-DE" dirty="0" err="1" smtClean="0"/>
              <a:t>distribution</a:t>
            </a:r>
            <a:r>
              <a:rPr lang="de-DE" dirty="0" smtClean="0"/>
              <a:t>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washwater</a:t>
            </a:r>
            <a:r>
              <a:rPr lang="de-DE" dirty="0" smtClean="0"/>
              <a:t> </a:t>
            </a:r>
            <a:r>
              <a:rPr lang="de-DE" dirty="0" err="1" smtClean="0"/>
              <a:t>from</a:t>
            </a:r>
            <a:r>
              <a:rPr lang="de-DE" dirty="0" smtClean="0"/>
              <a:t> gas </a:t>
            </a:r>
            <a:r>
              <a:rPr lang="de-DE" dirty="0" err="1" smtClean="0"/>
              <a:t>cleaning</a:t>
            </a:r>
            <a:r>
              <a:rPr lang="de-DE" dirty="0" smtClean="0"/>
              <a:t> </a:t>
            </a:r>
            <a:r>
              <a:rPr lang="de-DE" dirty="0" err="1" smtClean="0"/>
              <a:t>systems</a:t>
            </a:r>
            <a:r>
              <a:rPr lang="de-DE" dirty="0" smtClean="0"/>
              <a:t> on </a:t>
            </a:r>
            <a:r>
              <a:rPr lang="de-DE" dirty="0" err="1" smtClean="0"/>
              <a:t>vessels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6063123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3008784" y="116632"/>
            <a:ext cx="4411216" cy="830997"/>
          </a:xfrm>
        </p:spPr>
        <p:txBody>
          <a:bodyPr/>
          <a:lstStyle/>
          <a:p>
            <a:r>
              <a:rPr lang="de-DE" dirty="0" err="1" smtClean="0"/>
              <a:t>Biogeochemical</a:t>
            </a:r>
            <a:r>
              <a:rPr lang="de-DE" dirty="0" smtClean="0"/>
              <a:t> </a:t>
            </a:r>
            <a:r>
              <a:rPr lang="de-DE" dirty="0" err="1" smtClean="0"/>
              <a:t>modelling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ERGOM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GB" dirty="0"/>
              <a:t>https://ergom.net/</a:t>
            </a:r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827" y="116632"/>
            <a:ext cx="2066925" cy="89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502" y="1229394"/>
            <a:ext cx="7128792" cy="4901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7309294" y="2204864"/>
            <a:ext cx="259670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dirty="0" err="1" smtClean="0"/>
              <a:t>coupled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HBM </a:t>
            </a:r>
            <a:r>
              <a:rPr lang="de-DE" dirty="0" err="1" smtClean="0"/>
              <a:t>running</a:t>
            </a:r>
            <a:r>
              <a:rPr lang="de-DE" dirty="0" smtClean="0"/>
              <a:t> </a:t>
            </a:r>
            <a:r>
              <a:rPr lang="de-DE" dirty="0" err="1" smtClean="0"/>
              <a:t>pre</a:t>
            </a:r>
            <a:r>
              <a:rPr lang="de-DE" dirty="0" smtClean="0"/>
              <a:t>-operational </a:t>
            </a:r>
            <a:r>
              <a:rPr lang="de-DE" dirty="0" err="1" smtClean="0"/>
              <a:t>once</a:t>
            </a:r>
            <a:r>
              <a:rPr lang="de-DE" dirty="0" smtClean="0"/>
              <a:t> a </a:t>
            </a:r>
            <a:r>
              <a:rPr lang="de-DE" dirty="0" err="1" smtClean="0"/>
              <a:t>day</a:t>
            </a:r>
            <a:endParaRPr lang="de-DE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dirty="0" err="1" smtClean="0"/>
              <a:t>Bottom</a:t>
            </a:r>
            <a:r>
              <a:rPr lang="de-DE" dirty="0" smtClean="0"/>
              <a:t> </a:t>
            </a:r>
            <a:r>
              <a:rPr lang="de-DE" dirty="0" err="1" smtClean="0"/>
              <a:t>oxygen</a:t>
            </a:r>
            <a:r>
              <a:rPr lang="de-DE" dirty="0" smtClean="0"/>
              <a:t> </a:t>
            </a:r>
            <a:r>
              <a:rPr lang="de-DE" dirty="0" err="1" smtClean="0"/>
              <a:t>maps</a:t>
            </a:r>
            <a:r>
              <a:rPr lang="de-DE" dirty="0" smtClean="0"/>
              <a:t> </a:t>
            </a:r>
            <a:r>
              <a:rPr lang="de-DE" dirty="0" err="1" smtClean="0"/>
              <a:t>as</a:t>
            </a:r>
            <a:r>
              <a:rPr lang="de-DE" dirty="0" smtClean="0"/>
              <a:t> internal BSH </a:t>
            </a:r>
            <a:r>
              <a:rPr lang="de-DE" dirty="0" err="1" smtClean="0"/>
              <a:t>product</a:t>
            </a:r>
            <a:r>
              <a:rPr lang="de-DE" dirty="0" smtClean="0"/>
              <a:t> </a:t>
            </a:r>
            <a:r>
              <a:rPr lang="de-DE" dirty="0" err="1" smtClean="0"/>
              <a:t>to</a:t>
            </a:r>
            <a:r>
              <a:rPr lang="de-DE" dirty="0" smtClean="0"/>
              <a:t> </a:t>
            </a:r>
            <a:r>
              <a:rPr lang="de-DE" dirty="0" err="1" smtClean="0"/>
              <a:t>support</a:t>
            </a:r>
            <a:r>
              <a:rPr lang="de-DE" dirty="0" smtClean="0"/>
              <a:t> </a:t>
            </a:r>
            <a:r>
              <a:rPr lang="de-DE" dirty="0" err="1" smtClean="0"/>
              <a:t>measurement</a:t>
            </a:r>
            <a:r>
              <a:rPr lang="de-DE" dirty="0" smtClean="0"/>
              <a:t> </a:t>
            </a:r>
            <a:r>
              <a:rPr lang="de-DE" dirty="0" err="1" smtClean="0"/>
              <a:t>campaigns</a:t>
            </a:r>
            <a:endParaRPr lang="de-DE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dirty="0" err="1" smtClean="0"/>
              <a:t>Product</a:t>
            </a:r>
            <a:r>
              <a:rPr lang="de-DE" dirty="0" smtClean="0"/>
              <a:t> </a:t>
            </a:r>
            <a:r>
              <a:rPr lang="de-DE" dirty="0" err="1" smtClean="0"/>
              <a:t>development</a:t>
            </a:r>
            <a:r>
              <a:rPr lang="de-DE" dirty="0" smtClean="0"/>
              <a:t> </a:t>
            </a:r>
            <a:r>
              <a:rPr lang="de-DE" dirty="0" err="1" smtClean="0"/>
              <a:t>for</a:t>
            </a:r>
            <a:r>
              <a:rPr lang="de-DE" dirty="0" smtClean="0"/>
              <a:t> MSFD 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de-DE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de-DE" dirty="0" smtClean="0"/>
              <a:t>Carbon </a:t>
            </a:r>
            <a:r>
              <a:rPr lang="de-DE" dirty="0" err="1" smtClean="0"/>
              <a:t>cycle</a:t>
            </a:r>
            <a:r>
              <a:rPr lang="de-DE" dirty="0" smtClean="0"/>
              <a:t> in </a:t>
            </a:r>
            <a:r>
              <a:rPr lang="de-DE" dirty="0" err="1" smtClean="0"/>
              <a:t>test</a:t>
            </a:r>
            <a:r>
              <a:rPr lang="de-DE" dirty="0" smtClean="0"/>
              <a:t> </a:t>
            </a:r>
            <a:r>
              <a:rPr lang="de-DE" dirty="0" err="1" smtClean="0"/>
              <a:t>phase</a:t>
            </a:r>
            <a:endParaRPr lang="de-DE" dirty="0" smtClean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25187170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12003"/>
            <a:ext cx="6638925" cy="830997"/>
          </a:xfrm>
        </p:spPr>
        <p:txBody>
          <a:bodyPr/>
          <a:lstStyle/>
          <a:p>
            <a:r>
              <a:rPr lang="en-US" dirty="0"/>
              <a:t>Product examples – bottom oxygen</a:t>
            </a:r>
            <a:br>
              <a:rPr lang="en-US" dirty="0"/>
            </a:b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461665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pic>
        <p:nvPicPr>
          <p:cNvPr id="11" name="Grafik 10" descr="H:\Tag_d_off_Tuer\Sauerstoffsaett_6_09_201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15034" y="1577975"/>
            <a:ext cx="5760720" cy="425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rafik 11" descr="H:\Tag_d_off_Tuer\Sauerstoffsaett_13_09_2017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4928" y="1577976"/>
            <a:ext cx="5760720" cy="4251325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feld 5"/>
          <p:cNvSpPr txBox="1"/>
          <p:nvPr/>
        </p:nvSpPr>
        <p:spPr>
          <a:xfrm>
            <a:off x="2576736" y="5589240"/>
            <a:ext cx="439248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/>
              <a:t>bottom</a:t>
            </a:r>
            <a:r>
              <a:rPr lang="de-DE" dirty="0"/>
              <a:t> </a:t>
            </a:r>
            <a:r>
              <a:rPr lang="de-DE" dirty="0" err="1"/>
              <a:t>oxygen</a:t>
            </a:r>
            <a:r>
              <a:rPr lang="de-DE" dirty="0"/>
              <a:t> </a:t>
            </a:r>
            <a:r>
              <a:rPr lang="de-DE" dirty="0" err="1"/>
              <a:t>before</a:t>
            </a:r>
            <a:r>
              <a:rPr lang="de-DE" dirty="0"/>
              <a:t> (</a:t>
            </a:r>
            <a:r>
              <a:rPr lang="de-DE" dirty="0" err="1"/>
              <a:t>left</a:t>
            </a:r>
            <a:r>
              <a:rPr lang="de-DE" dirty="0"/>
              <a:t>) </a:t>
            </a:r>
            <a:r>
              <a:rPr lang="de-DE" dirty="0" err="1"/>
              <a:t>and</a:t>
            </a:r>
            <a:r>
              <a:rPr lang="de-DE" dirty="0"/>
              <a:t> after (</a:t>
            </a:r>
            <a:r>
              <a:rPr lang="de-DE" dirty="0" err="1"/>
              <a:t>right</a:t>
            </a:r>
            <a:r>
              <a:rPr lang="de-DE" dirty="0"/>
              <a:t>) </a:t>
            </a:r>
            <a:r>
              <a:rPr lang="de-DE" dirty="0" err="1"/>
              <a:t>storm</a:t>
            </a:r>
            <a:r>
              <a:rPr lang="de-DE" dirty="0"/>
              <a:t> Sebastian </a:t>
            </a:r>
            <a:r>
              <a:rPr lang="de-DE" dirty="0" err="1"/>
              <a:t>moved</a:t>
            </a:r>
            <a:r>
              <a:rPr lang="de-DE" dirty="0"/>
              <a:t> </a:t>
            </a:r>
            <a:r>
              <a:rPr lang="de-DE" dirty="0" err="1"/>
              <a:t>across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German </a:t>
            </a:r>
            <a:r>
              <a:rPr lang="de-DE" dirty="0" err="1"/>
              <a:t>Bight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4709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ußzeilenplatzhalt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7" name="Titel 7"/>
          <p:cNvSpPr>
            <a:spLocks noGrp="1"/>
          </p:cNvSpPr>
          <p:nvPr>
            <p:ph type="title"/>
          </p:nvPr>
        </p:nvSpPr>
        <p:spPr>
          <a:xfrm>
            <a:off x="685800" y="681335"/>
            <a:ext cx="7723584" cy="461665"/>
          </a:xfrm>
        </p:spPr>
        <p:txBody>
          <a:bodyPr/>
          <a:lstStyle/>
          <a:p>
            <a:r>
              <a:rPr lang="en-US" dirty="0" smtClean="0"/>
              <a:t>Comparison with cruise data summer 2015</a:t>
            </a:r>
            <a:endParaRPr lang="en-US" dirty="0"/>
          </a:p>
        </p:txBody>
      </p:sp>
      <p:pic>
        <p:nvPicPr>
          <p:cNvPr id="8" name="Grafik 8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" t="28819" r="10564" b="26563"/>
          <a:stretch>
            <a:fillRect/>
          </a:stretch>
        </p:blipFill>
        <p:spPr bwMode="auto">
          <a:xfrm>
            <a:off x="17021175" y="18982728"/>
            <a:ext cx="5834412" cy="23215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Grafik 8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8" t="28819" r="10564" b="26563"/>
          <a:stretch>
            <a:fillRect/>
          </a:stretch>
        </p:blipFill>
        <p:spPr bwMode="auto">
          <a:xfrm>
            <a:off x="133224" y="1704503"/>
            <a:ext cx="8677043" cy="34526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9275421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-57329"/>
            <a:ext cx="7507560" cy="1200329"/>
          </a:xfrm>
        </p:spPr>
        <p:txBody>
          <a:bodyPr/>
          <a:lstStyle/>
          <a:p>
            <a:r>
              <a:rPr lang="en-US" dirty="0"/>
              <a:t>Product examples – </a:t>
            </a:r>
            <a:r>
              <a:rPr lang="en-US" dirty="0" err="1" smtClean="0"/>
              <a:t>exceedance</a:t>
            </a:r>
            <a:r>
              <a:rPr lang="en-US" dirty="0" smtClean="0"/>
              <a:t> of critical values describing </a:t>
            </a:r>
            <a:r>
              <a:rPr lang="en-US" dirty="0"/>
              <a:t>the status of the </a:t>
            </a:r>
            <a:r>
              <a:rPr lang="en-US" dirty="0" smtClean="0"/>
              <a:t>marine environment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461665"/>
          </a:xfrm>
        </p:spPr>
        <p:txBody>
          <a:bodyPr/>
          <a:lstStyle/>
          <a:p>
            <a:r>
              <a:rPr lang="en-US" dirty="0"/>
              <a:t> 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sp>
        <p:nvSpPr>
          <p:cNvPr id="8" name="Textfeld 7"/>
          <p:cNvSpPr txBox="1"/>
          <p:nvPr/>
        </p:nvSpPr>
        <p:spPr>
          <a:xfrm>
            <a:off x="1496616" y="5743128"/>
            <a:ext cx="5832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# days </a:t>
            </a:r>
            <a:r>
              <a:rPr lang="en-US" dirty="0"/>
              <a:t>in 2012 on which critical values </a:t>
            </a:r>
            <a:r>
              <a:rPr lang="en-US" dirty="0" smtClean="0"/>
              <a:t>for total nitrogen were exceeded</a:t>
            </a:r>
            <a:endParaRPr lang="de-DE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21" r="25098" b="6607"/>
          <a:stretch/>
        </p:blipFill>
        <p:spPr>
          <a:xfrm>
            <a:off x="2193058" y="1608830"/>
            <a:ext cx="3768054" cy="41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0270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12003"/>
            <a:ext cx="6638925" cy="830997"/>
          </a:xfrm>
        </p:spPr>
        <p:txBody>
          <a:bodyPr/>
          <a:lstStyle/>
          <a:p>
            <a:r>
              <a:rPr lang="de-DE" dirty="0" smtClean="0"/>
              <a:t>Copernicus Marine </a:t>
            </a:r>
            <a:r>
              <a:rPr lang="de-DE" dirty="0" err="1" smtClean="0"/>
              <a:t>and</a:t>
            </a:r>
            <a:r>
              <a:rPr lang="de-DE" dirty="0" smtClean="0"/>
              <a:t> Environmental Service (CMEMS)</a:t>
            </a:r>
            <a:endParaRPr lang="en-GB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425" t="10577" r="14742"/>
          <a:stretch/>
        </p:blipFill>
        <p:spPr bwMode="auto">
          <a:xfrm>
            <a:off x="200472" y="1772816"/>
            <a:ext cx="5591669" cy="3970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268760"/>
            <a:ext cx="3835152" cy="904863"/>
          </a:xfrm>
        </p:spPr>
        <p:txBody>
          <a:bodyPr/>
          <a:lstStyle/>
          <a:p>
            <a:pPr marL="0" indent="0"/>
            <a:r>
              <a:rPr lang="de-DE" b="1" dirty="0" smtClean="0"/>
              <a:t>marine.copernicus.eu</a:t>
            </a:r>
          </a:p>
          <a:p>
            <a:pPr marL="0" indent="0"/>
            <a:endParaRPr lang="de-DE" dirty="0" smtClean="0"/>
          </a:p>
        </p:txBody>
      </p:sp>
      <p:sp>
        <p:nvSpPr>
          <p:cNvPr id="8" name="Textfeld 7"/>
          <p:cNvSpPr txBox="1"/>
          <p:nvPr/>
        </p:nvSpPr>
        <p:spPr>
          <a:xfrm>
            <a:off x="5745088" y="1772816"/>
            <a:ext cx="388843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Font typeface="Arial" panose="020B0604020202020204" pitchFamily="34" charset="0"/>
              <a:buChar char="•"/>
            </a:pPr>
            <a:r>
              <a:rPr lang="de-DE" sz="1800" dirty="0">
                <a:latin typeface="Calibri" panose="020F0502020204030204" pitchFamily="34" charset="0"/>
              </a:rPr>
              <a:t>BSH </a:t>
            </a:r>
            <a:r>
              <a:rPr lang="en-US" sz="1800" dirty="0" smtClean="0">
                <a:latin typeface="Calibri" panose="020F0502020204030204" pitchFamily="34" charset="0"/>
              </a:rPr>
              <a:t>modelling group  contributing to Baltic Sea Forecasting Center and North West Shelf Forecasting Center</a:t>
            </a:r>
          </a:p>
          <a:p>
            <a:pPr algn="l">
              <a:buFont typeface="Arial" panose="020B0604020202020204" pitchFamily="34" charset="0"/>
              <a:buChar char="•"/>
            </a:pPr>
            <a:endParaRPr lang="en-US" sz="1800" dirty="0" smtClean="0">
              <a:latin typeface="Calibri" panose="020F0502020204030204" pitchFamily="34" charset="0"/>
            </a:endParaRPr>
          </a:p>
          <a:p>
            <a:pPr marL="742950" lvl="1" indent="-285750" algn="l">
              <a:buFontTx/>
              <a:buChar char="-"/>
            </a:pPr>
            <a:r>
              <a:rPr lang="en-US" sz="1800" dirty="0" smtClean="0">
                <a:latin typeface="Calibri" panose="020F0502020204030204" pitchFamily="34" charset="0"/>
              </a:rPr>
              <a:t>Biogeochemical model development and Data Assimilation (BAL)</a:t>
            </a:r>
          </a:p>
          <a:p>
            <a:pPr marL="742950" lvl="1" indent="-285750" algn="l">
              <a:buFontTx/>
              <a:buChar char="-"/>
            </a:pPr>
            <a:r>
              <a:rPr lang="en-US" sz="1800" dirty="0" smtClean="0">
                <a:latin typeface="Calibri" panose="020F0502020204030204" pitchFamily="34" charset="0"/>
              </a:rPr>
              <a:t>Coupling NEMO 4.0 and ERGOM (BAL)</a:t>
            </a:r>
          </a:p>
          <a:p>
            <a:pPr marL="742950" lvl="1" indent="-285750" algn="l">
              <a:buFontTx/>
              <a:buChar char="-"/>
            </a:pPr>
            <a:r>
              <a:rPr lang="en-US" sz="1800" dirty="0" smtClean="0">
                <a:latin typeface="Calibri" panose="020F0502020204030204" pitchFamily="34" charset="0"/>
              </a:rPr>
              <a:t>Product quality (BAL, NWS)</a:t>
            </a:r>
          </a:p>
          <a:p>
            <a:pPr marL="742950" lvl="1" indent="-285750" algn="l">
              <a:buFontTx/>
              <a:buChar char="-"/>
            </a:pPr>
            <a:r>
              <a:rPr lang="de-DE" sz="1800" dirty="0" smtClean="0">
                <a:latin typeface="Calibri" panose="020F0502020204030204" pitchFamily="34" charset="0"/>
              </a:rPr>
              <a:t>Multi </a:t>
            </a:r>
            <a:r>
              <a:rPr lang="de-DE" sz="1800" dirty="0" err="1">
                <a:latin typeface="Calibri" panose="020F0502020204030204" pitchFamily="34" charset="0"/>
              </a:rPr>
              <a:t>model</a:t>
            </a:r>
            <a:r>
              <a:rPr lang="de-DE" sz="1800" dirty="0">
                <a:latin typeface="Calibri" panose="020F0502020204030204" pitchFamily="34" charset="0"/>
              </a:rPr>
              <a:t> </a:t>
            </a:r>
            <a:r>
              <a:rPr lang="de-DE" sz="1800" dirty="0" err="1" smtClean="0">
                <a:latin typeface="Calibri" panose="020F0502020204030204" pitchFamily="34" charset="0"/>
              </a:rPr>
              <a:t>ensemble</a:t>
            </a:r>
            <a:r>
              <a:rPr lang="de-DE" sz="1800" dirty="0" smtClean="0">
                <a:latin typeface="Calibri" panose="020F0502020204030204" pitchFamily="34" charset="0"/>
              </a:rPr>
              <a:t> (BAL, NWS)</a:t>
            </a:r>
            <a:endParaRPr lang="de-DE" sz="1800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534858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69"/>
          <a:stretch/>
        </p:blipFill>
        <p:spPr bwMode="auto">
          <a:xfrm>
            <a:off x="566911" y="44624"/>
            <a:ext cx="2071514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Textfeld 21"/>
          <p:cNvSpPr txBox="1"/>
          <p:nvPr/>
        </p:nvSpPr>
        <p:spPr>
          <a:xfrm>
            <a:off x="425258" y="1270933"/>
            <a:ext cx="465156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DE" sz="1600" dirty="0" smtClean="0"/>
              <a:t>Part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„German </a:t>
            </a:r>
            <a:r>
              <a:rPr lang="de-DE" sz="1600" dirty="0" err="1" smtClean="0"/>
              <a:t>Strategy</a:t>
            </a:r>
            <a:r>
              <a:rPr lang="de-DE" sz="1600" dirty="0" smtClean="0"/>
              <a:t> </a:t>
            </a:r>
            <a:r>
              <a:rPr lang="de-DE" sz="1600" dirty="0" err="1" smtClean="0"/>
              <a:t>for</a:t>
            </a:r>
            <a:r>
              <a:rPr lang="de-DE" sz="1600" dirty="0" smtClean="0"/>
              <a:t> Adaption </a:t>
            </a:r>
            <a:r>
              <a:rPr lang="de-DE" sz="1600" dirty="0" err="1" smtClean="0"/>
              <a:t>to</a:t>
            </a:r>
            <a:r>
              <a:rPr lang="de-DE" sz="1600" dirty="0" smtClean="0"/>
              <a:t> </a:t>
            </a:r>
            <a:r>
              <a:rPr lang="de-DE" sz="1600" dirty="0" err="1" smtClean="0"/>
              <a:t>Climate</a:t>
            </a:r>
            <a:r>
              <a:rPr lang="de-DE" sz="1600" dirty="0" smtClean="0"/>
              <a:t> Change“ (DAS)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DE" sz="1600" dirty="0" err="1"/>
              <a:t>p</a:t>
            </a:r>
            <a:r>
              <a:rPr lang="de-DE" sz="1600" dirty="0" err="1" smtClean="0"/>
              <a:t>articipation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four</a:t>
            </a:r>
            <a:r>
              <a:rPr lang="de-DE" sz="1600" dirty="0" smtClean="0"/>
              <a:t> German Federal </a:t>
            </a:r>
            <a:r>
              <a:rPr lang="de-DE" sz="1600" dirty="0" err="1" smtClean="0"/>
              <a:t>Agencies</a:t>
            </a:r>
            <a:r>
              <a:rPr lang="de-DE" sz="1600" dirty="0" smtClean="0"/>
              <a:t>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DE" sz="1600" b="1" dirty="0" smtClean="0"/>
              <a:t>Goal</a:t>
            </a:r>
            <a:r>
              <a:rPr lang="de-DE" sz="1600" dirty="0" smtClean="0"/>
              <a:t>:</a:t>
            </a:r>
          </a:p>
          <a:p>
            <a:pPr lvl="1" algn="just"/>
            <a:r>
              <a:rPr lang="de-DE" sz="1600" dirty="0" err="1" smtClean="0"/>
              <a:t>establishment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a </a:t>
            </a:r>
            <a:r>
              <a:rPr lang="de-DE" sz="1600" dirty="0" err="1" smtClean="0"/>
              <a:t>forecasting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</a:t>
            </a:r>
            <a:r>
              <a:rPr lang="de-DE" sz="1600" dirty="0" err="1" smtClean="0"/>
              <a:t>projection</a:t>
            </a:r>
            <a:r>
              <a:rPr lang="de-DE" sz="1600" dirty="0" smtClean="0"/>
              <a:t> </a:t>
            </a:r>
            <a:r>
              <a:rPr lang="de-DE" sz="1600" dirty="0" err="1" smtClean="0"/>
              <a:t>service</a:t>
            </a:r>
            <a:r>
              <a:rPr lang="de-DE" sz="1600" dirty="0" smtClean="0"/>
              <a:t> </a:t>
            </a:r>
            <a:r>
              <a:rPr lang="de-DE" sz="1600" dirty="0" err="1" smtClean="0"/>
              <a:t>for</a:t>
            </a:r>
            <a:r>
              <a:rPr lang="de-DE" sz="1600" dirty="0" smtClean="0"/>
              <a:t> </a:t>
            </a:r>
            <a:r>
              <a:rPr lang="de-DE" sz="1600" dirty="0" err="1" smtClean="0"/>
              <a:t>climate</a:t>
            </a:r>
            <a:r>
              <a:rPr lang="de-DE" sz="1600" dirty="0" smtClean="0"/>
              <a:t>, extreme </a:t>
            </a:r>
            <a:r>
              <a:rPr lang="de-DE" sz="1600" dirty="0" err="1" smtClean="0"/>
              <a:t>weather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</a:t>
            </a:r>
            <a:r>
              <a:rPr lang="de-DE" sz="1600" dirty="0" err="1" smtClean="0">
                <a:solidFill>
                  <a:srgbClr val="005C9A"/>
                </a:solidFill>
              </a:rPr>
              <a:t>coastal</a:t>
            </a:r>
            <a:r>
              <a:rPr lang="de-DE" sz="1600" dirty="0" smtClean="0"/>
              <a:t> &amp; </a:t>
            </a:r>
            <a:r>
              <a:rPr lang="de-DE" sz="1600" dirty="0" err="1" smtClean="0"/>
              <a:t>inland</a:t>
            </a:r>
            <a:r>
              <a:rPr lang="de-DE" sz="1600" dirty="0" smtClean="0"/>
              <a:t> </a:t>
            </a:r>
            <a:r>
              <a:rPr lang="de-DE" sz="1600" dirty="0" err="1" smtClean="0"/>
              <a:t>waterbodies</a:t>
            </a:r>
            <a:r>
              <a:rPr lang="de-DE" sz="1600" dirty="0" smtClean="0"/>
              <a:t> in Germany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de-DE" sz="1600" b="1" dirty="0" smtClean="0"/>
              <a:t>Tasks:</a:t>
            </a:r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de-DE" sz="1600" dirty="0" err="1" smtClean="0"/>
              <a:t>further</a:t>
            </a:r>
            <a:r>
              <a:rPr lang="de-DE" sz="1600" dirty="0" smtClean="0"/>
              <a:t> </a:t>
            </a:r>
            <a:r>
              <a:rPr lang="de-DE" sz="1600" dirty="0" err="1" smtClean="0"/>
              <a:t>development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 smtClean="0"/>
              <a:t>ocean</a:t>
            </a:r>
            <a:r>
              <a:rPr lang="de-DE" sz="1600" dirty="0" smtClean="0"/>
              <a:t> </a:t>
            </a:r>
            <a:r>
              <a:rPr lang="de-DE" sz="1600" dirty="0" err="1" smtClean="0"/>
              <a:t>component</a:t>
            </a:r>
            <a:r>
              <a:rPr lang="de-DE" sz="1600" dirty="0" smtClean="0"/>
              <a:t> </a:t>
            </a:r>
            <a:r>
              <a:rPr lang="de-DE" sz="1600" dirty="0" err="1" smtClean="0"/>
              <a:t>for</a:t>
            </a:r>
            <a:r>
              <a:rPr lang="de-DE" sz="1600" dirty="0" smtClean="0"/>
              <a:t> </a:t>
            </a:r>
            <a:r>
              <a:rPr lang="de-DE" sz="1600" dirty="0" err="1" smtClean="0"/>
              <a:t>the</a:t>
            </a:r>
            <a:r>
              <a:rPr lang="de-DE" sz="1600" dirty="0" smtClean="0"/>
              <a:t> </a:t>
            </a:r>
            <a:r>
              <a:rPr lang="de-DE" sz="1600" dirty="0" err="1" smtClean="0"/>
              <a:t>coupled</a:t>
            </a:r>
            <a:r>
              <a:rPr lang="de-DE" sz="1600" dirty="0" smtClean="0"/>
              <a:t> </a:t>
            </a:r>
            <a:r>
              <a:rPr lang="de-DE" sz="1600" dirty="0" err="1" smtClean="0"/>
              <a:t>climate</a:t>
            </a:r>
            <a:r>
              <a:rPr lang="de-DE" sz="1600" dirty="0" smtClean="0"/>
              <a:t> </a:t>
            </a:r>
            <a:r>
              <a:rPr lang="de-DE" sz="1600" dirty="0" err="1" smtClean="0"/>
              <a:t>model</a:t>
            </a:r>
            <a:r>
              <a:rPr lang="de-DE" sz="1600" dirty="0" smtClean="0"/>
              <a:t> ROAM:</a:t>
            </a:r>
          </a:p>
          <a:p>
            <a:pPr marL="1200150" lvl="2" indent="-285750" algn="just">
              <a:buFont typeface="Wingdings" panose="05000000000000000000" pitchFamily="2" charset="2"/>
              <a:buChar char="Ø"/>
            </a:pPr>
            <a:r>
              <a:rPr lang="de-DE" sz="1600" dirty="0" smtClean="0"/>
              <a:t>NEMO Nordic V3.3 </a:t>
            </a:r>
            <a:r>
              <a:rPr lang="de-DE" sz="1600" dirty="0" smtClean="0">
                <a:sym typeface="Symbol"/>
              </a:rPr>
              <a:t></a:t>
            </a:r>
            <a:r>
              <a:rPr lang="de-DE" sz="1600" dirty="0" smtClean="0"/>
              <a:t> NEMO GCOAST V4.0 (</a:t>
            </a:r>
            <a:r>
              <a:rPr lang="de-DE" sz="1600" dirty="0" err="1" smtClean="0"/>
              <a:t>with</a:t>
            </a:r>
            <a:r>
              <a:rPr lang="de-DE" sz="1600" dirty="0" smtClean="0"/>
              <a:t> </a:t>
            </a:r>
            <a:r>
              <a:rPr lang="de-DE" sz="1600" dirty="0" err="1" smtClean="0"/>
              <a:t>nesting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</a:t>
            </a:r>
            <a:r>
              <a:rPr lang="de-DE" sz="1600" dirty="0" err="1" smtClean="0"/>
              <a:t>wetting</a:t>
            </a:r>
            <a:r>
              <a:rPr lang="de-DE" sz="1600" dirty="0" smtClean="0"/>
              <a:t> &amp; </a:t>
            </a:r>
            <a:r>
              <a:rPr lang="de-DE" sz="1600" dirty="0" err="1" smtClean="0"/>
              <a:t>drying</a:t>
            </a:r>
            <a:r>
              <a:rPr lang="de-DE" sz="1600" dirty="0" smtClean="0"/>
              <a:t>)</a:t>
            </a:r>
            <a:endParaRPr lang="de-DE" sz="1600" dirty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de-DE" sz="1600" dirty="0" err="1" smtClean="0"/>
              <a:t>case</a:t>
            </a:r>
            <a:r>
              <a:rPr lang="de-DE" sz="1600" dirty="0" smtClean="0"/>
              <a:t> </a:t>
            </a:r>
            <a:r>
              <a:rPr lang="de-DE" sz="1600" dirty="0" err="1" smtClean="0"/>
              <a:t>studies</a:t>
            </a:r>
            <a:r>
              <a:rPr lang="de-DE" sz="1600" dirty="0" smtClean="0"/>
              <a:t> </a:t>
            </a:r>
            <a:r>
              <a:rPr lang="de-DE" sz="1600" dirty="0" err="1" smtClean="0"/>
              <a:t>and</a:t>
            </a:r>
            <a:r>
              <a:rPr lang="de-DE" sz="1600" dirty="0" smtClean="0"/>
              <a:t> </a:t>
            </a:r>
            <a:r>
              <a:rPr lang="de-DE" sz="1600" dirty="0" err="1" smtClean="0"/>
              <a:t>scenario</a:t>
            </a:r>
            <a:r>
              <a:rPr lang="de-DE" sz="1600" dirty="0" smtClean="0"/>
              <a:t> </a:t>
            </a:r>
            <a:r>
              <a:rPr lang="de-DE" sz="1600" dirty="0" err="1" smtClean="0"/>
              <a:t>runs</a:t>
            </a:r>
            <a:endParaRPr lang="de-DE" sz="1600" dirty="0" smtClean="0"/>
          </a:p>
          <a:p>
            <a:pPr marL="742950" lvl="1" indent="-285750" algn="just">
              <a:buFont typeface="Arial" panose="020B0604020202020204" pitchFamily="34" charset="0"/>
              <a:buChar char="•"/>
            </a:pPr>
            <a:r>
              <a:rPr lang="de-DE" sz="1600" dirty="0" err="1" smtClean="0"/>
              <a:t>impact</a:t>
            </a:r>
            <a:r>
              <a:rPr lang="de-DE" sz="1600" dirty="0" smtClean="0"/>
              <a:t> </a:t>
            </a:r>
            <a:r>
              <a:rPr lang="de-DE" sz="1600" dirty="0" err="1" smtClean="0"/>
              <a:t>of</a:t>
            </a:r>
            <a:r>
              <a:rPr lang="de-DE" sz="1600" dirty="0" smtClean="0"/>
              <a:t> </a:t>
            </a:r>
            <a:r>
              <a:rPr lang="de-DE" sz="1600" dirty="0" err="1" smtClean="0"/>
              <a:t>climate</a:t>
            </a:r>
            <a:r>
              <a:rPr lang="de-DE" sz="1600" dirty="0" smtClean="0"/>
              <a:t> </a:t>
            </a:r>
            <a:r>
              <a:rPr lang="de-DE" sz="1600" dirty="0" err="1" smtClean="0"/>
              <a:t>change</a:t>
            </a:r>
            <a:r>
              <a:rPr lang="de-DE" sz="1600" dirty="0" smtClean="0"/>
              <a:t> on German </a:t>
            </a:r>
            <a:r>
              <a:rPr lang="de-DE" sz="1600" dirty="0" err="1" smtClean="0"/>
              <a:t>coastal</a:t>
            </a:r>
            <a:r>
              <a:rPr lang="de-DE" sz="1600" dirty="0" smtClean="0"/>
              <a:t> </a:t>
            </a:r>
            <a:r>
              <a:rPr lang="de-DE" sz="1600" dirty="0" err="1" smtClean="0"/>
              <a:t>regions</a:t>
            </a:r>
            <a:r>
              <a:rPr lang="de-DE" sz="1600" dirty="0" smtClean="0"/>
              <a:t>, </a:t>
            </a:r>
            <a:r>
              <a:rPr lang="de-DE" sz="1600" dirty="0" err="1" smtClean="0"/>
              <a:t>see</a:t>
            </a:r>
            <a:r>
              <a:rPr lang="de-DE" sz="1600" dirty="0" smtClean="0"/>
              <a:t> </a:t>
            </a:r>
            <a:r>
              <a:rPr lang="de-DE" sz="1600" dirty="0" err="1" smtClean="0"/>
              <a:t>examples</a:t>
            </a:r>
            <a:r>
              <a:rPr lang="de-DE" sz="1600" dirty="0" smtClean="0"/>
              <a:t>:</a:t>
            </a:r>
          </a:p>
        </p:txBody>
      </p:sp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2751041" y="44624"/>
            <a:ext cx="5685824" cy="954107"/>
          </a:xfrm>
        </p:spPr>
        <p:txBody>
          <a:bodyPr/>
          <a:lstStyle/>
          <a:p>
            <a:r>
              <a:rPr lang="de-DE" sz="2800" dirty="0" smtClean="0"/>
              <a:t>(</a:t>
            </a:r>
            <a:r>
              <a:rPr lang="de-DE" sz="2800" dirty="0" err="1" smtClean="0"/>
              <a:t>Climate</a:t>
            </a:r>
            <a:r>
              <a:rPr lang="de-DE" sz="2800" dirty="0" smtClean="0"/>
              <a:t>) </a:t>
            </a:r>
            <a:r>
              <a:rPr lang="de-DE" sz="2800" dirty="0" err="1" smtClean="0">
                <a:solidFill>
                  <a:srgbClr val="C00000"/>
                </a:solidFill>
              </a:rPr>
              <a:t>Pro</a:t>
            </a:r>
            <a:r>
              <a:rPr lang="de-DE" sz="2800" dirty="0" err="1" smtClean="0"/>
              <a:t>jection</a:t>
            </a:r>
            <a:r>
              <a:rPr lang="de-DE" sz="2800" dirty="0" smtClean="0"/>
              <a:t> Service</a:t>
            </a:r>
            <a:br>
              <a:rPr lang="de-DE" sz="2800" dirty="0" smtClean="0"/>
            </a:br>
            <a:r>
              <a:rPr lang="de-DE" sz="2800" dirty="0" err="1" smtClean="0"/>
              <a:t>for</a:t>
            </a:r>
            <a:r>
              <a:rPr lang="de-DE" sz="2800" dirty="0" smtClean="0"/>
              <a:t> </a:t>
            </a:r>
            <a:r>
              <a:rPr lang="de-DE" sz="2800" dirty="0" err="1">
                <a:solidFill>
                  <a:srgbClr val="C00000"/>
                </a:solidFill>
              </a:rPr>
              <a:t>Wa</a:t>
            </a:r>
            <a:r>
              <a:rPr lang="de-DE" sz="2800" dirty="0" err="1"/>
              <a:t>terways</a:t>
            </a:r>
            <a:r>
              <a:rPr lang="de-DE" sz="2800" dirty="0"/>
              <a:t> </a:t>
            </a:r>
            <a:r>
              <a:rPr lang="de-DE" sz="2800" dirty="0" err="1"/>
              <a:t>and</a:t>
            </a:r>
            <a:r>
              <a:rPr lang="de-DE" sz="2800" dirty="0"/>
              <a:t> </a:t>
            </a:r>
            <a:r>
              <a:rPr lang="de-DE" sz="2800" dirty="0" err="1">
                <a:solidFill>
                  <a:srgbClr val="C00000"/>
                </a:solidFill>
              </a:rPr>
              <a:t>S</a:t>
            </a:r>
            <a:r>
              <a:rPr lang="de-DE" sz="2800" dirty="0" err="1"/>
              <a:t>hipping</a:t>
            </a:r>
            <a:endParaRPr lang="en-US" sz="3200" dirty="0"/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25"/>
          <a:stretch/>
        </p:blipFill>
        <p:spPr bwMode="auto">
          <a:xfrm>
            <a:off x="7170082" y="4095750"/>
            <a:ext cx="2725798" cy="27583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2"/>
          <a:stretch/>
        </p:blipFill>
        <p:spPr bwMode="auto">
          <a:xfrm>
            <a:off x="5272090" y="1247774"/>
            <a:ext cx="2684543" cy="2769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8029575" y="1914525"/>
            <a:ext cx="173295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smtClean="0"/>
              <a:t>max. </a:t>
            </a:r>
            <a:r>
              <a:rPr lang="de-DE" dirty="0" err="1" smtClean="0"/>
              <a:t>water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r>
              <a:rPr lang="de-DE" dirty="0" smtClean="0"/>
              <a:t> </a:t>
            </a:r>
            <a:r>
              <a:rPr lang="de-DE" dirty="0" err="1" smtClean="0"/>
              <a:t>during</a:t>
            </a:r>
            <a:r>
              <a:rPr lang="de-DE" dirty="0" smtClean="0"/>
              <a:t> </a:t>
            </a:r>
            <a:r>
              <a:rPr lang="de-DE" dirty="0" err="1" smtClean="0"/>
              <a:t>hindcast</a:t>
            </a:r>
            <a:r>
              <a:rPr lang="de-DE" dirty="0" smtClean="0"/>
              <a:t> </a:t>
            </a:r>
            <a:r>
              <a:rPr lang="de-DE" dirty="0" err="1" smtClean="0"/>
              <a:t>period</a:t>
            </a:r>
            <a:r>
              <a:rPr lang="de-DE" dirty="0" smtClean="0"/>
              <a:t> 1997-2015 in German </a:t>
            </a:r>
            <a:r>
              <a:rPr lang="de-DE" dirty="0" err="1" smtClean="0"/>
              <a:t>Bight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5777784" y="5056584"/>
            <a:ext cx="139229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dirty="0" smtClean="0"/>
              <a:t># </a:t>
            </a:r>
            <a:r>
              <a:rPr lang="de-DE" dirty="0" err="1" smtClean="0"/>
              <a:t>of</a:t>
            </a:r>
            <a:r>
              <a:rPr lang="de-DE" dirty="0" smtClean="0"/>
              <a:t> </a:t>
            </a:r>
            <a:r>
              <a:rPr lang="de-DE" dirty="0" err="1" smtClean="0"/>
              <a:t>days</a:t>
            </a:r>
            <a:r>
              <a:rPr lang="de-DE" dirty="0" smtClean="0"/>
              <a:t> </a:t>
            </a:r>
            <a:r>
              <a:rPr lang="de-DE" dirty="0" err="1" smtClean="0"/>
              <a:t>with</a:t>
            </a:r>
            <a:r>
              <a:rPr lang="de-DE" dirty="0"/>
              <a:t/>
            </a:r>
            <a:br>
              <a:rPr lang="de-DE" dirty="0"/>
            </a:br>
            <a:r>
              <a:rPr lang="de-DE" dirty="0" smtClean="0"/>
              <a:t>SST &gt; 19</a:t>
            </a:r>
            <a:r>
              <a:rPr lang="de-DE" baseline="30000" dirty="0" smtClean="0"/>
              <a:t>o</a:t>
            </a:r>
            <a:r>
              <a:rPr lang="de-DE" dirty="0" smtClean="0"/>
              <a:t>C</a:t>
            </a:r>
            <a:br>
              <a:rPr lang="de-DE" dirty="0" smtClean="0"/>
            </a:br>
            <a:r>
              <a:rPr lang="de-DE" dirty="0" smtClean="0"/>
              <a:t>in 2009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483171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uppieren 1"/>
          <p:cNvGrpSpPr/>
          <p:nvPr/>
        </p:nvGrpSpPr>
        <p:grpSpPr>
          <a:xfrm>
            <a:off x="358662" y="153834"/>
            <a:ext cx="9176177" cy="6521450"/>
            <a:chOff x="358662" y="153834"/>
            <a:chExt cx="9176177" cy="6521450"/>
          </a:xfrm>
        </p:grpSpPr>
        <p:grpSp>
          <p:nvGrpSpPr>
            <p:cNvPr id="8198" name="Group 1027"/>
            <p:cNvGrpSpPr>
              <a:grpSpLocks/>
            </p:cNvGrpSpPr>
            <p:nvPr/>
          </p:nvGrpSpPr>
          <p:grpSpPr bwMode="auto">
            <a:xfrm>
              <a:off x="358662" y="1757287"/>
              <a:ext cx="4464000" cy="720000"/>
              <a:chOff x="165" y="1083"/>
              <a:chExt cx="2456" cy="480"/>
            </a:xfrm>
            <a:effectLst/>
          </p:grpSpPr>
          <p:sp>
            <p:nvSpPr>
              <p:cNvPr id="8218" name="AutoShape 1028"/>
              <p:cNvSpPr>
                <a:spLocks noChangeArrowheads="1"/>
              </p:cNvSpPr>
              <p:nvPr/>
            </p:nvSpPr>
            <p:spPr bwMode="auto">
              <a:xfrm rot="5400000">
                <a:off x="1153" y="95"/>
                <a:ext cx="480" cy="2455"/>
              </a:xfrm>
              <a:prstGeom prst="homePlate">
                <a:avLst>
                  <a:gd name="adj" fmla="val 25000"/>
                </a:avLst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</a:pPr>
                <a:endParaRPr lang="de-DE" altLang="de-DE" sz="2400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8219" name="Rectangle 1029"/>
              <p:cNvSpPr>
                <a:spLocks noChangeArrowheads="1"/>
              </p:cNvSpPr>
              <p:nvPr/>
            </p:nvSpPr>
            <p:spPr bwMode="auto">
              <a:xfrm>
                <a:off x="171" y="1173"/>
                <a:ext cx="2450" cy="29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spcBef>
                    <a:spcPct val="20000"/>
                  </a:spcBef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r>
                  <a:rPr lang="en-GB" altLang="de-DE" sz="1300" dirty="0">
                    <a:solidFill>
                      <a:srgbClr val="000066"/>
                    </a:solidFill>
                    <a:latin typeface="Arial" charset="0"/>
                  </a:rPr>
                  <a:t>wind, air pressure, air temperature,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GB" altLang="de-DE" sz="1300" dirty="0">
                    <a:solidFill>
                      <a:srgbClr val="000066"/>
                    </a:solidFill>
                    <a:latin typeface="Arial" charset="0"/>
                  </a:rPr>
                  <a:t>cloud coverage, specific humidity</a:t>
                </a:r>
                <a:endParaRPr lang="en-GB" altLang="de-DE" sz="12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8199" name="Rectangle 1031"/>
            <p:cNvSpPr>
              <a:spLocks noChangeArrowheads="1"/>
            </p:cNvSpPr>
            <p:nvPr/>
          </p:nvSpPr>
          <p:spPr bwMode="auto">
            <a:xfrm>
              <a:off x="358662" y="2998886"/>
              <a:ext cx="4464000" cy="940131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de-DE" altLang="de-DE" sz="1400" b="1" dirty="0" err="1">
                  <a:solidFill>
                    <a:schemeClr val="bg1"/>
                  </a:solidFill>
                </a:rPr>
                <a:t>Circulation</a:t>
              </a:r>
              <a:r>
                <a:rPr lang="de-DE" altLang="de-DE" sz="1400" b="1">
                  <a:solidFill>
                    <a:schemeClr val="bg1"/>
                  </a:solidFill>
                </a:rPr>
                <a:t> models  </a:t>
              </a:r>
              <a:r>
                <a:rPr lang="de-DE" altLang="de-DE" sz="1400">
                  <a:solidFill>
                    <a:schemeClr val="bg1"/>
                  </a:solidFill>
                </a:rPr>
                <a:t>(BSHcmod, BSH-HBM)</a:t>
              </a:r>
            </a:p>
            <a:p>
              <a:pPr algn="ctr">
                <a:lnSpc>
                  <a:spcPct val="110000"/>
                </a:lnSpc>
              </a:pPr>
              <a:r>
                <a:rPr lang="de-DE" altLang="de-DE" sz="1400">
                  <a:solidFill>
                    <a:schemeClr val="bg1"/>
                  </a:solidFill>
                  <a:latin typeface="Arial" charset="0"/>
                </a:rPr>
                <a:t>for North-/Baltic Sea</a:t>
              </a:r>
              <a:r>
                <a:rPr lang="de-DE" altLang="de-DE" sz="1400">
                  <a:solidFill>
                    <a:schemeClr val="bg1"/>
                  </a:solidFill>
                </a:rPr>
                <a:t> and river Elbe</a:t>
              </a:r>
            </a:p>
            <a:p>
              <a:pPr algn="ctr">
                <a:lnSpc>
                  <a:spcPct val="110000"/>
                </a:lnSpc>
              </a:pPr>
              <a:r>
                <a:rPr lang="de-DE" altLang="de-DE" sz="1400">
                  <a:solidFill>
                    <a:schemeClr val="bg1"/>
                  </a:solidFill>
                </a:rPr>
                <a:t>(5km + 900m + 90m grid, 3-D, baroclinic)</a:t>
              </a:r>
              <a:endParaRPr lang="de-DE" altLang="de-DE" sz="1400">
                <a:solidFill>
                  <a:schemeClr val="tx1"/>
                </a:solidFill>
              </a:endParaRPr>
            </a:p>
          </p:txBody>
        </p:sp>
        <p:sp>
          <p:nvSpPr>
            <p:cNvPr id="8200" name="Rectangle 1033"/>
            <p:cNvSpPr>
              <a:spLocks noChangeArrowheads="1"/>
            </p:cNvSpPr>
            <p:nvPr/>
          </p:nvSpPr>
          <p:spPr bwMode="auto">
            <a:xfrm>
              <a:off x="5070003" y="2995710"/>
              <a:ext cx="4464000" cy="943306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de-DE" altLang="de-DE" sz="1400" b="1">
                  <a:solidFill>
                    <a:schemeClr val="bg1"/>
                  </a:solidFill>
                </a:rPr>
                <a:t>Surge Model </a:t>
              </a:r>
              <a:r>
                <a:rPr lang="de-DE" altLang="de-DE" sz="1400">
                  <a:solidFill>
                    <a:schemeClr val="bg1"/>
                  </a:solidFill>
                </a:rPr>
                <a:t>(BSHsmod)</a:t>
              </a:r>
            </a:p>
            <a:p>
              <a:pPr algn="ctr">
                <a:lnSpc>
                  <a:spcPct val="110000"/>
                </a:lnSpc>
              </a:pPr>
              <a:r>
                <a:rPr lang="de-DE" altLang="de-DE" sz="1400">
                  <a:solidFill>
                    <a:schemeClr val="bg1"/>
                  </a:solidFill>
                  <a:latin typeface="Arial" charset="0"/>
                </a:rPr>
                <a:t> for the North Sea </a:t>
              </a:r>
              <a:r>
                <a:rPr lang="de-DE" altLang="de-DE" sz="1400">
                  <a:solidFill>
                    <a:schemeClr val="bg1"/>
                  </a:solidFill>
                </a:rPr>
                <a:t> </a:t>
              </a:r>
            </a:p>
            <a:p>
              <a:pPr algn="ctr">
                <a:lnSpc>
                  <a:spcPct val="110000"/>
                </a:lnSpc>
              </a:pPr>
              <a:r>
                <a:rPr lang="de-DE" altLang="de-DE" sz="1400">
                  <a:solidFill>
                    <a:schemeClr val="bg1"/>
                  </a:solidFill>
                </a:rPr>
                <a:t>(5km grid, 2-D, barotropic)</a:t>
              </a:r>
            </a:p>
          </p:txBody>
        </p:sp>
        <p:sp>
          <p:nvSpPr>
            <p:cNvPr id="8201" name="AutoShape 1034"/>
            <p:cNvSpPr>
              <a:spLocks noChangeArrowheads="1"/>
            </p:cNvSpPr>
            <p:nvPr/>
          </p:nvSpPr>
          <p:spPr bwMode="auto">
            <a:xfrm>
              <a:off x="376687" y="4362476"/>
              <a:ext cx="9149787" cy="871119"/>
            </a:xfrm>
            <a:prstGeom prst="roundRect">
              <a:avLst>
                <a:gd name="adj" fmla="val 16667"/>
              </a:avLst>
            </a:prstGeom>
            <a:solidFill>
              <a:srgbClr val="969696"/>
            </a:solidFill>
            <a:ln w="9525">
              <a:noFill/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ctr">
                <a:lnSpc>
                  <a:spcPct val="80000"/>
                </a:lnSpc>
              </a:pPr>
              <a:r>
                <a:rPr lang="en-GB" altLang="de-DE" sz="1400" b="1" dirty="0">
                  <a:solidFill>
                    <a:srgbClr val="000066"/>
                  </a:solidFill>
                </a:rPr>
                <a:t>Model data archive</a:t>
              </a:r>
              <a:br>
                <a:rPr lang="en-GB" altLang="de-DE" sz="1400" b="1" dirty="0">
                  <a:solidFill>
                    <a:srgbClr val="000066"/>
                  </a:solidFill>
                </a:rPr>
              </a:br>
              <a:r>
                <a:rPr lang="en-GB" altLang="de-DE" sz="1400" dirty="0">
                  <a:solidFill>
                    <a:srgbClr val="000066"/>
                  </a:solidFill>
                  <a:latin typeface="Arial" charset="0"/>
                </a:rPr>
                <a:t>currents, water levels</a:t>
              </a:r>
              <a:r>
                <a:rPr lang="en-GB" altLang="de-DE" sz="1400" dirty="0" smtClean="0">
                  <a:solidFill>
                    <a:srgbClr val="000066"/>
                  </a:solidFill>
                  <a:latin typeface="Arial" charset="0"/>
                </a:rPr>
                <a:t>, </a:t>
              </a:r>
              <a:r>
                <a:rPr lang="en-GB" altLang="de-DE" sz="1400" dirty="0">
                  <a:solidFill>
                    <a:srgbClr val="000066"/>
                  </a:solidFill>
                  <a:latin typeface="Arial" charset="0"/>
                </a:rPr>
                <a:t>salinity, temperature, ice data, meteorological data</a:t>
              </a:r>
              <a:endParaRPr lang="en-GB" altLang="de-DE" sz="1400" dirty="0">
                <a:solidFill>
                  <a:srgbClr val="000000"/>
                </a:solidFill>
                <a:latin typeface="Arial" charset="0"/>
              </a:endParaRPr>
            </a:p>
          </p:txBody>
        </p:sp>
        <p:sp>
          <p:nvSpPr>
            <p:cNvPr id="8202" name="Rectangle 1035"/>
            <p:cNvSpPr>
              <a:spLocks noChangeArrowheads="1"/>
            </p:cNvSpPr>
            <p:nvPr/>
          </p:nvSpPr>
          <p:spPr bwMode="auto">
            <a:xfrm>
              <a:off x="358662" y="5629606"/>
              <a:ext cx="4464000" cy="104409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GB" altLang="de-DE" sz="1400" b="1" dirty="0" err="1">
                  <a:solidFill>
                    <a:schemeClr val="bg1"/>
                  </a:solidFill>
                  <a:latin typeface="Arial" charset="0"/>
                  <a:cs typeface="Arial" charset="0"/>
                </a:rPr>
                <a:t>Lagrangian</a:t>
              </a:r>
              <a:r>
                <a:rPr lang="en-GB" altLang="de-DE" sz="14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 drift and dispersion model </a:t>
              </a:r>
              <a:r>
                <a:rPr lang="en-GB" altLang="de-DE" sz="14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(SeatrackWeb)</a:t>
              </a:r>
              <a:endParaRPr lang="en-GB" altLang="de-DE" sz="1400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GB" altLang="de-DE" sz="14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for oil, drifting objects and conservative substances</a:t>
              </a:r>
              <a:endParaRPr lang="de-DE" altLang="de-DE" sz="1400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203" name="Rectangle 1036"/>
            <p:cNvSpPr>
              <a:spLocks noChangeArrowheads="1"/>
            </p:cNvSpPr>
            <p:nvPr/>
          </p:nvSpPr>
          <p:spPr bwMode="auto">
            <a:xfrm>
              <a:off x="5070003" y="5631192"/>
              <a:ext cx="4464000" cy="1044092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GB" altLang="de-DE" sz="1400" b="1" dirty="0" err="1">
                  <a:solidFill>
                    <a:schemeClr val="bg1"/>
                  </a:solidFill>
                  <a:latin typeface="Arial" charset="0"/>
                  <a:cs typeface="Arial" charset="0"/>
                </a:rPr>
                <a:t>Eulerian</a:t>
              </a:r>
              <a:r>
                <a:rPr lang="en-GB" altLang="de-DE" sz="1400" b="1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 dispersion model</a:t>
              </a:r>
            </a:p>
            <a:p>
              <a:pPr algn="ctr">
                <a:lnSpc>
                  <a:spcPct val="110000"/>
                </a:lnSpc>
              </a:pPr>
              <a:r>
                <a:rPr lang="en-GB" altLang="de-DE" sz="14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(</a:t>
              </a:r>
              <a:r>
                <a:rPr lang="en-GB" altLang="de-DE" sz="1400" dirty="0" err="1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BSHdmod.E</a:t>
              </a:r>
              <a:r>
                <a:rPr lang="en-GB" altLang="de-DE" sz="14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/</a:t>
              </a:r>
              <a:r>
                <a:rPr lang="en-GB" altLang="de-DE" sz="1400" dirty="0" smtClean="0">
                  <a:solidFill>
                    <a:srgbClr val="FF0000"/>
                  </a:solidFill>
                  <a:latin typeface="Arial" charset="0"/>
                  <a:cs typeface="Arial" charset="0"/>
                </a:rPr>
                <a:t>BSH-HBM</a:t>
              </a:r>
              <a:r>
                <a:rPr lang="en-GB" altLang="de-DE" sz="14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)</a:t>
              </a:r>
              <a:r>
                <a:rPr lang="en-GB" altLang="de-DE" sz="1400" b="1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 </a:t>
              </a:r>
              <a:endParaRPr lang="en-GB" altLang="de-DE" sz="1400" b="1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GB" altLang="de-DE" sz="1400" dirty="0">
                  <a:solidFill>
                    <a:schemeClr val="bg1"/>
                  </a:solidFill>
                  <a:latin typeface="Arial" charset="0"/>
                  <a:cs typeface="Arial" charset="0"/>
                </a:rPr>
                <a:t>for conservative substances, suspended </a:t>
              </a:r>
              <a:r>
                <a:rPr lang="en-GB" altLang="de-DE" sz="1400" dirty="0" smtClean="0">
                  <a:solidFill>
                    <a:schemeClr val="bg1"/>
                  </a:solidFill>
                  <a:latin typeface="Arial" charset="0"/>
                  <a:cs typeface="Arial" charset="0"/>
                </a:rPr>
                <a:t>matter</a:t>
              </a:r>
              <a:endParaRPr lang="de-DE" altLang="de-DE" sz="1400" dirty="0">
                <a:solidFill>
                  <a:schemeClr val="bg1"/>
                </a:solidFill>
                <a:latin typeface="Arial" charset="0"/>
                <a:cs typeface="Arial" charset="0"/>
              </a:endParaRPr>
            </a:p>
          </p:txBody>
        </p:sp>
        <p:sp>
          <p:nvSpPr>
            <p:cNvPr id="8204" name="Rectangle 1038"/>
            <p:cNvSpPr>
              <a:spLocks noChangeArrowheads="1"/>
            </p:cNvSpPr>
            <p:nvPr/>
          </p:nvSpPr>
          <p:spPr bwMode="auto">
            <a:xfrm>
              <a:off x="5070003" y="763488"/>
              <a:ext cx="4464000" cy="990688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/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ctr"/>
              <a:r>
                <a:rPr lang="en-GB" altLang="de-DE" sz="1400" b="1" dirty="0">
                  <a:solidFill>
                    <a:schemeClr val="bg1"/>
                  </a:solidFill>
                </a:rPr>
                <a:t>Additional forcing data:</a:t>
              </a:r>
            </a:p>
            <a:p>
              <a:pPr algn="ctr"/>
              <a:r>
                <a:rPr lang="en-GB" altLang="de-DE" sz="1400" dirty="0">
                  <a:solidFill>
                    <a:schemeClr val="bg1"/>
                  </a:solidFill>
                </a:rPr>
                <a:t>tidal </a:t>
              </a:r>
              <a:r>
                <a:rPr lang="en-GB" altLang="de-DE" sz="1400" dirty="0" smtClean="0">
                  <a:solidFill>
                    <a:schemeClr val="bg1"/>
                  </a:solidFill>
                </a:rPr>
                <a:t>predictions</a:t>
              </a:r>
              <a:br>
                <a:rPr lang="en-GB" altLang="de-DE" sz="1400" dirty="0" smtClean="0">
                  <a:solidFill>
                    <a:schemeClr val="bg1"/>
                  </a:solidFill>
                </a:rPr>
              </a:br>
              <a:r>
                <a:rPr lang="en-GB" altLang="de-DE" sz="1400" dirty="0" smtClean="0">
                  <a:solidFill>
                    <a:schemeClr val="bg1"/>
                  </a:solidFill>
                </a:rPr>
                <a:t>external </a:t>
              </a:r>
              <a:r>
                <a:rPr lang="en-GB" altLang="de-DE" sz="1400" dirty="0">
                  <a:solidFill>
                    <a:schemeClr val="bg1"/>
                  </a:solidFill>
                </a:rPr>
                <a:t>surges </a:t>
              </a:r>
              <a:r>
                <a:rPr lang="en-GB" altLang="de-DE" sz="1400" dirty="0" smtClean="0">
                  <a:solidFill>
                    <a:schemeClr val="bg1"/>
                  </a:solidFill>
                </a:rPr>
                <a:t>(from BSHsmod.na)</a:t>
              </a:r>
              <a:br>
                <a:rPr lang="en-GB" altLang="de-DE" sz="1400" dirty="0" smtClean="0">
                  <a:solidFill>
                    <a:schemeClr val="bg1"/>
                  </a:solidFill>
                </a:rPr>
              </a:br>
              <a:r>
                <a:rPr lang="en-GB" altLang="de-DE" sz="1400" dirty="0" smtClean="0">
                  <a:solidFill>
                    <a:schemeClr val="bg1"/>
                  </a:solidFill>
                </a:rPr>
                <a:t>river </a:t>
              </a:r>
              <a:r>
                <a:rPr lang="en-GB" altLang="de-DE" sz="1400" dirty="0">
                  <a:solidFill>
                    <a:schemeClr val="bg1"/>
                  </a:solidFill>
                </a:rPr>
                <a:t>input (</a:t>
              </a:r>
              <a:r>
                <a:rPr lang="en-GB" altLang="de-DE" sz="1400" dirty="0" err="1">
                  <a:solidFill>
                    <a:schemeClr val="bg1"/>
                  </a:solidFill>
                </a:rPr>
                <a:t>BfG</a:t>
              </a:r>
              <a:r>
                <a:rPr lang="en-GB" altLang="de-DE" sz="1400" dirty="0">
                  <a:solidFill>
                    <a:schemeClr val="bg1"/>
                  </a:solidFill>
                </a:rPr>
                <a:t>, SMHI)</a:t>
              </a:r>
              <a:endParaRPr lang="de-DE" altLang="de-DE" sz="1400" dirty="0">
                <a:solidFill>
                  <a:schemeClr val="tx1"/>
                </a:solidFill>
              </a:endParaRPr>
            </a:p>
          </p:txBody>
        </p:sp>
        <p:sp>
          <p:nvSpPr>
            <p:cNvPr id="8216" name="Rectangle 1040"/>
            <p:cNvSpPr>
              <a:spLocks noChangeArrowheads="1"/>
            </p:cNvSpPr>
            <p:nvPr/>
          </p:nvSpPr>
          <p:spPr bwMode="auto">
            <a:xfrm>
              <a:off x="358662" y="763488"/>
              <a:ext cx="4464000" cy="990688"/>
            </a:xfrm>
            <a:prstGeom prst="rect">
              <a:avLst/>
            </a:prstGeom>
            <a:solidFill>
              <a:srgbClr val="00B0F0"/>
            </a:solidFill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rIns="630000"/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ctr">
                <a:lnSpc>
                  <a:spcPct val="110000"/>
                </a:lnSpc>
              </a:pPr>
              <a:r>
                <a:rPr lang="en-GB" altLang="de-DE" sz="14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Arial" charset="0"/>
                  <a:cs typeface="Arial" charset="0"/>
                </a:rPr>
                <a:t>Meteorological models </a:t>
              </a:r>
              <a:r>
                <a:rPr lang="en-GB" altLang="de-DE" sz="14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Arial" charset="0"/>
                  <a:cs typeface="Arial" charset="0"/>
                </a:rPr>
                <a:t>of DWD</a:t>
              </a:r>
              <a:r>
                <a:rPr lang="en-GB" altLang="de-DE" sz="14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Arial" charset="0"/>
                  <a:cs typeface="Arial" charset="0"/>
                </a:rPr>
                <a:t/>
              </a:r>
              <a:br>
                <a:rPr lang="en-GB" altLang="de-DE" sz="1400" b="1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Arial" charset="0"/>
                  <a:cs typeface="Arial" charset="0"/>
                </a:rPr>
              </a:br>
              <a:r>
                <a:rPr lang="en-GB" altLang="de-DE" sz="1400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Arial" charset="0"/>
                  <a:cs typeface="Arial" charset="0"/>
                </a:rPr>
                <a:t>(ICON) </a:t>
              </a:r>
              <a:endParaRPr lang="en-GB" altLang="de-DE" sz="140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endParaRPr>
            </a:p>
            <a:p>
              <a:pPr algn="ctr">
                <a:lnSpc>
                  <a:spcPct val="110000"/>
                </a:lnSpc>
              </a:pPr>
              <a:r>
                <a:rPr lang="en-GB" altLang="de-DE" sz="1400" dirty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Arial" charset="0"/>
                  <a:cs typeface="Arial" charset="0"/>
                </a:rPr>
                <a:t>forecasts up to </a:t>
              </a:r>
              <a:r>
                <a:rPr lang="en-GB" altLang="de-DE" sz="1400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Arial" charset="0"/>
                  <a:cs typeface="Arial" charset="0"/>
                </a:rPr>
                <a:t>180 hours</a:t>
              </a:r>
              <a:endParaRPr lang="de-DE" altLang="de-DE" sz="1400" dirty="0">
                <a:solidFill>
                  <a:schemeClr val="accent4">
                    <a:lumMod val="75000"/>
                    <a:lumOff val="25000"/>
                  </a:schemeClr>
                </a:solidFill>
                <a:latin typeface="Arial" charset="0"/>
                <a:cs typeface="Arial" charset="0"/>
              </a:endParaRPr>
            </a:p>
          </p:txBody>
        </p:sp>
        <p:grpSp>
          <p:nvGrpSpPr>
            <p:cNvPr id="8206" name="Group 1048"/>
            <p:cNvGrpSpPr>
              <a:grpSpLocks/>
            </p:cNvGrpSpPr>
            <p:nvPr/>
          </p:nvGrpSpPr>
          <p:grpSpPr bwMode="auto">
            <a:xfrm>
              <a:off x="5070003" y="1788678"/>
              <a:ext cx="4464000" cy="720000"/>
              <a:chOff x="2800" y="1056"/>
              <a:chExt cx="2671" cy="480"/>
            </a:xfrm>
            <a:effectLst/>
          </p:grpSpPr>
          <p:sp>
            <p:nvSpPr>
              <p:cNvPr id="8214" name="AutoShape 1049"/>
              <p:cNvSpPr>
                <a:spLocks noChangeArrowheads="1"/>
              </p:cNvSpPr>
              <p:nvPr/>
            </p:nvSpPr>
            <p:spPr bwMode="auto">
              <a:xfrm rot="5400000">
                <a:off x="3896" y="-40"/>
                <a:ext cx="480" cy="2671"/>
              </a:xfrm>
              <a:prstGeom prst="homePlate">
                <a:avLst>
                  <a:gd name="adj" fmla="val 25000"/>
                </a:avLst>
              </a:prstGeom>
              <a:solidFill>
                <a:schemeClr val="folHlink"/>
              </a:solidFill>
              <a:ln w="9525">
                <a:noFill/>
                <a:miter lim="800000"/>
                <a:headEnd/>
                <a:tailEnd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9pPr>
              </a:lstStyle>
              <a:p>
                <a:pPr>
                  <a:spcBef>
                    <a:spcPct val="0"/>
                  </a:spcBef>
                </a:pPr>
                <a:endParaRPr lang="de-DE" altLang="de-DE" sz="2400">
                  <a:solidFill>
                    <a:schemeClr val="tx1"/>
                  </a:solidFill>
                </a:endParaRPr>
              </a:p>
            </p:txBody>
          </p:sp>
          <p:sp>
            <p:nvSpPr>
              <p:cNvPr id="8215" name="Rectangle 1050"/>
              <p:cNvSpPr>
                <a:spLocks noChangeArrowheads="1"/>
              </p:cNvSpPr>
              <p:nvPr/>
            </p:nvSpPr>
            <p:spPr bwMode="auto">
              <a:xfrm>
                <a:off x="2801" y="1146"/>
                <a:ext cx="2664" cy="27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chemeClr val="bg1"/>
                    </a:solidFill>
                  </a14:hiddenFill>
                </a:ext>
              </a:extLst>
            </p:spPr>
            <p:txBody>
              <a:bodyPr lIns="0" tIns="0" rIns="0" bIns="0">
                <a:spAutoFit/>
              </a:bodyPr>
              <a:lstStyle>
                <a:lvl1pPr>
                  <a:spcBef>
                    <a:spcPct val="20000"/>
                  </a:spcBef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2300">
                    <a:solidFill>
                      <a:srgbClr val="00216A"/>
                    </a:solidFill>
                    <a:latin typeface="Helvetica" pitchFamily="34" charset="0"/>
                  </a:defRPr>
                </a:lvl9pPr>
              </a:lstStyle>
              <a:p>
                <a:pPr algn="ctr">
                  <a:lnSpc>
                    <a:spcPct val="90000"/>
                  </a:lnSpc>
                </a:pPr>
                <a:r>
                  <a:rPr lang="en-GB" altLang="de-DE" sz="1300">
                    <a:solidFill>
                      <a:srgbClr val="000066"/>
                    </a:solidFill>
                    <a:latin typeface="Arial" charset="0"/>
                  </a:rPr>
                  <a:t>external surge, tidal constituents,</a:t>
                </a:r>
              </a:p>
              <a:p>
                <a:pPr algn="ctr">
                  <a:lnSpc>
                    <a:spcPct val="90000"/>
                  </a:lnSpc>
                </a:pPr>
                <a:r>
                  <a:rPr lang="en-GB" altLang="de-DE" sz="1300">
                    <a:solidFill>
                      <a:srgbClr val="000066"/>
                    </a:solidFill>
                    <a:latin typeface="Arial" charset="0"/>
                  </a:rPr>
                  <a:t>river runoff</a:t>
                </a:r>
                <a:endParaRPr lang="en-GB" altLang="de-DE" sz="120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  <p:sp>
          <p:nvSpPr>
            <p:cNvPr id="8207" name="Line 1053"/>
            <p:cNvSpPr>
              <a:spLocks noChangeShapeType="1"/>
            </p:cNvSpPr>
            <p:nvPr/>
          </p:nvSpPr>
          <p:spPr bwMode="auto">
            <a:xfrm>
              <a:off x="2664246" y="2507928"/>
              <a:ext cx="4423236" cy="449242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208" name="Line 1054"/>
            <p:cNvSpPr>
              <a:spLocks noChangeShapeType="1"/>
            </p:cNvSpPr>
            <p:nvPr/>
          </p:nvSpPr>
          <p:spPr bwMode="auto">
            <a:xfrm flipH="1">
              <a:off x="7185078" y="2533233"/>
              <a:ext cx="0" cy="447194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209" name="Line 1056"/>
            <p:cNvSpPr>
              <a:spLocks noChangeShapeType="1"/>
            </p:cNvSpPr>
            <p:nvPr/>
          </p:nvSpPr>
          <p:spPr bwMode="auto">
            <a:xfrm flipH="1">
              <a:off x="2655345" y="2533233"/>
              <a:ext cx="4464000" cy="443583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210" name="Line 1057"/>
            <p:cNvSpPr>
              <a:spLocks noChangeShapeType="1"/>
            </p:cNvSpPr>
            <p:nvPr/>
          </p:nvSpPr>
          <p:spPr bwMode="auto">
            <a:xfrm flipH="1">
              <a:off x="2606869" y="3986321"/>
              <a:ext cx="0" cy="381034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211" name="Text Box 1060"/>
            <p:cNvSpPr txBox="1">
              <a:spLocks noChangeArrowheads="1"/>
            </p:cNvSpPr>
            <p:nvPr/>
          </p:nvSpPr>
          <p:spPr bwMode="auto">
            <a:xfrm>
              <a:off x="363424" y="153834"/>
              <a:ext cx="9171415" cy="461706"/>
            </a:xfrm>
            <a:prstGeom prst="rect">
              <a:avLst/>
            </a:prstGeom>
            <a:ln>
              <a:headEnd/>
              <a:tailEnd/>
            </a:ln>
          </p:spPr>
          <p:style>
            <a:lnRef idx="0">
              <a:schemeClr val="accent6"/>
            </a:lnRef>
            <a:fillRef idx="3">
              <a:schemeClr val="accent6"/>
            </a:fillRef>
            <a:effectRef idx="3">
              <a:schemeClr val="accent6"/>
            </a:effectRef>
            <a:fontRef idx="minor">
              <a:schemeClr val="lt1"/>
            </a:fontRef>
          </p:style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ctr">
                <a:spcBef>
                  <a:spcPct val="50000"/>
                </a:spcBef>
              </a:pPr>
              <a:r>
                <a:rPr lang="de-DE" altLang="de-DE" sz="2400" b="1">
                  <a:solidFill>
                    <a:schemeClr val="bg1"/>
                  </a:solidFill>
                  <a:latin typeface="Arial" charset="0"/>
                </a:rPr>
                <a:t>Operational modelling system at BSH</a:t>
              </a:r>
              <a:endParaRPr lang="de-DE" altLang="de-DE" sz="1800">
                <a:solidFill>
                  <a:schemeClr val="tx1"/>
                </a:solidFill>
                <a:latin typeface="Arial" charset="0"/>
              </a:endParaRPr>
            </a:p>
          </p:txBody>
        </p:sp>
        <p:sp>
          <p:nvSpPr>
            <p:cNvPr id="8212" name="Line 1061"/>
            <p:cNvSpPr>
              <a:spLocks noChangeShapeType="1"/>
            </p:cNvSpPr>
            <p:nvPr/>
          </p:nvSpPr>
          <p:spPr bwMode="auto">
            <a:xfrm flipH="1">
              <a:off x="2606869" y="5259998"/>
              <a:ext cx="0" cy="381034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213" name="Line 1062"/>
            <p:cNvSpPr>
              <a:spLocks noChangeShapeType="1"/>
            </p:cNvSpPr>
            <p:nvPr/>
          </p:nvSpPr>
          <p:spPr bwMode="auto">
            <a:xfrm flipH="1">
              <a:off x="7185078" y="5259998"/>
              <a:ext cx="0" cy="381034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195" name="Line 1054"/>
            <p:cNvSpPr>
              <a:spLocks noChangeShapeType="1"/>
            </p:cNvSpPr>
            <p:nvPr/>
          </p:nvSpPr>
          <p:spPr bwMode="auto">
            <a:xfrm flipH="1">
              <a:off x="2606869" y="2515824"/>
              <a:ext cx="0" cy="447675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  <p:sp>
          <p:nvSpPr>
            <p:cNvPr id="8196" name="Line 1062"/>
            <p:cNvSpPr>
              <a:spLocks noChangeShapeType="1"/>
            </p:cNvSpPr>
            <p:nvPr/>
          </p:nvSpPr>
          <p:spPr bwMode="auto">
            <a:xfrm flipH="1">
              <a:off x="7185078" y="3973993"/>
              <a:ext cx="0" cy="381000"/>
            </a:xfrm>
            <a:prstGeom prst="line">
              <a:avLst/>
            </a:prstGeom>
            <a:noFill/>
            <a:ln w="28575">
              <a:solidFill>
                <a:srgbClr val="000066"/>
              </a:solidFill>
              <a:prstDash val="sysDot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de-DE"/>
            </a:p>
          </p:txBody>
        </p:sp>
      </p:grpSp>
    </p:spTree>
    <p:extLst>
      <p:ext uri="{BB962C8B-B14F-4D97-AF65-F5344CB8AC3E}">
        <p14:creationId xmlns:p14="http://schemas.microsoft.com/office/powerpoint/2010/main" val="3816257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feld 3"/>
          <p:cNvSpPr txBox="1">
            <a:spLocks noChangeArrowheads="1"/>
          </p:cNvSpPr>
          <p:nvPr/>
        </p:nvSpPr>
        <p:spPr bwMode="auto">
          <a:xfrm>
            <a:off x="694849" y="692150"/>
            <a:ext cx="170751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1pPr>
            <a:lvl2pPr marL="742950" indent="-28575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2pPr>
            <a:lvl3pPr marL="11430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3pPr>
            <a:lvl4pPr marL="16002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4pPr>
            <a:lvl5pPr marL="20574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9pPr>
          </a:lstStyle>
          <a:p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Thank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DE" sz="2400" dirty="0" err="1" smtClean="0">
                <a:latin typeface="Arial" pitchFamily="34" charset="0"/>
                <a:cs typeface="Arial" pitchFamily="34" charset="0"/>
              </a:rPr>
              <a:t>you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!</a:t>
            </a:r>
            <a:endParaRPr 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20</a:t>
            </a:fld>
            <a:endParaRPr lang="en-GB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04" y="1412776"/>
            <a:ext cx="7897391" cy="4627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6569031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4" descr="Stroemungen in der Deutschen Bucht je 14K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6489" y="2060848"/>
            <a:ext cx="2952328" cy="3575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62000" y="223878"/>
            <a:ext cx="6638925" cy="553998"/>
          </a:xfrm>
        </p:spPr>
        <p:txBody>
          <a:bodyPr/>
          <a:lstStyle/>
          <a:p>
            <a:r>
              <a:rPr lang="de-DE" dirty="0" smtClean="0"/>
              <a:t>Main </a:t>
            </a:r>
            <a:r>
              <a:rPr lang="de-DE" dirty="0" err="1" smtClean="0"/>
              <a:t>applications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294967295"/>
          </p:nvPr>
        </p:nvSpPr>
        <p:spPr>
          <a:xfrm>
            <a:off x="6775451" y="6400800"/>
            <a:ext cx="2063750" cy="304800"/>
          </a:xfrm>
          <a:prstGeom prst="rect">
            <a:avLst/>
          </a:prstGeom>
        </p:spPr>
        <p:txBody>
          <a:bodyPr/>
          <a:lstStyle/>
          <a:p>
            <a:fld id="{9AF001A1-8833-4D42-8AD9-21B0125A0613}" type="slidenum">
              <a:rPr lang="de-DE" altLang="de-DE" smtClean="0"/>
              <a:pPr/>
              <a:t>3</a:t>
            </a:fld>
            <a:endParaRPr lang="de-DE" altLang="de-DE"/>
          </a:p>
        </p:txBody>
      </p:sp>
      <p:sp>
        <p:nvSpPr>
          <p:cNvPr id="7" name="Ellipse 6"/>
          <p:cNvSpPr/>
          <p:nvPr/>
        </p:nvSpPr>
        <p:spPr bwMode="auto">
          <a:xfrm>
            <a:off x="3368825" y="2996952"/>
            <a:ext cx="2880320" cy="1368152"/>
          </a:xfrm>
          <a:prstGeom prst="ellips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Circulation</a:t>
            </a: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modelling</a:t>
            </a:r>
            <a:endParaRPr kumimoji="0" lang="de-DE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grpSp>
        <p:nvGrpSpPr>
          <p:cNvPr id="3" name="Gruppieren 2"/>
          <p:cNvGrpSpPr/>
          <p:nvPr/>
        </p:nvGrpSpPr>
        <p:grpSpPr>
          <a:xfrm>
            <a:off x="116637" y="3431649"/>
            <a:ext cx="4320480" cy="3328798"/>
            <a:chOff x="-15552" y="3529202"/>
            <a:chExt cx="4320480" cy="3328798"/>
          </a:xfrm>
        </p:grpSpPr>
        <p:pic>
          <p:nvPicPr>
            <p:cNvPr id="12" name="Picture 7" descr="D:\daten\grafik\oelfleck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52" y="3529202"/>
              <a:ext cx="2658938" cy="133995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5552" y="4869160"/>
              <a:ext cx="2486050" cy="19888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0" name="Ellipse 9"/>
            <p:cNvSpPr/>
            <p:nvPr/>
          </p:nvSpPr>
          <p:spPr bwMode="auto">
            <a:xfrm>
              <a:off x="1424608" y="4437112"/>
              <a:ext cx="2880320" cy="1368152"/>
            </a:xfrm>
            <a:prstGeom prst="ellipse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Drift</a:t>
              </a: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modelling</a:t>
              </a: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6" name="Gruppieren 15"/>
          <p:cNvGrpSpPr/>
          <p:nvPr/>
        </p:nvGrpSpPr>
        <p:grpSpPr>
          <a:xfrm>
            <a:off x="8265369" y="2288292"/>
            <a:ext cx="1630783" cy="1644764"/>
            <a:chOff x="1506008" y="-123394"/>
            <a:chExt cx="6368620" cy="5184575"/>
          </a:xfrm>
        </p:grpSpPr>
        <p:pic>
          <p:nvPicPr>
            <p:cNvPr id="19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6008" y="-123394"/>
              <a:ext cx="6368620" cy="51845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" name="Stern mit 5 Zacken 19"/>
            <p:cNvSpPr/>
            <p:nvPr/>
          </p:nvSpPr>
          <p:spPr bwMode="auto">
            <a:xfrm>
              <a:off x="4067944" y="4002930"/>
              <a:ext cx="144016" cy="144000"/>
            </a:xfrm>
            <a:prstGeom prst="star5">
              <a:avLst/>
            </a:prstGeom>
            <a:solidFill>
              <a:schemeClr val="tx1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</a:endParaRPr>
            </a:p>
          </p:txBody>
        </p:sp>
      </p:grpSp>
      <p:pic>
        <p:nvPicPr>
          <p:cNvPr id="22" name="Grafik 2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941" t="37207" r="8312" b="8739"/>
          <a:stretch/>
        </p:blipFill>
        <p:spPr>
          <a:xfrm rot="5400000">
            <a:off x="7908046" y="778843"/>
            <a:ext cx="1451580" cy="1567320"/>
          </a:xfrm>
          <a:prstGeom prst="rect">
            <a:avLst/>
          </a:prstGeom>
        </p:spPr>
      </p:pic>
      <p:sp>
        <p:nvSpPr>
          <p:cNvPr id="8" name="Ellipse 7"/>
          <p:cNvSpPr/>
          <p:nvPr/>
        </p:nvSpPr>
        <p:spPr bwMode="auto">
          <a:xfrm>
            <a:off x="5385049" y="1484784"/>
            <a:ext cx="2880320" cy="1368152"/>
          </a:xfrm>
          <a:prstGeom prst="ellipse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Water</a:t>
            </a: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level</a:t>
            </a: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&amp;</a:t>
            </a:r>
            <a:endParaRPr lang="de-DE" sz="2000" dirty="0">
              <a:solidFill>
                <a:schemeClr val="bg1"/>
              </a:solidFill>
            </a:endParaRPr>
          </a:p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storm</a:t>
            </a: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surge</a:t>
            </a:r>
            <a:r>
              <a: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rPr>
              <a:t> </a:t>
            </a:r>
            <a:r>
              <a:rPr kumimoji="0" lang="de-DE" sz="2000" b="0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</a:rPr>
              <a:t>modelling</a:t>
            </a:r>
            <a:endParaRPr kumimoji="0" lang="de-DE" sz="2000" b="0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grpSp>
        <p:nvGrpSpPr>
          <p:cNvPr id="5" name="Gruppieren 4"/>
          <p:cNvGrpSpPr/>
          <p:nvPr/>
        </p:nvGrpSpPr>
        <p:grpSpPr>
          <a:xfrm>
            <a:off x="0" y="836714"/>
            <a:ext cx="4304928" cy="2679005"/>
            <a:chOff x="0" y="836712"/>
            <a:chExt cx="4304928" cy="2679005"/>
          </a:xfrm>
        </p:grpSpPr>
        <p:pic>
          <p:nvPicPr>
            <p:cNvPr id="27" name="Grafik 25"/>
            <p:cNvPicPr preferRelativeResize="0"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933" t="13647" r="6570" b="19879"/>
            <a:stretch>
              <a:fillRect/>
            </a:stretch>
          </p:blipFill>
          <p:spPr bwMode="auto">
            <a:xfrm>
              <a:off x="0" y="1656322"/>
              <a:ext cx="1728192" cy="185939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8" name="Grafik 88"/>
            <p:cNvPicPr preferRelativeResize="0"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101" y="836712"/>
              <a:ext cx="1872207" cy="1074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Ellipse 8"/>
            <p:cNvSpPr/>
            <p:nvPr/>
          </p:nvSpPr>
          <p:spPr bwMode="auto">
            <a:xfrm>
              <a:off x="1424608" y="1484784"/>
              <a:ext cx="2880320" cy="1368152"/>
            </a:xfrm>
            <a:prstGeom prst="ellipse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Dispersion</a:t>
              </a:r>
              <a:endParaRPr lang="de-DE" sz="2000" dirty="0">
                <a:solidFill>
                  <a:schemeClr val="bg1"/>
                </a:solidFill>
              </a:endParaRPr>
            </a:p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 </a:t>
              </a:r>
              <a:r>
                <a:rPr kumimoji="0" lang="de-DE" sz="2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modelling</a:t>
              </a: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</p:grpSp>
      <p:grpSp>
        <p:nvGrpSpPr>
          <p:cNvPr id="13" name="Gruppieren 12"/>
          <p:cNvGrpSpPr/>
          <p:nvPr/>
        </p:nvGrpSpPr>
        <p:grpSpPr>
          <a:xfrm>
            <a:off x="5385048" y="3933059"/>
            <a:ext cx="4392488" cy="2924943"/>
            <a:chOff x="5385048" y="3933057"/>
            <a:chExt cx="4392488" cy="2924943"/>
          </a:xfrm>
        </p:grpSpPr>
        <p:pic>
          <p:nvPicPr>
            <p:cNvPr id="25" name="Grafik 2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913"/>
            <a:stretch/>
          </p:blipFill>
          <p:spPr>
            <a:xfrm>
              <a:off x="8214690" y="3933057"/>
              <a:ext cx="1562846" cy="1368151"/>
            </a:xfrm>
            <a:prstGeom prst="rect">
              <a:avLst/>
            </a:prstGeom>
          </p:spPr>
        </p:pic>
        <p:pic>
          <p:nvPicPr>
            <p:cNvPr id="26" name="Grafik 3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3390" t="3920" r="18910"/>
            <a:stretch>
              <a:fillRect/>
            </a:stretch>
          </p:blipFill>
          <p:spPr bwMode="auto">
            <a:xfrm>
              <a:off x="7761312" y="5301208"/>
              <a:ext cx="1578833" cy="15567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Ellipse 10"/>
            <p:cNvSpPr/>
            <p:nvPr/>
          </p:nvSpPr>
          <p:spPr bwMode="auto">
            <a:xfrm>
              <a:off x="5385048" y="4437112"/>
              <a:ext cx="2880320" cy="1368152"/>
            </a:xfrm>
            <a:prstGeom prst="ellipse">
              <a:avLst/>
            </a:prstGeom>
            <a:solidFill>
              <a:srgbClr val="0070C0"/>
            </a:solidFill>
            <a:ln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/>
          </p:spPr>
          <p:txBody>
            <a:bodyPr vert="horz" wrap="square" lIns="91440" tIns="45720" rIns="91440" bIns="45720" numCol="1" rtlCol="0" anchor="ctr" anchorCtr="0" compatLnSpc="1">
              <a:prstTxWarp prst="textNoShape">
                <a:avLst/>
              </a:prstTxWarp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de-DE" sz="2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Biogeochemical</a:t>
              </a:r>
              <a:r>
                <a:rPr kumimoji="0" lang="de-DE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 </a:t>
              </a:r>
              <a:r>
                <a:rPr kumimoji="0" lang="de-DE" sz="2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</a:rPr>
                <a:t>modelling</a:t>
              </a:r>
              <a:endParaRPr kumimoji="0" lang="de-DE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55276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12003"/>
            <a:ext cx="7291536" cy="830997"/>
          </a:xfrm>
        </p:spPr>
        <p:txBody>
          <a:bodyPr/>
          <a:lstStyle/>
          <a:p>
            <a:r>
              <a:rPr lang="en-US" dirty="0"/>
              <a:t>General overview: Operational model system</a:t>
            </a:r>
            <a:br>
              <a:rPr lang="en-US" dirty="0"/>
            </a:b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461665"/>
          </a:xfrm>
        </p:spPr>
        <p:txBody>
          <a:bodyPr/>
          <a:lstStyle/>
          <a:p>
            <a:pPr marL="0" indent="0"/>
            <a:r>
              <a:rPr lang="en-US" dirty="0"/>
              <a:t> 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14" name="Textfeld 13"/>
          <p:cNvSpPr txBox="1"/>
          <p:nvPr/>
        </p:nvSpPr>
        <p:spPr>
          <a:xfrm>
            <a:off x="3224808" y="1268760"/>
            <a:ext cx="493543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3D 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(&amp; 2D) </a:t>
            </a: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ocean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circulation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models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based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 on</a:t>
            </a:r>
            <a:b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</a:b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BSHcmod &amp; </a:t>
            </a:r>
            <a:r>
              <a:rPr lang="de-DE" sz="1800" b="1" dirty="0">
                <a:solidFill>
                  <a:srgbClr val="003399"/>
                </a:solidFill>
                <a:latin typeface="Helvetica"/>
                <a:ea typeface="+mn-ea"/>
              </a:rPr>
              <a:t>HBM (HIROMB-BOOS-MODEL</a:t>
            </a:r>
            <a:r>
              <a:rPr lang="de-DE" sz="1800" b="1" dirty="0" smtClean="0">
                <a:solidFill>
                  <a:srgbClr val="003399"/>
                </a:solidFill>
                <a:latin typeface="Helvetica"/>
                <a:ea typeface="+mn-ea"/>
              </a:rPr>
              <a:t>)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		</a:t>
            </a:r>
          </a:p>
        </p:txBody>
      </p:sp>
      <p:grpSp>
        <p:nvGrpSpPr>
          <p:cNvPr id="36" name="Gruppieren 35"/>
          <p:cNvGrpSpPr/>
          <p:nvPr/>
        </p:nvGrpSpPr>
        <p:grpSpPr>
          <a:xfrm>
            <a:off x="128464" y="1629080"/>
            <a:ext cx="3107396" cy="2520000"/>
            <a:chOff x="655712" y="1801164"/>
            <a:chExt cx="3107396" cy="2520000"/>
          </a:xfrm>
        </p:grpSpPr>
        <p:pic>
          <p:nvPicPr>
            <p:cNvPr id="16" name="Picture 4" descr="H:\Präsentationen\BSHTalks\Überblick\bathy_no_v4_A4r.pn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005" t="6461" r="20787" b="6625"/>
            <a:stretch/>
          </p:blipFill>
          <p:spPr bwMode="auto">
            <a:xfrm>
              <a:off x="655712" y="1801164"/>
              <a:ext cx="3107396" cy="2520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Line 19"/>
            <p:cNvSpPr>
              <a:spLocks noChangeShapeType="1"/>
            </p:cNvSpPr>
            <p:nvPr/>
          </p:nvSpPr>
          <p:spPr bwMode="auto">
            <a:xfrm flipH="1">
              <a:off x="1741562" y="3192929"/>
              <a:ext cx="152400" cy="0"/>
            </a:xfrm>
            <a:prstGeom prst="line">
              <a:avLst/>
            </a:prstGeom>
            <a:noFill/>
            <a:ln w="28575">
              <a:solidFill>
                <a:srgbClr val="00216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/>
              <a:endParaRPr lang="de-DE" sz="2400">
                <a:solidFill>
                  <a:srgbClr val="0000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8" name="Line 20"/>
            <p:cNvSpPr>
              <a:spLocks noChangeShapeType="1"/>
            </p:cNvSpPr>
            <p:nvPr/>
          </p:nvSpPr>
          <p:spPr bwMode="auto">
            <a:xfrm>
              <a:off x="1741562" y="3180576"/>
              <a:ext cx="0" cy="395294"/>
            </a:xfrm>
            <a:prstGeom prst="line">
              <a:avLst/>
            </a:prstGeom>
            <a:noFill/>
            <a:ln w="28575">
              <a:solidFill>
                <a:srgbClr val="00216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/>
              <a:endParaRPr lang="de-DE" sz="2400">
                <a:solidFill>
                  <a:srgbClr val="0000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19" name="Line 21"/>
            <p:cNvSpPr>
              <a:spLocks noChangeShapeType="1"/>
            </p:cNvSpPr>
            <p:nvPr/>
          </p:nvSpPr>
          <p:spPr bwMode="auto">
            <a:xfrm flipH="1">
              <a:off x="2460700" y="3229988"/>
              <a:ext cx="0" cy="275882"/>
            </a:xfrm>
            <a:prstGeom prst="line">
              <a:avLst/>
            </a:prstGeom>
            <a:noFill/>
            <a:ln w="28575">
              <a:solidFill>
                <a:srgbClr val="00216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/>
              <a:endParaRPr lang="de-DE" sz="2400">
                <a:solidFill>
                  <a:srgbClr val="0000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H="1">
              <a:off x="2103512" y="3192929"/>
              <a:ext cx="152400" cy="0"/>
            </a:xfrm>
            <a:prstGeom prst="line">
              <a:avLst/>
            </a:prstGeom>
            <a:noFill/>
            <a:ln w="28575">
              <a:solidFill>
                <a:srgbClr val="00216A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l"/>
              <a:endParaRPr lang="de-DE" sz="2400">
                <a:solidFill>
                  <a:srgbClr val="000000"/>
                </a:solidFill>
                <a:latin typeface="Helvetica" pitchFamily="34" charset="0"/>
                <a:ea typeface="+mn-ea"/>
              </a:endParaRPr>
            </a:p>
          </p:txBody>
        </p:sp>
        <p:sp>
          <p:nvSpPr>
            <p:cNvPr id="21" name="Text Box 24"/>
            <p:cNvSpPr txBox="1">
              <a:spLocks noChangeArrowheads="1"/>
            </p:cNvSpPr>
            <p:nvPr/>
          </p:nvSpPr>
          <p:spPr bwMode="auto">
            <a:xfrm>
              <a:off x="878953" y="1902509"/>
              <a:ext cx="1504951" cy="5847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de-DE" altLang="de-DE" sz="1600" dirty="0">
                  <a:ea typeface="+mn-ea"/>
                </a:rPr>
                <a:t>dx = 5 km</a:t>
              </a:r>
              <a:br>
                <a:rPr lang="de-DE" altLang="de-DE" sz="1600" dirty="0">
                  <a:ea typeface="+mn-ea"/>
                </a:rPr>
              </a:br>
              <a:r>
                <a:rPr lang="de-DE" altLang="de-DE" sz="1600" dirty="0">
                  <a:ea typeface="+mn-ea"/>
                </a:rPr>
                <a:t>36 </a:t>
              </a:r>
              <a:r>
                <a:rPr lang="de-DE" altLang="de-DE" sz="1600" dirty="0" err="1">
                  <a:ea typeface="+mn-ea"/>
                </a:rPr>
                <a:t>levels</a:t>
              </a:r>
              <a:endParaRPr lang="de-DE" altLang="de-DE" sz="1600" dirty="0">
                <a:ea typeface="+mn-ea"/>
              </a:endParaRPr>
            </a:p>
          </p:txBody>
        </p:sp>
      </p:grpSp>
      <p:grpSp>
        <p:nvGrpSpPr>
          <p:cNvPr id="37" name="Gruppieren 36"/>
          <p:cNvGrpSpPr/>
          <p:nvPr/>
        </p:nvGrpSpPr>
        <p:grpSpPr>
          <a:xfrm>
            <a:off x="3512840" y="1844824"/>
            <a:ext cx="3393305" cy="2324100"/>
            <a:chOff x="5539680" y="1945823"/>
            <a:chExt cx="3393305" cy="2324100"/>
          </a:xfrm>
        </p:grpSpPr>
        <p:pic>
          <p:nvPicPr>
            <p:cNvPr id="23" name="Picture 5" descr="H:\Präsentationen\BSHTalks\Überblick\bathy_ku_v4_A4r.pn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308" t="13356" r="15309" b="13297"/>
            <a:stretch/>
          </p:blipFill>
          <p:spPr bwMode="auto">
            <a:xfrm>
              <a:off x="5539680" y="1945823"/>
              <a:ext cx="3393305" cy="2324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4" name="Text Box 25"/>
            <p:cNvSpPr txBox="1">
              <a:spLocks noChangeArrowheads="1"/>
            </p:cNvSpPr>
            <p:nvPr/>
          </p:nvSpPr>
          <p:spPr bwMode="auto">
            <a:xfrm>
              <a:off x="7123856" y="3511098"/>
              <a:ext cx="1441450" cy="5842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de-DE" altLang="de-DE" sz="1600" dirty="0">
                  <a:ea typeface="+mn-ea"/>
                </a:rPr>
                <a:t>dx = 900 m</a:t>
              </a:r>
              <a:br>
                <a:rPr lang="de-DE" altLang="de-DE" sz="1600" dirty="0">
                  <a:ea typeface="+mn-ea"/>
                </a:rPr>
              </a:br>
              <a:r>
                <a:rPr lang="de-DE" altLang="de-DE" sz="1600" dirty="0">
                  <a:ea typeface="+mn-ea"/>
                </a:rPr>
                <a:t>25 </a:t>
              </a:r>
              <a:r>
                <a:rPr lang="de-DE" altLang="de-DE" sz="1600" dirty="0" err="1">
                  <a:ea typeface="+mn-ea"/>
                </a:rPr>
                <a:t>levels</a:t>
              </a:r>
              <a:endParaRPr lang="de-DE" altLang="de-DE" sz="1600" dirty="0">
                <a:ea typeface="+mn-ea"/>
              </a:endParaRPr>
            </a:p>
          </p:txBody>
        </p:sp>
        <p:sp>
          <p:nvSpPr>
            <p:cNvPr id="26" name="Rechteck 4"/>
            <p:cNvSpPr>
              <a:spLocks noChangeArrowheads="1"/>
            </p:cNvSpPr>
            <p:nvPr/>
          </p:nvSpPr>
          <p:spPr bwMode="auto">
            <a:xfrm>
              <a:off x="6654104" y="3385710"/>
              <a:ext cx="515055" cy="452440"/>
            </a:xfrm>
            <a:prstGeom prst="rect">
              <a:avLst/>
            </a:prstGeom>
            <a:noFill/>
            <a:ln w="28575" algn="ctr">
              <a:solidFill>
                <a:srgbClr val="00206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Helvetica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Helvetica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Helvetica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Helvetica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Helvetica" pitchFamily="34" charset="0"/>
                </a:defRPr>
              </a:lvl9pPr>
            </a:lstStyle>
            <a:p>
              <a:pPr algn="l"/>
              <a:endParaRPr lang="de-DE" altLang="de-DE">
                <a:solidFill>
                  <a:srgbClr val="000000"/>
                </a:solidFill>
                <a:ea typeface="+mn-ea"/>
              </a:endParaRPr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200472" y="4221088"/>
            <a:ext cx="4536504" cy="1908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Arakawa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-C-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Grid</a:t>
            </a:r>
            <a:endParaRPr lang="de-DE" sz="1800" dirty="0" smtClean="0">
              <a:solidFill>
                <a:srgbClr val="003399"/>
              </a:solidFill>
              <a:latin typeface="Helvetica"/>
              <a:ea typeface="+mn-ea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2-way 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dynamical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nesting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endParaRPr lang="de-DE" sz="1800" dirty="0">
              <a:solidFill>
                <a:srgbClr val="003399"/>
              </a:solidFill>
              <a:latin typeface="Helvetica"/>
              <a:ea typeface="+mn-ea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w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etting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&amp; 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drying</a:t>
            </a:r>
            <a:endParaRPr lang="de-DE" sz="1800" dirty="0">
              <a:solidFill>
                <a:srgbClr val="003399"/>
              </a:solidFill>
              <a:latin typeface="Helvetica"/>
              <a:ea typeface="+mn-ea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dynamical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vertical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coordinates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000" dirty="0" smtClean="0">
                <a:solidFill>
                  <a:srgbClr val="003399"/>
                </a:solidFill>
                <a:latin typeface="Helvetica"/>
                <a:ea typeface="+mn-ea"/>
              </a:rPr>
              <a:t>Kleine, 2003</a:t>
            </a:r>
            <a:endParaRPr lang="de-DE" sz="1000" dirty="0">
              <a:solidFill>
                <a:srgbClr val="003399"/>
              </a:solidFill>
              <a:latin typeface="Helvetica"/>
              <a:ea typeface="+mn-ea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dynamical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ice</a:t>
            </a:r>
            <a:r>
              <a:rPr lang="de-DE" sz="1800" dirty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module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000" dirty="0" smtClean="0">
                <a:solidFill>
                  <a:srgbClr val="003399"/>
                </a:solidFill>
                <a:latin typeface="Helvetica"/>
                <a:ea typeface="+mn-ea"/>
              </a:rPr>
              <a:t>Hibler,1979</a:t>
            </a:r>
            <a:endParaRPr lang="de-DE" sz="1800" dirty="0">
              <a:solidFill>
                <a:srgbClr val="003399"/>
              </a:solidFill>
              <a:latin typeface="Helvetica"/>
              <a:ea typeface="+mn-ea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800" dirty="0">
                <a:solidFill>
                  <a:srgbClr val="003399"/>
                </a:solidFill>
                <a:latin typeface="Helvetica"/>
                <a:ea typeface="+mn-ea"/>
              </a:rPr>
              <a:t>highly efficient code  (OMP &amp; MPI</a:t>
            </a:r>
            <a:r>
              <a:rPr lang="en-US" sz="1800" dirty="0" smtClean="0">
                <a:solidFill>
                  <a:srgbClr val="003399"/>
                </a:solidFill>
                <a:latin typeface="Helvetica"/>
                <a:ea typeface="+mn-ea"/>
              </a:rPr>
              <a:t>) </a:t>
            </a:r>
            <a:r>
              <a:rPr lang="en-US" sz="1000" dirty="0" smtClean="0">
                <a:solidFill>
                  <a:srgbClr val="003399"/>
                </a:solidFill>
                <a:latin typeface="Helvetica"/>
                <a:ea typeface="+mn-ea"/>
              </a:rPr>
              <a:t>Berg and </a:t>
            </a:r>
            <a:r>
              <a:rPr lang="en-US" sz="1000" dirty="0" err="1" smtClean="0">
                <a:solidFill>
                  <a:srgbClr val="003399"/>
                </a:solidFill>
                <a:latin typeface="Helvetica"/>
                <a:ea typeface="+mn-ea"/>
              </a:rPr>
              <a:t>Poulsen</a:t>
            </a:r>
            <a:r>
              <a:rPr lang="en-US" sz="1000" dirty="0" smtClean="0">
                <a:solidFill>
                  <a:srgbClr val="003399"/>
                </a:solidFill>
                <a:latin typeface="Helvetica"/>
                <a:ea typeface="+mn-ea"/>
              </a:rPr>
              <a:t>, 2012</a:t>
            </a:r>
            <a:endParaRPr lang="en-US" sz="1800" dirty="0">
              <a:solidFill>
                <a:srgbClr val="003399"/>
              </a:solidFill>
              <a:latin typeface="Helvetica"/>
              <a:ea typeface="+mn-ea"/>
            </a:endParaRPr>
          </a:p>
        </p:txBody>
      </p:sp>
      <p:grpSp>
        <p:nvGrpSpPr>
          <p:cNvPr id="39" name="Gruppieren 38"/>
          <p:cNvGrpSpPr/>
          <p:nvPr/>
        </p:nvGrpSpPr>
        <p:grpSpPr>
          <a:xfrm>
            <a:off x="7129188" y="1809105"/>
            <a:ext cx="2720356" cy="2339975"/>
            <a:chOff x="7113241" y="4473401"/>
            <a:chExt cx="2720356" cy="2339975"/>
          </a:xfrm>
        </p:grpSpPr>
        <p:pic>
          <p:nvPicPr>
            <p:cNvPr id="29" name="Grafik 5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356" t="34927" r="16756" b="9544"/>
            <a:stretch/>
          </p:blipFill>
          <p:spPr bwMode="auto">
            <a:xfrm rot="5400000">
              <a:off x="7303431" y="4283211"/>
              <a:ext cx="2339975" cy="272035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" name="Text Box 25"/>
            <p:cNvSpPr txBox="1">
              <a:spLocks noChangeArrowheads="1"/>
            </p:cNvSpPr>
            <p:nvPr/>
          </p:nvSpPr>
          <p:spPr bwMode="auto">
            <a:xfrm>
              <a:off x="8320195" y="6085241"/>
              <a:ext cx="1441394" cy="58411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defRPr sz="2300">
                  <a:solidFill>
                    <a:srgbClr val="00216A"/>
                  </a:solidFill>
                  <a:latin typeface="Helvetica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300">
                  <a:solidFill>
                    <a:srgbClr val="00216A"/>
                  </a:solidFill>
                  <a:latin typeface="Helvetica" pitchFamily="34" charset="0"/>
                </a:defRPr>
              </a:lvl9pPr>
            </a:lstStyle>
            <a:p>
              <a:pPr algn="l">
                <a:spcBef>
                  <a:spcPct val="50000"/>
                </a:spcBef>
              </a:pPr>
              <a:r>
                <a:rPr lang="de-DE" altLang="de-DE" sz="1600" dirty="0">
                  <a:ea typeface="+mn-ea"/>
                </a:rPr>
                <a:t>dx = 90 m</a:t>
              </a:r>
              <a:br>
                <a:rPr lang="de-DE" altLang="de-DE" sz="1600" dirty="0">
                  <a:ea typeface="+mn-ea"/>
                </a:rPr>
              </a:br>
              <a:r>
                <a:rPr lang="de-DE" altLang="de-DE" sz="1600" dirty="0">
                  <a:ea typeface="+mn-ea"/>
                </a:rPr>
                <a:t>7 </a:t>
              </a:r>
              <a:r>
                <a:rPr lang="de-DE" altLang="de-DE" sz="1600" dirty="0" err="1">
                  <a:ea typeface="+mn-ea"/>
                </a:rPr>
                <a:t>levels</a:t>
              </a:r>
              <a:endParaRPr lang="de-DE" altLang="de-DE" sz="1600" dirty="0">
                <a:ea typeface="+mn-ea"/>
              </a:endParaRPr>
            </a:p>
          </p:txBody>
        </p:sp>
      </p:grpSp>
      <p:sp>
        <p:nvSpPr>
          <p:cNvPr id="4" name="Pfeil nach rechts 3"/>
          <p:cNvSpPr/>
          <p:nvPr/>
        </p:nvSpPr>
        <p:spPr bwMode="auto">
          <a:xfrm>
            <a:off x="3901152" y="4321164"/>
            <a:ext cx="2877253" cy="45719"/>
          </a:xfrm>
          <a:prstGeom prst="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216A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5" name="Nach oben gekrümmter Pfeil 4"/>
          <p:cNvSpPr/>
          <p:nvPr/>
        </p:nvSpPr>
        <p:spPr bwMode="auto">
          <a:xfrm>
            <a:off x="3548844" y="4509120"/>
            <a:ext cx="2124236" cy="216024"/>
          </a:xfrm>
          <a:prstGeom prst="curvedUp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216A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31" name="Nach oben gekrümmter Pfeil 30"/>
          <p:cNvSpPr/>
          <p:nvPr/>
        </p:nvSpPr>
        <p:spPr bwMode="auto">
          <a:xfrm>
            <a:off x="3167726" y="3428678"/>
            <a:ext cx="3009410" cy="841245"/>
          </a:xfrm>
          <a:prstGeom prst="curvedUp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216A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34" name="Pfeil nach links und rechts 33"/>
          <p:cNvSpPr/>
          <p:nvPr/>
        </p:nvSpPr>
        <p:spPr bwMode="auto">
          <a:xfrm>
            <a:off x="2253261" y="3501008"/>
            <a:ext cx="1965198" cy="489109"/>
          </a:xfrm>
          <a:prstGeom prst="leftRightArrow">
            <a:avLst/>
          </a:prstGeom>
          <a:solidFill>
            <a:schemeClr val="accent3">
              <a:lumMod val="65000"/>
            </a:scheme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000" b="1" i="0" u="none" strike="noStrike" cap="none" normalizeH="0" baseline="0" dirty="0" smtClean="0">
                <a:ln>
                  <a:noFill/>
                </a:ln>
                <a:solidFill>
                  <a:srgbClr val="00538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2-way </a:t>
            </a:r>
            <a:r>
              <a:rPr kumimoji="0" lang="de-DE" sz="1000" b="1" i="0" u="none" strike="noStrike" cap="none" normalizeH="0" baseline="0" dirty="0" err="1" smtClean="0">
                <a:ln>
                  <a:noFill/>
                </a:ln>
                <a:solidFill>
                  <a:srgbClr val="00538D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nesting</a:t>
            </a:r>
            <a:endParaRPr kumimoji="0" lang="de-DE" sz="1000" b="1" i="0" u="none" strike="noStrike" cap="none" normalizeH="0" baseline="0" dirty="0" smtClean="0">
              <a:ln>
                <a:noFill/>
              </a:ln>
              <a:solidFill>
                <a:srgbClr val="00538D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Pfeil nach rechts 8"/>
          <p:cNvSpPr/>
          <p:nvPr/>
        </p:nvSpPr>
        <p:spPr bwMode="auto">
          <a:xfrm>
            <a:off x="6249144" y="3501008"/>
            <a:ext cx="1762544" cy="489109"/>
          </a:xfrm>
          <a:prstGeom prst="rightArrow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  <a:extLst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 sz="1000" b="1" dirty="0" smtClean="0">
                <a:solidFill>
                  <a:srgbClr val="00538D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1-way </a:t>
            </a:r>
            <a:r>
              <a:rPr lang="de-DE" sz="1000" b="1" dirty="0" err="1">
                <a:solidFill>
                  <a:srgbClr val="00538D"/>
                </a:solidFill>
                <a:latin typeface="Arial" panose="020B0604020202020204" pitchFamily="34" charset="0"/>
                <a:ea typeface="MS PGothic" pitchFamily="34" charset="-128"/>
                <a:cs typeface="Arial" panose="020B0604020202020204" pitchFamily="34" charset="0"/>
              </a:rPr>
              <a:t>nesting</a:t>
            </a:r>
            <a:endParaRPr lang="de-DE" sz="1000" b="1" dirty="0">
              <a:solidFill>
                <a:srgbClr val="00538D"/>
              </a:solidFill>
              <a:latin typeface="Arial" panose="020B0604020202020204" pitchFamily="34" charset="0"/>
              <a:ea typeface="MS PGothic" pitchFamily="34" charset="-128"/>
              <a:cs typeface="Arial" panose="020B0604020202020204" pitchFamily="34" charset="0"/>
            </a:endParaRPr>
          </a:p>
        </p:txBody>
      </p:sp>
      <p:sp>
        <p:nvSpPr>
          <p:cNvPr id="10" name="Pfeil nach rechts 9"/>
          <p:cNvSpPr/>
          <p:nvPr/>
        </p:nvSpPr>
        <p:spPr bwMode="auto">
          <a:xfrm>
            <a:off x="7129187" y="4814813"/>
            <a:ext cx="978408" cy="484632"/>
          </a:xfrm>
          <a:prstGeom prst="right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216A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35" name="Textfeld 34"/>
          <p:cNvSpPr txBox="1"/>
          <p:nvPr/>
        </p:nvSpPr>
        <p:spPr>
          <a:xfrm>
            <a:off x="4672431" y="4221088"/>
            <a:ext cx="5215567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Advection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by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>
                <a:solidFill>
                  <a:srgbClr val="003399"/>
                </a:solidFill>
                <a:latin typeface="Helvetica"/>
                <a:ea typeface="+mn-ea"/>
              </a:rPr>
              <a:t>f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lux-corrected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transport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scheme</a:t>
            </a:r>
            <a:endParaRPr lang="de-DE" sz="1800" dirty="0" smtClean="0">
              <a:solidFill>
                <a:srgbClr val="003399"/>
              </a:solidFill>
              <a:latin typeface="Helvetica"/>
              <a:ea typeface="+mn-ea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k-</a:t>
            </a:r>
            <a:r>
              <a:rPr lang="el-GR" sz="1800" dirty="0" smtClean="0">
                <a:solidFill>
                  <a:srgbClr val="003399"/>
                </a:solidFill>
                <a:latin typeface="Helvetica"/>
                <a:ea typeface="+mn-ea"/>
              </a:rPr>
              <a:t>ω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-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turbulence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model</a:t>
            </a:r>
            <a:r>
              <a:rPr lang="de-DE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de-DE" sz="1000" dirty="0" smtClean="0">
                <a:solidFill>
                  <a:srgbClr val="003399"/>
                </a:solidFill>
                <a:latin typeface="Helvetica"/>
                <a:ea typeface="+mn-ea"/>
              </a:rPr>
              <a:t>Berg, 2012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800" dirty="0" smtClean="0">
                <a:solidFill>
                  <a:srgbClr val="003399"/>
                </a:solidFill>
                <a:latin typeface="Helvetica"/>
                <a:ea typeface="+mn-ea"/>
              </a:rPr>
              <a:t>Open boundary: 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003399"/>
                </a:solidFill>
                <a:latin typeface="Helvetica"/>
                <a:ea typeface="+mn-ea"/>
              </a:rPr>
              <a:t>Tides (</a:t>
            </a:r>
            <a:r>
              <a:rPr lang="en-US" sz="1600" dirty="0">
                <a:solidFill>
                  <a:srgbClr val="003399"/>
                </a:solidFill>
                <a:latin typeface="Helvetica"/>
                <a:ea typeface="+mn-ea"/>
              </a:rPr>
              <a:t>14 </a:t>
            </a:r>
            <a:r>
              <a:rPr lang="en-US" sz="1600" dirty="0" smtClean="0">
                <a:solidFill>
                  <a:srgbClr val="003399"/>
                </a:solidFill>
                <a:latin typeface="Helvetica"/>
                <a:ea typeface="+mn-ea"/>
              </a:rPr>
              <a:t>constituents)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003399"/>
                </a:solidFill>
                <a:latin typeface="Helvetica"/>
                <a:ea typeface="+mn-ea"/>
              </a:rPr>
              <a:t>Surge (from internal NOA-surge model)</a:t>
            </a:r>
          </a:p>
          <a:p>
            <a:pPr marL="742950" lvl="1" indent="-285750" algn="l">
              <a:buFont typeface="Wingdings" panose="05000000000000000000" pitchFamily="2" charset="2"/>
              <a:buChar char="Ø"/>
            </a:pPr>
            <a:r>
              <a:rPr lang="en-US" sz="1600" dirty="0" smtClean="0">
                <a:solidFill>
                  <a:srgbClr val="003399"/>
                </a:solidFill>
                <a:latin typeface="Helvetica"/>
                <a:ea typeface="+mn-ea"/>
              </a:rPr>
              <a:t>Temperature/Salinity</a:t>
            </a:r>
            <a:r>
              <a:rPr lang="en-US" sz="1800" dirty="0" smtClean="0">
                <a:solidFill>
                  <a:srgbClr val="003399"/>
                </a:solidFill>
                <a:latin typeface="Helvetica"/>
                <a:ea typeface="+mn-ea"/>
              </a:rPr>
              <a:t> </a:t>
            </a:r>
            <a:r>
              <a:rPr lang="en-US" sz="1000" dirty="0" smtClean="0">
                <a:solidFill>
                  <a:srgbClr val="003399"/>
                </a:solidFill>
                <a:latin typeface="Helvetica"/>
                <a:ea typeface="+mn-ea"/>
              </a:rPr>
              <a:t>Janssen et al., 1999</a:t>
            </a:r>
            <a:endParaRPr lang="en-US" sz="1800" dirty="0" smtClean="0">
              <a:solidFill>
                <a:srgbClr val="003399"/>
              </a:solidFill>
              <a:latin typeface="Helvetica"/>
              <a:ea typeface="+mn-ea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en-US" sz="1800" dirty="0" err="1" smtClean="0">
                <a:solidFill>
                  <a:srgbClr val="003399"/>
                </a:solidFill>
                <a:latin typeface="Helvetica"/>
                <a:ea typeface="+mn-ea"/>
              </a:rPr>
              <a:t>NetCDF</a:t>
            </a:r>
            <a:r>
              <a:rPr lang="en-US" sz="1800" dirty="0" smtClean="0">
                <a:solidFill>
                  <a:srgbClr val="003399"/>
                </a:solidFill>
                <a:latin typeface="Helvetica"/>
                <a:ea typeface="+mn-ea"/>
              </a:rPr>
              <a:t> output</a:t>
            </a:r>
            <a:endParaRPr lang="en-US" sz="1800" dirty="0">
              <a:solidFill>
                <a:srgbClr val="003399"/>
              </a:solidFill>
              <a:latin typeface="Helvetica"/>
              <a:ea typeface="+mn-ea"/>
            </a:endParaRPr>
          </a:p>
        </p:txBody>
      </p:sp>
      <p:sp>
        <p:nvSpPr>
          <p:cNvPr id="40" name="Fußzeilenplatzhalter 3"/>
          <p:cNvSpPr>
            <a:spLocks noGrp="1"/>
          </p:cNvSpPr>
          <p:nvPr>
            <p:ph type="ftr" sz="quarter" idx="14"/>
          </p:nvPr>
        </p:nvSpPr>
        <p:spPr>
          <a:xfrm>
            <a:off x="4672431" y="6302894"/>
            <a:ext cx="4384408" cy="461665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Brüning et al., 2014: </a:t>
            </a:r>
            <a:r>
              <a:rPr lang="en-US" dirty="0"/>
              <a:t>Operational Ocean Forecasting for German Coastal Waters</a:t>
            </a:r>
            <a:endParaRPr lang="en-GB" dirty="0"/>
          </a:p>
        </p:txBody>
      </p:sp>
      <p:sp>
        <p:nvSpPr>
          <p:cNvPr id="41" name="Fußzeilenplatzhalter 3"/>
          <p:cNvSpPr txBox="1">
            <a:spLocks/>
          </p:cNvSpPr>
          <p:nvPr/>
        </p:nvSpPr>
        <p:spPr bwMode="auto">
          <a:xfrm>
            <a:off x="56457" y="6302895"/>
            <a:ext cx="4554506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0538D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2pPr>
            <a:lvl3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3pPr>
            <a:lvl4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4pPr>
            <a:lvl5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5pPr>
            <a:lvl6pPr marL="2286000" algn="l" defTabSz="914400" rtl="0" eaLnBrk="1" latinLnBrk="0" hangingPunct="1"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6pPr>
            <a:lvl7pPr marL="2743200" algn="l" defTabSz="914400" rtl="0" eaLnBrk="1" latinLnBrk="0" hangingPunct="1"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7pPr>
            <a:lvl8pPr marL="3200400" algn="l" defTabSz="914400" rtl="0" eaLnBrk="1" latinLnBrk="0" hangingPunct="1"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8pPr>
            <a:lvl9pPr marL="3657600" algn="l" defTabSz="914400" rtl="0" eaLnBrk="1" latinLnBrk="0" hangingPunct="1"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9pPr>
          </a:lstStyle>
          <a:p>
            <a:pPr>
              <a:defRPr/>
            </a:pPr>
            <a:r>
              <a:rPr lang="en-GB" dirty="0" smtClean="0"/>
              <a:t>Dick et al., 2001: </a:t>
            </a:r>
            <a:r>
              <a:rPr lang="en-US" dirty="0" smtClean="0"/>
              <a:t>The </a:t>
            </a:r>
            <a:r>
              <a:rPr lang="en-US" dirty="0"/>
              <a:t>Operational Circulation Model of BSH (</a:t>
            </a:r>
            <a:r>
              <a:rPr lang="en-US" dirty="0" err="1"/>
              <a:t>BSHcmod</a:t>
            </a:r>
            <a:r>
              <a:rPr lang="en-US" dirty="0"/>
              <a:t>) – model description and validation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4766387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12003"/>
            <a:ext cx="6638925" cy="830997"/>
          </a:xfrm>
        </p:spPr>
        <p:txBody>
          <a:bodyPr/>
          <a:lstStyle/>
          <a:p>
            <a:r>
              <a:rPr lang="de-DE" dirty="0" err="1" smtClean="0"/>
              <a:t>Product</a:t>
            </a:r>
            <a:r>
              <a:rPr lang="de-DE" dirty="0" smtClean="0"/>
              <a:t> </a:t>
            </a:r>
            <a:r>
              <a:rPr lang="de-DE" dirty="0" err="1" smtClean="0"/>
              <a:t>examples</a:t>
            </a:r>
            <a:r>
              <a:rPr lang="de-DE" dirty="0" smtClean="0"/>
              <a:t>:</a:t>
            </a:r>
            <a:br>
              <a:rPr lang="de-DE" dirty="0" smtClean="0"/>
            </a:br>
            <a:r>
              <a:rPr lang="de-DE" dirty="0" smtClean="0"/>
              <a:t>(</a:t>
            </a:r>
            <a:r>
              <a:rPr lang="de-DE" dirty="0" err="1" smtClean="0"/>
              <a:t>surface</a:t>
            </a:r>
            <a:r>
              <a:rPr lang="de-DE" dirty="0" smtClean="0"/>
              <a:t>) </a:t>
            </a:r>
            <a:r>
              <a:rPr lang="de-DE" dirty="0" err="1" smtClean="0"/>
              <a:t>currents</a:t>
            </a:r>
            <a:endParaRPr lang="de-DE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>
          <a:xfrm>
            <a:off x="3965580" y="6381328"/>
            <a:ext cx="4083764" cy="276999"/>
          </a:xfrm>
        </p:spPr>
        <p:txBody>
          <a:bodyPr/>
          <a:lstStyle/>
          <a:p>
            <a:pPr algn="l">
              <a:defRPr/>
            </a:pPr>
            <a:r>
              <a:rPr lang="en-GB" dirty="0"/>
              <a:t>https://www.bsh.de/EN/DATA/Currents/currents_node.html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566" y="1261326"/>
            <a:ext cx="3872880" cy="5495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92" y="1251015"/>
            <a:ext cx="3944888" cy="5565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hteck 7"/>
          <p:cNvSpPr/>
          <p:nvPr/>
        </p:nvSpPr>
        <p:spPr bwMode="auto">
          <a:xfrm>
            <a:off x="2648744" y="2924944"/>
            <a:ext cx="576064" cy="936104"/>
          </a:xfrm>
          <a:prstGeom prst="rect">
            <a:avLst/>
          </a:prstGeom>
          <a:noFill/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7545288" y="2060848"/>
            <a:ext cx="236071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de-DE" sz="1500" dirty="0" smtClean="0">
                <a:latin typeface="Helvetica" pitchFamily="34" charset="0"/>
              </a:rPr>
              <a:t>Information on </a:t>
            </a:r>
            <a:r>
              <a:rPr lang="de-DE" sz="1500" dirty="0" err="1" smtClean="0">
                <a:latin typeface="Helvetica" pitchFamily="34" charset="0"/>
              </a:rPr>
              <a:t>currents</a:t>
            </a:r>
            <a:r>
              <a:rPr lang="de-DE" sz="1500" dirty="0" smtClean="0">
                <a:latin typeface="Helvetica" pitchFamily="34" charset="0"/>
              </a:rPr>
              <a:t> </a:t>
            </a:r>
            <a:r>
              <a:rPr lang="de-DE" sz="1500" dirty="0" err="1" smtClean="0">
                <a:latin typeface="Helvetica" pitchFamily="34" charset="0"/>
              </a:rPr>
              <a:t>is</a:t>
            </a:r>
            <a:r>
              <a:rPr lang="de-DE" sz="1500" dirty="0" smtClean="0">
                <a:latin typeface="Helvetica" pitchFamily="34" charset="0"/>
              </a:rPr>
              <a:t> </a:t>
            </a:r>
            <a:r>
              <a:rPr lang="de-DE" sz="1500" dirty="0" err="1" smtClean="0">
                <a:latin typeface="Helvetica" pitchFamily="34" charset="0"/>
              </a:rPr>
              <a:t>provided</a:t>
            </a:r>
            <a:r>
              <a:rPr lang="de-DE" sz="1500" dirty="0" smtClean="0">
                <a:latin typeface="Helvetica" pitchFamily="34" charset="0"/>
              </a:rPr>
              <a:t>: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500" dirty="0" smtClean="0">
                <a:latin typeface="Helvetica" pitchFamily="34" charset="0"/>
              </a:rPr>
              <a:t>in different </a:t>
            </a:r>
            <a:r>
              <a:rPr lang="de-DE" sz="1500" dirty="0" err="1" smtClean="0">
                <a:latin typeface="Helvetica" pitchFamily="34" charset="0"/>
              </a:rPr>
              <a:t>resolutions</a:t>
            </a:r>
            <a:endParaRPr lang="de-DE" sz="1500" dirty="0" smtClean="0">
              <a:latin typeface="Helvetica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500" dirty="0" err="1" smtClean="0">
                <a:latin typeface="Helvetica" pitchFamily="34" charset="0"/>
              </a:rPr>
              <a:t>for</a:t>
            </a:r>
            <a:r>
              <a:rPr lang="de-DE" sz="1500" dirty="0" smtClean="0">
                <a:latin typeface="Helvetica" pitchFamily="34" charset="0"/>
              </a:rPr>
              <a:t> </a:t>
            </a:r>
            <a:r>
              <a:rPr lang="de-DE" sz="1500" dirty="0" err="1" smtClean="0">
                <a:latin typeface="Helvetica" pitchFamily="34" charset="0"/>
              </a:rPr>
              <a:t>several</a:t>
            </a:r>
            <a:r>
              <a:rPr lang="de-DE" sz="1500" dirty="0" smtClean="0">
                <a:latin typeface="Helvetica" pitchFamily="34" charset="0"/>
              </a:rPr>
              <a:t> </a:t>
            </a:r>
            <a:r>
              <a:rPr lang="de-DE" sz="1500" dirty="0" err="1" smtClean="0">
                <a:latin typeface="Helvetica" pitchFamily="34" charset="0"/>
              </a:rPr>
              <a:t>subregions</a:t>
            </a:r>
            <a:endParaRPr lang="de-DE" sz="1500" dirty="0">
              <a:latin typeface="Helvetica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500" dirty="0" smtClean="0">
                <a:latin typeface="Helvetica" pitchFamily="34" charset="0"/>
              </a:rPr>
              <a:t>in </a:t>
            </a:r>
            <a:r>
              <a:rPr lang="de-DE" sz="1500" dirty="0" err="1" smtClean="0">
                <a:latin typeface="Helvetica" pitchFamily="34" charset="0"/>
              </a:rPr>
              <a:t>several</a:t>
            </a:r>
            <a:r>
              <a:rPr lang="de-DE" sz="1500" dirty="0" smtClean="0">
                <a:latin typeface="Helvetica" pitchFamily="34" charset="0"/>
              </a:rPr>
              <a:t> </a:t>
            </a:r>
            <a:r>
              <a:rPr lang="de-DE" sz="1500" dirty="0" err="1" smtClean="0">
                <a:latin typeface="Helvetica" pitchFamily="34" charset="0"/>
              </a:rPr>
              <a:t>formats</a:t>
            </a:r>
            <a:r>
              <a:rPr lang="de-DE" sz="1500" dirty="0" smtClean="0">
                <a:latin typeface="Helvetica" pitchFamily="34" charset="0"/>
              </a:rPr>
              <a:t> (ASCII, </a:t>
            </a:r>
            <a:r>
              <a:rPr lang="de-DE" sz="1500" dirty="0" err="1" smtClean="0">
                <a:latin typeface="Helvetica" pitchFamily="34" charset="0"/>
              </a:rPr>
              <a:t>NetCDF</a:t>
            </a:r>
            <a:r>
              <a:rPr lang="de-DE" sz="1500" dirty="0" smtClean="0">
                <a:latin typeface="Helvetica" pitchFamily="34" charset="0"/>
              </a:rPr>
              <a:t>, </a:t>
            </a:r>
            <a:r>
              <a:rPr lang="de-DE" sz="1500" dirty="0" err="1" smtClean="0">
                <a:latin typeface="Helvetica" pitchFamily="34" charset="0"/>
              </a:rPr>
              <a:t>Grib</a:t>
            </a:r>
            <a:r>
              <a:rPr lang="de-DE" sz="1500" dirty="0" smtClean="0">
                <a:latin typeface="Helvetica" pitchFamily="34" charset="0"/>
              </a:rPr>
              <a:t>, </a:t>
            </a:r>
            <a:r>
              <a:rPr lang="de-DE" sz="1500" dirty="0" err="1" smtClean="0">
                <a:latin typeface="Helvetica" pitchFamily="34" charset="0"/>
              </a:rPr>
              <a:t>maps</a:t>
            </a:r>
            <a:r>
              <a:rPr lang="de-DE" sz="1500" dirty="0" smtClean="0">
                <a:latin typeface="Helvetica" pitchFamily="34" charset="0"/>
              </a:rPr>
              <a:t>) 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500" dirty="0" smtClean="0">
                <a:latin typeface="Helvetica" pitchFamily="34" charset="0"/>
              </a:rPr>
              <a:t>via different </a:t>
            </a:r>
            <a:r>
              <a:rPr lang="de-DE" sz="1500" dirty="0" err="1" smtClean="0">
                <a:latin typeface="Helvetica" pitchFamily="34" charset="0"/>
              </a:rPr>
              <a:t>channels</a:t>
            </a:r>
            <a:r>
              <a:rPr lang="de-DE" sz="1500" dirty="0" smtClean="0">
                <a:latin typeface="Helvetica" pitchFamily="34" charset="0"/>
              </a:rPr>
              <a:t> (Web, Ftp, WMS)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endParaRPr lang="de-DE" sz="1500" dirty="0">
              <a:latin typeface="Helvetica" pitchFamily="34" charset="0"/>
            </a:endParaRPr>
          </a:p>
          <a:p>
            <a:pPr algn="l"/>
            <a:r>
              <a:rPr lang="de-DE" sz="1500" dirty="0" err="1">
                <a:latin typeface="Helvetica" pitchFamily="34" charset="0"/>
              </a:rPr>
              <a:t>c</a:t>
            </a:r>
            <a:r>
              <a:rPr lang="de-DE" sz="1500" dirty="0" err="1" smtClean="0">
                <a:latin typeface="Helvetica" pitchFamily="34" charset="0"/>
              </a:rPr>
              <a:t>ontact</a:t>
            </a:r>
            <a:r>
              <a:rPr lang="de-DE" sz="1500" dirty="0" smtClean="0">
                <a:latin typeface="Helvetica" pitchFamily="34" charset="0"/>
              </a:rPr>
              <a:t>: </a:t>
            </a:r>
          </a:p>
          <a:p>
            <a:pPr algn="l"/>
            <a:r>
              <a:rPr lang="de-DE" sz="1500" dirty="0" smtClean="0">
                <a:latin typeface="Helvetica" pitchFamily="34" charset="0"/>
              </a:rPr>
              <a:t>opmod@bsh.de</a:t>
            </a:r>
            <a:endParaRPr lang="de-DE" sz="1500" dirty="0">
              <a:latin typeface="Helvetic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81755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12003"/>
            <a:ext cx="6638925" cy="830997"/>
          </a:xfrm>
        </p:spPr>
        <p:txBody>
          <a:bodyPr/>
          <a:lstStyle/>
          <a:p>
            <a:r>
              <a:rPr lang="de-DE" dirty="0" err="1" smtClean="0"/>
              <a:t>Product</a:t>
            </a:r>
            <a:r>
              <a:rPr lang="de-DE" dirty="0" smtClean="0"/>
              <a:t> </a:t>
            </a:r>
            <a:r>
              <a:rPr lang="de-DE" dirty="0" err="1" smtClean="0"/>
              <a:t>example</a:t>
            </a:r>
            <a:r>
              <a:rPr lang="de-DE" dirty="0" smtClean="0"/>
              <a:t>: </a:t>
            </a:r>
            <a:br>
              <a:rPr lang="de-DE" dirty="0" smtClean="0"/>
            </a:br>
            <a:r>
              <a:rPr lang="de-DE" dirty="0" err="1" smtClean="0"/>
              <a:t>water</a:t>
            </a:r>
            <a:r>
              <a:rPr lang="de-DE" dirty="0" smtClean="0"/>
              <a:t> </a:t>
            </a:r>
            <a:r>
              <a:rPr lang="de-DE" dirty="0" err="1" smtClean="0"/>
              <a:t>level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8155632" cy="461665"/>
          </a:xfrm>
        </p:spPr>
        <p:txBody>
          <a:bodyPr/>
          <a:lstStyle/>
          <a:p>
            <a:pPr marL="0" indent="0"/>
            <a:r>
              <a:rPr lang="de-DE" dirty="0"/>
              <a:t> </a:t>
            </a:r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40768"/>
            <a:ext cx="4693206" cy="2601669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6863" y="1340768"/>
            <a:ext cx="4941168" cy="4941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52669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feld 8"/>
          <p:cNvSpPr txBox="1"/>
          <p:nvPr/>
        </p:nvSpPr>
        <p:spPr>
          <a:xfrm>
            <a:off x="520512" y="1700809"/>
            <a:ext cx="5493584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indent="-269875" algn="l">
              <a:buFont typeface="Wingdings" panose="05000000000000000000" pitchFamily="2" charset="2"/>
              <a:buChar char="§"/>
            </a:pPr>
            <a:r>
              <a:rPr lang="en-US" b="1" kern="0" dirty="0">
                <a:cs typeface="Arial" panose="020B0604020202020204" pitchFamily="34" charset="0"/>
              </a:rPr>
              <a:t>DA method: </a:t>
            </a:r>
            <a:r>
              <a:rPr lang="en-US" kern="0" dirty="0">
                <a:cs typeface="Arial" panose="020B0604020202020204" pitchFamily="34" charset="0"/>
              </a:rPr>
              <a:t>Ensemble </a:t>
            </a:r>
            <a:r>
              <a:rPr lang="en-US" kern="0" dirty="0" err="1">
                <a:cs typeface="Arial" panose="020B0604020202020204" pitchFamily="34" charset="0"/>
              </a:rPr>
              <a:t>Kalman</a:t>
            </a:r>
            <a:r>
              <a:rPr lang="en-US" kern="0" dirty="0">
                <a:cs typeface="Arial" panose="020B0604020202020204" pitchFamily="34" charset="0"/>
              </a:rPr>
              <a:t> filter </a:t>
            </a:r>
            <a:br>
              <a:rPr lang="en-US" kern="0" dirty="0">
                <a:cs typeface="Arial" panose="020B0604020202020204" pitchFamily="34" charset="0"/>
              </a:rPr>
            </a:br>
            <a:r>
              <a:rPr lang="en-US" kern="0" dirty="0">
                <a:cs typeface="Arial" panose="020B0604020202020204" pitchFamily="34" charset="0"/>
              </a:rPr>
              <a:t> </a:t>
            </a:r>
          </a:p>
          <a:p>
            <a:pPr marL="269875" indent="-269875">
              <a:buFont typeface="Wingdings" panose="05000000000000000000" pitchFamily="2" charset="2"/>
              <a:buChar char="§"/>
              <a:defRPr/>
            </a:pPr>
            <a:endParaRPr lang="en-US" kern="0" dirty="0">
              <a:cs typeface="Arial" panose="020B0604020202020204" pitchFamily="34" charset="0"/>
            </a:endParaRPr>
          </a:p>
          <a:p>
            <a:pPr marL="269875" indent="-269875">
              <a:buFont typeface="Wingdings" panose="05000000000000000000" pitchFamily="2" charset="2"/>
              <a:buChar char="§"/>
              <a:defRPr/>
            </a:pPr>
            <a:endParaRPr lang="en-US" kern="0" dirty="0">
              <a:cs typeface="Arial" panose="020B0604020202020204" pitchFamily="34" charset="0"/>
            </a:endParaRPr>
          </a:p>
          <a:p>
            <a:pPr marL="269875" indent="-269875">
              <a:buFont typeface="Wingdings" panose="05000000000000000000" pitchFamily="2" charset="2"/>
              <a:buChar char="§"/>
              <a:defRPr/>
            </a:pPr>
            <a:endParaRPr lang="en-US" kern="0" dirty="0">
              <a:cs typeface="Arial" panose="020B0604020202020204" pitchFamily="34" charset="0"/>
            </a:endParaRPr>
          </a:p>
          <a:p>
            <a:pPr marL="269875" indent="-269875">
              <a:buFont typeface="Wingdings" panose="05000000000000000000" pitchFamily="2" charset="2"/>
              <a:buChar char="§"/>
              <a:defRPr/>
            </a:pPr>
            <a:endParaRPr lang="en-US" kern="0" dirty="0">
              <a:cs typeface="Arial" panose="020B0604020202020204" pitchFamily="34" charset="0"/>
            </a:endParaRPr>
          </a:p>
          <a:p>
            <a:pPr>
              <a:defRPr/>
            </a:pPr>
            <a:endParaRPr lang="en-US" kern="0" dirty="0">
              <a:cs typeface="Arial" panose="020B0604020202020204" pitchFamily="34" charset="0"/>
            </a:endParaRPr>
          </a:p>
          <a:p>
            <a:pPr marL="269875" indent="-269875">
              <a:buFont typeface="Wingdings" panose="05000000000000000000" pitchFamily="2" charset="2"/>
              <a:buChar char="§"/>
              <a:defRPr/>
            </a:pPr>
            <a:endParaRPr lang="en-US" kern="0" dirty="0">
              <a:cs typeface="Arial" panose="020B0604020202020204" pitchFamily="34" charset="0"/>
            </a:endParaRPr>
          </a:p>
          <a:p>
            <a:pPr marL="269875" indent="-269875" algn="l">
              <a:buFont typeface="Wingdings" panose="05000000000000000000" pitchFamily="2" charset="2"/>
              <a:buChar char="§"/>
            </a:pPr>
            <a:r>
              <a:rPr lang="en-US" b="1" kern="0" dirty="0">
                <a:cs typeface="Arial" panose="020B0604020202020204" pitchFamily="34" charset="0"/>
              </a:rPr>
              <a:t>Observation data: </a:t>
            </a:r>
            <a:r>
              <a:rPr lang="it-IT" kern="0" dirty="0">
                <a:cs typeface="Arial" panose="020B0604020202020204" pitchFamily="34" charset="0"/>
              </a:rPr>
              <a:t>2 SST satellite data sets</a:t>
            </a:r>
            <a:br>
              <a:rPr lang="it-IT" kern="0" dirty="0">
                <a:cs typeface="Arial" panose="020B0604020202020204" pitchFamily="34" charset="0"/>
              </a:rPr>
            </a:br>
            <a:r>
              <a:rPr lang="en-US" kern="0" dirty="0">
                <a:cs typeface="Arial" panose="020B0604020202020204" pitchFamily="34" charset="0"/>
              </a:rPr>
              <a:t>The choice of the data set is based on the availability of the satellite data</a:t>
            </a:r>
          </a:p>
        </p:txBody>
      </p:sp>
      <p:pic>
        <p:nvPicPr>
          <p:cNvPr id="17" name="Grafik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9676" y="1472146"/>
            <a:ext cx="3377821" cy="3177509"/>
          </a:xfrm>
          <a:prstGeom prst="rect">
            <a:avLst/>
          </a:prstGeom>
        </p:spPr>
      </p:pic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de-DE" dirty="0"/>
          </a:p>
        </p:txBody>
      </p:sp>
      <p:pic>
        <p:nvPicPr>
          <p:cNvPr id="18" name="Grafik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7096" y="1052736"/>
            <a:ext cx="1754486" cy="1384136"/>
          </a:xfrm>
          <a:prstGeom prst="rect">
            <a:avLst/>
          </a:prstGeom>
        </p:spPr>
      </p:pic>
      <p:sp>
        <p:nvSpPr>
          <p:cNvPr id="19" name="Textfeld 18"/>
          <p:cNvSpPr txBox="1"/>
          <p:nvPr/>
        </p:nvSpPr>
        <p:spPr>
          <a:xfrm>
            <a:off x="416496" y="1268761"/>
            <a:ext cx="43204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2200" b="1" kern="0" dirty="0">
                <a:cs typeface="Arial" panose="020B0604020202020204" pitchFamily="34" charset="0"/>
              </a:rPr>
              <a:t>HBM-PDAF</a:t>
            </a:r>
            <a:endParaRPr lang="de-DE" sz="2200" dirty="0"/>
          </a:p>
        </p:txBody>
      </p:sp>
      <p:sp>
        <p:nvSpPr>
          <p:cNvPr id="20" name="Textfeld 19"/>
          <p:cNvSpPr txBox="1"/>
          <p:nvPr/>
        </p:nvSpPr>
        <p:spPr>
          <a:xfrm>
            <a:off x="848544" y="1988841"/>
            <a:ext cx="51655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kern="0" dirty="0">
                <a:cs typeface="Arial" panose="020B0604020202020204" pitchFamily="34" charset="0"/>
              </a:rPr>
              <a:t>Ensemble </a:t>
            </a:r>
            <a:r>
              <a:rPr lang="en-US" kern="0" dirty="0" err="1">
                <a:cs typeface="Arial" panose="020B0604020202020204" pitchFamily="34" charset="0"/>
              </a:rPr>
              <a:t>Kalman</a:t>
            </a:r>
            <a:r>
              <a:rPr lang="en-US" kern="0" dirty="0">
                <a:cs typeface="Arial" panose="020B0604020202020204" pitchFamily="34" charset="0"/>
              </a:rPr>
              <a:t> filter: </a:t>
            </a:r>
            <a:br>
              <a:rPr lang="en-US" kern="0" dirty="0">
                <a:cs typeface="Arial" panose="020B0604020202020204" pitchFamily="34" charset="0"/>
              </a:rPr>
            </a:br>
            <a:r>
              <a:rPr lang="en-US" kern="0" dirty="0">
                <a:cs typeface="Arial" panose="020B0604020202020204" pitchFamily="34" charset="0"/>
              </a:rPr>
              <a:t>Local Error Subspace </a:t>
            </a:r>
            <a:r>
              <a:rPr lang="en-US" kern="0" dirty="0" err="1">
                <a:cs typeface="Arial" panose="020B0604020202020204" pitchFamily="34" charset="0"/>
              </a:rPr>
              <a:t>Kalman</a:t>
            </a:r>
            <a:r>
              <a:rPr lang="en-US" kern="0" dirty="0">
                <a:cs typeface="Arial" panose="020B0604020202020204" pitchFamily="34" charset="0"/>
              </a:rPr>
              <a:t> Transform Filter (LESKTF) scheme (</a:t>
            </a:r>
            <a:r>
              <a:rPr lang="en-US" kern="0" dirty="0" err="1">
                <a:cs typeface="Arial" panose="020B0604020202020204" pitchFamily="34" charset="0"/>
              </a:rPr>
              <a:t>Nerger</a:t>
            </a:r>
            <a:r>
              <a:rPr lang="en-US" kern="0" dirty="0">
                <a:cs typeface="Arial" panose="020B0604020202020204" pitchFamily="34" charset="0"/>
              </a:rPr>
              <a:t> et al., 2012) in the Parallel Data Assimilation Framework (PDAF)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kern="0" dirty="0">
                <a:cs typeface="Arial" panose="020B0604020202020204" pitchFamily="34" charset="0"/>
              </a:rPr>
              <a:t>Ensemble size 8 (sufficient for good results)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kern="0" dirty="0">
                <a:cs typeface="Arial" panose="020B0604020202020204" pitchFamily="34" charset="0"/>
              </a:rPr>
              <a:t>Localization in horizontal and vertical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521400" y="5723965"/>
            <a:ext cx="87520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9875" indent="-269875" algn="l">
              <a:buFont typeface="Wingdings" panose="05000000000000000000" pitchFamily="2" charset="2"/>
              <a:buChar char="§"/>
              <a:defRPr/>
            </a:pPr>
            <a:r>
              <a:rPr lang="en-US" b="1" kern="0" dirty="0">
                <a:cs typeface="Arial" panose="020B0604020202020204" pitchFamily="34" charset="0"/>
              </a:rPr>
              <a:t>SST images are assimilated every 12 hours on a pre-operational basis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920552" y="4725144"/>
            <a:ext cx="842493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buFont typeface="+mj-lt"/>
              <a:buAutoNum type="arabicParenR"/>
            </a:pPr>
            <a:r>
              <a:rPr lang="en-US" kern="0" dirty="0">
                <a:cs typeface="Arial" panose="020B0604020202020204" pitchFamily="34" charset="0"/>
              </a:rPr>
              <a:t>Advanced Very High Resolution Radiometer (AVHRR), which is processed, gridded and quality controlled by the BSH satellite data service</a:t>
            </a:r>
          </a:p>
          <a:p>
            <a:pPr marL="342900" indent="-342900" algn="l">
              <a:buFont typeface="+mj-lt"/>
              <a:buAutoNum type="arabicParenR"/>
            </a:pPr>
            <a:r>
              <a:rPr lang="en-US" kern="0" dirty="0">
                <a:cs typeface="Arial" panose="020B0604020202020204" pitchFamily="34" charset="0"/>
              </a:rPr>
              <a:t>L3 CMEMS SST product</a:t>
            </a:r>
          </a:p>
        </p:txBody>
      </p:sp>
      <p:sp>
        <p:nvSpPr>
          <p:cNvPr id="12" name="Titel 1"/>
          <p:cNvSpPr txBox="1">
            <a:spLocks/>
          </p:cNvSpPr>
          <p:nvPr/>
        </p:nvSpPr>
        <p:spPr bwMode="auto">
          <a:xfrm>
            <a:off x="838200" y="476672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de-DE" b="1" kern="0" dirty="0" err="1" smtClean="0"/>
              <a:t>Pre</a:t>
            </a:r>
            <a:r>
              <a:rPr lang="de-DE" b="1" kern="0" dirty="0" smtClean="0"/>
              <a:t>-operational Dataassimilation</a:t>
            </a:r>
            <a:endParaRPr lang="de-DE" b="1" kern="0" dirty="0"/>
          </a:p>
        </p:txBody>
      </p:sp>
    </p:spTree>
    <p:extLst>
      <p:ext uri="{BB962C8B-B14F-4D97-AF65-F5344CB8AC3E}">
        <p14:creationId xmlns:p14="http://schemas.microsoft.com/office/powerpoint/2010/main" val="1220466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520" y="519063"/>
            <a:ext cx="8928992" cy="461665"/>
          </a:xfrm>
        </p:spPr>
        <p:txBody>
          <a:bodyPr/>
          <a:lstStyle/>
          <a:p>
            <a:r>
              <a:rPr lang="en-US" b="1" dirty="0"/>
              <a:t>SST Validation of </a:t>
            </a:r>
            <a:r>
              <a:rPr lang="en-US" b="1" dirty="0" smtClean="0"/>
              <a:t>DA results</a:t>
            </a:r>
            <a:endParaRPr lang="de-DE" b="1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6" name="Textfeld 5"/>
          <p:cNvSpPr txBox="1"/>
          <p:nvPr/>
        </p:nvSpPr>
        <p:spPr>
          <a:xfrm>
            <a:off x="6558137" y="4604936"/>
            <a:ext cx="28593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b="1" dirty="0">
                <a:solidFill>
                  <a:schemeClr val="tx2"/>
                </a:solidFill>
              </a:rPr>
              <a:t>Daily </a:t>
            </a:r>
            <a:r>
              <a:rPr lang="de-DE" b="1" dirty="0" err="1">
                <a:solidFill>
                  <a:schemeClr val="tx2"/>
                </a:solidFill>
              </a:rPr>
              <a:t>validation</a:t>
            </a:r>
            <a:r>
              <a:rPr lang="de-DE" b="1" dirty="0">
                <a:solidFill>
                  <a:schemeClr val="tx2"/>
                </a:solidFill>
              </a:rPr>
              <a:t> </a:t>
            </a:r>
            <a:r>
              <a:rPr lang="de-DE" b="1" dirty="0" err="1">
                <a:solidFill>
                  <a:schemeClr val="tx2"/>
                </a:solidFill>
              </a:rPr>
              <a:t>shown</a:t>
            </a:r>
            <a:r>
              <a:rPr lang="de-DE" b="1" dirty="0">
                <a:solidFill>
                  <a:schemeClr val="tx2"/>
                </a:solidFill>
              </a:rPr>
              <a:t> on </a:t>
            </a:r>
            <a:r>
              <a:rPr lang="de-DE" b="1" dirty="0" err="1">
                <a:solidFill>
                  <a:schemeClr val="tx2"/>
                </a:solidFill>
              </a:rPr>
              <a:t>the</a:t>
            </a:r>
            <a:r>
              <a:rPr lang="de-DE" b="1" dirty="0">
                <a:solidFill>
                  <a:schemeClr val="tx2"/>
                </a:solidFill>
              </a:rPr>
              <a:t> BSH-intranet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endParaRPr lang="de-DE" b="1" dirty="0">
              <a:solidFill>
                <a:schemeClr val="tx2"/>
              </a:solidFill>
            </a:endParaRP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de-DE" b="1" dirty="0" err="1">
                <a:solidFill>
                  <a:schemeClr val="tx2"/>
                </a:solidFill>
              </a:rPr>
              <a:t>Reduction</a:t>
            </a:r>
            <a:r>
              <a:rPr lang="de-DE" b="1" dirty="0">
                <a:solidFill>
                  <a:schemeClr val="tx2"/>
                </a:solidFill>
              </a:rPr>
              <a:t> in </a:t>
            </a:r>
            <a:r>
              <a:rPr lang="de-DE" b="1" dirty="0" err="1">
                <a:solidFill>
                  <a:schemeClr val="tx2"/>
                </a:solidFill>
              </a:rPr>
              <a:t>bias</a:t>
            </a:r>
            <a:endParaRPr lang="de-DE" b="1" dirty="0">
              <a:solidFill>
                <a:schemeClr val="tx2"/>
              </a:solidFill>
            </a:endParaRPr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144" y="1268760"/>
            <a:ext cx="5400000" cy="2475748"/>
          </a:xfrm>
          <a:prstGeom prst="rect">
            <a:avLst/>
          </a:prstGeom>
        </p:spPr>
      </p:pic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44" y="3740800"/>
            <a:ext cx="5400000" cy="2496513"/>
          </a:xfrm>
          <a:prstGeom prst="rect">
            <a:avLst/>
          </a:prstGeom>
        </p:spPr>
      </p:pic>
      <p:sp>
        <p:nvSpPr>
          <p:cNvPr id="7" name="Textfeld 6"/>
          <p:cNvSpPr txBox="1"/>
          <p:nvPr/>
        </p:nvSpPr>
        <p:spPr>
          <a:xfrm rot="16200000" flipH="1">
            <a:off x="265964" y="2147824"/>
            <a:ext cx="81441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2"/>
                </a:solidFill>
              </a:rPr>
              <a:t>SST</a:t>
            </a:r>
          </a:p>
        </p:txBody>
      </p:sp>
      <p:sp>
        <p:nvSpPr>
          <p:cNvPr id="8" name="Textfeld 7"/>
          <p:cNvSpPr txBox="1"/>
          <p:nvPr/>
        </p:nvSpPr>
        <p:spPr>
          <a:xfrm rot="16200000" flipH="1">
            <a:off x="-312217" y="4769202"/>
            <a:ext cx="19800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2"/>
                </a:solidFill>
              </a:rPr>
              <a:t>BIAS (</a:t>
            </a:r>
            <a:r>
              <a:rPr lang="de-DE" dirty="0" err="1">
                <a:solidFill>
                  <a:schemeClr val="tx2"/>
                </a:solidFill>
              </a:rPr>
              <a:t>model</a:t>
            </a:r>
            <a:r>
              <a:rPr lang="de-DE" dirty="0">
                <a:solidFill>
                  <a:schemeClr val="tx2"/>
                </a:solidFill>
              </a:rPr>
              <a:t> - </a:t>
            </a:r>
            <a:r>
              <a:rPr lang="de-DE" dirty="0" err="1">
                <a:solidFill>
                  <a:schemeClr val="tx2"/>
                </a:solidFill>
              </a:rPr>
              <a:t>obs</a:t>
            </a:r>
            <a:r>
              <a:rPr lang="de-DE" dirty="0">
                <a:solidFill>
                  <a:schemeClr val="tx2"/>
                </a:solidFill>
              </a:rPr>
              <a:t>)</a:t>
            </a:r>
          </a:p>
        </p:txBody>
      </p:sp>
      <p:sp>
        <p:nvSpPr>
          <p:cNvPr id="9" name="Textfeld 8"/>
          <p:cNvSpPr txBox="1"/>
          <p:nvPr/>
        </p:nvSpPr>
        <p:spPr>
          <a:xfrm>
            <a:off x="1136576" y="1418596"/>
            <a:ext cx="576064" cy="30777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dirty="0">
                <a:solidFill>
                  <a:schemeClr val="tx2"/>
                </a:solidFill>
              </a:rPr>
              <a:t>OBS</a:t>
            </a:r>
          </a:p>
        </p:txBody>
      </p:sp>
      <p:sp>
        <p:nvSpPr>
          <p:cNvPr id="10" name="Textfeld 9"/>
          <p:cNvSpPr txBox="1"/>
          <p:nvPr/>
        </p:nvSpPr>
        <p:spPr>
          <a:xfrm>
            <a:off x="1136576" y="3823877"/>
            <a:ext cx="1296144" cy="30777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tx2"/>
                </a:solidFill>
              </a:rPr>
              <a:t>Without</a:t>
            </a:r>
            <a:r>
              <a:rPr lang="de-DE" dirty="0">
                <a:solidFill>
                  <a:schemeClr val="tx2"/>
                </a:solidFill>
              </a:rPr>
              <a:t> DA</a:t>
            </a:r>
          </a:p>
        </p:txBody>
      </p:sp>
      <p:sp>
        <p:nvSpPr>
          <p:cNvPr id="11" name="Textfeld 10"/>
          <p:cNvSpPr txBox="1"/>
          <p:nvPr/>
        </p:nvSpPr>
        <p:spPr>
          <a:xfrm>
            <a:off x="3800872" y="3834339"/>
            <a:ext cx="1008112" cy="30777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tx2"/>
                </a:solidFill>
              </a:rPr>
              <a:t>With</a:t>
            </a:r>
            <a:r>
              <a:rPr lang="de-DE" dirty="0">
                <a:solidFill>
                  <a:schemeClr val="tx2"/>
                </a:solidFill>
              </a:rPr>
              <a:t> DA</a:t>
            </a:r>
          </a:p>
        </p:txBody>
      </p:sp>
      <p:sp>
        <p:nvSpPr>
          <p:cNvPr id="12" name="Textfeld 11"/>
          <p:cNvSpPr txBox="1"/>
          <p:nvPr/>
        </p:nvSpPr>
        <p:spPr>
          <a:xfrm>
            <a:off x="3783000" y="1412777"/>
            <a:ext cx="1008112" cy="307777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de-DE" dirty="0" err="1">
                <a:solidFill>
                  <a:schemeClr val="tx2"/>
                </a:solidFill>
              </a:rPr>
              <a:t>With</a:t>
            </a:r>
            <a:r>
              <a:rPr lang="de-DE" dirty="0">
                <a:solidFill>
                  <a:schemeClr val="tx2"/>
                </a:solidFill>
              </a:rPr>
              <a:t> DA</a:t>
            </a:r>
          </a:p>
        </p:txBody>
      </p:sp>
    </p:spTree>
    <p:extLst>
      <p:ext uri="{BB962C8B-B14F-4D97-AF65-F5344CB8AC3E}">
        <p14:creationId xmlns:p14="http://schemas.microsoft.com/office/powerpoint/2010/main" val="2022680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Grafik 2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75" y="1268760"/>
            <a:ext cx="6846767" cy="5345459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332656"/>
            <a:ext cx="7639283" cy="594320"/>
          </a:xfrm>
        </p:spPr>
        <p:txBody>
          <a:bodyPr/>
          <a:lstStyle/>
          <a:p>
            <a:r>
              <a:rPr lang="de-DE" sz="3200" b="1" dirty="0" smtClean="0"/>
              <a:t>Common </a:t>
            </a:r>
            <a:r>
              <a:rPr lang="de-DE" sz="3200" b="1" dirty="0" err="1" smtClean="0"/>
              <a:t>driftmodel</a:t>
            </a:r>
            <a:r>
              <a:rPr lang="de-DE" sz="3200" b="1" dirty="0" smtClean="0"/>
              <a:t> </a:t>
            </a:r>
            <a:r>
              <a:rPr lang="de-DE" sz="3200" b="1" dirty="0" err="1" smtClean="0"/>
              <a:t>development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7685427" y="6453336"/>
            <a:ext cx="2063750" cy="274638"/>
          </a:xfrm>
        </p:spPr>
        <p:txBody>
          <a:bodyPr/>
          <a:lstStyle/>
          <a:p>
            <a:fld id="{2191154C-5BEB-4001-A0BB-8DD3284A2396}" type="slidenum">
              <a:rPr lang="de-DE" altLang="de-DE" smtClean="0"/>
              <a:pPr/>
              <a:t>9</a:t>
            </a:fld>
            <a:endParaRPr lang="de-DE" altLang="de-DE"/>
          </a:p>
        </p:txBody>
      </p:sp>
      <p:sp>
        <p:nvSpPr>
          <p:cNvPr id="5" name="AutoShape 2" descr="https://encrypted-tbn0.gstatic.com/images?q=tbn:ANd9GcRi6a0jWBfk53Ci8ryb20UD02NnctfmnBXUdq5f88vJanWn8A_oFw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de-DE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8784" y="1165126"/>
            <a:ext cx="1531243" cy="57699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4968" y="1124744"/>
            <a:ext cx="1973267" cy="657755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8539" y="1071495"/>
            <a:ext cx="1536544" cy="793881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93593" y="1988840"/>
            <a:ext cx="6689284" cy="44387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228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BSH-Präsentation-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BSH-Präsentation-Vorlage</Template>
  <TotalTime>0</TotalTime>
  <Words>745</Words>
  <Application>Microsoft Office PowerPoint</Application>
  <PresentationFormat>A4-Papier (210 x 297 mm)</PresentationFormat>
  <Paragraphs>168</Paragraphs>
  <Slides>20</Slides>
  <Notes>5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9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20</vt:i4>
      </vt:variant>
    </vt:vector>
  </HeadingPairs>
  <TitlesOfParts>
    <vt:vector size="30" baseType="lpstr">
      <vt:lpstr>ＭＳ Ｐゴシック</vt:lpstr>
      <vt:lpstr>ＭＳ Ｐゴシック</vt:lpstr>
      <vt:lpstr>Arial</vt:lpstr>
      <vt:lpstr>Calibri</vt:lpstr>
      <vt:lpstr>Helvetica</vt:lpstr>
      <vt:lpstr>Helvetica LT</vt:lpstr>
      <vt:lpstr>HelveticaNeue LT 53 Ex</vt:lpstr>
      <vt:lpstr>Symbol</vt:lpstr>
      <vt:lpstr>Wingdings</vt:lpstr>
      <vt:lpstr>BSH-Präsentation-Vorlage</vt:lpstr>
      <vt:lpstr>Operational Ocean forecasting at BSH  Ina Lorkowski (ina.lorkowski@bsh.de)  and the operational modelling group</vt:lpstr>
      <vt:lpstr>PowerPoint-Präsentation</vt:lpstr>
      <vt:lpstr>Main applications</vt:lpstr>
      <vt:lpstr>General overview: Operational model system </vt:lpstr>
      <vt:lpstr>Product examples: (surface) currents</vt:lpstr>
      <vt:lpstr>Product example:  water level</vt:lpstr>
      <vt:lpstr>PowerPoint-Präsentation</vt:lpstr>
      <vt:lpstr>SST Validation of DA results</vt:lpstr>
      <vt:lpstr>Common driftmodel development</vt:lpstr>
      <vt:lpstr> Container-Drift </vt:lpstr>
      <vt:lpstr>Wave bouy</vt:lpstr>
      <vt:lpstr>Validation campaigns 2015 und 2017</vt:lpstr>
      <vt:lpstr>Eulerian transport model derived from HBM: moving source</vt:lpstr>
      <vt:lpstr>Biogeochemical modelling ERGOM</vt:lpstr>
      <vt:lpstr>Product examples – bottom oxygen </vt:lpstr>
      <vt:lpstr>Comparison with cruise data summer 2015</vt:lpstr>
      <vt:lpstr>Product examples – exceedance of critical values describing the status of the marine environment</vt:lpstr>
      <vt:lpstr>Copernicus Marine and Environmental Service (CMEMS)</vt:lpstr>
      <vt:lpstr>(Climate) Projection Service for Waterways and Shipping</vt:lpstr>
      <vt:lpstr>PowerPoint-Präsentation</vt:lpstr>
    </vt:vector>
  </TitlesOfParts>
  <Company>BSH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Operational ecosystem modelling to support environmental monitoring and assesment</dc:title>
  <dc:creator>Ina Lorkowski</dc:creator>
  <cp:lastModifiedBy>Ina Lorkowski</cp:lastModifiedBy>
  <cp:revision>82</cp:revision>
  <cp:lastPrinted>2013-05-21T12:07:47Z</cp:lastPrinted>
  <dcterms:created xsi:type="dcterms:W3CDTF">2016-08-11T09:34:12Z</dcterms:created>
  <dcterms:modified xsi:type="dcterms:W3CDTF">2019-10-17T06:17:59Z</dcterms:modified>
</cp:coreProperties>
</file>