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74" r:id="rId2"/>
    <p:sldId id="256" r:id="rId3"/>
    <p:sldId id="276" r:id="rId4"/>
    <p:sldId id="281" r:id="rId5"/>
    <p:sldId id="278" r:id="rId6"/>
    <p:sldId id="279" r:id="rId7"/>
    <p:sldId id="280" r:id="rId8"/>
    <p:sldId id="277" r:id="rId9"/>
    <p:sldId id="273" r:id="rId10"/>
    <p:sldId id="264" r:id="rId11"/>
    <p:sldId id="270" r:id="rId12"/>
    <p:sldId id="283" r:id="rId13"/>
    <p:sldId id="284" r:id="rId14"/>
    <p:sldId id="282" r:id="rId15"/>
    <p:sldId id="271" r:id="rId16"/>
    <p:sldId id="272" r:id="rId17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FBFBF"/>
    <a:srgbClr val="FFFFFF"/>
    <a:srgbClr val="CCB605"/>
    <a:srgbClr val="00FFFF"/>
    <a:srgbClr val="FFC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18" autoAdjust="0"/>
    <p:restoredTop sz="94660"/>
  </p:normalViewPr>
  <p:slideViewPr>
    <p:cSldViewPr snapToGrid="0">
      <p:cViewPr>
        <p:scale>
          <a:sx n="33" d="100"/>
          <a:sy n="33" d="100"/>
        </p:scale>
        <p:origin x="3163" y="1253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 smtClean="0"/>
              <a:t>Klik om de ondertitelstijl van het model te bewerken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557487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7082545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644476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801020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64698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7466827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20117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123080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674646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345173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nl-NL" smtClean="0"/>
              <a:t>Klik op het pictogram als u een afbeelding wilt toevoegen</a:t>
            </a:r>
            <a:endParaRPr lang="nl-NL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9134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 smtClean="0"/>
              <a:t>Klik om de modelstijlen te bewerken</a:t>
            </a:r>
          </a:p>
          <a:p>
            <a:pPr lvl="1"/>
            <a:r>
              <a:rPr lang="nl-NL" smtClean="0"/>
              <a:t>Tweede niveau</a:t>
            </a:r>
          </a:p>
          <a:p>
            <a:pPr lvl="2"/>
            <a:r>
              <a:rPr lang="nl-NL" smtClean="0"/>
              <a:t>Derde niveau</a:t>
            </a:r>
          </a:p>
          <a:p>
            <a:pPr lvl="3"/>
            <a:r>
              <a:rPr lang="nl-NL" smtClean="0"/>
              <a:t>Vierde niveau</a:t>
            </a:r>
          </a:p>
          <a:p>
            <a:pPr lvl="4"/>
            <a:r>
              <a:rPr lang="nl-NL" smtClean="0"/>
              <a:t>Vijfde niveau</a:t>
            </a:r>
            <a:endParaRPr lang="nl-NL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E4B90-5F3D-4E50-A2ED-FAC59CAA5D3F}" type="datetimeFigureOut">
              <a:rPr lang="nl-NL" smtClean="0"/>
              <a:t>17-10-2019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317D07-B448-4E2A-A2C2-18D84BEFB255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663679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aterberichtgeving.rws.nl/wbviewer/maak_grafiek.php?loc=E131&amp;set=metingen&amp;nummer=7&amp;format=wbcharts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hyperlink" Target="https://waterberichtgeving.rws.nl/wbviewer_test/map.php?page_type=3&amp;add_map=1&amp;set=bmatest" TargetMode="Externa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243408"/>
            <a:ext cx="12887244" cy="710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ep 4"/>
          <p:cNvGrpSpPr/>
          <p:nvPr/>
        </p:nvGrpSpPr>
        <p:grpSpPr>
          <a:xfrm>
            <a:off x="6546447" y="3212428"/>
            <a:ext cx="1377980" cy="1456740"/>
            <a:chOff x="6546447" y="3212428"/>
            <a:chExt cx="1377980" cy="1456740"/>
          </a:xfrm>
        </p:grpSpPr>
        <p:sp>
          <p:nvSpPr>
            <p:cNvPr id="21" name="Tekstvak 20"/>
            <p:cNvSpPr txBox="1"/>
            <p:nvPr/>
          </p:nvSpPr>
          <p:spPr>
            <a:xfrm>
              <a:off x="6952957" y="4038226"/>
              <a:ext cx="787395" cy="63094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accent3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nl-NL" sz="700" b="1" dirty="0" smtClean="0">
                  <a:solidFill>
                    <a:schemeClr val="tx2"/>
                  </a:solidFill>
                </a:rPr>
                <a:t>BSH (D)</a:t>
              </a: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Borkum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Helgoland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Bremerhaven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Husum</a:t>
              </a:r>
              <a:endParaRPr lang="en-US" sz="7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3" name="Ovaal 22"/>
            <p:cNvSpPr/>
            <p:nvPr/>
          </p:nvSpPr>
          <p:spPr>
            <a:xfrm>
              <a:off x="7235850" y="3212428"/>
              <a:ext cx="688577" cy="18680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4" name="Ovaal 23"/>
            <p:cNvSpPr/>
            <p:nvPr/>
          </p:nvSpPr>
          <p:spPr>
            <a:xfrm>
              <a:off x="6546447" y="3646187"/>
              <a:ext cx="688577" cy="187879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Borkum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" name="Groep 5"/>
          <p:cNvGrpSpPr/>
          <p:nvPr/>
        </p:nvGrpSpPr>
        <p:grpSpPr>
          <a:xfrm>
            <a:off x="1426150" y="620688"/>
            <a:ext cx="7322314" cy="5828390"/>
            <a:chOff x="1426150" y="620688"/>
            <a:chExt cx="7322314" cy="5828390"/>
          </a:xfrm>
        </p:grpSpPr>
        <p:sp>
          <p:nvSpPr>
            <p:cNvPr id="4" name="Ovaal 3"/>
            <p:cNvSpPr/>
            <p:nvPr/>
          </p:nvSpPr>
          <p:spPr>
            <a:xfrm>
              <a:off x="3995936" y="2863539"/>
              <a:ext cx="1071119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/>
            <p:cNvSpPr/>
            <p:nvPr/>
          </p:nvSpPr>
          <p:spPr>
            <a:xfrm>
              <a:off x="6933082" y="3300482"/>
              <a:ext cx="688577" cy="2926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Helgoland(6)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12" name="Ovaal 11"/>
            <p:cNvSpPr/>
            <p:nvPr/>
          </p:nvSpPr>
          <p:spPr>
            <a:xfrm>
              <a:off x="6898758" y="2599756"/>
              <a:ext cx="841594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/>
            <p:cNvSpPr/>
            <p:nvPr/>
          </p:nvSpPr>
          <p:spPr>
            <a:xfrm>
              <a:off x="7044580" y="3626132"/>
              <a:ext cx="1071119" cy="2926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Bremerhaven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14" name="Ovaal 13"/>
            <p:cNvSpPr/>
            <p:nvPr/>
          </p:nvSpPr>
          <p:spPr>
            <a:xfrm>
              <a:off x="7677345" y="980728"/>
              <a:ext cx="1071119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/>
            <p:cNvSpPr/>
            <p:nvPr/>
          </p:nvSpPr>
          <p:spPr>
            <a:xfrm>
              <a:off x="3946430" y="5080543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/>
            <p:cNvSpPr/>
            <p:nvPr/>
          </p:nvSpPr>
          <p:spPr>
            <a:xfrm>
              <a:off x="2699792" y="5368575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/>
            <p:cNvSpPr/>
            <p:nvPr/>
          </p:nvSpPr>
          <p:spPr>
            <a:xfrm>
              <a:off x="2555776" y="1052736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/>
            <p:cNvSpPr/>
            <p:nvPr/>
          </p:nvSpPr>
          <p:spPr>
            <a:xfrm>
              <a:off x="1426150" y="3284984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/>
            <p:cNvSpPr/>
            <p:nvPr/>
          </p:nvSpPr>
          <p:spPr>
            <a:xfrm>
              <a:off x="3491880" y="3712391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/>
            <p:cNvSpPr/>
            <p:nvPr/>
          </p:nvSpPr>
          <p:spPr>
            <a:xfrm>
              <a:off x="4001645" y="5512591"/>
              <a:ext cx="709840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/>
            <p:nvPr/>
          </p:nvSpPr>
          <p:spPr>
            <a:xfrm>
              <a:off x="4531495" y="5622933"/>
              <a:ext cx="794751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Le Havre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Ovaal 26"/>
            <p:cNvSpPr/>
            <p:nvPr/>
          </p:nvSpPr>
          <p:spPr>
            <a:xfrm>
              <a:off x="6122422" y="620688"/>
              <a:ext cx="1071119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/>
            <p:cNvSpPr/>
            <p:nvPr/>
          </p:nvSpPr>
          <p:spPr>
            <a:xfrm>
              <a:off x="2934850" y="6156405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/>
            <p:cNvSpPr/>
            <p:nvPr/>
          </p:nvSpPr>
          <p:spPr>
            <a:xfrm>
              <a:off x="7111524" y="1768638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5845078" y="-6229"/>
            <a:ext cx="2935591" cy="3043894"/>
            <a:chOff x="5845078" y="-6229"/>
            <a:chExt cx="2935591" cy="3043894"/>
          </a:xfrm>
        </p:grpSpPr>
        <p:sp>
          <p:nvSpPr>
            <p:cNvPr id="2" name="Tekstvak 1"/>
            <p:cNvSpPr txBox="1"/>
            <p:nvPr/>
          </p:nvSpPr>
          <p:spPr>
            <a:xfrm>
              <a:off x="8036555" y="1868114"/>
              <a:ext cx="744114" cy="11695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nl-NL" sz="700" b="1" dirty="0" smtClean="0">
                  <a:solidFill>
                    <a:schemeClr val="tx2"/>
                  </a:solidFill>
                </a:rPr>
                <a:t>FCOO (DK)</a:t>
              </a: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Smogen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Kungsvik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Tregde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>
                  <a:solidFill>
                    <a:schemeClr val="tx2"/>
                  </a:solidFill>
                </a:rPr>
                <a:t>Stavanger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>
                  <a:solidFill>
                    <a:schemeClr val="tx2"/>
                  </a:solidFill>
                </a:rPr>
                <a:t>Bergen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Hirtshals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Hanstholm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Thorsminde</a:t>
              </a:r>
              <a:r>
                <a:rPr lang="en-US" sz="700" dirty="0">
                  <a:solidFill>
                    <a:schemeClr val="tx2"/>
                  </a:solidFill>
                </a:rPr>
                <a:t> 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Esbjerg</a:t>
              </a:r>
              <a:endParaRPr lang="nl-NL" sz="700" dirty="0">
                <a:solidFill>
                  <a:schemeClr val="tx2"/>
                </a:solidFill>
              </a:endParaRPr>
            </a:p>
          </p:txBody>
        </p:sp>
        <p:sp>
          <p:nvSpPr>
            <p:cNvPr id="26" name="Ovaal 25"/>
            <p:cNvSpPr/>
            <p:nvPr/>
          </p:nvSpPr>
          <p:spPr>
            <a:xfrm>
              <a:off x="6724752" y="1257355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9" name="Ovaal 28"/>
            <p:cNvSpPr/>
            <p:nvPr/>
          </p:nvSpPr>
          <p:spPr>
            <a:xfrm>
              <a:off x="5845078" y="-6229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Bergen (2)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0" name="Ovaal 29"/>
            <p:cNvSpPr/>
            <p:nvPr/>
          </p:nvSpPr>
          <p:spPr>
            <a:xfrm>
              <a:off x="7750241" y="270764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1" name="Ovaal 30"/>
            <p:cNvSpPr/>
            <p:nvPr/>
          </p:nvSpPr>
          <p:spPr>
            <a:xfrm>
              <a:off x="6960257" y="2313646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Thorsminde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2" name="Ovaal 31"/>
            <p:cNvSpPr/>
            <p:nvPr/>
          </p:nvSpPr>
          <p:spPr>
            <a:xfrm>
              <a:off x="7951605" y="767023"/>
              <a:ext cx="812903" cy="12469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Kungsvik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(1)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3" name="Ovaal 32"/>
            <p:cNvSpPr/>
            <p:nvPr/>
          </p:nvSpPr>
          <p:spPr>
            <a:xfrm>
              <a:off x="7773160" y="619743"/>
              <a:ext cx="812903" cy="146336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Viker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4" name="Ovaal 33"/>
            <p:cNvSpPr/>
            <p:nvPr/>
          </p:nvSpPr>
          <p:spPr>
            <a:xfrm>
              <a:off x="7511464" y="1508970"/>
              <a:ext cx="812903" cy="12469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Hirtshals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7" name="Rechthoek 6"/>
          <p:cNvSpPr/>
          <p:nvPr/>
        </p:nvSpPr>
        <p:spPr>
          <a:xfrm>
            <a:off x="4497547" y="6000070"/>
            <a:ext cx="4284680" cy="400110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nl-NL" sz="2000" dirty="0" smtClean="0"/>
              <a:t>MAP:  https</a:t>
            </a:r>
            <a:r>
              <a:rPr lang="nl-NL" sz="2000" dirty="0"/>
              <a:t>://bit.ly/2mT5fGS</a:t>
            </a:r>
          </a:p>
        </p:txBody>
      </p:sp>
      <p:graphicFrame>
        <p:nvGraphicFramePr>
          <p:cNvPr id="9" name="Tabel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97046883"/>
              </p:ext>
            </p:extLst>
          </p:nvPr>
        </p:nvGraphicFramePr>
        <p:xfrm>
          <a:off x="543461" y="3437806"/>
          <a:ext cx="8229598" cy="2198703"/>
        </p:xfrm>
        <a:graphic>
          <a:graphicData uri="http://schemas.openxmlformats.org/drawingml/2006/table">
            <a:tbl>
              <a:tblPr firstRow="1" firstCol="1" bandRow="1"/>
              <a:tblGrid>
                <a:gridCol w="956413">
                  <a:extLst>
                    <a:ext uri="{9D8B030D-6E8A-4147-A177-3AD203B41FA5}">
                      <a16:colId xmlns:a16="http://schemas.microsoft.com/office/drawing/2014/main" val="1130799806"/>
                    </a:ext>
                  </a:extLst>
                </a:gridCol>
                <a:gridCol w="1000897">
                  <a:extLst>
                    <a:ext uri="{9D8B030D-6E8A-4147-A177-3AD203B41FA5}">
                      <a16:colId xmlns:a16="http://schemas.microsoft.com/office/drawing/2014/main" val="294820315"/>
                    </a:ext>
                  </a:extLst>
                </a:gridCol>
                <a:gridCol w="633902">
                  <a:extLst>
                    <a:ext uri="{9D8B030D-6E8A-4147-A177-3AD203B41FA5}">
                      <a16:colId xmlns:a16="http://schemas.microsoft.com/office/drawing/2014/main" val="2635317960"/>
                    </a:ext>
                  </a:extLst>
                </a:gridCol>
                <a:gridCol w="1145471">
                  <a:extLst>
                    <a:ext uri="{9D8B030D-6E8A-4147-A177-3AD203B41FA5}">
                      <a16:colId xmlns:a16="http://schemas.microsoft.com/office/drawing/2014/main" val="1837371768"/>
                    </a:ext>
                  </a:extLst>
                </a:gridCol>
                <a:gridCol w="600538">
                  <a:extLst>
                    <a:ext uri="{9D8B030D-6E8A-4147-A177-3AD203B41FA5}">
                      <a16:colId xmlns:a16="http://schemas.microsoft.com/office/drawing/2014/main" val="3074694557"/>
                    </a:ext>
                  </a:extLst>
                </a:gridCol>
                <a:gridCol w="600538">
                  <a:extLst>
                    <a:ext uri="{9D8B030D-6E8A-4147-A177-3AD203B41FA5}">
                      <a16:colId xmlns:a16="http://schemas.microsoft.com/office/drawing/2014/main" val="3284416768"/>
                    </a:ext>
                  </a:extLst>
                </a:gridCol>
                <a:gridCol w="600538">
                  <a:extLst>
                    <a:ext uri="{9D8B030D-6E8A-4147-A177-3AD203B41FA5}">
                      <a16:colId xmlns:a16="http://schemas.microsoft.com/office/drawing/2014/main" val="3479833174"/>
                    </a:ext>
                  </a:extLst>
                </a:gridCol>
                <a:gridCol w="822960">
                  <a:extLst>
                    <a:ext uri="{9D8B030D-6E8A-4147-A177-3AD203B41FA5}">
                      <a16:colId xmlns:a16="http://schemas.microsoft.com/office/drawing/2014/main" val="4178093983"/>
                    </a:ext>
                  </a:extLst>
                </a:gridCol>
                <a:gridCol w="667265">
                  <a:extLst>
                    <a:ext uri="{9D8B030D-6E8A-4147-A177-3AD203B41FA5}">
                      <a16:colId xmlns:a16="http://schemas.microsoft.com/office/drawing/2014/main" val="2547180559"/>
                    </a:ext>
                  </a:extLst>
                </a:gridCol>
                <a:gridCol w="600538">
                  <a:extLst>
                    <a:ext uri="{9D8B030D-6E8A-4147-A177-3AD203B41FA5}">
                      <a16:colId xmlns:a16="http://schemas.microsoft.com/office/drawing/2014/main" val="1485929054"/>
                    </a:ext>
                  </a:extLst>
                </a:gridCol>
                <a:gridCol w="600538">
                  <a:extLst>
                    <a:ext uri="{9D8B030D-6E8A-4147-A177-3AD203B41FA5}">
                      <a16:colId xmlns:a16="http://schemas.microsoft.com/office/drawing/2014/main" val="3832696034"/>
                    </a:ext>
                  </a:extLst>
                </a:gridCol>
              </a:tblGrid>
              <a:tr h="292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 dirty="0" err="1" smtClea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location</a:t>
                      </a:r>
                      <a:endParaRPr lang="nl-NL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 dirty="0" smtClea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feeds</a:t>
                      </a:r>
                      <a:endParaRPr lang="nl-NL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fase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BSH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DMI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DNMI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IMI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MUMM-oper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RWS-kf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00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UKMO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180197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borkum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astro=bsh_oper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540306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bremerhaven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astro=bsh_oper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7237699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helgoland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astro=bsh_oper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949181"/>
                  </a:ext>
                </a:extLst>
              </a:tr>
              <a:tr h="15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husum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astro=bsh_oper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901912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esbjerg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astro=dmi_oper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6922048"/>
                  </a:ext>
                </a:extLst>
              </a:tr>
              <a:tr h="15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smogen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astro=dmi_oper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708312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bournemouth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4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867817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immingham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851195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newhaven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546403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newlyn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33152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northshields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6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728744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stornoway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5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BMA2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nl-NL" sz="900" b="1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9C0006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X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nl-NL" sz="800" b="1" dirty="0">
                          <a:solidFill>
                            <a:srgbClr val="006100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V</a:t>
                      </a:r>
                      <a:endParaRPr lang="nl-NL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713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92917994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75815" y="-5143"/>
            <a:ext cx="12201143" cy="68631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hthoek 1"/>
          <p:cNvSpPr/>
          <p:nvPr/>
        </p:nvSpPr>
        <p:spPr>
          <a:xfrm rot="20460000">
            <a:off x="4573047" y="3444629"/>
            <a:ext cx="345461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sz="2000" b="1" i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And</a:t>
            </a:r>
            <a:r>
              <a:rPr lang="nl-NL" sz="2000" b="1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nl-NL" sz="2000" b="1" i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Now</a:t>
            </a:r>
            <a:r>
              <a:rPr lang="nl-NL" sz="2000" b="1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nl-NL" sz="2000" b="1" i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for</a:t>
            </a:r>
            <a:r>
              <a:rPr lang="nl-NL" sz="2000" b="1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nl-NL" sz="2000" b="1" i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Something</a:t>
            </a:r>
            <a:r>
              <a:rPr lang="nl-NL" sz="2000" b="1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</a:t>
            </a:r>
            <a:r>
              <a:rPr lang="nl-NL" sz="2000" b="1" i="1" dirty="0" err="1">
                <a:solidFill>
                  <a:schemeClr val="bg2">
                    <a:lumMod val="40000"/>
                    <a:lumOff val="60000"/>
                  </a:schemeClr>
                </a:solidFill>
              </a:rPr>
              <a:t>Completely</a:t>
            </a:r>
            <a:r>
              <a:rPr lang="nl-NL" sz="2000" b="1" i="1" dirty="0">
                <a:solidFill>
                  <a:schemeClr val="bg2">
                    <a:lumMod val="40000"/>
                    <a:lumOff val="60000"/>
                  </a:schemeClr>
                </a:solidFill>
              </a:rPr>
              <a:t> Different</a:t>
            </a:r>
          </a:p>
        </p:txBody>
      </p:sp>
    </p:spTree>
    <p:extLst>
      <p:ext uri="{BB962C8B-B14F-4D97-AF65-F5344CB8AC3E}">
        <p14:creationId xmlns:p14="http://schemas.microsoft.com/office/powerpoint/2010/main" val="109888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 rotWithShape="1">
          <a:blip r:embed="rId3"/>
          <a:srcRect t="20000" r="37343" b="15048"/>
          <a:stretch/>
        </p:blipFill>
        <p:spPr>
          <a:xfrm>
            <a:off x="28575" y="277153"/>
            <a:ext cx="9172575" cy="5100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91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hthoek 2"/>
          <p:cNvSpPr/>
          <p:nvPr/>
        </p:nvSpPr>
        <p:spPr>
          <a:xfrm>
            <a:off x="408738" y="5600854"/>
            <a:ext cx="83689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dirty="0">
                <a:hlinkClick r:id="rId3"/>
              </a:rPr>
              <a:t>https://</a:t>
            </a:r>
            <a:r>
              <a:rPr lang="nl-NL" dirty="0" smtClean="0">
                <a:hlinkClick r:id="rId3"/>
              </a:rPr>
              <a:t>waterberichtgeving.rws.nl/wbviewer/maak_grafiek.php?loc=E131&amp;set=metingen&amp;nummer=7&amp;format=wbcharts</a:t>
            </a:r>
            <a:r>
              <a:rPr lang="nl-NL" dirty="0" smtClean="0"/>
              <a:t> </a:t>
            </a:r>
            <a:endParaRPr lang="nl-NL" dirty="0"/>
          </a:p>
        </p:txBody>
      </p:sp>
      <p:pic>
        <p:nvPicPr>
          <p:cNvPr id="8" name="Afbeelding 7"/>
          <p:cNvPicPr>
            <a:picLocks noChangeAspect="1"/>
          </p:cNvPicPr>
          <p:nvPr/>
        </p:nvPicPr>
        <p:blipFill rotWithShape="1">
          <a:blip r:embed="rId4"/>
          <a:srcRect l="21821" t="22686" r="24846" b="12585"/>
          <a:stretch/>
        </p:blipFill>
        <p:spPr>
          <a:xfrm>
            <a:off x="1005944" y="325701"/>
            <a:ext cx="7174524" cy="489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982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696686" y="1175657"/>
            <a:ext cx="792223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11500" dirty="0" err="1" smtClean="0"/>
              <a:t>Thank</a:t>
            </a:r>
            <a:r>
              <a:rPr lang="nl-NL" sz="11500" dirty="0" smtClean="0"/>
              <a:t> </a:t>
            </a:r>
            <a:r>
              <a:rPr lang="nl-NL" sz="11500" dirty="0" err="1" smtClean="0"/>
              <a:t>you</a:t>
            </a:r>
            <a:endParaRPr lang="nl-NL" sz="11500" dirty="0"/>
          </a:p>
        </p:txBody>
      </p:sp>
    </p:spTree>
    <p:extLst>
      <p:ext uri="{BB962C8B-B14F-4D97-AF65-F5344CB8AC3E}">
        <p14:creationId xmlns:p14="http://schemas.microsoft.com/office/powerpoint/2010/main" val="887946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kstvak 67"/>
          <p:cNvSpPr txBox="1"/>
          <p:nvPr/>
        </p:nvSpPr>
        <p:spPr>
          <a:xfrm>
            <a:off x="395536" y="269452"/>
            <a:ext cx="742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err="1" smtClean="0">
                <a:solidFill>
                  <a:schemeClr val="tx2"/>
                </a:solidFill>
              </a:rPr>
              <a:t>Specs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</p:txBody>
      </p:sp>
      <p:sp>
        <p:nvSpPr>
          <p:cNvPr id="16" name="Ovaal 15"/>
          <p:cNvSpPr/>
          <p:nvPr/>
        </p:nvSpPr>
        <p:spPr>
          <a:xfrm>
            <a:off x="762000" y="1693216"/>
            <a:ext cx="2873829" cy="2873829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5" name="Ovaal 14"/>
          <p:cNvSpPr/>
          <p:nvPr/>
        </p:nvSpPr>
        <p:spPr>
          <a:xfrm>
            <a:off x="609600" y="1540816"/>
            <a:ext cx="2873829" cy="287382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4" name="Ovaal 13"/>
          <p:cNvSpPr/>
          <p:nvPr/>
        </p:nvSpPr>
        <p:spPr>
          <a:xfrm>
            <a:off x="457200" y="1388416"/>
            <a:ext cx="2873829" cy="287382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3" name="Ovaal 12"/>
          <p:cNvSpPr/>
          <p:nvPr/>
        </p:nvSpPr>
        <p:spPr>
          <a:xfrm>
            <a:off x="304800" y="1236016"/>
            <a:ext cx="2873829" cy="287382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2" name="Ovaal 11"/>
          <p:cNvSpPr/>
          <p:nvPr/>
        </p:nvSpPr>
        <p:spPr>
          <a:xfrm>
            <a:off x="152400" y="1083616"/>
            <a:ext cx="2873829" cy="287382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8" name="Ovaal 7"/>
          <p:cNvSpPr/>
          <p:nvPr/>
        </p:nvSpPr>
        <p:spPr>
          <a:xfrm>
            <a:off x="-2" y="3932712"/>
            <a:ext cx="2873829" cy="287382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real</a:t>
            </a:r>
          </a:p>
          <a:p>
            <a:pPr algn="ctr"/>
            <a:r>
              <a:rPr lang="nl-NL" sz="4400" dirty="0" err="1" smtClean="0"/>
              <a:t>world</a:t>
            </a:r>
            <a:endParaRPr lang="nl-NL" sz="4400" dirty="0" smtClean="0"/>
          </a:p>
        </p:txBody>
      </p:sp>
      <p:sp>
        <p:nvSpPr>
          <p:cNvPr id="2" name="Ovaal 1"/>
          <p:cNvSpPr/>
          <p:nvPr/>
        </p:nvSpPr>
        <p:spPr>
          <a:xfrm>
            <a:off x="0" y="931216"/>
            <a:ext cx="2873829" cy="28738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3" name="Tekstvak 2"/>
          <p:cNvSpPr txBox="1"/>
          <p:nvPr/>
        </p:nvSpPr>
        <p:spPr>
          <a:xfrm>
            <a:off x="749610" y="1105396"/>
            <a:ext cx="1374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 rot="3600000">
            <a:off x="136969" y="2523560"/>
            <a:ext cx="864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 rot="18000000">
            <a:off x="1844737" y="2512674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34896" y="4106892"/>
            <a:ext cx="1404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 rot="3600000">
            <a:off x="-71999" y="5525056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 rot="18000000">
            <a:off x="1637373" y="5514170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 </a:t>
            </a:r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9952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build="p"/>
      <p:bldP spid="16" grpId="0" animBg="1"/>
      <p:bldP spid="15" grpId="0" animBg="1"/>
      <p:bldP spid="14" grpId="0" animBg="1"/>
      <p:bldP spid="13" grpId="0" animBg="1"/>
      <p:bldP spid="12" grpId="0" animBg="1"/>
      <p:bldP spid="8" grpId="0" animBg="1"/>
      <p:bldP spid="2" grpId="0" animBg="1"/>
      <p:bldP spid="3" grpId="0"/>
      <p:bldP spid="6" grpId="0"/>
      <p:bldP spid="7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Tekstvak 67"/>
          <p:cNvSpPr txBox="1"/>
          <p:nvPr/>
        </p:nvSpPr>
        <p:spPr>
          <a:xfrm>
            <a:off x="395536" y="269452"/>
            <a:ext cx="74248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err="1" smtClean="0">
                <a:solidFill>
                  <a:schemeClr val="tx2"/>
                </a:solidFill>
              </a:rPr>
              <a:t>Specs</a:t>
            </a:r>
            <a:r>
              <a:rPr lang="nl-NL" sz="2400" b="1" dirty="0" smtClean="0">
                <a:solidFill>
                  <a:schemeClr val="tx2"/>
                </a:solidFill>
              </a:rPr>
              <a:t> data</a:t>
            </a:r>
          </a:p>
        </p:txBody>
      </p:sp>
      <p:sp>
        <p:nvSpPr>
          <p:cNvPr id="16" name="Ovaal 15"/>
          <p:cNvSpPr/>
          <p:nvPr/>
        </p:nvSpPr>
        <p:spPr>
          <a:xfrm>
            <a:off x="762000" y="1693216"/>
            <a:ext cx="2873829" cy="2873829"/>
          </a:xfrm>
          <a:prstGeom prst="ellipse">
            <a:avLst/>
          </a:prstGeom>
          <a:solidFill>
            <a:schemeClr val="accent6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5" name="Ovaal 14"/>
          <p:cNvSpPr/>
          <p:nvPr/>
        </p:nvSpPr>
        <p:spPr>
          <a:xfrm>
            <a:off x="609600" y="1540816"/>
            <a:ext cx="2873829" cy="2873829"/>
          </a:xfrm>
          <a:prstGeom prst="ellips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4" name="Ovaal 13"/>
          <p:cNvSpPr/>
          <p:nvPr/>
        </p:nvSpPr>
        <p:spPr>
          <a:xfrm>
            <a:off x="457200" y="1388416"/>
            <a:ext cx="2873829" cy="2873829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3" name="Ovaal 12"/>
          <p:cNvSpPr/>
          <p:nvPr/>
        </p:nvSpPr>
        <p:spPr>
          <a:xfrm>
            <a:off x="304800" y="1236016"/>
            <a:ext cx="2873829" cy="2873829"/>
          </a:xfrm>
          <a:prstGeom prst="ellipse">
            <a:avLst/>
          </a:prstGeom>
          <a:solidFill>
            <a:schemeClr val="accent5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12" name="Ovaal 11"/>
          <p:cNvSpPr/>
          <p:nvPr/>
        </p:nvSpPr>
        <p:spPr>
          <a:xfrm>
            <a:off x="152400" y="1083616"/>
            <a:ext cx="2873829" cy="2873829"/>
          </a:xfrm>
          <a:prstGeom prst="ellipse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8" name="Ovaal 7"/>
          <p:cNvSpPr/>
          <p:nvPr/>
        </p:nvSpPr>
        <p:spPr>
          <a:xfrm>
            <a:off x="-2" y="3932712"/>
            <a:ext cx="2873829" cy="287382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real</a:t>
            </a:r>
          </a:p>
          <a:p>
            <a:pPr algn="ctr"/>
            <a:r>
              <a:rPr lang="nl-NL" sz="4400" dirty="0" err="1" smtClean="0"/>
              <a:t>world</a:t>
            </a:r>
            <a:endParaRPr lang="nl-NL" sz="4400" dirty="0" smtClean="0"/>
          </a:p>
        </p:txBody>
      </p:sp>
      <p:sp>
        <p:nvSpPr>
          <p:cNvPr id="2" name="Ovaal 1"/>
          <p:cNvSpPr/>
          <p:nvPr/>
        </p:nvSpPr>
        <p:spPr>
          <a:xfrm>
            <a:off x="0" y="931216"/>
            <a:ext cx="2873829" cy="28738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3" name="Tekstvak 2"/>
          <p:cNvSpPr txBox="1"/>
          <p:nvPr/>
        </p:nvSpPr>
        <p:spPr>
          <a:xfrm>
            <a:off x="749610" y="1105396"/>
            <a:ext cx="1374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 rot="3600000">
            <a:off x="136969" y="2523560"/>
            <a:ext cx="864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 rot="18000000">
            <a:off x="1844737" y="2512674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>
            <a:off x="734896" y="4106892"/>
            <a:ext cx="1404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 rot="3600000">
            <a:off x="-71999" y="5525056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 rot="18000000">
            <a:off x="1637373" y="5514170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 </a:t>
            </a:r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5" name="Ovaal 4"/>
          <p:cNvSpPr/>
          <p:nvPr/>
        </p:nvSpPr>
        <p:spPr>
          <a:xfrm>
            <a:off x="1751614" y="2256309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8" name="Ovaal 17"/>
          <p:cNvSpPr/>
          <p:nvPr/>
        </p:nvSpPr>
        <p:spPr>
          <a:xfrm>
            <a:off x="1904014" y="2408709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9" name="Ovaal 18"/>
          <p:cNvSpPr/>
          <p:nvPr/>
        </p:nvSpPr>
        <p:spPr>
          <a:xfrm>
            <a:off x="2056414" y="2561109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0" name="Ovaal 19"/>
          <p:cNvSpPr/>
          <p:nvPr/>
        </p:nvSpPr>
        <p:spPr>
          <a:xfrm>
            <a:off x="2208814" y="2713509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1" name="Ovaal 20"/>
          <p:cNvSpPr/>
          <p:nvPr/>
        </p:nvSpPr>
        <p:spPr>
          <a:xfrm>
            <a:off x="2361214" y="2865909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2" name="Ovaal 21"/>
          <p:cNvSpPr/>
          <p:nvPr/>
        </p:nvSpPr>
        <p:spPr>
          <a:xfrm>
            <a:off x="2513614" y="3018309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23" name="Ovaal 22"/>
          <p:cNvSpPr/>
          <p:nvPr/>
        </p:nvSpPr>
        <p:spPr>
          <a:xfrm>
            <a:off x="1741712" y="5271277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7" name="Rechthoek 16"/>
          <p:cNvSpPr/>
          <p:nvPr/>
        </p:nvSpPr>
        <p:spPr>
          <a:xfrm>
            <a:off x="3930732" y="2351405"/>
            <a:ext cx="2149434" cy="1581307"/>
          </a:xfrm>
          <a:prstGeom prst="rect">
            <a:avLst/>
          </a:prstGeom>
          <a:solidFill>
            <a:schemeClr val="accent3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6600" dirty="0" smtClean="0">
                <a:solidFill>
                  <a:schemeClr val="bg1"/>
                </a:solidFill>
              </a:rPr>
              <a:t>BMA</a:t>
            </a:r>
            <a:endParaRPr lang="nl-NL" sz="6600" dirty="0">
              <a:solidFill>
                <a:schemeClr val="bg1"/>
              </a:solidFill>
            </a:endParaRPr>
          </a:p>
        </p:txBody>
      </p:sp>
      <p:cxnSp>
        <p:nvCxnSpPr>
          <p:cNvPr id="25" name="Rechte verbindingslijn met pijl 24"/>
          <p:cNvCxnSpPr>
            <a:stCxn id="5" idx="6"/>
          </p:cNvCxnSpPr>
          <p:nvPr/>
        </p:nvCxnSpPr>
        <p:spPr>
          <a:xfrm>
            <a:off x="2883729" y="2822367"/>
            <a:ext cx="1224220" cy="43542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Rechte verbindingslijn met pijl 26"/>
          <p:cNvCxnSpPr>
            <a:stCxn id="23" idx="7"/>
          </p:cNvCxnSpPr>
          <p:nvPr/>
        </p:nvCxnSpPr>
        <p:spPr>
          <a:xfrm flipV="1">
            <a:off x="2708033" y="3584366"/>
            <a:ext cx="1305827" cy="1852705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hthoek 30"/>
          <p:cNvSpPr/>
          <p:nvPr/>
        </p:nvSpPr>
        <p:spPr>
          <a:xfrm>
            <a:off x="6897019" y="2989658"/>
            <a:ext cx="1639360" cy="943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 smtClean="0">
                <a:solidFill>
                  <a:schemeClr val="tx2"/>
                </a:solidFill>
              </a:rPr>
              <a:t>BMA</a:t>
            </a:r>
          </a:p>
          <a:p>
            <a:pPr algn="ctr"/>
            <a:r>
              <a:rPr lang="nl-NL" sz="2800" dirty="0" err="1" smtClean="0">
                <a:solidFill>
                  <a:schemeClr val="tx2"/>
                </a:solidFill>
              </a:rPr>
              <a:t>surge</a:t>
            </a:r>
            <a:endParaRPr lang="nl-NL" sz="2800" dirty="0">
              <a:solidFill>
                <a:schemeClr val="tx2"/>
              </a:solidFill>
            </a:endParaRPr>
          </a:p>
        </p:txBody>
      </p:sp>
      <p:cxnSp>
        <p:nvCxnSpPr>
          <p:cNvPr id="30" name="Rechte verbindingslijn met pijl 29"/>
          <p:cNvCxnSpPr/>
          <p:nvPr/>
        </p:nvCxnSpPr>
        <p:spPr>
          <a:xfrm>
            <a:off x="5985164" y="3145816"/>
            <a:ext cx="1118564" cy="39784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al 31"/>
          <p:cNvSpPr/>
          <p:nvPr/>
        </p:nvSpPr>
        <p:spPr>
          <a:xfrm>
            <a:off x="59232" y="5282163"/>
            <a:ext cx="1132115" cy="1132115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Rechthoek 35"/>
          <p:cNvSpPr/>
          <p:nvPr/>
        </p:nvSpPr>
        <p:spPr>
          <a:xfrm>
            <a:off x="5005449" y="5120511"/>
            <a:ext cx="3530930" cy="9430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2800" dirty="0" smtClean="0">
                <a:solidFill>
                  <a:schemeClr val="tx2"/>
                </a:solidFill>
              </a:rPr>
              <a:t>BMA</a:t>
            </a:r>
          </a:p>
          <a:p>
            <a:pPr algn="ctr"/>
            <a:r>
              <a:rPr lang="nl-NL" sz="2800" dirty="0" smtClean="0">
                <a:solidFill>
                  <a:schemeClr val="tx2"/>
                </a:solidFill>
              </a:rPr>
              <a:t>water level</a:t>
            </a:r>
            <a:endParaRPr lang="nl-NL" sz="2800" dirty="0">
              <a:solidFill>
                <a:schemeClr val="tx2"/>
              </a:solidFill>
            </a:endParaRPr>
          </a:p>
        </p:txBody>
      </p:sp>
      <p:cxnSp>
        <p:nvCxnSpPr>
          <p:cNvPr id="37" name="Rechte verbindingslijn met pijl 36"/>
          <p:cNvCxnSpPr/>
          <p:nvPr/>
        </p:nvCxnSpPr>
        <p:spPr>
          <a:xfrm>
            <a:off x="7588332" y="3932712"/>
            <a:ext cx="0" cy="1349451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Rechte verbindingslijn met pijl 32"/>
          <p:cNvCxnSpPr/>
          <p:nvPr/>
        </p:nvCxnSpPr>
        <p:spPr>
          <a:xfrm flipV="1">
            <a:off x="762000" y="5949538"/>
            <a:ext cx="4356265" cy="453854"/>
          </a:xfrm>
          <a:prstGeom prst="straightConnector1">
            <a:avLst/>
          </a:prstGeom>
          <a:ln w="762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04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000"/>
                            </p:stCondLst>
                            <p:childTnLst>
                              <p:par>
                                <p:cTn id="33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3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8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17" grpId="0" animBg="1"/>
      <p:bldP spid="31" grpId="0" animBg="1"/>
      <p:bldP spid="32" grpId="0" animBg="1"/>
      <p:bldP spid="3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Ovaal 2"/>
          <p:cNvSpPr/>
          <p:nvPr/>
        </p:nvSpPr>
        <p:spPr>
          <a:xfrm>
            <a:off x="-2" y="3932712"/>
            <a:ext cx="2873829" cy="2873829"/>
          </a:xfrm>
          <a:prstGeom prst="ellipse">
            <a:avLst/>
          </a:prstGeom>
          <a:solidFill>
            <a:schemeClr val="tx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real</a:t>
            </a:r>
          </a:p>
          <a:p>
            <a:pPr algn="ctr"/>
            <a:r>
              <a:rPr lang="nl-NL" sz="4400" dirty="0" err="1" smtClean="0"/>
              <a:t>world</a:t>
            </a:r>
            <a:endParaRPr lang="nl-NL" sz="4400" dirty="0" smtClean="0"/>
          </a:p>
        </p:txBody>
      </p:sp>
      <p:sp>
        <p:nvSpPr>
          <p:cNvPr id="4" name="Ovaal 3"/>
          <p:cNvSpPr/>
          <p:nvPr/>
        </p:nvSpPr>
        <p:spPr>
          <a:xfrm>
            <a:off x="0" y="931216"/>
            <a:ext cx="2873829" cy="2873829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nl-NL" sz="4400" dirty="0" smtClean="0"/>
              <a:t>model</a:t>
            </a:r>
          </a:p>
          <a:p>
            <a:pPr algn="ctr"/>
            <a:endParaRPr lang="nl-NL" sz="4400" dirty="0"/>
          </a:p>
        </p:txBody>
      </p:sp>
      <p:sp>
        <p:nvSpPr>
          <p:cNvPr id="5" name="Tekstvak 4"/>
          <p:cNvSpPr txBox="1"/>
          <p:nvPr/>
        </p:nvSpPr>
        <p:spPr>
          <a:xfrm>
            <a:off x="749610" y="1105396"/>
            <a:ext cx="1374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6" name="Tekstvak 5"/>
          <p:cNvSpPr txBox="1"/>
          <p:nvPr/>
        </p:nvSpPr>
        <p:spPr>
          <a:xfrm rot="3600000">
            <a:off x="136969" y="2523560"/>
            <a:ext cx="8643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 rot="18000000">
            <a:off x="1844737" y="2512674"/>
            <a:ext cx="86754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smtClean="0">
                <a:solidFill>
                  <a:schemeClr val="tx2"/>
                </a:solidFill>
              </a:rPr>
              <a:t>Model</a:t>
            </a: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734896" y="4106892"/>
            <a:ext cx="14040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Waterlevel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9" name="Tekstvak 8"/>
          <p:cNvSpPr txBox="1"/>
          <p:nvPr/>
        </p:nvSpPr>
        <p:spPr>
          <a:xfrm rot="3600000">
            <a:off x="-71999" y="5525056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Astro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0" name="Tekstvak 9"/>
          <p:cNvSpPr txBox="1"/>
          <p:nvPr/>
        </p:nvSpPr>
        <p:spPr>
          <a:xfrm rot="18000000">
            <a:off x="1637373" y="5514170"/>
            <a:ext cx="12822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nl-NL" dirty="0" err="1" smtClean="0">
                <a:solidFill>
                  <a:schemeClr val="tx2"/>
                </a:solidFill>
              </a:rPr>
              <a:t>Observed</a:t>
            </a:r>
            <a:endParaRPr lang="nl-NL" dirty="0" smtClean="0">
              <a:solidFill>
                <a:schemeClr val="tx2"/>
              </a:solidFill>
            </a:endParaRPr>
          </a:p>
          <a:p>
            <a:pPr algn="ctr"/>
            <a:r>
              <a:rPr lang="nl-NL" dirty="0" smtClean="0">
                <a:solidFill>
                  <a:schemeClr val="tx2"/>
                </a:solidFill>
              </a:rPr>
              <a:t> </a:t>
            </a:r>
            <a:r>
              <a:rPr lang="nl-NL" dirty="0" err="1" smtClean="0">
                <a:solidFill>
                  <a:schemeClr val="tx2"/>
                </a:solidFill>
              </a:rPr>
              <a:t>Surge</a:t>
            </a:r>
            <a:endParaRPr lang="nl-NL" dirty="0">
              <a:solidFill>
                <a:schemeClr val="tx2"/>
              </a:solidFill>
            </a:endParaRPr>
          </a:p>
        </p:txBody>
      </p:sp>
      <p:sp>
        <p:nvSpPr>
          <p:cNvPr id="11" name="Tekstvak 10"/>
          <p:cNvSpPr txBox="1"/>
          <p:nvPr/>
        </p:nvSpPr>
        <p:spPr>
          <a:xfrm>
            <a:off x="3241964" y="1223436"/>
            <a:ext cx="5700155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err="1" smtClean="0">
                <a:solidFill>
                  <a:schemeClr val="tx2"/>
                </a:solidFill>
              </a:rPr>
              <a:t>What</a:t>
            </a:r>
            <a:r>
              <a:rPr lang="nl-NL" sz="2400" b="1" dirty="0" smtClean="0">
                <a:solidFill>
                  <a:schemeClr val="tx2"/>
                </a:solidFill>
              </a:rPr>
              <a:t> do we get </a:t>
            </a:r>
            <a:r>
              <a:rPr lang="nl-NL" sz="2400" b="1" dirty="0" err="1" smtClean="0">
                <a:solidFill>
                  <a:schemeClr val="tx2"/>
                </a:solidFill>
              </a:rPr>
              <a:t>by</a:t>
            </a:r>
            <a:r>
              <a:rPr lang="nl-NL" sz="2400" b="1" dirty="0" smtClean="0">
                <a:solidFill>
                  <a:schemeClr val="tx2"/>
                </a:solidFill>
              </a:rPr>
              <a:t> FTP?</a:t>
            </a:r>
          </a:p>
          <a:p>
            <a:endParaRPr lang="nl-NL" sz="2400" b="1" dirty="0">
              <a:solidFill>
                <a:schemeClr val="tx2"/>
              </a:solidFill>
            </a:endParaRPr>
          </a:p>
          <a:p>
            <a:r>
              <a:rPr lang="nl-NL" sz="2400" b="1" dirty="0" smtClean="0">
                <a:solidFill>
                  <a:schemeClr val="tx2"/>
                </a:solidFill>
              </a:rPr>
              <a:t>Waterlevel </a:t>
            </a:r>
            <a:r>
              <a:rPr lang="nl-NL" sz="2400" b="1" dirty="0" err="1" smtClean="0">
                <a:solidFill>
                  <a:schemeClr val="tx2"/>
                </a:solidFill>
              </a:rPr>
              <a:t>Observed</a:t>
            </a:r>
            <a:endParaRPr lang="nl-NL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smtClean="0">
                <a:solidFill>
                  <a:schemeClr val="accent5"/>
                </a:solidFill>
              </a:rPr>
              <a:t>Ok, </a:t>
            </a:r>
            <a:r>
              <a:rPr lang="nl-NL" sz="2000" b="1" dirty="0" err="1" smtClean="0">
                <a:solidFill>
                  <a:schemeClr val="accent5"/>
                </a:solidFill>
              </a:rPr>
              <a:t>extend</a:t>
            </a:r>
            <a:r>
              <a:rPr lang="nl-NL" sz="2000" b="1" dirty="0" smtClean="0">
                <a:solidFill>
                  <a:schemeClr val="accent5"/>
                </a:solidFill>
              </a:rPr>
              <a:t> </a:t>
            </a:r>
            <a:r>
              <a:rPr lang="nl-NL" sz="2000" b="1" dirty="0" err="1" smtClean="0">
                <a:solidFill>
                  <a:schemeClr val="accent5"/>
                </a:solidFill>
              </a:rPr>
              <a:t>for</a:t>
            </a:r>
            <a:r>
              <a:rPr lang="nl-NL" sz="2000" b="1" dirty="0" smtClean="0">
                <a:solidFill>
                  <a:schemeClr val="accent5"/>
                </a:solidFill>
              </a:rPr>
              <a:t> new </a:t>
            </a:r>
            <a:r>
              <a:rPr lang="nl-NL" sz="2000" b="1" dirty="0" err="1" smtClean="0">
                <a:solidFill>
                  <a:schemeClr val="accent5"/>
                </a:solidFill>
              </a:rPr>
              <a:t>locations</a:t>
            </a:r>
            <a:endParaRPr lang="nl-NL" sz="2000" b="1" dirty="0" smtClean="0">
              <a:solidFill>
                <a:schemeClr val="accent5"/>
              </a:solidFill>
            </a:endParaRPr>
          </a:p>
          <a:p>
            <a:r>
              <a:rPr lang="nl-NL" sz="2400" b="1" dirty="0" smtClean="0">
                <a:solidFill>
                  <a:schemeClr val="tx2"/>
                </a:solidFill>
              </a:rPr>
              <a:t>Waterlevel (forecast)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>
                <a:solidFill>
                  <a:schemeClr val="accent5"/>
                </a:solidFill>
              </a:rPr>
              <a:t>I </a:t>
            </a:r>
            <a:r>
              <a:rPr lang="nl-NL" sz="2000" b="1" dirty="0" err="1">
                <a:solidFill>
                  <a:schemeClr val="accent5"/>
                </a:solidFill>
              </a:rPr>
              <a:t>presume</a:t>
            </a:r>
            <a:r>
              <a:rPr lang="nl-NL" sz="2000" b="1" dirty="0">
                <a:solidFill>
                  <a:schemeClr val="accent5"/>
                </a:solidFill>
              </a:rPr>
              <a:t>=waterlevel model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err="1">
                <a:solidFill>
                  <a:schemeClr val="accent5"/>
                </a:solidFill>
              </a:rPr>
              <a:t>not</a:t>
            </a:r>
            <a:r>
              <a:rPr lang="nl-NL" sz="2000" b="1" dirty="0">
                <a:solidFill>
                  <a:schemeClr val="accent5"/>
                </a:solidFill>
              </a:rPr>
              <a:t> </a:t>
            </a:r>
            <a:r>
              <a:rPr lang="nl-NL" sz="2000" b="1" dirty="0" err="1">
                <a:solidFill>
                  <a:schemeClr val="accent5"/>
                </a:solidFill>
              </a:rPr>
              <a:t>Hmod-Hastro+Obsastro</a:t>
            </a:r>
            <a:endParaRPr lang="nl-NL" sz="2000" b="1" dirty="0">
              <a:solidFill>
                <a:schemeClr val="accent5"/>
              </a:solidFill>
            </a:endParaRPr>
          </a:p>
          <a:p>
            <a:r>
              <a:rPr lang="nl-NL" sz="2400" b="1" dirty="0" smtClean="0">
                <a:solidFill>
                  <a:schemeClr val="tx2"/>
                </a:solidFill>
              </a:rPr>
              <a:t>Tide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>
                <a:solidFill>
                  <a:schemeClr val="accent5"/>
                </a:solidFill>
              </a:rPr>
              <a:t>I </a:t>
            </a:r>
            <a:r>
              <a:rPr lang="nl-NL" sz="2000" b="1" dirty="0" err="1">
                <a:solidFill>
                  <a:schemeClr val="accent5"/>
                </a:solidFill>
              </a:rPr>
              <a:t>presume</a:t>
            </a:r>
            <a:r>
              <a:rPr lang="nl-NL" sz="2000" b="1" dirty="0">
                <a:solidFill>
                  <a:schemeClr val="accent5"/>
                </a:solidFill>
              </a:rPr>
              <a:t>=</a:t>
            </a:r>
            <a:r>
              <a:rPr lang="nl-NL" sz="2000" b="1" dirty="0" err="1">
                <a:solidFill>
                  <a:schemeClr val="accent5"/>
                </a:solidFill>
              </a:rPr>
              <a:t>ObsAstro</a:t>
            </a:r>
            <a:endParaRPr lang="nl-NL" sz="2000" b="1" dirty="0">
              <a:solidFill>
                <a:schemeClr val="accent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err="1">
                <a:solidFill>
                  <a:schemeClr val="accent5"/>
                </a:solidFill>
              </a:rPr>
              <a:t>alternative</a:t>
            </a:r>
            <a:r>
              <a:rPr lang="nl-NL" sz="2000" b="1" dirty="0">
                <a:solidFill>
                  <a:schemeClr val="accent5"/>
                </a:solidFill>
              </a:rPr>
              <a:t>?</a:t>
            </a:r>
          </a:p>
          <a:p>
            <a:r>
              <a:rPr lang="nl-NL" sz="2400" b="1" dirty="0" err="1" smtClean="0">
                <a:solidFill>
                  <a:schemeClr val="tx2"/>
                </a:solidFill>
              </a:rPr>
              <a:t>Surge</a:t>
            </a:r>
            <a:endParaRPr lang="nl-NL" sz="2400" b="1" dirty="0" smtClean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000" b="1" dirty="0" err="1">
                <a:solidFill>
                  <a:schemeClr val="accent5"/>
                </a:solidFill>
              </a:rPr>
              <a:t>not</a:t>
            </a:r>
            <a:r>
              <a:rPr lang="nl-NL" sz="2000" b="1" dirty="0">
                <a:solidFill>
                  <a:schemeClr val="accent5"/>
                </a:solidFill>
              </a:rPr>
              <a:t> </a:t>
            </a:r>
            <a:r>
              <a:rPr lang="nl-NL" sz="2000" b="1" dirty="0" err="1">
                <a:solidFill>
                  <a:schemeClr val="accent5"/>
                </a:solidFill>
              </a:rPr>
              <a:t>everywhere</a:t>
            </a:r>
            <a:r>
              <a:rPr lang="nl-NL" sz="2000" b="1" dirty="0">
                <a:solidFill>
                  <a:schemeClr val="accent5"/>
                </a:solidFill>
              </a:rPr>
              <a:t>, missing: </a:t>
            </a:r>
            <a:r>
              <a:rPr lang="nl-NL" sz="2000" b="1" dirty="0" err="1">
                <a:solidFill>
                  <a:schemeClr val="accent5"/>
                </a:solidFill>
              </a:rPr>
              <a:t>calculated</a:t>
            </a:r>
            <a:r>
              <a:rPr lang="nl-NL" sz="2000" b="1" dirty="0">
                <a:solidFill>
                  <a:schemeClr val="accent5"/>
                </a:solidFill>
              </a:rPr>
              <a:t> at import</a:t>
            </a:r>
          </a:p>
        </p:txBody>
      </p:sp>
    </p:spTree>
    <p:extLst>
      <p:ext uri="{BB962C8B-B14F-4D97-AF65-F5344CB8AC3E}">
        <p14:creationId xmlns:p14="http://schemas.microsoft.com/office/powerpoint/2010/main" val="3702684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72616" y="-243408"/>
            <a:ext cx="12887244" cy="7101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Groep 4"/>
          <p:cNvGrpSpPr/>
          <p:nvPr/>
        </p:nvGrpSpPr>
        <p:grpSpPr>
          <a:xfrm>
            <a:off x="6546447" y="3212428"/>
            <a:ext cx="1377980" cy="1456740"/>
            <a:chOff x="6546447" y="3212428"/>
            <a:chExt cx="1377980" cy="1456740"/>
          </a:xfrm>
        </p:grpSpPr>
        <p:sp>
          <p:nvSpPr>
            <p:cNvPr id="21" name="Tekstvak 20"/>
            <p:cNvSpPr txBox="1"/>
            <p:nvPr/>
          </p:nvSpPr>
          <p:spPr>
            <a:xfrm>
              <a:off x="6952957" y="4038226"/>
              <a:ext cx="787395" cy="630942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accent3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nl-NL" sz="700" b="1" dirty="0" smtClean="0">
                  <a:solidFill>
                    <a:schemeClr val="tx2"/>
                  </a:solidFill>
                </a:rPr>
                <a:t>BSH (D)</a:t>
              </a: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Borkum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Helgoland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Bremerhaven</a:t>
              </a:r>
              <a:endParaRPr lang="en-US" sz="700" dirty="0">
                <a:solidFill>
                  <a:schemeClr val="tx2"/>
                </a:solidFill>
              </a:endParaRP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Husum</a:t>
              </a:r>
              <a:endParaRPr lang="en-US" sz="700" dirty="0" smtClean="0">
                <a:solidFill>
                  <a:schemeClr val="tx2"/>
                </a:solidFill>
              </a:endParaRPr>
            </a:p>
          </p:txBody>
        </p:sp>
        <p:sp>
          <p:nvSpPr>
            <p:cNvPr id="23" name="Ovaal 22"/>
            <p:cNvSpPr/>
            <p:nvPr/>
          </p:nvSpPr>
          <p:spPr>
            <a:xfrm>
              <a:off x="7235850" y="3212428"/>
              <a:ext cx="688577" cy="186804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4" name="Ovaal 23"/>
            <p:cNvSpPr/>
            <p:nvPr/>
          </p:nvSpPr>
          <p:spPr>
            <a:xfrm>
              <a:off x="6546447" y="3646187"/>
              <a:ext cx="688577" cy="187879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Borkum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6" name="Groep 5"/>
          <p:cNvGrpSpPr/>
          <p:nvPr/>
        </p:nvGrpSpPr>
        <p:grpSpPr>
          <a:xfrm>
            <a:off x="1426150" y="620688"/>
            <a:ext cx="7322314" cy="5828390"/>
            <a:chOff x="1426150" y="620688"/>
            <a:chExt cx="7322314" cy="5828390"/>
          </a:xfrm>
        </p:grpSpPr>
        <p:sp>
          <p:nvSpPr>
            <p:cNvPr id="4" name="Ovaal 3"/>
            <p:cNvSpPr/>
            <p:nvPr/>
          </p:nvSpPr>
          <p:spPr>
            <a:xfrm>
              <a:off x="3995936" y="2863539"/>
              <a:ext cx="1071119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1" name="Ovaal 10"/>
            <p:cNvSpPr/>
            <p:nvPr/>
          </p:nvSpPr>
          <p:spPr>
            <a:xfrm>
              <a:off x="6933082" y="3300482"/>
              <a:ext cx="688577" cy="2926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Helgoland(6)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12" name="Ovaal 11"/>
            <p:cNvSpPr/>
            <p:nvPr/>
          </p:nvSpPr>
          <p:spPr>
            <a:xfrm>
              <a:off x="6898758" y="2599756"/>
              <a:ext cx="841594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3" name="Ovaal 12"/>
            <p:cNvSpPr/>
            <p:nvPr/>
          </p:nvSpPr>
          <p:spPr>
            <a:xfrm>
              <a:off x="7044580" y="3626132"/>
              <a:ext cx="1071119" cy="292673"/>
            </a:xfrm>
            <a:prstGeom prst="ellipse">
              <a:avLst/>
            </a:prstGeom>
            <a:noFill/>
            <a:ln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Bremerhaven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14" name="Ovaal 13"/>
            <p:cNvSpPr/>
            <p:nvPr/>
          </p:nvSpPr>
          <p:spPr>
            <a:xfrm>
              <a:off x="7677345" y="980728"/>
              <a:ext cx="1071119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5" name="Ovaal 14"/>
            <p:cNvSpPr/>
            <p:nvPr/>
          </p:nvSpPr>
          <p:spPr>
            <a:xfrm>
              <a:off x="3946430" y="5080543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6" name="Ovaal 15"/>
            <p:cNvSpPr/>
            <p:nvPr/>
          </p:nvSpPr>
          <p:spPr>
            <a:xfrm>
              <a:off x="2699792" y="5368575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7" name="Ovaal 16"/>
            <p:cNvSpPr/>
            <p:nvPr/>
          </p:nvSpPr>
          <p:spPr>
            <a:xfrm>
              <a:off x="2555776" y="1052736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8" name="Ovaal 17"/>
            <p:cNvSpPr/>
            <p:nvPr/>
          </p:nvSpPr>
          <p:spPr>
            <a:xfrm>
              <a:off x="1426150" y="3284984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19" name="Ovaal 18"/>
            <p:cNvSpPr/>
            <p:nvPr/>
          </p:nvSpPr>
          <p:spPr>
            <a:xfrm>
              <a:off x="3491880" y="3712391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0" name="Ovaal 19"/>
            <p:cNvSpPr/>
            <p:nvPr/>
          </p:nvSpPr>
          <p:spPr>
            <a:xfrm>
              <a:off x="4001645" y="5512591"/>
              <a:ext cx="709840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2" name="Ovaal 21"/>
            <p:cNvSpPr/>
            <p:nvPr/>
          </p:nvSpPr>
          <p:spPr>
            <a:xfrm>
              <a:off x="4531495" y="5622933"/>
              <a:ext cx="794751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Le Havre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7" name="Ovaal 26"/>
            <p:cNvSpPr/>
            <p:nvPr/>
          </p:nvSpPr>
          <p:spPr>
            <a:xfrm>
              <a:off x="6122422" y="620688"/>
              <a:ext cx="1071119" cy="292673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8" name="Ovaal 27"/>
            <p:cNvSpPr/>
            <p:nvPr/>
          </p:nvSpPr>
          <p:spPr>
            <a:xfrm>
              <a:off x="2934850" y="6156405"/>
              <a:ext cx="841594" cy="292673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nl-NL"/>
            </a:p>
          </p:txBody>
        </p:sp>
        <p:sp>
          <p:nvSpPr>
            <p:cNvPr id="25" name="Ovaal 24"/>
            <p:cNvSpPr/>
            <p:nvPr/>
          </p:nvSpPr>
          <p:spPr>
            <a:xfrm>
              <a:off x="7111524" y="1768638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3" name="Groep 2"/>
          <p:cNvGrpSpPr/>
          <p:nvPr/>
        </p:nvGrpSpPr>
        <p:grpSpPr>
          <a:xfrm>
            <a:off x="5845078" y="-6229"/>
            <a:ext cx="2935591" cy="3043894"/>
            <a:chOff x="5845078" y="-6229"/>
            <a:chExt cx="2935591" cy="3043894"/>
          </a:xfrm>
        </p:grpSpPr>
        <p:sp>
          <p:nvSpPr>
            <p:cNvPr id="2" name="Tekstvak 1"/>
            <p:cNvSpPr txBox="1"/>
            <p:nvPr/>
          </p:nvSpPr>
          <p:spPr>
            <a:xfrm>
              <a:off x="8036555" y="1868114"/>
              <a:ext cx="744114" cy="1169551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28575"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nl-NL" sz="700" b="1" dirty="0" smtClean="0">
                  <a:solidFill>
                    <a:schemeClr val="tx2"/>
                  </a:solidFill>
                </a:rPr>
                <a:t>FCOO (DK)</a:t>
              </a:r>
            </a:p>
            <a:p>
              <a:r>
                <a:rPr lang="en-US" sz="700" dirty="0" err="1" smtClean="0">
                  <a:solidFill>
                    <a:schemeClr val="tx2"/>
                  </a:solidFill>
                </a:rPr>
                <a:t>Smogen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Kungsvik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Tregde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>
                  <a:solidFill>
                    <a:schemeClr val="tx2"/>
                  </a:solidFill>
                </a:rPr>
                <a:t>Stavanger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>
                  <a:solidFill>
                    <a:schemeClr val="tx2"/>
                  </a:solidFill>
                </a:rPr>
                <a:t>Bergen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Hirtshals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Hanstholm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err="1">
                  <a:solidFill>
                    <a:schemeClr val="tx2"/>
                  </a:solidFill>
                </a:rPr>
                <a:t>Thorsminde</a:t>
              </a:r>
              <a:r>
                <a:rPr lang="en-US" sz="700" dirty="0">
                  <a:solidFill>
                    <a:schemeClr val="tx2"/>
                  </a:solidFill>
                </a:rPr>
                <a:t> </a:t>
              </a:r>
              <a:endParaRPr lang="nl-NL" sz="700" dirty="0">
                <a:solidFill>
                  <a:schemeClr val="tx2"/>
                </a:solidFill>
              </a:endParaRPr>
            </a:p>
            <a:p>
              <a:r>
                <a:rPr lang="en-US" sz="700" dirty="0" smtClean="0">
                  <a:solidFill>
                    <a:schemeClr val="tx2"/>
                  </a:solidFill>
                </a:rPr>
                <a:t>Esbjerg</a:t>
              </a:r>
              <a:endParaRPr lang="nl-NL" sz="700" dirty="0">
                <a:solidFill>
                  <a:schemeClr val="tx2"/>
                </a:solidFill>
              </a:endParaRPr>
            </a:p>
          </p:txBody>
        </p:sp>
        <p:sp>
          <p:nvSpPr>
            <p:cNvPr id="26" name="Ovaal 25"/>
            <p:cNvSpPr/>
            <p:nvPr/>
          </p:nvSpPr>
          <p:spPr>
            <a:xfrm>
              <a:off x="6724752" y="1257355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29" name="Ovaal 28"/>
            <p:cNvSpPr/>
            <p:nvPr/>
          </p:nvSpPr>
          <p:spPr>
            <a:xfrm>
              <a:off x="5845078" y="-6229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smtClean="0">
                  <a:solidFill>
                    <a:schemeClr val="tx2"/>
                  </a:solidFill>
                </a:rPr>
                <a:t>Bergen (2)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0" name="Ovaal 29"/>
            <p:cNvSpPr/>
            <p:nvPr/>
          </p:nvSpPr>
          <p:spPr>
            <a:xfrm>
              <a:off x="7750241" y="270764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1" name="Ovaal 30"/>
            <p:cNvSpPr/>
            <p:nvPr/>
          </p:nvSpPr>
          <p:spPr>
            <a:xfrm>
              <a:off x="6960257" y="2313646"/>
              <a:ext cx="812903" cy="186804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Thorsminde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2" name="Ovaal 31"/>
            <p:cNvSpPr/>
            <p:nvPr/>
          </p:nvSpPr>
          <p:spPr>
            <a:xfrm>
              <a:off x="7951605" y="767023"/>
              <a:ext cx="812903" cy="12469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Kungsvik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(1)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3" name="Ovaal 32"/>
            <p:cNvSpPr/>
            <p:nvPr/>
          </p:nvSpPr>
          <p:spPr>
            <a:xfrm>
              <a:off x="7773160" y="619743"/>
              <a:ext cx="812903" cy="146336"/>
            </a:xfrm>
            <a:prstGeom prst="ellipse">
              <a:avLst/>
            </a:prstGeom>
            <a:noFill/>
            <a:ln>
              <a:solidFill>
                <a:schemeClr val="tx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Viker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(5)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  <p:sp>
          <p:nvSpPr>
            <p:cNvPr id="34" name="Ovaal 33"/>
            <p:cNvSpPr/>
            <p:nvPr/>
          </p:nvSpPr>
          <p:spPr>
            <a:xfrm>
              <a:off x="7511464" y="1508970"/>
              <a:ext cx="812903" cy="124699"/>
            </a:xfrm>
            <a:prstGeom prst="ellipse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nl-NL" sz="500" b="1" dirty="0" err="1" smtClean="0">
                  <a:solidFill>
                    <a:schemeClr val="tx2"/>
                  </a:solidFill>
                </a:rPr>
                <a:t>Hirtshals</a:t>
              </a:r>
              <a:r>
                <a:rPr lang="nl-NL" sz="500" b="1" dirty="0" smtClean="0">
                  <a:solidFill>
                    <a:schemeClr val="tx2"/>
                  </a:solidFill>
                </a:rPr>
                <a:t> (6)</a:t>
              </a:r>
              <a:endParaRPr lang="nl-NL" sz="500" b="1" dirty="0">
                <a:solidFill>
                  <a:schemeClr val="tx2"/>
                </a:solidFill>
              </a:endParaRPr>
            </a:p>
          </p:txBody>
        </p:sp>
      </p:grpSp>
      <p:sp>
        <p:nvSpPr>
          <p:cNvPr id="10" name="Gelijkbenige driehoek 9"/>
          <p:cNvSpPr/>
          <p:nvPr/>
        </p:nvSpPr>
        <p:spPr>
          <a:xfrm>
            <a:off x="6533089" y="3492029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6" name="Gelijkbenige driehoek 35"/>
          <p:cNvSpPr/>
          <p:nvPr/>
        </p:nvSpPr>
        <p:spPr>
          <a:xfrm>
            <a:off x="7069559" y="3527051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7" name="Gelijkbenige driehoek 36"/>
          <p:cNvSpPr/>
          <p:nvPr/>
        </p:nvSpPr>
        <p:spPr>
          <a:xfrm>
            <a:off x="6822498" y="3202247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8" name="Gelijkbenige driehoek 37"/>
          <p:cNvSpPr/>
          <p:nvPr/>
        </p:nvSpPr>
        <p:spPr>
          <a:xfrm>
            <a:off x="7160329" y="3065863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39" name="Gelijkbenige driehoek 38"/>
          <p:cNvSpPr/>
          <p:nvPr/>
        </p:nvSpPr>
        <p:spPr>
          <a:xfrm>
            <a:off x="6961909" y="2535199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0" name="Gelijkbenige driehoek 39"/>
          <p:cNvSpPr/>
          <p:nvPr/>
        </p:nvSpPr>
        <p:spPr>
          <a:xfrm>
            <a:off x="7799046" y="917445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1" name="Gelijkbenige driehoek 40"/>
          <p:cNvSpPr/>
          <p:nvPr/>
        </p:nvSpPr>
        <p:spPr>
          <a:xfrm>
            <a:off x="3817113" y="4998733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2" name="Gelijkbenige driehoek 41"/>
          <p:cNvSpPr/>
          <p:nvPr/>
        </p:nvSpPr>
        <p:spPr>
          <a:xfrm>
            <a:off x="4333475" y="3527051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3" name="Gelijkbenige driehoek 42"/>
          <p:cNvSpPr/>
          <p:nvPr/>
        </p:nvSpPr>
        <p:spPr>
          <a:xfrm>
            <a:off x="4439697" y="4954150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4" name="Gelijkbenige driehoek 43"/>
          <p:cNvSpPr/>
          <p:nvPr/>
        </p:nvSpPr>
        <p:spPr>
          <a:xfrm>
            <a:off x="2711535" y="5226879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5" name="Gelijkbenige driehoek 44"/>
          <p:cNvSpPr/>
          <p:nvPr/>
        </p:nvSpPr>
        <p:spPr>
          <a:xfrm>
            <a:off x="3973224" y="2818598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6" name="Gelijkbenige driehoek 45"/>
          <p:cNvSpPr/>
          <p:nvPr/>
        </p:nvSpPr>
        <p:spPr>
          <a:xfrm>
            <a:off x="2518422" y="945964"/>
            <a:ext cx="357646" cy="308315"/>
          </a:xfrm>
          <a:prstGeom prst="triangl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47" name="Gelijkbenige driehoek 46"/>
          <p:cNvSpPr/>
          <p:nvPr/>
        </p:nvSpPr>
        <p:spPr>
          <a:xfrm>
            <a:off x="3481328" y="3621718"/>
            <a:ext cx="357646" cy="30831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graphicFrame>
        <p:nvGraphicFramePr>
          <p:cNvPr id="48" name="Tabel 4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36500333"/>
              </p:ext>
            </p:extLst>
          </p:nvPr>
        </p:nvGraphicFramePr>
        <p:xfrm>
          <a:off x="547658" y="3441669"/>
          <a:ext cx="956413" cy="2198703"/>
        </p:xfrm>
        <a:graphic>
          <a:graphicData uri="http://schemas.openxmlformats.org/drawingml/2006/table">
            <a:tbl>
              <a:tblPr firstRow="1" firstCol="1" bandRow="1"/>
              <a:tblGrid>
                <a:gridCol w="956413">
                  <a:extLst>
                    <a:ext uri="{9D8B030D-6E8A-4147-A177-3AD203B41FA5}">
                      <a16:colId xmlns:a16="http://schemas.microsoft.com/office/drawing/2014/main" val="1130799806"/>
                    </a:ext>
                  </a:extLst>
                </a:gridCol>
              </a:tblGrid>
              <a:tr h="29230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 dirty="0" err="1" smtClean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location</a:t>
                      </a:r>
                      <a:endParaRPr lang="nl-NL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23180197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borkum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6540306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bremerhaven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7237699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helgoland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0949181"/>
                  </a:ext>
                </a:extLst>
              </a:tr>
              <a:tr h="15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husum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24901912"/>
                  </a:ext>
                </a:extLst>
              </a:tr>
              <a:tr h="14997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esbjerg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6922048"/>
                  </a:ext>
                </a:extLst>
              </a:tr>
              <a:tr h="15997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smogen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43708312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bournemouth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3867817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immingham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851195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newhaven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19546403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newlyn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3433152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northshields</a:t>
                      </a:r>
                      <a:endParaRPr lang="nl-NL" sz="10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3728744"/>
                  </a:ext>
                </a:extLst>
              </a:tr>
              <a:tr h="16442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nl-NL" sz="800" b="1" dirty="0" err="1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</a:rPr>
                        <a:t>stornoway</a:t>
                      </a:r>
                      <a:endParaRPr lang="nl-NL" sz="1000" b="1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</a:endParaRPr>
                    </a:p>
                  </a:txBody>
                  <a:tcPr marL="38924" marR="38924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6471324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59872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75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25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500"/>
                            </p:stCondLst>
                            <p:childTnLst>
                              <p:par>
                                <p:cTn id="4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750"/>
                            </p:stCondLst>
                            <p:childTnLst>
                              <p:par>
                                <p:cTn id="5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2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000"/>
                            </p:stCondLst>
                            <p:childTnLst>
                              <p:par>
                                <p:cTn id="6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250"/>
                            </p:stCondLst>
                            <p:childTnLst>
                              <p:par>
                                <p:cTn id="6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500"/>
                            </p:stCondLst>
                            <p:childTnLst>
                              <p:par>
                                <p:cTn id="7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750"/>
                            </p:stCondLst>
                            <p:childTnLst>
                              <p:par>
                                <p:cTn id="8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3000"/>
                            </p:stCondLst>
                            <p:childTnLst>
                              <p:par>
                                <p:cTn id="8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484" y="102805"/>
            <a:ext cx="6460038" cy="4169143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0050" y="2187376"/>
            <a:ext cx="7518003" cy="4477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494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6271"/>
            <a:ext cx="15255240" cy="8183800"/>
          </a:xfrm>
          <a:prstGeom prst="rect">
            <a:avLst/>
          </a:prstGeom>
        </p:spPr>
      </p:pic>
      <p:pic>
        <p:nvPicPr>
          <p:cNvPr id="12" name="Afbeelding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6271"/>
            <a:ext cx="15270480" cy="8191976"/>
          </a:xfrm>
          <a:prstGeom prst="rect">
            <a:avLst/>
          </a:prstGeom>
        </p:spPr>
      </p:pic>
      <p:pic>
        <p:nvPicPr>
          <p:cNvPr id="9" name="Afbeelding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-6271"/>
            <a:ext cx="15255240" cy="8183800"/>
          </a:xfrm>
          <a:prstGeom prst="rect">
            <a:avLst/>
          </a:prstGeom>
        </p:spPr>
      </p:pic>
      <p:sp>
        <p:nvSpPr>
          <p:cNvPr id="13" name="Ovaal 12"/>
          <p:cNvSpPr/>
          <p:nvPr/>
        </p:nvSpPr>
        <p:spPr>
          <a:xfrm>
            <a:off x="4450080" y="1920240"/>
            <a:ext cx="579120" cy="579120"/>
          </a:xfrm>
          <a:prstGeom prst="ellipse">
            <a:avLst/>
          </a:prstGeom>
          <a:noFill/>
          <a:ln w="76200">
            <a:solidFill>
              <a:schemeClr val="accent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pic>
        <p:nvPicPr>
          <p:cNvPr id="10" name="Afbeelding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-6271"/>
            <a:ext cx="15255240" cy="8183800"/>
          </a:xfrm>
          <a:prstGeom prst="rect">
            <a:avLst/>
          </a:prstGeom>
        </p:spPr>
      </p:pic>
      <p:pic>
        <p:nvPicPr>
          <p:cNvPr id="11" name="Afbeelding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-6271"/>
            <a:ext cx="15255240" cy="818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99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460"/>
            <a:ext cx="8494264" cy="345600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736" y="3404540"/>
            <a:ext cx="8494264" cy="3456000"/>
          </a:xfrm>
          <a:prstGeom prst="rect">
            <a:avLst/>
          </a:prstGeom>
        </p:spPr>
      </p:pic>
      <p:sp>
        <p:nvSpPr>
          <p:cNvPr id="5" name="Tekstvak 4"/>
          <p:cNvSpPr txBox="1"/>
          <p:nvPr/>
        </p:nvSpPr>
        <p:spPr>
          <a:xfrm>
            <a:off x="7396406" y="1873213"/>
            <a:ext cx="1747594" cy="1477328"/>
          </a:xfrm>
          <a:prstGeom prst="rect">
            <a:avLst/>
          </a:prstGeom>
          <a:solidFill>
            <a:srgbClr val="BFBFBF"/>
          </a:solidFill>
        </p:spPr>
        <p:txBody>
          <a:bodyPr wrap="none" rtlCol="0">
            <a:spAutoFit/>
          </a:bodyPr>
          <a:lstStyle/>
          <a:p>
            <a:r>
              <a:rPr lang="nl-NL" dirty="0" err="1" smtClean="0">
                <a:solidFill>
                  <a:schemeClr val="accent2">
                    <a:lumMod val="75000"/>
                  </a:schemeClr>
                </a:solidFill>
              </a:rPr>
              <a:t>Stornoway</a:t>
            </a:r>
            <a:endParaRPr lang="nl-NL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nl-NL" dirty="0" err="1" smtClean="0">
                <a:solidFill>
                  <a:schemeClr val="tx2"/>
                </a:solidFill>
              </a:rPr>
              <a:t>Wick</a:t>
            </a:r>
            <a:endParaRPr lang="nl-NL" dirty="0" smtClean="0">
              <a:solidFill>
                <a:schemeClr val="tx2"/>
              </a:solidFill>
            </a:endParaRPr>
          </a:p>
          <a:p>
            <a:r>
              <a:rPr lang="nl-NL" dirty="0" smtClean="0">
                <a:solidFill>
                  <a:schemeClr val="accent3"/>
                </a:solidFill>
              </a:rPr>
              <a:t>Aberdeen</a:t>
            </a:r>
          </a:p>
          <a:p>
            <a:r>
              <a:rPr lang="nl-NL" dirty="0" smtClean="0">
                <a:solidFill>
                  <a:schemeClr val="bg1">
                    <a:lumMod val="50000"/>
                  </a:schemeClr>
                </a:solidFill>
              </a:rPr>
              <a:t>North </a:t>
            </a:r>
            <a:r>
              <a:rPr lang="nl-NL" dirty="0" err="1" smtClean="0">
                <a:solidFill>
                  <a:schemeClr val="bg1">
                    <a:lumMod val="50000"/>
                  </a:schemeClr>
                </a:solidFill>
              </a:rPr>
              <a:t>Shields</a:t>
            </a:r>
            <a:endParaRPr lang="nl-NL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dirty="0" err="1" smtClean="0">
                <a:solidFill>
                  <a:srgbClr val="00FFFF"/>
                </a:solidFill>
              </a:rPr>
              <a:t>Immingham</a:t>
            </a:r>
            <a:endParaRPr lang="nl-NL" dirty="0">
              <a:solidFill>
                <a:srgbClr val="00FFFF"/>
              </a:solidFill>
            </a:endParaRPr>
          </a:p>
        </p:txBody>
      </p:sp>
      <p:sp>
        <p:nvSpPr>
          <p:cNvPr id="7" name="Tekstvak 6"/>
          <p:cNvSpPr txBox="1"/>
          <p:nvPr/>
        </p:nvSpPr>
        <p:spPr>
          <a:xfrm>
            <a:off x="21206" y="5132540"/>
            <a:ext cx="1757212" cy="1754326"/>
          </a:xfrm>
          <a:prstGeom prst="rect">
            <a:avLst/>
          </a:prstGeom>
          <a:solidFill>
            <a:srgbClr val="BFBFBF">
              <a:alpha val="89804"/>
            </a:srgbClr>
          </a:solidFill>
        </p:spPr>
        <p:txBody>
          <a:bodyPr wrap="none" rtlCol="0">
            <a:spAutoFit/>
          </a:bodyPr>
          <a:lstStyle/>
          <a:p>
            <a:r>
              <a:rPr lang="nl-NL" dirty="0" err="1" smtClean="0"/>
              <a:t>Lowestoft</a:t>
            </a:r>
            <a:endParaRPr lang="nl-NL" dirty="0" smtClean="0"/>
          </a:p>
          <a:p>
            <a:r>
              <a:rPr lang="nl-NL" dirty="0" err="1" smtClean="0">
                <a:solidFill>
                  <a:schemeClr val="tx2"/>
                </a:solidFill>
              </a:rPr>
              <a:t>Sheerness</a:t>
            </a:r>
            <a:endParaRPr lang="nl-NL" dirty="0" smtClean="0">
              <a:solidFill>
                <a:schemeClr val="tx2"/>
              </a:solidFill>
            </a:endParaRPr>
          </a:p>
          <a:p>
            <a:r>
              <a:rPr lang="nl-NL" dirty="0" smtClean="0">
                <a:solidFill>
                  <a:schemeClr val="accent3"/>
                </a:solidFill>
              </a:rPr>
              <a:t>Dover</a:t>
            </a:r>
          </a:p>
          <a:p>
            <a:r>
              <a:rPr lang="nl-NL" dirty="0" err="1" smtClean="0">
                <a:solidFill>
                  <a:schemeClr val="bg1">
                    <a:lumMod val="50000"/>
                  </a:schemeClr>
                </a:solidFill>
              </a:rPr>
              <a:t>Newhaven</a:t>
            </a:r>
            <a:endParaRPr lang="nl-NL" dirty="0" smtClean="0">
              <a:solidFill>
                <a:schemeClr val="bg1">
                  <a:lumMod val="50000"/>
                </a:schemeClr>
              </a:solidFill>
            </a:endParaRPr>
          </a:p>
          <a:p>
            <a:r>
              <a:rPr lang="nl-NL" dirty="0" smtClean="0">
                <a:solidFill>
                  <a:srgbClr val="00FFFF"/>
                </a:solidFill>
              </a:rPr>
              <a:t>Bournemouth</a:t>
            </a:r>
          </a:p>
          <a:p>
            <a:r>
              <a:rPr lang="nl-NL" dirty="0" err="1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Newlyn</a:t>
            </a:r>
            <a:endParaRPr lang="nl-NL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60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06" y="-51460"/>
            <a:ext cx="8494264" cy="345600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42" y="3404540"/>
            <a:ext cx="8494264" cy="3456000"/>
          </a:xfrm>
          <a:prstGeom prst="rect">
            <a:avLst/>
          </a:prstGeom>
        </p:spPr>
      </p:pic>
      <p:sp>
        <p:nvSpPr>
          <p:cNvPr id="6" name="Tekstvak 5"/>
          <p:cNvSpPr txBox="1"/>
          <p:nvPr/>
        </p:nvSpPr>
        <p:spPr>
          <a:xfrm>
            <a:off x="6908729" y="1873213"/>
            <a:ext cx="2219197" cy="1477328"/>
          </a:xfrm>
          <a:prstGeom prst="rect">
            <a:avLst/>
          </a:prstGeom>
          <a:solidFill>
            <a:srgbClr val="BFBFBF"/>
          </a:solidFill>
        </p:spPr>
        <p:txBody>
          <a:bodyPr wrap="none" rtlCol="0">
            <a:spAutoFit/>
          </a:bodyPr>
          <a:lstStyle/>
          <a:p>
            <a:r>
              <a:rPr lang="nl-NL" dirty="0" smtClean="0">
                <a:solidFill>
                  <a:schemeClr val="accent2">
                    <a:lumMod val="75000"/>
                  </a:schemeClr>
                </a:solidFill>
              </a:rPr>
              <a:t>Oostende</a:t>
            </a:r>
          </a:p>
          <a:p>
            <a:r>
              <a:rPr lang="nl-NL" dirty="0" smtClean="0">
                <a:solidFill>
                  <a:schemeClr val="tx2"/>
                </a:solidFill>
              </a:rPr>
              <a:t>Vlissingen</a:t>
            </a:r>
          </a:p>
          <a:p>
            <a:r>
              <a:rPr lang="nl-NL" dirty="0" smtClean="0">
                <a:solidFill>
                  <a:schemeClr val="accent3"/>
                </a:solidFill>
              </a:rPr>
              <a:t>Roompot Buiten</a:t>
            </a:r>
          </a:p>
          <a:p>
            <a:r>
              <a:rPr lang="nl-NL" dirty="0" smtClean="0">
                <a:solidFill>
                  <a:schemeClr val="bg1">
                    <a:lumMod val="50000"/>
                  </a:schemeClr>
                </a:solidFill>
              </a:rPr>
              <a:t>Hoek van Holland</a:t>
            </a:r>
          </a:p>
          <a:p>
            <a:r>
              <a:rPr lang="nl-NL" dirty="0" smtClean="0">
                <a:solidFill>
                  <a:srgbClr val="00FFFF"/>
                </a:solidFill>
              </a:rPr>
              <a:t>IJmuiden</a:t>
            </a:r>
            <a:endParaRPr lang="nl-NL" dirty="0">
              <a:solidFill>
                <a:srgbClr val="00FFFF"/>
              </a:solidFill>
            </a:endParaRPr>
          </a:p>
        </p:txBody>
      </p:sp>
      <p:sp>
        <p:nvSpPr>
          <p:cNvPr id="8" name="Tekstvak 7"/>
          <p:cNvSpPr txBox="1"/>
          <p:nvPr/>
        </p:nvSpPr>
        <p:spPr>
          <a:xfrm>
            <a:off x="21206" y="5393798"/>
            <a:ext cx="1738938" cy="1477328"/>
          </a:xfrm>
          <a:prstGeom prst="rect">
            <a:avLst/>
          </a:prstGeom>
          <a:solidFill>
            <a:srgbClr val="BFBFBF">
              <a:alpha val="89804"/>
            </a:srgbClr>
          </a:solidFill>
        </p:spPr>
        <p:txBody>
          <a:bodyPr wrap="none" rtlCol="0">
            <a:spAutoFit/>
          </a:bodyPr>
          <a:lstStyle/>
          <a:p>
            <a:r>
              <a:rPr lang="nl-NL" dirty="0" smtClean="0"/>
              <a:t>Den Helder</a:t>
            </a:r>
          </a:p>
          <a:p>
            <a:r>
              <a:rPr lang="nl-NL" dirty="0" smtClean="0">
                <a:solidFill>
                  <a:schemeClr val="tx2"/>
                </a:solidFill>
              </a:rPr>
              <a:t>Harlingen</a:t>
            </a:r>
          </a:p>
          <a:p>
            <a:r>
              <a:rPr lang="nl-NL" dirty="0" err="1" smtClean="0">
                <a:solidFill>
                  <a:schemeClr val="accent3"/>
                </a:solidFill>
              </a:rPr>
              <a:t>Borkum</a:t>
            </a:r>
            <a:endParaRPr lang="nl-NL" dirty="0" smtClean="0">
              <a:solidFill>
                <a:schemeClr val="accent3"/>
              </a:solidFill>
            </a:endParaRPr>
          </a:p>
          <a:p>
            <a:r>
              <a:rPr lang="nl-NL" dirty="0" smtClean="0">
                <a:solidFill>
                  <a:schemeClr val="bg1">
                    <a:lumMod val="50000"/>
                  </a:schemeClr>
                </a:solidFill>
              </a:rPr>
              <a:t>Delfzijl</a:t>
            </a:r>
          </a:p>
          <a:p>
            <a:r>
              <a:rPr lang="nl-NL" dirty="0" smtClean="0">
                <a:solidFill>
                  <a:srgbClr val="00FFFF"/>
                </a:solidFill>
              </a:rPr>
              <a:t>Bremerhaven</a:t>
            </a:r>
            <a:endParaRPr lang="nl-NL" dirty="0">
              <a:solidFill>
                <a:schemeClr val="accent5">
                  <a:lumMod val="60000"/>
                  <a:lumOff val="4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531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1460"/>
            <a:ext cx="8494264" cy="3456000"/>
          </a:xfrm>
          <a:prstGeom prst="rect">
            <a:avLst/>
          </a:prstGeom>
        </p:spPr>
      </p:pic>
      <p:sp>
        <p:nvSpPr>
          <p:cNvPr id="4" name="Tekstvak 3"/>
          <p:cNvSpPr txBox="1"/>
          <p:nvPr/>
        </p:nvSpPr>
        <p:spPr>
          <a:xfrm>
            <a:off x="6908728" y="1873213"/>
            <a:ext cx="1585535" cy="1477328"/>
          </a:xfrm>
          <a:prstGeom prst="rect">
            <a:avLst/>
          </a:prstGeom>
          <a:solidFill>
            <a:srgbClr val="BFBFBF"/>
          </a:solidFill>
        </p:spPr>
        <p:txBody>
          <a:bodyPr wrap="square" rtlCol="0">
            <a:spAutoFit/>
          </a:bodyPr>
          <a:lstStyle/>
          <a:p>
            <a:r>
              <a:rPr lang="nl-NL" dirty="0" err="1" smtClean="0">
                <a:solidFill>
                  <a:schemeClr val="accent2">
                    <a:lumMod val="75000"/>
                  </a:schemeClr>
                </a:solidFill>
              </a:rPr>
              <a:t>Cuxhaven</a:t>
            </a:r>
            <a:endParaRPr lang="nl-NL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nl-NL" dirty="0" smtClean="0">
                <a:solidFill>
                  <a:schemeClr val="tx2"/>
                </a:solidFill>
              </a:rPr>
              <a:t>Helgoland</a:t>
            </a:r>
          </a:p>
          <a:p>
            <a:r>
              <a:rPr lang="nl-NL" dirty="0" err="1" smtClean="0">
                <a:solidFill>
                  <a:schemeClr val="accent3"/>
                </a:solidFill>
              </a:rPr>
              <a:t>Husum</a:t>
            </a:r>
            <a:endParaRPr lang="nl-NL" dirty="0" smtClean="0">
              <a:solidFill>
                <a:schemeClr val="accent3"/>
              </a:solidFill>
            </a:endParaRPr>
          </a:p>
          <a:p>
            <a:r>
              <a:rPr lang="nl-NL" dirty="0" smtClean="0">
                <a:solidFill>
                  <a:schemeClr val="bg1">
                    <a:lumMod val="50000"/>
                  </a:schemeClr>
                </a:solidFill>
              </a:rPr>
              <a:t>Esbjerg</a:t>
            </a:r>
          </a:p>
          <a:p>
            <a:r>
              <a:rPr lang="nl-NL" dirty="0" err="1" smtClean="0">
                <a:solidFill>
                  <a:srgbClr val="00FFFF"/>
                </a:solidFill>
              </a:rPr>
              <a:t>Smogen</a:t>
            </a:r>
            <a:endParaRPr lang="nl-NL" dirty="0">
              <a:solidFill>
                <a:srgbClr val="00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2768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4170" y="206715"/>
            <a:ext cx="8867736" cy="4757171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Afbeelding 6"/>
          <p:cNvPicPr>
            <a:picLocks noChangeAspect="1"/>
          </p:cNvPicPr>
          <p:nvPr/>
        </p:nvPicPr>
        <p:blipFill rotWithShape="1">
          <a:blip r:embed="rId4"/>
          <a:srcRect b="23439"/>
          <a:stretch/>
        </p:blipFill>
        <p:spPr>
          <a:xfrm>
            <a:off x="478973" y="1661992"/>
            <a:ext cx="6937601" cy="4116818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8" name="Rechthoek 7"/>
          <p:cNvSpPr/>
          <p:nvPr/>
        </p:nvSpPr>
        <p:spPr>
          <a:xfrm>
            <a:off x="174170" y="6165449"/>
            <a:ext cx="8867736" cy="276999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nl-NL" sz="1200" dirty="0">
                <a:hlinkClick r:id="rId5"/>
              </a:rPr>
              <a:t>https://</a:t>
            </a:r>
            <a:r>
              <a:rPr lang="nl-NL" sz="1200" dirty="0" smtClean="0">
                <a:hlinkClick r:id="rId5"/>
              </a:rPr>
              <a:t>waterberichtgeving.rws.nl/wbviewer_test/map.php?page_type=3&amp;add_map=1&amp;set=bmatest</a:t>
            </a:r>
            <a:r>
              <a:rPr lang="nl-NL" sz="1200" dirty="0" smtClean="0"/>
              <a:t> </a:t>
            </a:r>
            <a:endParaRPr lang="nl-NL" sz="1200" dirty="0"/>
          </a:p>
        </p:txBody>
      </p:sp>
    </p:spTree>
    <p:extLst>
      <p:ext uri="{BB962C8B-B14F-4D97-AF65-F5344CB8AC3E}">
        <p14:creationId xmlns:p14="http://schemas.microsoft.com/office/powerpoint/2010/main" val="31945116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962" t="19778" r="9824" b="2923"/>
          <a:stretch/>
        </p:blipFill>
        <p:spPr bwMode="auto">
          <a:xfrm>
            <a:off x="21206" y="-51460"/>
            <a:ext cx="9144000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kstvak 1"/>
          <p:cNvSpPr txBox="1"/>
          <p:nvPr/>
        </p:nvSpPr>
        <p:spPr>
          <a:xfrm>
            <a:off x="395536" y="748436"/>
            <a:ext cx="835292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 smtClean="0">
                <a:solidFill>
                  <a:schemeClr val="tx2"/>
                </a:solidFill>
              </a:rPr>
              <a:t>Next Steps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chemeClr val="accent5"/>
                </a:solidFill>
              </a:rPr>
              <a:t>try</a:t>
            </a:r>
            <a:r>
              <a:rPr lang="nl-NL" sz="2400" b="1" dirty="0" smtClean="0">
                <a:solidFill>
                  <a:schemeClr val="accent5"/>
                </a:solidFill>
              </a:rPr>
              <a:t> </a:t>
            </a:r>
            <a:r>
              <a:rPr lang="nl-NL" sz="2400" b="1" dirty="0" err="1" smtClean="0">
                <a:solidFill>
                  <a:schemeClr val="accent5"/>
                </a:solidFill>
              </a:rPr>
              <a:t>extend</a:t>
            </a:r>
            <a:r>
              <a:rPr lang="nl-NL" sz="2400" b="1" dirty="0" smtClean="0">
                <a:solidFill>
                  <a:schemeClr val="accent5"/>
                </a:solidFill>
              </a:rPr>
              <a:t> </a:t>
            </a:r>
            <a:r>
              <a:rPr lang="nl-NL" sz="2400" b="1" dirty="0" err="1" smtClean="0">
                <a:solidFill>
                  <a:schemeClr val="accent5"/>
                </a:solidFill>
              </a:rPr>
              <a:t>locations</a:t>
            </a:r>
            <a:r>
              <a:rPr lang="nl-NL" sz="2400" b="1" dirty="0" smtClean="0">
                <a:solidFill>
                  <a:schemeClr val="accent5"/>
                </a:solidFill>
              </a:rPr>
              <a:t> </a:t>
            </a:r>
            <a:r>
              <a:rPr lang="nl-NL" sz="2400" b="1" dirty="0" err="1" smtClean="0">
                <a:solidFill>
                  <a:schemeClr val="accent5"/>
                </a:solidFill>
              </a:rPr>
              <a:t>where</a:t>
            </a:r>
            <a:r>
              <a:rPr lang="nl-NL" sz="2400" b="1" dirty="0" smtClean="0">
                <a:solidFill>
                  <a:schemeClr val="accent5"/>
                </a:solidFill>
              </a:rPr>
              <a:t> ftp </a:t>
            </a:r>
            <a:r>
              <a:rPr lang="nl-NL" sz="2400" b="1" dirty="0" err="1" smtClean="0">
                <a:solidFill>
                  <a:schemeClr val="accent5"/>
                </a:solidFill>
              </a:rPr>
              <a:t>exists</a:t>
            </a:r>
            <a:endParaRPr lang="nl-NL" sz="2400" b="1" dirty="0" smtClean="0">
              <a:solidFill>
                <a:schemeClr val="accent5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rgbClr val="A90061"/>
                </a:solidFill>
              </a:rPr>
              <a:t>reconsider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and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extend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chemeClr val="accent5"/>
                </a:solidFill>
              </a:rPr>
              <a:t>demands</a:t>
            </a:r>
            <a:r>
              <a:rPr lang="nl-NL" sz="2400" b="1" dirty="0" smtClean="0">
                <a:solidFill>
                  <a:srgbClr val="A90061"/>
                </a:solidFill>
              </a:rPr>
              <a:t>/</a:t>
            </a:r>
            <a:r>
              <a:rPr lang="nl-NL" sz="2400" b="1" dirty="0" err="1" smtClean="0">
                <a:solidFill>
                  <a:srgbClr val="A90061"/>
                </a:solidFill>
              </a:rPr>
              <a:t>wishes</a:t>
            </a:r>
            <a:endParaRPr lang="nl-NL" sz="2400" b="1" dirty="0" smtClean="0">
              <a:solidFill>
                <a:srgbClr val="A9006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make </a:t>
            </a:r>
            <a:r>
              <a:rPr lang="nl-NL" sz="2400" b="1" dirty="0" err="1" smtClean="0">
                <a:solidFill>
                  <a:srgbClr val="A90061"/>
                </a:solidFill>
              </a:rPr>
              <a:t>sum</a:t>
            </a:r>
            <a:r>
              <a:rPr lang="nl-NL" sz="2400" b="1" dirty="0" smtClean="0">
                <a:solidFill>
                  <a:srgbClr val="A90061"/>
                </a:solidFill>
              </a:rPr>
              <a:t> list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err="1" smtClean="0">
                <a:solidFill>
                  <a:srgbClr val="A90061"/>
                </a:solidFill>
              </a:rPr>
              <a:t>ask</a:t>
            </a:r>
            <a:r>
              <a:rPr lang="nl-NL" sz="2400" b="1" dirty="0" smtClean="0">
                <a:solidFill>
                  <a:srgbClr val="A90061"/>
                </a:solidFill>
              </a:rPr>
              <a:t> partners </a:t>
            </a:r>
            <a:r>
              <a:rPr lang="nl-NL" sz="2400" b="1" dirty="0" err="1" smtClean="0">
                <a:solidFill>
                  <a:srgbClr val="A90061"/>
                </a:solidFill>
              </a:rPr>
              <a:t>to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extend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the</a:t>
            </a:r>
            <a:r>
              <a:rPr lang="nl-NL" sz="2400" b="1" dirty="0" smtClean="0">
                <a:solidFill>
                  <a:srgbClr val="A90061"/>
                </a:solidFill>
              </a:rPr>
              <a:t> forecast output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Plus </a:t>
            </a:r>
            <a:r>
              <a:rPr lang="nl-NL" sz="2400" b="1" dirty="0" err="1" smtClean="0">
                <a:solidFill>
                  <a:srgbClr val="A90061"/>
                </a:solidFill>
              </a:rPr>
              <a:t>Observed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and</a:t>
            </a:r>
            <a:r>
              <a:rPr lang="nl-NL" sz="2400" b="1" dirty="0" smtClean="0">
                <a:solidFill>
                  <a:srgbClr val="A90061"/>
                </a:solidFill>
              </a:rPr>
              <a:t> </a:t>
            </a:r>
            <a:r>
              <a:rPr lang="nl-NL" sz="2400" b="1" dirty="0" err="1" smtClean="0">
                <a:solidFill>
                  <a:srgbClr val="A90061"/>
                </a:solidFill>
              </a:rPr>
              <a:t>Harmonic</a:t>
            </a:r>
            <a:r>
              <a:rPr lang="nl-NL" sz="2400" b="1" dirty="0" smtClean="0">
                <a:solidFill>
                  <a:srgbClr val="A90061"/>
                </a:solidFill>
              </a:rPr>
              <a:t> Tide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update BMA </a:t>
            </a:r>
            <a:r>
              <a:rPr lang="nl-NL" sz="2400" b="1" dirty="0" err="1" smtClean="0">
                <a:solidFill>
                  <a:srgbClr val="A90061"/>
                </a:solidFill>
              </a:rPr>
              <a:t>config</a:t>
            </a:r>
            <a:endParaRPr lang="nl-NL" sz="2400" b="1" dirty="0" smtClean="0">
              <a:solidFill>
                <a:srgbClr val="A90061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endParaRPr lang="nl-NL" sz="2400" b="1" dirty="0">
              <a:solidFill>
                <a:srgbClr val="A90061"/>
              </a:solidFill>
            </a:endParaRPr>
          </a:p>
          <a:p>
            <a:r>
              <a:rPr lang="nl-NL" sz="2400" b="1" dirty="0" err="1">
                <a:solidFill>
                  <a:schemeClr val="tx2"/>
                </a:solidFill>
              </a:rPr>
              <a:t>Further</a:t>
            </a:r>
            <a:r>
              <a:rPr lang="nl-NL" sz="2400" b="1" dirty="0">
                <a:solidFill>
                  <a:schemeClr val="tx2"/>
                </a:solidFill>
              </a:rPr>
              <a:t> </a:t>
            </a:r>
            <a:r>
              <a:rPr lang="nl-NL" sz="2400" b="1" dirty="0" err="1">
                <a:solidFill>
                  <a:schemeClr val="tx2"/>
                </a:solidFill>
              </a:rPr>
              <a:t>developments</a:t>
            </a:r>
            <a:endParaRPr lang="nl-NL" sz="2400" b="1" dirty="0">
              <a:solidFill>
                <a:schemeClr val="tx2"/>
              </a:solidFill>
            </a:endParaRP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BMA on Wave forecast </a:t>
            </a:r>
            <a:r>
              <a:rPr lang="nl-NL" sz="2400" b="1" dirty="0" smtClean="0">
                <a:solidFill>
                  <a:schemeClr val="accent5"/>
                </a:solidFill>
              </a:rPr>
              <a:t>(</a:t>
            </a:r>
            <a:r>
              <a:rPr lang="nl-NL" sz="2400" b="1" dirty="0" err="1" smtClean="0">
                <a:solidFill>
                  <a:schemeClr val="accent5"/>
                </a:solidFill>
              </a:rPr>
              <a:t>prepared</a:t>
            </a:r>
            <a:r>
              <a:rPr lang="nl-NL" sz="2400" b="1" dirty="0" smtClean="0">
                <a:solidFill>
                  <a:schemeClr val="accent5"/>
                </a:solidFill>
              </a:rPr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trial new </a:t>
            </a:r>
            <a:r>
              <a:rPr lang="nl-NL" sz="2400" b="1" dirty="0" err="1" smtClean="0">
                <a:solidFill>
                  <a:srgbClr val="A90061"/>
                </a:solidFill>
              </a:rPr>
              <a:t>insights</a:t>
            </a:r>
            <a:r>
              <a:rPr lang="nl-NL" sz="2400" b="1" dirty="0" smtClean="0">
                <a:solidFill>
                  <a:srgbClr val="A90061"/>
                </a:solidFill>
              </a:rPr>
              <a:t> Martin/Student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nl-NL" sz="2400" b="1" dirty="0" smtClean="0">
                <a:solidFill>
                  <a:srgbClr val="A90061"/>
                </a:solidFill>
              </a:rPr>
              <a:t>Alarm </a:t>
            </a:r>
            <a:r>
              <a:rPr lang="nl-NL" sz="2400" b="1" dirty="0" err="1" smtClean="0">
                <a:solidFill>
                  <a:srgbClr val="A90061"/>
                </a:solidFill>
              </a:rPr>
              <a:t>function</a:t>
            </a:r>
            <a:r>
              <a:rPr lang="nl-NL" sz="2400" b="1" dirty="0" smtClean="0">
                <a:solidFill>
                  <a:srgbClr val="A90061"/>
                </a:solidFill>
              </a:rPr>
              <a:t> on </a:t>
            </a:r>
            <a:r>
              <a:rPr lang="nl-NL" sz="2400" b="1" dirty="0" err="1" smtClean="0">
                <a:solidFill>
                  <a:srgbClr val="A90061"/>
                </a:solidFill>
              </a:rPr>
              <a:t>outlyers</a:t>
            </a:r>
            <a:r>
              <a:rPr lang="nl-NL" sz="2400" b="1" dirty="0" smtClean="0">
                <a:solidFill>
                  <a:srgbClr val="A90061"/>
                </a:solidFill>
              </a:rPr>
              <a:t>?</a:t>
            </a:r>
            <a:endParaRPr lang="nl-NL" sz="2400" b="1" dirty="0">
              <a:solidFill>
                <a:srgbClr val="A9006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2489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Blank">
  <a:themeElements>
    <a:clrScheme name="Rijkswaterstaat">
      <a:dk1>
        <a:srgbClr val="007BC7"/>
      </a:dk1>
      <a:lt1>
        <a:sysClr val="window" lastClr="FFFFFF"/>
      </a:lt1>
      <a:dk2>
        <a:srgbClr val="000000"/>
      </a:dk2>
      <a:lt2>
        <a:srgbClr val="F9E11E"/>
      </a:lt2>
      <a:accent1>
        <a:srgbClr val="F9E11E"/>
      </a:accent1>
      <a:accent2>
        <a:srgbClr val="007BC7"/>
      </a:accent2>
      <a:accent3>
        <a:srgbClr val="D52B1E"/>
      </a:accent3>
      <a:accent4>
        <a:srgbClr val="8FCAE7"/>
      </a:accent4>
      <a:accent5>
        <a:srgbClr val="39870C"/>
      </a:accent5>
      <a:accent6>
        <a:srgbClr val="FFB612"/>
      </a:accent6>
      <a:hlink>
        <a:srgbClr val="007BC7"/>
      </a:hlink>
      <a:folHlink>
        <a:srgbClr val="A90061"/>
      </a:folHlink>
    </a:clrScheme>
    <a:fontScheme name="Rijkswaterstaat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Kantoor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custClrLst>
    <a:custClr name="Rijkshuisstijl Geel">
      <a:srgbClr val="F9E11E"/>
    </a:custClr>
    <a:custClr name="Rijkshuisstijl Donkergeel">
      <a:srgbClr val="FFB612"/>
    </a:custClr>
    <a:custClr name="Rijkshuisstijl Oranje">
      <a:srgbClr val="E17000"/>
    </a:custClr>
    <a:custClr name="Rijkshuisstijl Rood">
      <a:srgbClr val="D52B1E"/>
    </a:custClr>
    <a:custClr name="Rijkshuisstijl Robijnrood">
      <a:srgbClr val="CA005D"/>
    </a:custClr>
    <a:custClr name="Rijkshuisstijl Roze">
      <a:srgbClr val="F092CD"/>
    </a:custClr>
    <a:custClr name="Rijkshuisstijl Violet">
      <a:srgbClr val="A90061"/>
    </a:custClr>
    <a:custClr name="Rijkshuisstijl Paars">
      <a:srgbClr val="42145F"/>
    </a:custClr>
    <a:custClr name="Rijkshuisstijl Lichtblauw">
      <a:srgbClr val="8FCAE7"/>
    </a:custClr>
    <a:custClr name="Rijkshuisstijl Hemelblauw">
      <a:srgbClr val="007BC7"/>
    </a:custClr>
    <a:custClr name="Rijkshuisstijl Mintgroen">
      <a:srgbClr val="76D2B6"/>
    </a:custClr>
    <a:custClr name="Rijkshuisstijl Groen">
      <a:srgbClr val="39870C"/>
    </a:custClr>
    <a:custClr name="Rijkshuisstijl Mosgroen">
      <a:srgbClr val="777C00"/>
    </a:custClr>
    <a:custClr name="Rijkshuisstijl Donkergroen">
      <a:srgbClr val="275937"/>
    </a:custClr>
    <a:custClr name="Rijkshuisstijl Donkerbruin">
      <a:srgbClr val="673327"/>
    </a:custClr>
    <a:custClr name="Rijkshuisstijl Bruin">
      <a:srgbClr val="94710A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1255</TotalTime>
  <Words>466</Words>
  <Application>Microsoft Office PowerPoint</Application>
  <PresentationFormat>Diavoorstelling (4:3)</PresentationFormat>
  <Paragraphs>315</Paragraphs>
  <Slides>16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4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Times New Roman</vt:lpstr>
      <vt:lpstr>Verdana</vt:lpstr>
      <vt:lpstr>Blank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</vt:vector>
  </TitlesOfParts>
  <Company>Rijkswaterstaat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Philippart, Marc (WVL)</dc:creator>
  <cp:lastModifiedBy>Philippart, Marc (WVL)</cp:lastModifiedBy>
  <cp:revision>52</cp:revision>
  <dcterms:created xsi:type="dcterms:W3CDTF">2017-11-02T08:12:55Z</dcterms:created>
  <dcterms:modified xsi:type="dcterms:W3CDTF">2019-10-17T08:57:50Z</dcterms:modified>
</cp:coreProperties>
</file>