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632" r:id="rId2"/>
    <p:sldId id="633" r:id="rId3"/>
    <p:sldId id="636" r:id="rId4"/>
    <p:sldId id="634" r:id="rId5"/>
    <p:sldId id="635" r:id="rId6"/>
    <p:sldId id="637" r:id="rId7"/>
    <p:sldId id="638" r:id="rId8"/>
    <p:sldId id="639" r:id="rId9"/>
    <p:sldId id="640" r:id="rId10"/>
    <p:sldId id="641" r:id="rId11"/>
    <p:sldId id="646" r:id="rId12"/>
    <p:sldId id="645" r:id="rId13"/>
    <p:sldId id="642" r:id="rId14"/>
    <p:sldId id="647" r:id="rId15"/>
    <p:sldId id="559" r:id="rId16"/>
  </p:sldIdLst>
  <p:sldSz cx="9906000" cy="6858000" type="A4"/>
  <p:notesSz cx="6794500" cy="9931400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1pPr>
    <a:lvl2pPr marL="4572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2pPr>
    <a:lvl3pPr marL="9144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3pPr>
    <a:lvl4pPr marL="13716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4pPr>
    <a:lvl5pPr marL="1828800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5pPr>
    <a:lvl6pPr marL="22860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6pPr>
    <a:lvl7pPr marL="27432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7pPr>
    <a:lvl8pPr marL="32004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8pPr>
    <a:lvl9pPr marL="3657600" algn="l" defTabSz="914400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538D"/>
    <a:srgbClr val="005C9A"/>
    <a:srgbClr val="00216A"/>
    <a:srgbClr val="032B67"/>
    <a:srgbClr val="000066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>
        <p:scale>
          <a:sx n="130" d="100"/>
          <a:sy n="130" d="100"/>
        </p:scale>
        <p:origin x="-738" y="-18"/>
      </p:cViewPr>
      <p:guideLst>
        <p:guide orient="horz" pos="754"/>
        <p:guide pos="398"/>
      </p:guideLst>
    </p:cSldViewPr>
  </p:slideViewPr>
  <p:outlineViewPr>
    <p:cViewPr>
      <p:scale>
        <a:sx n="33" d="100"/>
        <a:sy n="33" d="100"/>
      </p:scale>
      <p:origin x="0" y="12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602" y="1158"/>
      </p:cViewPr>
      <p:guideLst>
        <p:guide orient="horz" pos="3128"/>
        <p:guide pos="214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t" anchorCtr="0" compatLnSpc="1">
            <a:prstTxWarp prst="textNoShape">
              <a:avLst/>
            </a:prstTxWarp>
          </a:bodyPr>
          <a:lstStyle>
            <a:lvl1pPr algn="l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742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t" anchorCtr="0" compatLnSpc="1">
            <a:prstTxWarp prst="textNoShape">
              <a:avLst/>
            </a:prstTxWarp>
          </a:bodyPr>
          <a:lstStyle>
            <a:lvl1pPr algn="r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3562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b" anchorCtr="0" compatLnSpc="1">
            <a:prstTxWarp prst="textNoShape">
              <a:avLst/>
            </a:prstTxWarp>
          </a:bodyPr>
          <a:lstStyle>
            <a:lvl1pPr algn="l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742" y="9433562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b" anchorCtr="0" compatLnSpc="1">
            <a:prstTxWarp prst="textNoShape">
              <a:avLst/>
            </a:prstTxWarp>
          </a:bodyPr>
          <a:lstStyle>
            <a:lvl1pPr algn="r" defTabSz="947922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E8F4C09-DDB8-4016-A5A5-B0E76A7AF1D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7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t" anchorCtr="0" compatLnSpc="1">
            <a:prstTxWarp prst="textNoShape">
              <a:avLst/>
            </a:prstTxWarp>
          </a:bodyPr>
          <a:lstStyle>
            <a:lvl1pPr algn="l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742" y="1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t" anchorCtr="0" compatLnSpc="1">
            <a:prstTxWarp prst="textNoShape">
              <a:avLst/>
            </a:prstTxWarp>
          </a:bodyPr>
          <a:lstStyle>
            <a:lvl1pPr algn="r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06438" y="744538"/>
            <a:ext cx="5381625" cy="37258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983" y="4718367"/>
            <a:ext cx="4984534" cy="4467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3562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b" anchorCtr="0" compatLnSpc="1">
            <a:prstTxWarp prst="textNoShape">
              <a:avLst/>
            </a:prstTxWarp>
          </a:bodyPr>
          <a:lstStyle>
            <a:lvl1pPr algn="l" defTabSz="949305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742" y="9433562"/>
            <a:ext cx="2944759" cy="497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4899" tIns="47448" rIns="94899" bIns="47448" numCol="1" anchor="b" anchorCtr="0" compatLnSpc="1">
            <a:prstTxWarp prst="textNoShape">
              <a:avLst/>
            </a:prstTxWarp>
          </a:bodyPr>
          <a:lstStyle>
            <a:lvl1pPr algn="r" defTabSz="947922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E03F556-94EE-48DA-B80D-AFB75D0696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4103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ＭＳ Ｐゴシック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25609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de-DE" dirty="0" smtClean="0"/>
              <a:t>Assessments, Model validation, validation </a:t>
            </a:r>
            <a:r>
              <a:rPr lang="de-DE" dirty="0" err="1" smtClean="0"/>
              <a:t>of</a:t>
            </a:r>
            <a:r>
              <a:rPr lang="de-DE" dirty="0" smtClean="0"/>
              <a:t> EO </a:t>
            </a:r>
            <a:r>
              <a:rPr lang="de-DE" dirty="0" err="1" smtClean="0"/>
              <a:t>data</a:t>
            </a:r>
            <a:r>
              <a:rPr lang="de-DE" dirty="0" smtClean="0"/>
              <a:t>, </a:t>
            </a:r>
            <a:r>
              <a:rPr lang="de-DE" dirty="0" err="1" smtClean="0"/>
              <a:t>climate</a:t>
            </a:r>
            <a:r>
              <a:rPr lang="de-DE" dirty="0" smtClean="0"/>
              <a:t> </a:t>
            </a:r>
            <a:r>
              <a:rPr lang="de-DE" dirty="0" err="1" smtClean="0"/>
              <a:t>models</a:t>
            </a: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17256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Folienbildplatzhalt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izenplatzhalter 2"/>
          <p:cNvSpPr>
            <a:spLocks noGrp="1"/>
          </p:cNvSpPr>
          <p:nvPr>
            <p:ph type="body" idx="1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defRPr/>
            </a:pPr>
            <a:endParaRPr lang="en-US">
              <a:latin typeface="Helvetica" charset="0"/>
              <a:ea typeface="ＭＳ Ｐゴシック" charset="0"/>
              <a:cs typeface="+mn-cs"/>
            </a:endParaRPr>
          </a:p>
        </p:txBody>
      </p:sp>
      <p:sp>
        <p:nvSpPr>
          <p:cNvPr id="61444" name="Foliennummernplatzhalter 3"/>
          <p:cNvSpPr>
            <a:spLocks noGrp="1"/>
          </p:cNvSpPr>
          <p:nvPr>
            <p:ph type="sldNum" sz="quarter" idx="5"/>
          </p:nvPr>
        </p:nvSpPr>
        <p:spPr>
          <a:extLs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/>
          <a:lstStyle>
            <a:lvl1pPr defTabSz="947922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1pPr>
            <a:lvl2pPr marL="716682" indent="-275648" defTabSz="947922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2pPr>
            <a:lvl3pPr marL="1102591" indent="-220518" defTabSz="947922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3pPr>
            <a:lvl4pPr marL="1543626" indent="-220518" defTabSz="947922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4pPr>
            <a:lvl5pPr marL="1984662" indent="-220518" defTabSz="947922"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5pPr>
            <a:lvl6pPr marL="2425699" indent="-220518" algn="ctr" defTabSz="94792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6pPr>
            <a:lvl7pPr marL="2866734" indent="-220518" algn="ctr" defTabSz="94792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7pPr>
            <a:lvl8pPr marL="3307771" indent="-220518" algn="ctr" defTabSz="94792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8pPr>
            <a:lvl9pPr marL="3748805" indent="-220518" algn="ctr" defTabSz="947922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 pitchFamily="50" charset="0"/>
                <a:ea typeface="ＭＳ Ｐゴシック" pitchFamily="34" charset="-128"/>
              </a:defRPr>
            </a:lvl9pPr>
          </a:lstStyle>
          <a:p>
            <a:pPr>
              <a:defRPr/>
            </a:pPr>
            <a:fld id="{86672848-09C7-4F1F-AC57-412441792F04}" type="slidenum">
              <a:rPr lang="en-GB" sz="1300">
                <a:solidFill>
                  <a:srgbClr val="00216A"/>
                </a:solidFill>
                <a:latin typeface="Helvetica" pitchFamily="2" charset="0"/>
              </a:rPr>
              <a:pPr>
                <a:defRPr/>
              </a:pPr>
              <a:t>15</a:t>
            </a:fld>
            <a:endParaRPr lang="en-GB" sz="1300">
              <a:solidFill>
                <a:srgbClr val="00216A"/>
              </a:solidFill>
              <a:latin typeface="Helvetica" pitchFamily="2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3BF3C6-8119-4E1A-B959-E1E2E4E92F02}" type="datetime1">
              <a:rPr lang="de-DE" smtClean="0"/>
              <a:t>15.10.2019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NOOS-Meeting 17. October 2019 BSH</a:t>
            </a:r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3893345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0" y="2060575"/>
            <a:ext cx="1728193" cy="158444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0" y="4077073"/>
            <a:ext cx="1728193" cy="1656184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AA2DB21A-C7B0-4FFF-B691-1B1FF0F078D5}" type="datetime1">
              <a:rPr lang="de-DE" smtClean="0"/>
              <a:t>15.10.2019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7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0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0" y="1981200"/>
            <a:ext cx="7579567" cy="3175992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8566FE2-8A80-4E65-8E83-1116E6062E4C}" type="datetime1">
              <a:rPr lang="de-DE" smtClean="0"/>
              <a:t>15.10.2019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28"/>
            <a:ext cx="3240360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5156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NOOS-Meeting 17. October 2019 BSH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C64143-83FF-416A-B324-09C1320C5C24}" type="datetime1">
              <a:rPr lang="de-DE" smtClean="0"/>
              <a:t>15.10.2019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3" r:id="rId2"/>
    <p:sldLayoutId id="2147485447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706946" y="1844824"/>
            <a:ext cx="8420100" cy="1800200"/>
          </a:xfrm>
        </p:spPr>
        <p:txBody>
          <a:bodyPr/>
          <a:lstStyle/>
          <a:p>
            <a:pPr algn="ctr"/>
            <a:r>
              <a:rPr lang="en-US" dirty="0" smtClean="0"/>
              <a:t>BSH @ Sea: North Sea Status and the Northeast Atlantic</a:t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sz="2400" b="0" dirty="0" smtClean="0"/>
              <a:t>H. Klein, Oceanographic Assessments</a:t>
            </a:r>
            <a:endParaRPr lang="en-US" sz="2400" b="0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43" b="19546"/>
          <a:stretch/>
        </p:blipFill>
        <p:spPr>
          <a:xfrm>
            <a:off x="-87560" y="3789040"/>
            <a:ext cx="10009112" cy="16573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1602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601" b="12724"/>
          <a:stretch/>
        </p:blipFill>
        <p:spPr>
          <a:xfrm>
            <a:off x="776536" y="116632"/>
            <a:ext cx="4037978" cy="999896"/>
          </a:xfrm>
          <a:prstGeom prst="rect">
            <a:avLst/>
          </a:prstGeom>
        </p:spPr>
      </p:pic>
      <p:sp>
        <p:nvSpPr>
          <p:cNvPr id="4" name="Textfeld 3"/>
          <p:cNvSpPr txBox="1"/>
          <p:nvPr/>
        </p:nvSpPr>
        <p:spPr>
          <a:xfrm>
            <a:off x="523128" y="1484784"/>
            <a:ext cx="8856984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GB" sz="2200" b="1" dirty="0" smtClean="0"/>
              <a:t>Regional Atlantic Circulation and Global Change </a:t>
            </a:r>
          </a:p>
          <a:p>
            <a:pPr algn="l">
              <a:spcAft>
                <a:spcPts val="600"/>
              </a:spcAft>
            </a:pPr>
            <a:endParaRPr lang="en-GB" sz="2200" dirty="0"/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Changes in the North Atlantic and </a:t>
            </a:r>
            <a:r>
              <a:rPr lang="en-GB" sz="2200" dirty="0" smtClean="0"/>
              <a:t>impact on North Sea conditions.</a:t>
            </a:r>
            <a:endParaRPr lang="en-GB" sz="2200" dirty="0" smtClean="0"/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Possible changes in the </a:t>
            </a:r>
            <a:r>
              <a:rPr lang="en-GB" sz="2200" dirty="0" smtClean="0"/>
              <a:t>future (climate modelling MPI Hamburg).</a:t>
            </a:r>
            <a:endParaRPr lang="en-GB" sz="2200" dirty="0" smtClean="0"/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Interaction between North Atlantic and North Sea.</a:t>
            </a:r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Source water masses of North Sea inflow.</a:t>
            </a:r>
          </a:p>
          <a:p>
            <a:pPr algn="l">
              <a:spcAft>
                <a:spcPts val="600"/>
              </a:spcAft>
            </a:pPr>
            <a:endParaRPr lang="en-GB" sz="2200" dirty="0" smtClean="0"/>
          </a:p>
          <a:p>
            <a:pPr algn="l">
              <a:spcAft>
                <a:spcPts val="600"/>
              </a:spcAft>
            </a:pPr>
            <a:r>
              <a:rPr lang="en-GB" sz="2200" u="sng" dirty="0" smtClean="0"/>
              <a:t>In-situ component</a:t>
            </a:r>
            <a:r>
              <a:rPr lang="en-GB" sz="2200" dirty="0" smtClean="0"/>
              <a:t>: co-operation with the University of Bremen</a:t>
            </a:r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Moorings, CTD-surveys, Pies at the MAR (2007- 2015) and </a:t>
            </a:r>
            <a:r>
              <a:rPr lang="en-GB" sz="2200" dirty="0" err="1" smtClean="0"/>
              <a:t>Goban</a:t>
            </a:r>
            <a:r>
              <a:rPr lang="en-GB" sz="2200" dirty="0" smtClean="0"/>
              <a:t> Spur (since 2016)</a:t>
            </a:r>
          </a:p>
        </p:txBody>
      </p:sp>
    </p:spTree>
    <p:extLst>
      <p:ext uri="{BB962C8B-B14F-4D97-AF65-F5344CB8AC3E}">
        <p14:creationId xmlns:p14="http://schemas.microsoft.com/office/powerpoint/2010/main" val="238137974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73559"/>
            <a:ext cx="7507560" cy="769441"/>
          </a:xfrm>
        </p:spPr>
        <p:txBody>
          <a:bodyPr/>
          <a:lstStyle/>
          <a:p>
            <a:r>
              <a:rPr lang="en-US" sz="2200" dirty="0" smtClean="0"/>
              <a:t>M.S. </a:t>
            </a:r>
            <a:r>
              <a:rPr lang="en-US" sz="2200" dirty="0" err="1" smtClean="0"/>
              <a:t>Merian</a:t>
            </a:r>
            <a:r>
              <a:rPr lang="en-US" sz="2200" dirty="0" smtClean="0"/>
              <a:t> 2019 </a:t>
            </a:r>
            <a:r>
              <a:rPr lang="en-US" sz="2200" dirty="0"/>
              <a:t>and Moorings at MAR (2007-2015</a:t>
            </a:r>
            <a:r>
              <a:rPr lang="en-US" sz="2200" dirty="0" smtClean="0"/>
              <a:t>)</a:t>
            </a:r>
            <a:br>
              <a:rPr lang="en-US" sz="2200" dirty="0" smtClean="0"/>
            </a:br>
            <a:r>
              <a:rPr lang="en-US" sz="2200" dirty="0" smtClean="0"/>
              <a:t>A co-operation with the University of Bremen</a:t>
            </a:r>
            <a:endParaRPr lang="en-US" sz="22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pic>
        <p:nvPicPr>
          <p:cNvPr id="5" name="Grafik 4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96752"/>
            <a:ext cx="5759450" cy="4761230"/>
          </a:xfrm>
          <a:prstGeom prst="rect">
            <a:avLst/>
          </a:prstGeom>
        </p:spPr>
      </p:pic>
      <p:grpSp>
        <p:nvGrpSpPr>
          <p:cNvPr id="9" name="Group 2"/>
          <p:cNvGrpSpPr>
            <a:grpSpLocks/>
          </p:cNvGrpSpPr>
          <p:nvPr/>
        </p:nvGrpSpPr>
        <p:grpSpPr bwMode="auto">
          <a:xfrm>
            <a:off x="5978808" y="1308309"/>
            <a:ext cx="3600400" cy="2573015"/>
            <a:chOff x="0" y="0"/>
            <a:chExt cx="4290" cy="3055"/>
          </a:xfrm>
        </p:grpSpPr>
        <p:pic>
          <p:nvPicPr>
            <p:cNvPr id="10" name="Bild 3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95" t="8139" r="6104" b="8139"/>
            <a:stretch>
              <a:fillRect/>
            </a:stretch>
          </p:blipFill>
          <p:spPr bwMode="auto">
            <a:xfrm>
              <a:off x="0" y="0"/>
              <a:ext cx="4290" cy="305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6795" t="8139" r="6104" b="8139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</p:pic>
        <p:cxnSp>
          <p:nvCxnSpPr>
            <p:cNvPr id="11" name="AutoShape 4"/>
            <p:cNvCxnSpPr>
              <a:cxnSpLocks noChangeShapeType="1"/>
            </p:cNvCxnSpPr>
            <p:nvPr/>
          </p:nvCxnSpPr>
          <p:spPr bwMode="auto">
            <a:xfrm>
              <a:off x="600" y="463"/>
              <a:ext cx="1833" cy="2340"/>
            </a:xfrm>
            <a:prstGeom prst="straightConnector1">
              <a:avLst/>
            </a:prstGeom>
            <a:noFill/>
            <a:ln w="19080" cap="sq">
              <a:solidFill>
                <a:srgbClr val="FF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cxnSp>
      </p:grpSp>
      <p:grpSp>
        <p:nvGrpSpPr>
          <p:cNvPr id="12" name="Group 8"/>
          <p:cNvGrpSpPr>
            <a:grpSpLocks/>
          </p:cNvGrpSpPr>
          <p:nvPr/>
        </p:nvGrpSpPr>
        <p:grpSpPr bwMode="auto">
          <a:xfrm>
            <a:off x="5817096" y="3933056"/>
            <a:ext cx="4088904" cy="2880320"/>
            <a:chOff x="4631" y="-2"/>
            <a:chExt cx="4817" cy="3244"/>
          </a:xfrm>
        </p:grpSpPr>
        <p:pic>
          <p:nvPicPr>
            <p:cNvPr id="13" name="Picture 83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560" t="9503" r="2925" b="5562"/>
            <a:stretch>
              <a:fillRect/>
            </a:stretch>
          </p:blipFill>
          <p:spPr bwMode="auto">
            <a:xfrm>
              <a:off x="4631" y="-2"/>
              <a:ext cx="4817" cy="324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blipFill dpi="0" rotWithShape="0">
                    <a:blip/>
                    <a:srcRect l="2560" t="9503" r="2925" b="5562"/>
                    <a:stretch>
                      <a:fillRect/>
                    </a:stretch>
                  </a:blip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</p:pic>
        <p:sp>
          <p:nvSpPr>
            <p:cNvPr id="14" name="Text Box 10"/>
            <p:cNvSpPr txBox="1">
              <a:spLocks noChangeArrowheads="1"/>
            </p:cNvSpPr>
            <p:nvPr/>
          </p:nvSpPr>
          <p:spPr bwMode="auto">
            <a:xfrm>
              <a:off x="6070" y="1489"/>
              <a:ext cx="1047" cy="68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hangingPunct="0">
                <a:spcBef>
                  <a:spcPts val="1400"/>
                </a:spcBef>
                <a:spcAft>
                  <a:spcPts val="0"/>
                </a:spcAft>
              </a:pPr>
              <a:r>
                <a:rPr lang="de-DE" sz="800" b="1" kern="50">
                  <a:solidFill>
                    <a:srgbClr val="FFFFFF"/>
                  </a:solidFill>
                  <a:effectLst/>
                  <a:latin typeface="Times New Roman"/>
                  <a:ea typeface="Times New Roman"/>
                </a:rPr>
                <a:t>Goban Spur</a:t>
              </a:r>
              <a:endParaRPr lang="de-DE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5" name="Text Box 11"/>
            <p:cNvSpPr txBox="1">
              <a:spLocks noChangeArrowheads="1"/>
            </p:cNvSpPr>
            <p:nvPr/>
          </p:nvSpPr>
          <p:spPr bwMode="auto">
            <a:xfrm>
              <a:off x="6940" y="304"/>
              <a:ext cx="1047" cy="49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hangingPunct="0">
                <a:spcBef>
                  <a:spcPts val="1400"/>
                </a:spcBef>
                <a:spcAft>
                  <a:spcPts val="0"/>
                </a:spcAft>
              </a:pPr>
              <a:r>
                <a:rPr lang="de-DE" sz="800" b="1" kern="50">
                  <a:solidFill>
                    <a:srgbClr val="FFFFFF"/>
                  </a:solidFill>
                  <a:effectLst/>
                  <a:latin typeface="Times New Roman"/>
                  <a:ea typeface="Times New Roman"/>
                </a:rPr>
                <a:t>Irland</a:t>
              </a:r>
              <a:endParaRPr lang="de-DE" sz="120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16" name="Text Box 12"/>
            <p:cNvSpPr txBox="1">
              <a:spLocks noChangeArrowheads="1"/>
            </p:cNvSpPr>
            <p:nvPr/>
          </p:nvSpPr>
          <p:spPr bwMode="auto">
            <a:xfrm>
              <a:off x="5215" y="596"/>
              <a:ext cx="1137" cy="65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 cap="flat">
                  <a:solidFill>
                    <a:srgbClr val="3465A4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/>
                </a14:hiddenEffects>
              </a:ext>
            </a:extLst>
          </p:spPr>
          <p:txBody>
            <a:bodyPr rot="0" vert="horz" wrap="square" lIns="91440" tIns="45720" rIns="91440" bIns="45720" anchor="t" anchorCtr="0">
              <a:noAutofit/>
            </a:bodyPr>
            <a:lstStyle/>
            <a:p>
              <a:pPr hangingPunct="0">
                <a:spcBef>
                  <a:spcPts val="1400"/>
                </a:spcBef>
                <a:spcAft>
                  <a:spcPts val="0"/>
                </a:spcAft>
              </a:pPr>
              <a:r>
                <a:rPr lang="de-DE" sz="800" b="1" kern="50">
                  <a:solidFill>
                    <a:srgbClr val="FFFFFF"/>
                  </a:solidFill>
                  <a:effectLst/>
                  <a:latin typeface="Times New Roman"/>
                  <a:ea typeface="Times New Roman"/>
                </a:rPr>
                <a:t>Porcupine Bank</a:t>
              </a:r>
              <a:endParaRPr lang="de-DE" sz="1200">
                <a:effectLst/>
                <a:latin typeface="Times New Roman"/>
                <a:ea typeface="Times New Roman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56245614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Main pathways into the eastern basin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1026" name="Picture 2" descr="X:\Meereskunde\Nordatlantik-Projekte\RACE!\Claudia_DataProgrammePlots\PLOTS\AVISO\Hov_along_Track_SPD_signU_2009_2014_newProduct_ST_SP_FFZ2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74" t="41950" r="3676" b="2746"/>
          <a:stretch/>
        </p:blipFill>
        <p:spPr bwMode="auto">
          <a:xfrm>
            <a:off x="128463" y="1340768"/>
            <a:ext cx="8987727" cy="4113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feld 1"/>
          <p:cNvSpPr txBox="1"/>
          <p:nvPr/>
        </p:nvSpPr>
        <p:spPr>
          <a:xfrm>
            <a:off x="632520" y="5517232"/>
            <a:ext cx="820891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200" dirty="0" smtClean="0"/>
              <a:t>FFZ2, AVISO data, absolute value (V) ×sign (zonal component</a:t>
            </a:r>
            <a:r>
              <a:rPr lang="de-DE" sz="2200" dirty="0" smtClean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06046243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en-US" dirty="0" smtClean="0"/>
              <a:t>Source Regions of North Sea Inflow:</a:t>
            </a:r>
            <a:br>
              <a:rPr lang="en-US" dirty="0" smtClean="0"/>
            </a:br>
            <a:r>
              <a:rPr lang="en-US" dirty="0" smtClean="0"/>
              <a:t>Argo Floats &amp; Models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grpSp>
        <p:nvGrpSpPr>
          <p:cNvPr id="13" name="Gruppieren 12"/>
          <p:cNvGrpSpPr/>
          <p:nvPr/>
        </p:nvGrpSpPr>
        <p:grpSpPr>
          <a:xfrm>
            <a:off x="344488" y="1215291"/>
            <a:ext cx="6840760" cy="2663135"/>
            <a:chOff x="344488" y="1485945"/>
            <a:chExt cx="6480720" cy="2375103"/>
          </a:xfrm>
        </p:grpSpPr>
        <p:pic>
          <p:nvPicPr>
            <p:cNvPr id="5" name="Bild 2"/>
            <p:cNvPicPr/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9147" t="6473" b="56098"/>
            <a:stretch/>
          </p:blipFill>
          <p:spPr bwMode="auto">
            <a:xfrm>
              <a:off x="344488" y="1628800"/>
              <a:ext cx="6480720" cy="2232248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2" name="Textfeld 1"/>
            <p:cNvSpPr txBox="1"/>
            <p:nvPr/>
          </p:nvSpPr>
          <p:spPr>
            <a:xfrm>
              <a:off x="776536" y="1485945"/>
              <a:ext cx="43204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de-DE" sz="2200" dirty="0" smtClean="0">
                  <a:solidFill>
                    <a:schemeClr val="tx1"/>
                  </a:solidFill>
                </a:rPr>
                <a:t>A</a:t>
              </a:r>
            </a:p>
          </p:txBody>
        </p:sp>
        <p:sp>
          <p:nvSpPr>
            <p:cNvPr id="10" name="Textfeld 9"/>
            <p:cNvSpPr txBox="1"/>
            <p:nvPr/>
          </p:nvSpPr>
          <p:spPr>
            <a:xfrm>
              <a:off x="4016896" y="1485945"/>
              <a:ext cx="43204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de-DE" sz="2200" dirty="0" smtClean="0">
                  <a:solidFill>
                    <a:schemeClr val="tx1"/>
                  </a:solidFill>
                </a:rPr>
                <a:t>B</a:t>
              </a:r>
            </a:p>
          </p:txBody>
        </p:sp>
      </p:grpSp>
      <p:grpSp>
        <p:nvGrpSpPr>
          <p:cNvPr id="14" name="Gruppieren 13"/>
          <p:cNvGrpSpPr/>
          <p:nvPr/>
        </p:nvGrpSpPr>
        <p:grpSpPr>
          <a:xfrm>
            <a:off x="349674" y="3717032"/>
            <a:ext cx="3379190" cy="2520280"/>
            <a:chOff x="349674" y="3795394"/>
            <a:chExt cx="3163166" cy="2297902"/>
          </a:xfrm>
        </p:grpSpPr>
        <p:pic>
          <p:nvPicPr>
            <p:cNvPr id="9" name="Grafik 8" descr="X:\Meereskunde\Nordatlantik-Projekte\RACE-II\Daten_und_Downloads\backward_trajectories\backtrajectories_seedjan2017_both_gmt.png"/>
            <p:cNvPicPr/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" t="12182" r="3680" b="16751"/>
            <a:stretch/>
          </p:blipFill>
          <p:spPr bwMode="auto">
            <a:xfrm>
              <a:off x="349674" y="3795394"/>
              <a:ext cx="3163166" cy="1872208"/>
            </a:xfrm>
            <a:prstGeom prst="rect">
              <a:avLst/>
            </a:prstGeom>
            <a:noFill/>
            <a:ln>
              <a:noFill/>
            </a:ln>
            <a:extLst>
              <a:ext uri="{53640926-AAD7-44D8-BBD7-CCE9431645EC}">
                <a14:shadowObscured xmlns:a14="http://schemas.microsoft.com/office/drawing/2010/main"/>
              </a:ext>
            </a:extLst>
          </p:spPr>
        </p:pic>
        <p:sp>
          <p:nvSpPr>
            <p:cNvPr id="11" name="Textfeld 10"/>
            <p:cNvSpPr txBox="1"/>
            <p:nvPr/>
          </p:nvSpPr>
          <p:spPr>
            <a:xfrm>
              <a:off x="776536" y="5662409"/>
              <a:ext cx="432048" cy="43088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de-DE" sz="2200" dirty="0" smtClean="0">
                  <a:solidFill>
                    <a:schemeClr val="tx1"/>
                  </a:solidFill>
                </a:rPr>
                <a:t>C</a:t>
              </a:r>
            </a:p>
          </p:txBody>
        </p:sp>
      </p:grpSp>
      <p:sp>
        <p:nvSpPr>
          <p:cNvPr id="12" name="Textfeld 11"/>
          <p:cNvSpPr txBox="1"/>
          <p:nvPr/>
        </p:nvSpPr>
        <p:spPr>
          <a:xfrm>
            <a:off x="4088904" y="4077072"/>
            <a:ext cx="4896544" cy="15234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GB" sz="2200" dirty="0" smtClean="0"/>
              <a:t>A, B: Argo float trajectories with deployment position (</a:t>
            </a:r>
            <a:r>
              <a:rPr lang="en-GB" sz="2200" dirty="0" smtClean="0">
                <a:solidFill>
                  <a:srgbClr val="FFFF00"/>
                </a:solidFill>
              </a:rPr>
              <a:t>●</a:t>
            </a:r>
            <a:r>
              <a:rPr lang="en-GB" sz="2200" dirty="0" smtClean="0"/>
              <a:t>)</a:t>
            </a:r>
          </a:p>
          <a:p>
            <a:pPr algn="l">
              <a:spcAft>
                <a:spcPts val="600"/>
              </a:spcAft>
            </a:pPr>
            <a:r>
              <a:rPr lang="en-GB" sz="2200" dirty="0" smtClean="0"/>
              <a:t>C: Backward trajectories calculated by the NWES model of UK Met Office</a:t>
            </a:r>
          </a:p>
        </p:txBody>
      </p:sp>
    </p:spTree>
    <p:extLst>
      <p:ext uri="{BB962C8B-B14F-4D97-AF65-F5344CB8AC3E}">
        <p14:creationId xmlns:p14="http://schemas.microsoft.com/office/powerpoint/2010/main" val="79966221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681335"/>
            <a:ext cx="7507560" cy="461665"/>
          </a:xfrm>
        </p:spPr>
        <p:txBody>
          <a:bodyPr/>
          <a:lstStyle/>
          <a:p>
            <a:r>
              <a:rPr lang="en-US" dirty="0" smtClean="0"/>
              <a:t>Data </a:t>
            </a:r>
            <a:r>
              <a:rPr lang="en-US" smtClean="0"/>
              <a:t>Requirements Skagerrak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488504" y="1700808"/>
            <a:ext cx="8496944" cy="34470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200" dirty="0" smtClean="0"/>
              <a:t>There is a strong demand for continuous (real-time) measurements in the Skagerrak by several organizations, e.g. for the validation of numerical models and by the Navy.</a:t>
            </a:r>
          </a:p>
          <a:p>
            <a:pPr algn="l">
              <a:spcAft>
                <a:spcPts val="600"/>
              </a:spcAft>
            </a:pPr>
            <a:endParaRPr lang="en-US" sz="2200" dirty="0" smtClean="0"/>
          </a:p>
          <a:p>
            <a:pPr algn="l">
              <a:spcAft>
                <a:spcPts val="600"/>
              </a:spcAft>
            </a:pPr>
            <a:r>
              <a:rPr lang="en-US" sz="2200" dirty="0" smtClean="0"/>
              <a:t>Is it possible to set-up and organize such a station in the framework of NOOS?</a:t>
            </a:r>
          </a:p>
          <a:p>
            <a:pPr algn="l">
              <a:spcAft>
                <a:spcPts val="600"/>
              </a:spcAft>
            </a:pPr>
            <a:endParaRPr lang="en-US" sz="2200" dirty="0"/>
          </a:p>
          <a:p>
            <a:pPr algn="l">
              <a:spcAft>
                <a:spcPts val="600"/>
              </a:spcAft>
            </a:pPr>
            <a:r>
              <a:rPr lang="en-US" sz="2200" dirty="0" smtClean="0"/>
              <a:t>Are there any ideas how to realize such a station and which are the requirements with regard to parameters, time steps etc.?</a:t>
            </a:r>
          </a:p>
        </p:txBody>
      </p:sp>
    </p:spTree>
    <p:extLst>
      <p:ext uri="{BB962C8B-B14F-4D97-AF65-F5344CB8AC3E}">
        <p14:creationId xmlns:p14="http://schemas.microsoft.com/office/powerpoint/2010/main" val="84167569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Textfeld 3"/>
          <p:cNvSpPr txBox="1">
            <a:spLocks noChangeArrowheads="1"/>
          </p:cNvSpPr>
          <p:nvPr/>
        </p:nvSpPr>
        <p:spPr bwMode="auto">
          <a:xfrm>
            <a:off x="686128" y="692150"/>
            <a:ext cx="1724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1pPr>
            <a:lvl2pPr marL="742950" indent="-28575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2pPr>
            <a:lvl3pPr marL="11430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3pPr>
            <a:lvl4pPr marL="16002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4pPr>
            <a:lvl5pPr marL="2057400" indent="-228600"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rgbClr val="00538D"/>
                </a:solidFill>
                <a:latin typeface="Helvetica LT"/>
                <a:ea typeface="MS PGothic" pitchFamily="34" charset="-128"/>
              </a:defRPr>
            </a:lvl9pPr>
          </a:lstStyle>
          <a:p>
            <a:r>
              <a:rPr lang="en-GB" sz="2400" dirty="0" smtClean="0">
                <a:latin typeface="Arial" pitchFamily="34" charset="0"/>
                <a:cs typeface="Arial" pitchFamily="34" charset="0"/>
              </a:rPr>
              <a:t>Thank You</a:t>
            </a:r>
            <a:r>
              <a:rPr lang="de-DE" sz="2400" dirty="0" smtClean="0">
                <a:latin typeface="Arial" pitchFamily="34" charset="0"/>
                <a:cs typeface="Arial" pitchFamily="34" charset="0"/>
              </a:rPr>
              <a:t>!</a:t>
            </a:r>
            <a:endParaRPr lang="de-DE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Fußzeilenplatzhalt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3" name="Foliennummernplatzhalter 2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4568" y="1412776"/>
            <a:ext cx="7257256" cy="4621114"/>
          </a:xfrm>
          <a:prstGeom prst="rect">
            <a:avLst/>
          </a:prstGeom>
        </p:spPr>
      </p:pic>
      <p:sp>
        <p:nvSpPr>
          <p:cNvPr id="5" name="Textfeld 4"/>
          <p:cNvSpPr txBox="1"/>
          <p:nvPr/>
        </p:nvSpPr>
        <p:spPr>
          <a:xfrm>
            <a:off x="8481392" y="5589240"/>
            <a:ext cx="13681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de-DE" sz="1600" dirty="0" smtClean="0">
                <a:solidFill>
                  <a:schemeClr val="tx1"/>
                </a:solidFill>
              </a:rPr>
              <a:t>© D. Hauck</a:t>
            </a:r>
            <a:endParaRPr lang="de-DE" sz="1600" dirty="0" smtClean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we doing?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380288" y="1467569"/>
            <a:ext cx="8856984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/>
              <a:t>We observe </a:t>
            </a:r>
            <a:r>
              <a:rPr lang="en-GB" sz="2200" dirty="0" smtClean="0"/>
              <a:t>and assess the </a:t>
            </a:r>
            <a:r>
              <a:rPr lang="en-GB" sz="2200" dirty="0" smtClean="0"/>
              <a:t>ocean </a:t>
            </a:r>
            <a:r>
              <a:rPr lang="en-GB" sz="2200" dirty="0" smtClean="0"/>
              <a:t>to meet our reporting obligations (</a:t>
            </a:r>
            <a:r>
              <a:rPr lang="en-GB" sz="2200" dirty="0" smtClean="0"/>
              <a:t>OSPAR, HELCOM, MSFD, ICES, etc</a:t>
            </a:r>
            <a:r>
              <a:rPr lang="en-GB" sz="2200" dirty="0" smtClean="0"/>
              <a:t>.).</a:t>
            </a:r>
            <a:endParaRPr lang="en-GB" sz="2200" dirty="0" smtClean="0"/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/>
              <a:t>We provide information and services for public </a:t>
            </a:r>
            <a:r>
              <a:rPr lang="en-GB" sz="2200" dirty="0" smtClean="0"/>
              <a:t>users, other </a:t>
            </a:r>
            <a:r>
              <a:rPr lang="en-GB" sz="2200" dirty="0" smtClean="0"/>
              <a:t>institutions </a:t>
            </a:r>
            <a:r>
              <a:rPr lang="en-GB" sz="2200" dirty="0" smtClean="0"/>
              <a:t>and agencies and </a:t>
            </a:r>
            <a:r>
              <a:rPr lang="en-GB" sz="2200" dirty="0" smtClean="0"/>
              <a:t>provide advice for the German Government</a:t>
            </a:r>
          </a:p>
          <a:p>
            <a:pPr marL="342900" indent="-342900" algn="l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2200" dirty="0" smtClean="0"/>
              <a:t>We provide information with regard to the adaption to climate change for marine infrastructure, coastal protection, marine shipping and offshore industry etc.</a:t>
            </a:r>
          </a:p>
        </p:txBody>
      </p:sp>
      <p:grpSp>
        <p:nvGrpSpPr>
          <p:cNvPr id="4" name="Gruppieren 3"/>
          <p:cNvGrpSpPr/>
          <p:nvPr/>
        </p:nvGrpSpPr>
        <p:grpSpPr>
          <a:xfrm>
            <a:off x="308280" y="4072097"/>
            <a:ext cx="9001000" cy="2009336"/>
            <a:chOff x="416496" y="4077072"/>
            <a:chExt cx="9001000" cy="2009336"/>
          </a:xfrm>
        </p:grpSpPr>
        <p:sp>
          <p:nvSpPr>
            <p:cNvPr id="3" name="Textfeld 2"/>
            <p:cNvSpPr txBox="1"/>
            <p:nvPr/>
          </p:nvSpPr>
          <p:spPr>
            <a:xfrm>
              <a:off x="416496" y="4077072"/>
              <a:ext cx="9001000" cy="12157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ts val="600"/>
                </a:spcAft>
              </a:pPr>
              <a:endParaRPr lang="en-GB" sz="900" dirty="0" smtClean="0">
                <a:sym typeface="ZapfDingbats"/>
              </a:endParaRPr>
            </a:p>
            <a:p>
              <a:pPr>
                <a:spcAft>
                  <a:spcPts val="600"/>
                </a:spcAft>
              </a:pPr>
              <a:r>
                <a:rPr lang="en-GB" sz="3200" dirty="0" smtClean="0">
                  <a:sym typeface="ZapfDingbats"/>
                </a:rPr>
                <a:t></a:t>
              </a:r>
              <a:endParaRPr lang="en-GB" sz="3200" dirty="0"/>
            </a:p>
            <a:p>
              <a:pPr algn="l">
                <a:spcAft>
                  <a:spcPts val="600"/>
                </a:spcAft>
              </a:pPr>
              <a:r>
                <a:rPr lang="en-GB" sz="2200" dirty="0"/>
                <a:t>To have an eye on the ocean we need model data, EO data </a:t>
              </a:r>
              <a:r>
                <a:rPr lang="en-GB" sz="2200" dirty="0" smtClean="0"/>
                <a:t>and:</a:t>
              </a:r>
              <a:endParaRPr lang="en-GB" sz="2200" dirty="0"/>
            </a:p>
          </p:txBody>
        </p:sp>
        <p:sp>
          <p:nvSpPr>
            <p:cNvPr id="9" name="AutoShape 3"/>
            <p:cNvSpPr>
              <a:spLocks noChangeArrowheads="1"/>
            </p:cNvSpPr>
            <p:nvPr/>
          </p:nvSpPr>
          <p:spPr bwMode="auto">
            <a:xfrm>
              <a:off x="4304928" y="5438336"/>
              <a:ext cx="1880691" cy="648072"/>
            </a:xfrm>
            <a:prstGeom prst="flowChartProcess">
              <a:avLst/>
            </a:prstGeom>
            <a:solidFill>
              <a:srgbClr val="99CCFF">
                <a:alpha val="50000"/>
              </a:srgb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>
                <a:spcBef>
                  <a:spcPct val="0"/>
                </a:spcBef>
              </a:pPr>
              <a:r>
                <a:rPr lang="en-US" altLang="de-DE" sz="1800" b="1" dirty="0" smtClean="0">
                  <a:latin typeface="Helvetica" pitchFamily="34" charset="0"/>
                </a:rPr>
                <a:t>In-situ data</a:t>
              </a:r>
              <a:endParaRPr lang="en-US" altLang="de-DE" sz="1800" dirty="0">
                <a:latin typeface="Helvetica" pitchFamily="34" charset="0"/>
              </a:endParaRPr>
            </a:p>
          </p:txBody>
        </p:sp>
      </p:grpSp>
      <p:pic>
        <p:nvPicPr>
          <p:cNvPr id="10" name="Picture 2" descr="Bildergebni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49344" y="2403480"/>
            <a:ext cx="1714500" cy="2276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80510268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en-US" dirty="0" smtClean="0"/>
              <a:t>In-Situ Data: 3 Pillars,</a:t>
            </a:r>
            <a:br>
              <a:rPr lang="en-US" dirty="0" smtClean="0"/>
            </a:br>
            <a:r>
              <a:rPr lang="en-US" dirty="0" smtClean="0"/>
              <a:t>General Approach: Merging of Data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0632" y="1268760"/>
            <a:ext cx="6120941" cy="45540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883794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6638925" cy="830997"/>
          </a:xfrm>
        </p:spPr>
        <p:txBody>
          <a:bodyPr/>
          <a:lstStyle/>
          <a:p>
            <a:r>
              <a:rPr lang="en-US" dirty="0" smtClean="0"/>
              <a:t>MARNET: Hourly in-situ data from fixed North Sea and Baltic Sea stations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pSp>
        <p:nvGrpSpPr>
          <p:cNvPr id="9" name="Gruppieren 8"/>
          <p:cNvGrpSpPr/>
          <p:nvPr/>
        </p:nvGrpSpPr>
        <p:grpSpPr>
          <a:xfrm>
            <a:off x="31290" y="1488634"/>
            <a:ext cx="9602230" cy="4726733"/>
            <a:chOff x="231312" y="1493184"/>
            <a:chExt cx="9114176" cy="4312080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913" t="7345" r="1972" b="35965"/>
            <a:stretch/>
          </p:blipFill>
          <p:spPr>
            <a:xfrm>
              <a:off x="231312" y="1493184"/>
              <a:ext cx="9114176" cy="4312080"/>
            </a:xfrm>
            <a:prstGeom prst="rect">
              <a:avLst/>
            </a:prstGeom>
            <a:effectLst>
              <a:outerShdw blurRad="50800" dist="38100" dir="10800000" algn="r" rotWithShape="0">
                <a:prstClr val="black">
                  <a:alpha val="40000"/>
                </a:prstClr>
              </a:outerShdw>
              <a:softEdge rad="76200"/>
            </a:effectLst>
          </p:spPr>
        </p:pic>
        <p:grpSp>
          <p:nvGrpSpPr>
            <p:cNvPr id="11" name="Gruppieren 10"/>
            <p:cNvGrpSpPr/>
            <p:nvPr/>
          </p:nvGrpSpPr>
          <p:grpSpPr>
            <a:xfrm>
              <a:off x="2438398" y="2483424"/>
              <a:ext cx="5970590" cy="2376965"/>
              <a:chOff x="2438398" y="2483424"/>
              <a:chExt cx="5970590" cy="2376965"/>
            </a:xfrm>
          </p:grpSpPr>
          <p:sp>
            <p:nvSpPr>
              <p:cNvPr id="12" name="Textfeld 11"/>
              <p:cNvSpPr txBox="1"/>
              <p:nvPr/>
            </p:nvSpPr>
            <p:spPr>
              <a:xfrm>
                <a:off x="2438398" y="2671911"/>
                <a:ext cx="636713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de-DE" sz="1200" b="1" i="1" dirty="0" smtClean="0">
                    <a:solidFill>
                      <a:srgbClr val="FFFF00"/>
                    </a:solidFill>
                  </a:rPr>
                  <a:t>NSB 2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3" name="Textfeld 12"/>
              <p:cNvSpPr txBox="1"/>
              <p:nvPr/>
            </p:nvSpPr>
            <p:spPr>
              <a:xfrm>
                <a:off x="2964504" y="3240088"/>
                <a:ext cx="6367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>
                    <a:solidFill>
                      <a:srgbClr val="FFFF00"/>
                    </a:solidFill>
                  </a:rPr>
                  <a:t>NSB </a:t>
                </a:r>
                <a:r>
                  <a:rPr lang="de-DE" sz="1200" b="1" i="1" dirty="0" smtClean="0">
                    <a:solidFill>
                      <a:srgbClr val="FFFF00"/>
                    </a:solidFill>
                  </a:rPr>
                  <a:t>3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4" name="Textfeld 13"/>
              <p:cNvSpPr txBox="1"/>
              <p:nvPr/>
            </p:nvSpPr>
            <p:spPr>
              <a:xfrm>
                <a:off x="3337099" y="4014936"/>
                <a:ext cx="585417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err="1" smtClean="0">
                    <a:solidFill>
                      <a:srgbClr val="FFFF00"/>
                    </a:solidFill>
                  </a:rPr>
                  <a:t>DeBu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5" name="Textfeld 14"/>
              <p:cNvSpPr txBox="1"/>
              <p:nvPr/>
            </p:nvSpPr>
            <p:spPr>
              <a:xfrm>
                <a:off x="2459824" y="4001039"/>
                <a:ext cx="51809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>
                    <a:solidFill>
                      <a:srgbClr val="FFFF00"/>
                    </a:solidFill>
                  </a:rPr>
                  <a:t>EMS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6" name="Textfeld 15"/>
              <p:cNvSpPr txBox="1"/>
              <p:nvPr/>
            </p:nvSpPr>
            <p:spPr>
              <a:xfrm>
                <a:off x="2696962" y="4583390"/>
                <a:ext cx="6815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>
                    <a:solidFill>
                      <a:srgbClr val="FFFF00"/>
                    </a:solidFill>
                  </a:rPr>
                  <a:t>FINO 1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7" name="Textfeld 16"/>
              <p:cNvSpPr txBox="1"/>
              <p:nvPr/>
            </p:nvSpPr>
            <p:spPr>
              <a:xfrm>
                <a:off x="3116351" y="2483424"/>
                <a:ext cx="6815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>
                    <a:solidFill>
                      <a:srgbClr val="FFFF00"/>
                    </a:solidFill>
                  </a:rPr>
                  <a:t>FINO 3</a:t>
                </a:r>
                <a:endParaRPr lang="de-DE" sz="1200" b="1" i="1" dirty="0">
                  <a:solidFill>
                    <a:srgbClr val="FFFF00"/>
                  </a:solidFill>
                </a:endParaRPr>
              </a:p>
            </p:txBody>
          </p:sp>
          <p:sp>
            <p:nvSpPr>
              <p:cNvPr id="18" name="Textfeld 17"/>
              <p:cNvSpPr txBox="1"/>
              <p:nvPr/>
            </p:nvSpPr>
            <p:spPr>
              <a:xfrm>
                <a:off x="5459203" y="3620725"/>
                <a:ext cx="46679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/>
                  <a:t>Kiel</a:t>
                </a:r>
                <a:endParaRPr lang="de-DE" sz="1200" b="1" i="1" dirty="0"/>
              </a:p>
            </p:txBody>
          </p:sp>
          <p:sp>
            <p:nvSpPr>
              <p:cNvPr id="19" name="Textfeld 18"/>
              <p:cNvSpPr txBox="1"/>
              <p:nvPr/>
            </p:nvSpPr>
            <p:spPr>
              <a:xfrm>
                <a:off x="6105128" y="3482226"/>
                <a:ext cx="559770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err="1" smtClean="0"/>
                  <a:t>FeBe</a:t>
                </a:r>
                <a:endParaRPr lang="de-DE" sz="1200" b="1" i="1" dirty="0"/>
              </a:p>
            </p:txBody>
          </p:sp>
          <p:sp>
            <p:nvSpPr>
              <p:cNvPr id="20" name="Textfeld 19"/>
              <p:cNvSpPr txBox="1"/>
              <p:nvPr/>
            </p:nvSpPr>
            <p:spPr>
              <a:xfrm>
                <a:off x="7243277" y="3304094"/>
                <a:ext cx="39786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/>
                  <a:t>DS</a:t>
                </a:r>
                <a:endParaRPr lang="de-DE" sz="1200" b="1" i="1" dirty="0"/>
              </a:p>
            </p:txBody>
          </p:sp>
          <p:sp>
            <p:nvSpPr>
              <p:cNvPr id="21" name="Textfeld 20"/>
              <p:cNvSpPr txBox="1"/>
              <p:nvPr/>
            </p:nvSpPr>
            <p:spPr>
              <a:xfrm>
                <a:off x="7727390" y="2875576"/>
                <a:ext cx="681598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>
                    <a:solidFill>
                      <a:srgbClr val="FF9900"/>
                    </a:solidFill>
                  </a:rPr>
                  <a:t>FINO 2</a:t>
                </a:r>
                <a:endParaRPr lang="de-DE" sz="1200" b="1" i="1" dirty="0">
                  <a:solidFill>
                    <a:srgbClr val="FF9900"/>
                  </a:solidFill>
                </a:endParaRPr>
              </a:p>
            </p:txBody>
          </p:sp>
          <p:sp>
            <p:nvSpPr>
              <p:cNvPr id="22" name="Textfeld 21"/>
              <p:cNvSpPr txBox="1"/>
              <p:nvPr/>
            </p:nvSpPr>
            <p:spPr>
              <a:xfrm>
                <a:off x="3993342" y="4160113"/>
                <a:ext cx="595036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lvl="0"/>
                <a:r>
                  <a:rPr lang="de-DE" sz="1200" b="1" i="1" dirty="0" smtClean="0">
                    <a:solidFill>
                      <a:srgbClr val="FFFFCC"/>
                    </a:solidFill>
                  </a:rPr>
                  <a:t>Elbe1</a:t>
                </a:r>
                <a:endParaRPr lang="de-DE" sz="1200" b="1" i="1" dirty="0">
                  <a:solidFill>
                    <a:srgbClr val="FFFFCC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2539996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7291536" cy="830997"/>
          </a:xfrm>
        </p:spPr>
        <p:txBody>
          <a:bodyPr/>
          <a:lstStyle/>
          <a:p>
            <a:r>
              <a:rPr lang="en-US" dirty="0" smtClean="0"/>
              <a:t>BSH North Sea Summer Survey 1998 – 2019ff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81" y="1551771"/>
            <a:ext cx="4997948" cy="4576137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5874196" y="1726703"/>
            <a:ext cx="3744416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200" dirty="0" smtClean="0"/>
              <a:t>About 100 stations: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Marine Physics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Nutrients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Organic Contaminants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Trace Metals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Artificial Nuclides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/>
              <a:t>Secchi Depth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Air Chemistry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GB" sz="2200" dirty="0" smtClean="0">
                <a:solidFill>
                  <a:srgbClr val="0070C0"/>
                </a:solidFill>
              </a:rPr>
              <a:t>Visible Pollutions …</a:t>
            </a:r>
          </a:p>
          <a:p>
            <a:r>
              <a:rPr lang="en-GB" sz="2200" dirty="0" smtClean="0">
                <a:solidFill>
                  <a:srgbClr val="0070C0"/>
                </a:solidFill>
                <a:sym typeface="ZapfDingbats"/>
              </a:rPr>
              <a:t></a:t>
            </a:r>
            <a:endParaRPr lang="en-GB" sz="2200" dirty="0" smtClean="0">
              <a:solidFill>
                <a:srgbClr val="0070C0"/>
              </a:solidFill>
            </a:endParaRPr>
          </a:p>
          <a:p>
            <a:pPr algn="l"/>
            <a:r>
              <a:rPr lang="en-GB" sz="2000" dirty="0" smtClean="0">
                <a:solidFill>
                  <a:schemeClr val="tx1"/>
                </a:solidFill>
              </a:rPr>
              <a:t>Long-term observations, used for assessments, model and EO validation etc.</a:t>
            </a:r>
            <a:endParaRPr lang="en-GB" sz="2000" dirty="0">
              <a:solidFill>
                <a:schemeClr val="tx1"/>
              </a:solidFill>
            </a:endParaRPr>
          </a:p>
        </p:txBody>
      </p:sp>
      <p:grpSp>
        <p:nvGrpSpPr>
          <p:cNvPr id="5" name="Gruppieren 4"/>
          <p:cNvGrpSpPr/>
          <p:nvPr/>
        </p:nvGrpSpPr>
        <p:grpSpPr>
          <a:xfrm>
            <a:off x="1568624" y="1741583"/>
            <a:ext cx="1460689" cy="715754"/>
            <a:chOff x="1568624" y="1741583"/>
            <a:chExt cx="1460689" cy="715754"/>
          </a:xfrm>
        </p:grpSpPr>
        <p:sp>
          <p:nvSpPr>
            <p:cNvPr id="4" name="Pfeil nach oben und unten 3"/>
            <p:cNvSpPr/>
            <p:nvPr/>
          </p:nvSpPr>
          <p:spPr bwMode="auto">
            <a:xfrm>
              <a:off x="2762587" y="1741583"/>
              <a:ext cx="266726" cy="360040"/>
            </a:xfrm>
            <a:prstGeom prst="upDownArrow">
              <a:avLst/>
            </a:pr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sp>
          <p:nvSpPr>
            <p:cNvPr id="9" name="Pfeil nach oben und unten 8"/>
            <p:cNvSpPr/>
            <p:nvPr/>
          </p:nvSpPr>
          <p:spPr bwMode="auto">
            <a:xfrm>
              <a:off x="2144688" y="1741583"/>
              <a:ext cx="266726" cy="360040"/>
            </a:xfrm>
            <a:prstGeom prst="upDownArrow">
              <a:avLst/>
            </a:prstGeom>
            <a:solidFill>
              <a:srgbClr val="FF0000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sp>
          <p:nvSpPr>
            <p:cNvPr id="10" name="Pfeil nach oben und unten 9"/>
            <p:cNvSpPr/>
            <p:nvPr/>
          </p:nvSpPr>
          <p:spPr bwMode="auto">
            <a:xfrm>
              <a:off x="1568624" y="2097297"/>
              <a:ext cx="167484" cy="360040"/>
            </a:xfrm>
            <a:prstGeom prst="upDownArrow">
              <a:avLst/>
            </a:prstGeom>
            <a:solidFill>
              <a:srgbClr val="FF0000"/>
            </a:solidFill>
            <a:ln>
              <a:noFill/>
            </a:ln>
            <a:effectLst/>
            <a:scene3d>
              <a:camera prst="orthographicFront">
                <a:rot lat="0" lon="0" rev="2700000"/>
              </a:camera>
              <a:lightRig rig="threePt" dir="t"/>
            </a:scene3d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57664266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7579568" cy="830997"/>
          </a:xfrm>
        </p:spPr>
        <p:txBody>
          <a:bodyPr/>
          <a:lstStyle/>
          <a:p>
            <a:r>
              <a:rPr lang="en-US" dirty="0"/>
              <a:t>Temperature and Salinity Sections at 59 and 58°N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1" name="Textfeld 10"/>
          <p:cNvSpPr txBox="1"/>
          <p:nvPr/>
        </p:nvSpPr>
        <p:spPr>
          <a:xfrm>
            <a:off x="282834" y="1844824"/>
            <a:ext cx="108012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59° N</a:t>
            </a:r>
          </a:p>
          <a:p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de-DE" sz="20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de-DE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(</a:t>
            </a:r>
            <a:r>
              <a:rPr lang="de-DE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2019)</a:t>
            </a:r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de-DE" sz="2000" b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r>
              <a:rPr lang="de-DE" sz="2000" b="1" dirty="0" smtClean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58° N</a:t>
            </a:r>
          </a:p>
          <a:p>
            <a:endParaRPr lang="de-DE" sz="2000" b="1" dirty="0" smtClean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1840888" y="1268760"/>
            <a:ext cx="6150000" cy="5400600"/>
            <a:chOff x="1840888" y="1268760"/>
            <a:chExt cx="6150000" cy="5400600"/>
          </a:xfrm>
        </p:grpSpPr>
        <p:pic>
          <p:nvPicPr>
            <p:cNvPr id="2" name="Grafik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840888" y="1268760"/>
              <a:ext cx="3109896" cy="5400600"/>
            </a:xfrm>
            <a:prstGeom prst="rect">
              <a:avLst/>
            </a:prstGeom>
            <a:solidFill>
              <a:schemeClr val="bg1"/>
            </a:solidFill>
          </p:spPr>
        </p:pic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80992" y="1268760"/>
              <a:ext cx="3109896" cy="5400600"/>
            </a:xfrm>
            <a:prstGeom prst="rect">
              <a:avLst/>
            </a:prstGeom>
            <a:solidFill>
              <a:schemeClr val="bg1"/>
            </a:solidFill>
          </p:spPr>
        </p:pic>
      </p:grpSp>
    </p:spTree>
    <p:extLst>
      <p:ext uri="{BB962C8B-B14F-4D97-AF65-F5344CB8AC3E}">
        <p14:creationId xmlns:p14="http://schemas.microsoft.com/office/powerpoint/2010/main" val="377531335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760" y="260648"/>
            <a:ext cx="5368419" cy="6381328"/>
          </a:xfrm>
          <a:prstGeom prst="rect">
            <a:avLst/>
          </a:prstGeom>
        </p:spPr>
      </p:pic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69897" y="1259468"/>
            <a:ext cx="2557675" cy="35086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b">
            <a:spAutoFit/>
          </a:bodyPr>
          <a:lstStyle/>
          <a:p>
            <a:pPr algn="ctr"/>
            <a:r>
              <a:rPr lang="en-GB" sz="2400" b="1" dirty="0">
                <a:solidFill>
                  <a:schemeClr val="tx1"/>
                </a:solidFill>
              </a:rPr>
              <a:t>34 and 35 </a:t>
            </a:r>
            <a:r>
              <a:rPr lang="en-GB" sz="2400" b="1" dirty="0" smtClean="0">
                <a:solidFill>
                  <a:schemeClr val="tx1"/>
                </a:solidFill>
              </a:rPr>
              <a:t>Isohalines</a:t>
            </a:r>
          </a:p>
          <a:p>
            <a:pPr algn="ctr"/>
            <a:endParaRPr lang="en-GB" sz="24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1800" b="1" dirty="0" smtClean="0">
                <a:solidFill>
                  <a:schemeClr val="tx1"/>
                </a:solidFill>
              </a:rPr>
              <a:t>High inter-annual variability of AW inflow</a:t>
            </a:r>
            <a:endParaRPr lang="en-GB" sz="1800" b="1" dirty="0" smtClean="0">
              <a:solidFill>
                <a:schemeClr val="tx1"/>
              </a:solidFill>
            </a:endParaRPr>
          </a:p>
          <a:p>
            <a:pPr algn="ctr"/>
            <a:r>
              <a:rPr lang="en-GB" sz="2400" dirty="0"/>
              <a:t/>
            </a:r>
            <a:br>
              <a:rPr lang="en-GB" sz="2400" dirty="0"/>
            </a:br>
            <a:r>
              <a:rPr lang="en-GB" sz="2400" dirty="0"/>
              <a:t> </a:t>
            </a:r>
            <a:r>
              <a:rPr lang="en-GB" sz="2400" b="1" dirty="0" smtClean="0">
                <a:solidFill>
                  <a:srgbClr val="F23010"/>
                </a:solidFill>
              </a:rPr>
              <a:t>2018</a:t>
            </a:r>
            <a:r>
              <a:rPr lang="en-GB" sz="2400" b="1" dirty="0" smtClean="0"/>
              <a:t>, </a:t>
            </a:r>
            <a:r>
              <a:rPr lang="en-GB" sz="2400" b="1" dirty="0" smtClean="0">
                <a:solidFill>
                  <a:schemeClr val="accent2"/>
                </a:solidFill>
              </a:rPr>
              <a:t>2017</a:t>
            </a:r>
            <a:r>
              <a:rPr lang="en-GB" sz="2400" b="1" dirty="0" smtClean="0"/>
              <a:t>, </a:t>
            </a:r>
            <a:r>
              <a:rPr lang="en-GB" sz="2400" b="1" dirty="0" smtClean="0">
                <a:solidFill>
                  <a:schemeClr val="accent1"/>
                </a:solidFill>
              </a:rPr>
              <a:t>2016,</a:t>
            </a:r>
          </a:p>
          <a:p>
            <a:pPr algn="ctr"/>
            <a:r>
              <a:rPr lang="en-GB" sz="2400" b="1" i="1" dirty="0" smtClean="0">
                <a:solidFill>
                  <a:schemeClr val="bg1">
                    <a:lumMod val="50000"/>
                  </a:schemeClr>
                </a:solidFill>
              </a:rPr>
              <a:t>1998 -2015</a:t>
            </a:r>
            <a:endParaRPr lang="de-DE" sz="2000" b="1" i="1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56196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12003"/>
            <a:ext cx="7579568" cy="830997"/>
          </a:xfrm>
        </p:spPr>
        <p:txBody>
          <a:bodyPr/>
          <a:lstStyle/>
          <a:p>
            <a:r>
              <a:rPr lang="en-US" dirty="0" smtClean="0"/>
              <a:t>Budgets: Total </a:t>
            </a:r>
            <a:r>
              <a:rPr lang="en-US" dirty="0" smtClean="0"/>
              <a:t>summer heat </a:t>
            </a:r>
            <a:r>
              <a:rPr lang="en-US" dirty="0" smtClean="0"/>
              <a:t>and salt </a:t>
            </a:r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089" y="1268760"/>
            <a:ext cx="6300079" cy="3213508"/>
          </a:xfrm>
          <a:prstGeom prst="rect">
            <a:avLst/>
          </a:prstGeom>
        </p:spPr>
      </p:pic>
      <p:grpSp>
        <p:nvGrpSpPr>
          <p:cNvPr id="5" name="Gruppieren 4"/>
          <p:cNvGrpSpPr/>
          <p:nvPr/>
        </p:nvGrpSpPr>
        <p:grpSpPr>
          <a:xfrm>
            <a:off x="488504" y="2866490"/>
            <a:ext cx="9289032" cy="3231556"/>
            <a:chOff x="488504" y="2866490"/>
            <a:chExt cx="9289032" cy="3231556"/>
          </a:xfrm>
        </p:grpSpPr>
        <p:pic>
          <p:nvPicPr>
            <p:cNvPr id="3" name="Grafik 2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84848" y="2866490"/>
              <a:ext cx="6192688" cy="3231556"/>
            </a:xfrm>
            <a:prstGeom prst="rect">
              <a:avLst/>
            </a:prstGeom>
          </p:spPr>
        </p:pic>
        <p:sp>
          <p:nvSpPr>
            <p:cNvPr id="4" name="Textfeld 3"/>
            <p:cNvSpPr txBox="1"/>
            <p:nvPr/>
          </p:nvSpPr>
          <p:spPr>
            <a:xfrm>
              <a:off x="488504" y="4990050"/>
              <a:ext cx="2952328" cy="110799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l">
                <a:spcAft>
                  <a:spcPts val="600"/>
                </a:spcAft>
              </a:pPr>
              <a:r>
                <a:rPr lang="en-US" sz="2200" dirty="0" smtClean="0"/>
                <a:t>Compare to changes in the North Atlantic (IROC 2018)!</a:t>
              </a:r>
            </a:p>
          </p:txBody>
        </p:sp>
      </p:grpSp>
      <p:sp>
        <p:nvSpPr>
          <p:cNvPr id="9" name="Textfeld 8"/>
          <p:cNvSpPr txBox="1"/>
          <p:nvPr/>
        </p:nvSpPr>
        <p:spPr>
          <a:xfrm>
            <a:off x="6681192" y="1916832"/>
            <a:ext cx="295232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US" sz="2200" dirty="0" smtClean="0">
                <a:solidFill>
                  <a:schemeClr val="tx1"/>
                </a:solidFill>
              </a:rPr>
              <a:t>- - - 1981-2010 mean</a:t>
            </a:r>
          </a:p>
        </p:txBody>
      </p:sp>
    </p:spTree>
    <p:extLst>
      <p:ext uri="{BB962C8B-B14F-4D97-AF65-F5344CB8AC3E}">
        <p14:creationId xmlns:p14="http://schemas.microsoft.com/office/powerpoint/2010/main" val="2081705500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Grafik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7877" y="1196752"/>
            <a:ext cx="7841017" cy="4523971"/>
          </a:xfrm>
          <a:prstGeom prst="rect">
            <a:avLst/>
          </a:prstGeom>
          <a:solidFill>
            <a:srgbClr val="FF0000"/>
          </a:solidFill>
        </p:spPr>
      </p:pic>
      <p:sp>
        <p:nvSpPr>
          <p:cNvPr id="8" name="Titel 7"/>
          <p:cNvSpPr>
            <a:spLocks noGrp="1"/>
          </p:cNvSpPr>
          <p:nvPr>
            <p:ph type="title"/>
          </p:nvPr>
        </p:nvSpPr>
        <p:spPr>
          <a:xfrm>
            <a:off x="685800" y="35004"/>
            <a:ext cx="7507560" cy="1107996"/>
          </a:xfrm>
        </p:spPr>
        <p:txBody>
          <a:bodyPr/>
          <a:lstStyle/>
          <a:p>
            <a:pPr algn="ctr"/>
            <a:r>
              <a:rPr lang="en-US" sz="2200" dirty="0" err="1"/>
              <a:t>Normalised</a:t>
            </a:r>
            <a:r>
              <a:rPr lang="en-US" sz="2200" dirty="0"/>
              <a:t> Anomalies of THC, TSC, and Summer SST (JAS) and the </a:t>
            </a:r>
            <a:r>
              <a:rPr lang="en-US" sz="2200" dirty="0" err="1"/>
              <a:t>Hurrell</a:t>
            </a:r>
            <a:r>
              <a:rPr lang="en-US" sz="2200" dirty="0"/>
              <a:t> Winter NOA Index (DJFM)</a:t>
            </a:r>
            <a:br>
              <a:rPr lang="en-US" sz="2200" dirty="0"/>
            </a:br>
            <a:r>
              <a:rPr lang="en-US" sz="2200" dirty="0"/>
              <a:t>(Reference Period 2000 – 2010</a:t>
            </a:r>
            <a:r>
              <a:rPr lang="en-US" sz="2200" dirty="0" smtClean="0"/>
              <a:t>)</a:t>
            </a:r>
            <a:endParaRPr lang="en-US" sz="22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NOOS-Meeting 17. October 2019 BSH</a:t>
            </a: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2" name="Textfeld 1"/>
          <p:cNvSpPr txBox="1"/>
          <p:nvPr/>
        </p:nvSpPr>
        <p:spPr>
          <a:xfrm>
            <a:off x="1856656" y="5714205"/>
            <a:ext cx="5544616" cy="430887"/>
          </a:xfrm>
          <a:prstGeom prst="rect">
            <a:avLst/>
          </a:prstGeom>
          <a:solidFill>
            <a:srgbClr val="FFFFCC"/>
          </a:solidFill>
        </p:spPr>
        <p:txBody>
          <a:bodyPr wrap="square" rtlCol="0">
            <a:spAutoFit/>
          </a:bodyPr>
          <a:lstStyle/>
          <a:p>
            <a:pPr algn="l">
              <a:spcAft>
                <a:spcPts val="600"/>
              </a:spcAft>
            </a:pPr>
            <a:r>
              <a:rPr lang="en-GB" sz="2200" dirty="0" smtClean="0">
                <a:solidFill>
                  <a:schemeClr val="tx1"/>
                </a:solidFill>
              </a:rPr>
              <a:t>2020 new reference period over 20 years!</a:t>
            </a:r>
          </a:p>
        </p:txBody>
      </p:sp>
      <p:sp>
        <p:nvSpPr>
          <p:cNvPr id="3" name="Pfeil nach oben 2"/>
          <p:cNvSpPr/>
          <p:nvPr/>
        </p:nvSpPr>
        <p:spPr bwMode="auto">
          <a:xfrm>
            <a:off x="4016896" y="4293096"/>
            <a:ext cx="288032" cy="432048"/>
          </a:xfrm>
          <a:prstGeom prst="upArrow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rgbClr val="00216A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4" name="Pfeil nach unten 3"/>
          <p:cNvSpPr/>
          <p:nvPr/>
        </p:nvSpPr>
        <p:spPr bwMode="auto">
          <a:xfrm>
            <a:off x="3584848" y="3717032"/>
            <a:ext cx="360040" cy="360040"/>
          </a:xfrm>
          <a:prstGeom prst="downArrow">
            <a:avLst/>
          </a:prstGeom>
          <a:solidFill>
            <a:srgbClr val="FF0000"/>
          </a:solidFill>
          <a:ln>
            <a:noFill/>
          </a:ln>
          <a:effectLst/>
          <a:scene3d>
            <a:camera prst="orthographicFront">
              <a:rot lat="0" lon="0" rev="10800000"/>
            </a:camera>
            <a:lightRig rig="threePt" dir="t"/>
          </a:scene3d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589107"/>
      </p:ext>
    </p:ext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  <a:txDef>
      <a:spPr>
        <a:noFill/>
      </a:spPr>
      <a:bodyPr wrap="square" rtlCol="0">
        <a:spAutoFit/>
      </a:bodyPr>
      <a:lstStyle>
        <a:defPPr marL="342900" indent="-342900" algn="l">
          <a:spcAft>
            <a:spcPts val="600"/>
          </a:spcAft>
          <a:buFont typeface="Arial" panose="020B0604020202020204" pitchFamily="34" charset="0"/>
          <a:buChar char="•"/>
          <a:defRPr sz="2200" dirty="0" smtClean="0"/>
        </a:defPPr>
      </a:lstStyle>
    </a:tx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20130508_BSH_Vorlage</Template>
  <TotalTime>0</TotalTime>
  <Words>601</Words>
  <Application>Microsoft Office PowerPoint</Application>
  <PresentationFormat>A4-Papier (210x297 mm)</PresentationFormat>
  <Paragraphs>115</Paragraphs>
  <Slides>15</Slides>
  <Notes>3</Notes>
  <HiddenSlides>1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15</vt:i4>
      </vt:variant>
    </vt:vector>
  </HeadingPairs>
  <TitlesOfParts>
    <vt:vector size="16" baseType="lpstr">
      <vt:lpstr>20130508_BSH_Vorlage</vt:lpstr>
      <vt:lpstr>BSH @ Sea: North Sea Status and the Northeast Atlantic  H. Klein, Oceanographic Assessments</vt:lpstr>
      <vt:lpstr>What are we doing?</vt:lpstr>
      <vt:lpstr>In-Situ Data: 3 Pillars, General Approach: Merging of Data</vt:lpstr>
      <vt:lpstr>MARNET: Hourly in-situ data from fixed North Sea and Baltic Sea stations</vt:lpstr>
      <vt:lpstr>BSH North Sea Summer Survey 1998 – 2019ff</vt:lpstr>
      <vt:lpstr>Temperature and Salinity Sections at 59 and 58°N</vt:lpstr>
      <vt:lpstr>PowerPoint-Präsentation</vt:lpstr>
      <vt:lpstr>Budgets: Total summer heat and salt content</vt:lpstr>
      <vt:lpstr>Normalised Anomalies of THC, TSC, and Summer SST (JAS) and the Hurrell Winter NOA Index (DJFM) (Reference Period 2000 – 2010)</vt:lpstr>
      <vt:lpstr>PowerPoint-Präsentation</vt:lpstr>
      <vt:lpstr>M.S. Merian 2019 and Moorings at MAR (2007-2015) A co-operation with the University of Bremen</vt:lpstr>
      <vt:lpstr>Main pathways into the eastern basin</vt:lpstr>
      <vt:lpstr>Source Regions of North Sea Inflow: Argo Floats &amp; Models</vt:lpstr>
      <vt:lpstr>Data Requirements Skagerrak</vt:lpstr>
      <vt:lpstr>PowerPoint-Präsentation</vt:lpstr>
    </vt:vector>
  </TitlesOfParts>
  <Company>BSH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Fennell</dc:creator>
  <cp:lastModifiedBy>Holger Klein</cp:lastModifiedBy>
  <cp:revision>41</cp:revision>
  <cp:lastPrinted>2019-08-12T08:23:48Z</cp:lastPrinted>
  <dcterms:created xsi:type="dcterms:W3CDTF">2013-05-31T07:00:08Z</dcterms:created>
  <dcterms:modified xsi:type="dcterms:W3CDTF">2019-10-15T13:53:02Z</dcterms:modified>
</cp:coreProperties>
</file>