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3.xml" ContentType="application/vnd.openxmlformats-officedocument.theme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4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5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  <p:sldMasterId id="2147485448" r:id="rId2"/>
    <p:sldMasterId id="2147485452" r:id="rId3"/>
    <p:sldMasterId id="2147485456" r:id="rId4"/>
    <p:sldMasterId id="2147485460" r:id="rId5"/>
    <p:sldMasterId id="2147485464" r:id="rId6"/>
  </p:sldMasterIdLst>
  <p:notesMasterIdLst>
    <p:notesMasterId r:id="rId24"/>
  </p:notesMasterIdLst>
  <p:handoutMasterIdLst>
    <p:handoutMasterId r:id="rId25"/>
  </p:handoutMasterIdLst>
  <p:sldIdLst>
    <p:sldId id="632" r:id="rId7"/>
    <p:sldId id="721" r:id="rId8"/>
    <p:sldId id="725" r:id="rId9"/>
    <p:sldId id="760" r:id="rId10"/>
    <p:sldId id="742" r:id="rId11"/>
    <p:sldId id="766" r:id="rId12"/>
    <p:sldId id="730" r:id="rId13"/>
    <p:sldId id="729" r:id="rId14"/>
    <p:sldId id="731" r:id="rId15"/>
    <p:sldId id="744" r:id="rId16"/>
    <p:sldId id="747" r:id="rId17"/>
    <p:sldId id="754" r:id="rId18"/>
    <p:sldId id="759" r:id="rId19"/>
    <p:sldId id="764" r:id="rId20"/>
    <p:sldId id="736" r:id="rId21"/>
    <p:sldId id="757" r:id="rId22"/>
    <p:sldId id="763" r:id="rId23"/>
  </p:sldIdLst>
  <p:sldSz cx="9906000" cy="6858000" type="A4"/>
  <p:notesSz cx="6794500" cy="9906000"/>
  <p:defaultTextStyle>
    <a:defPPr>
      <a:defRPr lang="de-DE"/>
    </a:defPPr>
    <a:lvl1pPr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1pPr>
    <a:lvl2pPr marL="457148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2pPr>
    <a:lvl3pPr marL="914296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3pPr>
    <a:lvl4pPr marL="1371445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4pPr>
    <a:lvl5pPr marL="1828592" algn="ctr" rtl="0" eaLnBrk="0" fontAlgn="base" hangingPunct="0">
      <a:spcBef>
        <a:spcPct val="0"/>
      </a:spcBef>
      <a:spcAft>
        <a:spcPct val="0"/>
      </a:spcAft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5pPr>
    <a:lvl6pPr marL="2285740" algn="l" defTabSz="914296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6pPr>
    <a:lvl7pPr marL="2742888" algn="l" defTabSz="914296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7pPr>
    <a:lvl8pPr marL="3200036" algn="l" defTabSz="914296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8pPr>
    <a:lvl9pPr marL="3657184" algn="l" defTabSz="914296" rtl="0" eaLnBrk="1" latinLnBrk="0" hangingPunct="1">
      <a:defRPr sz="1400" kern="1200">
        <a:solidFill>
          <a:srgbClr val="00538D"/>
        </a:solidFill>
        <a:latin typeface="Helvetica LT"/>
        <a:ea typeface="MS PGothic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55">
          <p15:clr>
            <a:srgbClr val="A4A3A4"/>
          </p15:clr>
        </p15:guide>
        <p15:guide id="2" pos="398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0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elanie Röh" initials="S4103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showAnimation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538D"/>
    <a:srgbClr val="9CBDFE"/>
    <a:srgbClr val="FFFF99"/>
    <a:srgbClr val="7EA9FE"/>
    <a:srgbClr val="728DFE"/>
    <a:srgbClr val="A2AFF0"/>
    <a:srgbClr val="ACBEE6"/>
    <a:srgbClr val="0000FF"/>
    <a:srgbClr val="FFCCFF"/>
    <a:srgbClr val="00FF00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1603" autoAdjust="0"/>
  </p:normalViewPr>
  <p:slideViewPr>
    <p:cSldViewPr showGuides="1">
      <p:cViewPr varScale="1">
        <p:scale>
          <a:sx n="95" d="100"/>
          <a:sy n="95" d="100"/>
        </p:scale>
        <p:origin x="1692" y="90"/>
      </p:cViewPr>
      <p:guideLst>
        <p:guide orient="horz" pos="755"/>
        <p:guide pos="398"/>
      </p:guideLst>
    </p:cSldViewPr>
  </p:slideViewPr>
  <p:outlineViewPr>
    <p:cViewPr>
      <p:scale>
        <a:sx n="33" d="100"/>
        <a:sy n="33" d="100"/>
      </p:scale>
      <p:origin x="0" y="1251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>
        <p:scale>
          <a:sx n="100" d="100"/>
          <a:sy n="100" d="100"/>
        </p:scale>
        <p:origin x="-1602" y="1158"/>
      </p:cViewPr>
      <p:guideLst>
        <p:guide orient="horz" pos="3120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commentAuthors" Target="commentAuthor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notesMaster" Target="notesMasters/notesMaster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viewProps" Target="viewProps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8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759" cy="49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t" anchorCtr="0" compatLnSpc="1">
            <a:prstTxWarp prst="textNoShape">
              <a:avLst/>
            </a:prstTxWarp>
          </a:bodyPr>
          <a:lstStyle>
            <a:lvl1pPr algn="l" defTabSz="950731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743" y="0"/>
            <a:ext cx="2944759" cy="49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t" anchorCtr="0" compatLnSpc="1">
            <a:prstTxWarp prst="textNoShape">
              <a:avLst/>
            </a:prstTxWarp>
          </a:bodyPr>
          <a:lstStyle>
            <a:lvl1pPr algn="r" defTabSz="950731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09436"/>
            <a:ext cx="2944759" cy="49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b" anchorCtr="0" compatLnSpc="1">
            <a:prstTxWarp prst="textNoShape">
              <a:avLst/>
            </a:prstTxWarp>
          </a:bodyPr>
          <a:lstStyle>
            <a:lvl1pPr algn="l" defTabSz="950731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43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743" y="9409436"/>
            <a:ext cx="2944759" cy="49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b" anchorCtr="0" compatLnSpc="1">
            <a:prstTxWarp prst="textNoShape">
              <a:avLst/>
            </a:prstTxWarp>
          </a:bodyPr>
          <a:lstStyle>
            <a:lvl1pPr algn="r" defTabSz="949346">
              <a:defRPr sz="1300">
                <a:solidFill>
                  <a:srgbClr val="00216A"/>
                </a:solidFill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8E8F4C09-DDB8-4016-A5A5-B0E76A7AF1DC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1973003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1026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4759" cy="49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t" anchorCtr="0" compatLnSpc="1">
            <a:prstTxWarp prst="textNoShape">
              <a:avLst/>
            </a:prstTxWarp>
          </a:bodyPr>
          <a:lstStyle>
            <a:lvl1pPr algn="l" defTabSz="950731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87" name="Rectangle 1027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743" y="0"/>
            <a:ext cx="2944759" cy="49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t" anchorCtr="0" compatLnSpc="1">
            <a:prstTxWarp prst="textNoShape">
              <a:avLst/>
            </a:prstTxWarp>
          </a:bodyPr>
          <a:lstStyle>
            <a:lvl1pPr algn="r" defTabSz="950731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3796" name="Rectangle 1028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714375" y="744538"/>
            <a:ext cx="536575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7"/>
                    </a:srgbClr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  <a:ext uri="{FAA26D3D-D897-4be2-8F04-BA451C77F1D7}"/>
          </a:extLst>
        </p:spPr>
      </p:sp>
      <p:sp>
        <p:nvSpPr>
          <p:cNvPr id="16389" name="Rectangle 1029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4984" y="4706300"/>
            <a:ext cx="4984535" cy="44564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e-DE" noProof="0" smtClean="0"/>
              <a:t>Klicken Sie, um die Formate des Vorlagentextes zu bearbeiten</a:t>
            </a:r>
          </a:p>
          <a:p>
            <a:pPr lvl="1"/>
            <a:r>
              <a:rPr lang="de-DE" noProof="0" smtClean="0"/>
              <a:t>Zweite Ebene</a:t>
            </a:r>
          </a:p>
          <a:p>
            <a:pPr lvl="2"/>
            <a:r>
              <a:rPr lang="de-DE" noProof="0" smtClean="0"/>
              <a:t>Dritte Ebene</a:t>
            </a:r>
          </a:p>
          <a:p>
            <a:pPr lvl="3"/>
            <a:r>
              <a:rPr lang="de-DE" noProof="0" smtClean="0"/>
              <a:t>Vierte Ebene</a:t>
            </a:r>
          </a:p>
          <a:p>
            <a:pPr lvl="4"/>
            <a:r>
              <a:rPr lang="de-DE" noProof="0" smtClean="0"/>
              <a:t>Fünfte Ebene</a:t>
            </a:r>
          </a:p>
        </p:txBody>
      </p:sp>
      <p:sp>
        <p:nvSpPr>
          <p:cNvPr id="16390" name="Rectangle 1030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09436"/>
            <a:ext cx="2944759" cy="49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b" anchorCtr="0" compatLnSpc="1">
            <a:prstTxWarp prst="textNoShape">
              <a:avLst/>
            </a:prstTxWarp>
          </a:bodyPr>
          <a:lstStyle>
            <a:lvl1pPr algn="l" defTabSz="950731">
              <a:defRPr sz="1300">
                <a:solidFill>
                  <a:srgbClr val="00216A"/>
                </a:solidFill>
                <a:latin typeface="Helvetica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16391" name="Rectangle 103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743" y="9409436"/>
            <a:ext cx="2944759" cy="4965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5042" tIns="47519" rIns="95042" bIns="47519" numCol="1" anchor="b" anchorCtr="0" compatLnSpc="1">
            <a:prstTxWarp prst="textNoShape">
              <a:avLst/>
            </a:prstTxWarp>
          </a:bodyPr>
          <a:lstStyle>
            <a:lvl1pPr algn="r" defTabSz="949346">
              <a:defRPr sz="1300">
                <a:solidFill>
                  <a:srgbClr val="00216A"/>
                </a:solidFill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4E03F556-94EE-48DA-B80D-AFB75D069655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941039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ＭＳ Ｐゴシック" charset="0"/>
      </a:defRPr>
    </a:lvl1pPr>
    <a:lvl2pPr marL="457148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2pPr>
    <a:lvl3pPr marL="914296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3pPr>
    <a:lvl4pPr marL="1371445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4pPr>
    <a:lvl5pPr marL="1828592" algn="l" rtl="0" eaLnBrk="0" fontAlgn="base" hangingPunct="0">
      <a:spcBef>
        <a:spcPct val="30000"/>
      </a:spcBef>
      <a:spcAft>
        <a:spcPct val="0"/>
      </a:spcAft>
      <a:defRPr sz="1200" kern="1200">
        <a:solidFill>
          <a:srgbClr val="00216A"/>
        </a:solidFill>
        <a:latin typeface="Helvetica" pitchFamily="34" charset="0"/>
        <a:ea typeface="MS PGothic" pitchFamily="34" charset="-128"/>
        <a:cs typeface="+mn-cs"/>
      </a:defRPr>
    </a:lvl5pPr>
    <a:lvl6pPr marL="2285740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2888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036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184" algn="l" defTabSz="914296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65750" cy="37147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624207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1449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65750" cy="37147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635376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8148073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17588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84225" y="766763"/>
            <a:ext cx="5530850" cy="38290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8957916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65750" cy="37147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Font typeface="Wingdings"/>
              <a:buNone/>
            </a:pPr>
            <a:endParaRPr lang="en-GB" dirty="0">
              <a:sym typeface="Wingdings"/>
            </a:endParaRP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69539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3649605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3489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65750" cy="37147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944335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65750" cy="37147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6497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37914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99808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778122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65750" cy="37147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alt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6953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65750" cy="37147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6953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>
          <a:xfrm>
            <a:off x="714375" y="744538"/>
            <a:ext cx="5365750" cy="3714750"/>
          </a:xfrm>
        </p:spPr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4E03F556-94EE-48DA-B80D-AFB75D069655}" type="slidenum">
              <a:rPr lang="en-GB" smtClean="0"/>
              <a:pPr>
                <a:defRPr/>
              </a:pPr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76953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4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0532" y="2420888"/>
            <a:ext cx="84201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0619" y="5805264"/>
            <a:ext cx="69342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D6F722-A650-4839-A7C2-B0AA414F9485}" type="datetime1">
              <a:rPr lang="de-DE" smtClean="0"/>
              <a:t>17.10.2019</a:t>
            </a:fld>
            <a:endParaRPr lang="de-DE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World Marine University - Field Study 2018 at BSH                          24.03.2017                       German Marine Pollution Monitoring</a:t>
            </a:r>
            <a:endParaRPr lang="de-DE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t>‹Nr.›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9389334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3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3" y="681340"/>
            <a:ext cx="6638925" cy="461665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3" y="1981200"/>
            <a:ext cx="7579567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B35A5AAC-8160-48C6-99E0-87D56A6398B5}" type="datetime1">
              <a:rPr lang="de-DE" smtClean="0"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4" y="6381334"/>
            <a:ext cx="3240361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World Marine University - Field Study 2018 at BSH                          24.03.2017                       German Marine Pollution Monitoring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695958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0532" y="2420888"/>
            <a:ext cx="84201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0619" y="5805264"/>
            <a:ext cx="69342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F6811-D7BA-49DD-90A1-2C23C8D104E8}" type="datetime1">
              <a:rPr lang="de-DE" smtClean="0">
                <a:solidFill>
                  <a:srgbClr val="000000">
                    <a:tint val="75000"/>
                  </a:srgbClr>
                </a:solidFill>
              </a:rPr>
              <a:pPr/>
              <a:t>17.10.2019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28049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1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1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1"/>
            <a:ext cx="5563344" cy="1738927"/>
          </a:xfrm>
        </p:spPr>
        <p:txBody>
          <a:bodyPr/>
          <a:lstStyle>
            <a:lvl1pPr>
              <a:defRPr sz="2300">
                <a:latin typeface="Arial" pitchFamily="34" charset="0"/>
                <a:cs typeface="Arial" pitchFamily="34" charset="0"/>
              </a:defRPr>
            </a:lvl1pPr>
            <a:lvl2pPr marL="742866" indent="-285717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017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166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833321" y="2060577"/>
            <a:ext cx="1728193" cy="120031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833321" y="4077074"/>
            <a:ext cx="1728193" cy="120031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29FED1A-2826-47F3-8C92-B5B5F513EEAE}" type="datetime1">
              <a:rPr lang="de-DE" smtClean="0"/>
              <a:pPr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30"/>
            <a:ext cx="3240361" cy="27698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9"/>
            <a:ext cx="2063750" cy="276989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3415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1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1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1"/>
            <a:ext cx="7579567" cy="1738927"/>
          </a:xfrm>
        </p:spPr>
        <p:txBody>
          <a:bodyPr/>
          <a:lstStyle>
            <a:lvl1pPr>
              <a:defRPr sz="2300">
                <a:latin typeface="Arial" pitchFamily="34" charset="0"/>
                <a:cs typeface="Arial" pitchFamily="34" charset="0"/>
              </a:defRPr>
            </a:lvl1pPr>
            <a:lvl2pPr marL="742866" indent="-285717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017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166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29FED1A-2826-47F3-8C92-B5B5F513EEAE}" type="datetime1">
              <a:rPr lang="de-DE" smtClean="0"/>
              <a:pPr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30"/>
            <a:ext cx="3240361" cy="27698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9"/>
            <a:ext cx="2063750" cy="276989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362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0532" y="2420888"/>
            <a:ext cx="84201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0619" y="5805264"/>
            <a:ext cx="69342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F6811-D7BA-49DD-90A1-2C23C8D104E8}" type="datetime1">
              <a:rPr lang="de-DE" smtClean="0">
                <a:solidFill>
                  <a:srgbClr val="000000">
                    <a:tint val="75000"/>
                  </a:srgbClr>
                </a:solidFill>
              </a:rPr>
              <a:pPr/>
              <a:t>17.10.2019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860703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1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1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1"/>
            <a:ext cx="5563344" cy="1738927"/>
          </a:xfrm>
        </p:spPr>
        <p:txBody>
          <a:bodyPr/>
          <a:lstStyle>
            <a:lvl1pPr>
              <a:defRPr sz="2300">
                <a:latin typeface="Arial" pitchFamily="34" charset="0"/>
                <a:cs typeface="Arial" pitchFamily="34" charset="0"/>
              </a:defRPr>
            </a:lvl1pPr>
            <a:lvl2pPr marL="742866" indent="-285717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017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166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833321" y="2060577"/>
            <a:ext cx="1728193" cy="120031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833321" y="4077074"/>
            <a:ext cx="1728193" cy="120031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29FED1A-2826-47F3-8C92-B5B5F513EEAE}" type="datetime1">
              <a:rPr lang="de-DE" smtClean="0"/>
              <a:pPr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30"/>
            <a:ext cx="3240361" cy="27698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9"/>
            <a:ext cx="2063750" cy="276989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5692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1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1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1"/>
            <a:ext cx="7579567" cy="1738927"/>
          </a:xfrm>
        </p:spPr>
        <p:txBody>
          <a:bodyPr/>
          <a:lstStyle>
            <a:lvl1pPr>
              <a:defRPr sz="2300">
                <a:latin typeface="Arial" pitchFamily="34" charset="0"/>
                <a:cs typeface="Arial" pitchFamily="34" charset="0"/>
              </a:defRPr>
            </a:lvl1pPr>
            <a:lvl2pPr marL="742866" indent="-285717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017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166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29FED1A-2826-47F3-8C92-B5B5F513EEAE}" type="datetime1">
              <a:rPr lang="de-DE" smtClean="0"/>
              <a:pPr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30"/>
            <a:ext cx="3240361" cy="27698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9"/>
            <a:ext cx="2063750" cy="276989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67056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0532" y="2420888"/>
            <a:ext cx="84201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0619" y="5805264"/>
            <a:ext cx="69342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5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8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3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1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9F6811-D7BA-49DD-90A1-2C23C8D104E8}" type="datetime1">
              <a:rPr lang="de-DE" smtClean="0">
                <a:solidFill>
                  <a:srgbClr val="000000">
                    <a:tint val="75000"/>
                  </a:srgbClr>
                </a:solidFill>
              </a:rPr>
              <a:pPr/>
              <a:t>17.10.2019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040689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1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1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1"/>
            <a:ext cx="5563344" cy="1738927"/>
          </a:xfrm>
        </p:spPr>
        <p:txBody>
          <a:bodyPr/>
          <a:lstStyle>
            <a:lvl1pPr>
              <a:defRPr sz="2300">
                <a:latin typeface="Arial" pitchFamily="34" charset="0"/>
                <a:cs typeface="Arial" pitchFamily="34" charset="0"/>
              </a:defRPr>
            </a:lvl1pPr>
            <a:lvl2pPr marL="742866" indent="-285717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017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166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833321" y="2060577"/>
            <a:ext cx="1728193" cy="120031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833321" y="4077074"/>
            <a:ext cx="1728193" cy="120031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29FED1A-2826-47F3-8C92-B5B5F513EEAE}" type="datetime1">
              <a:rPr lang="de-DE" smtClean="0"/>
              <a:pPr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30"/>
            <a:ext cx="3240361" cy="27698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9"/>
            <a:ext cx="2063750" cy="276989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38104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1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1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1"/>
            <a:ext cx="7579567" cy="1738927"/>
          </a:xfrm>
        </p:spPr>
        <p:txBody>
          <a:bodyPr/>
          <a:lstStyle>
            <a:lvl1pPr>
              <a:defRPr sz="2300">
                <a:latin typeface="Arial" pitchFamily="34" charset="0"/>
                <a:cs typeface="Arial" pitchFamily="34" charset="0"/>
              </a:defRPr>
            </a:lvl1pPr>
            <a:lvl2pPr marL="742866" indent="-285717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017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166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829FED1A-2826-47F3-8C92-B5B5F513EEAE}" type="datetime1">
              <a:rPr lang="de-DE" smtClean="0"/>
              <a:pPr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2" y="6381330"/>
            <a:ext cx="3240361" cy="27698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9"/>
            <a:ext cx="2063750" cy="276989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4402363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6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1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5" y="696739"/>
            <a:ext cx="6638925" cy="446266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11"/>
            <a:ext cx="5563344" cy="1738927"/>
          </a:xfrm>
        </p:spPr>
        <p:txBody>
          <a:bodyPr/>
          <a:lstStyle>
            <a:lvl1pPr>
              <a:defRPr sz="2300">
                <a:latin typeface="Arial" pitchFamily="34" charset="0"/>
                <a:cs typeface="Arial" pitchFamily="34" charset="0"/>
              </a:defRPr>
            </a:lvl1pPr>
            <a:lvl2pPr marL="742866" indent="-285717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017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166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833326" y="2060577"/>
            <a:ext cx="1728193" cy="120031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833326" y="4077074"/>
            <a:ext cx="1728193" cy="1200318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425BC44-B30C-4576-A7CC-539528B7B862}" type="datetime1">
              <a:rPr lang="de-DE" smtClean="0"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5" y="6381340"/>
            <a:ext cx="3240361" cy="27698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39"/>
            <a:ext cx="2063750" cy="276989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6477067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6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1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5" y="696739"/>
            <a:ext cx="6638925" cy="446266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7" y="1981211"/>
            <a:ext cx="7579567" cy="1738927"/>
          </a:xfrm>
        </p:spPr>
        <p:txBody>
          <a:bodyPr/>
          <a:lstStyle>
            <a:lvl1pPr>
              <a:defRPr sz="2300">
                <a:latin typeface="Arial" pitchFamily="34" charset="0"/>
                <a:cs typeface="Arial" pitchFamily="34" charset="0"/>
              </a:defRPr>
            </a:lvl1pPr>
            <a:lvl2pPr marL="742866" indent="-285717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017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166" indent="-228574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5EF8580F-D799-4048-AEF3-B796183C52A0}" type="datetime1">
              <a:rPr lang="de-DE" smtClean="0"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5" y="6381340"/>
            <a:ext cx="3240361" cy="27698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World Marine University - Field Study 2018 at BSH                          24.03.2017                       German Marine Pollution Monitoring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39"/>
            <a:ext cx="2063750" cy="276989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‹Nr.›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07951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18.11.2010</a:t>
            </a:r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/>
              <a:t>Operationelle Öldriftmodelle des BSH, Frank Janssen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5B5D0D-7FE3-4D20-A6A5-6D17D52F1AA2}" type="slidenum">
              <a:rPr lang="de-DE"/>
              <a:pPr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0013573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0532" y="2420888"/>
            <a:ext cx="84201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0619" y="5805264"/>
            <a:ext cx="69342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0B1F64-45E9-4EF1-A9A7-89F4DD08F17A}" type="datetime1">
              <a:rPr lang="de-DE" smtClean="0">
                <a:solidFill>
                  <a:srgbClr val="000000">
                    <a:tint val="75000"/>
                  </a:srgbClr>
                </a:solidFill>
              </a:rPr>
              <a:t>17.10.2019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959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6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5" y="681345"/>
            <a:ext cx="6638925" cy="461665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0"/>
            <a:ext cx="556334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833326" y="2060582"/>
            <a:ext cx="1728193" cy="1200329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833326" y="4077080"/>
            <a:ext cx="1728193" cy="1200329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1198D487-2142-438A-AA2C-4EA756B8A696}" type="datetime1">
              <a:rPr lang="de-DE" smtClean="0"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5" y="6381340"/>
            <a:ext cx="3240361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World Marine University - Field Study 2018 at BSH                          24.03.2017                       German Marine Pollution Monitoring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451641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SH Vorlage_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6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5" y="681345"/>
            <a:ext cx="6638925" cy="461665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7" y="1981200"/>
            <a:ext cx="7579567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2F33E95C-8F61-4325-B695-041499D1626B}" type="datetime1">
              <a:rPr lang="de-DE" smtClean="0"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5" y="6381340"/>
            <a:ext cx="3240361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World Marine University - Field Study 2018 at BSH                          24.03.2017                       German Marine Pollution Monitoring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448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40532" y="2420888"/>
            <a:ext cx="8420100" cy="792088"/>
          </a:xfrm>
        </p:spPr>
        <p:txBody>
          <a:bodyPr>
            <a:noAutofit/>
          </a:bodyPr>
          <a:lstStyle>
            <a:lvl1pPr>
              <a:defRPr sz="2800" b="1">
                <a:solidFill>
                  <a:srgbClr val="0052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DE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0619" y="5805264"/>
            <a:ext cx="6934200" cy="456456"/>
          </a:xfrm>
        </p:spPr>
        <p:txBody>
          <a:bodyPr>
            <a:normAutofit/>
          </a:bodyPr>
          <a:lstStyle>
            <a:lvl1pPr marL="0" indent="0" algn="ctr">
              <a:buNone/>
              <a:defRPr sz="1400" b="1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8BC38-D43A-4C5A-B98A-18F521DD5621}" type="datetime1">
              <a:rPr lang="de-DE" smtClean="0">
                <a:solidFill>
                  <a:srgbClr val="000000">
                    <a:tint val="75000"/>
                  </a:srgbClr>
                </a:solidFill>
              </a:rPr>
              <a:t>17.10.2019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8B127F-5246-4E34-A79E-2E74CF3455E6}" type="slidenum">
              <a:rPr lang="de-DE" smtClean="0">
                <a:solidFill>
                  <a:srgbClr val="000000"/>
                </a:solidFill>
              </a:rPr>
              <a:pPr/>
              <a:t>‹Nr.›</a:t>
            </a:fld>
            <a:endParaRPr lang="de-DE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96501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SH Vorl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Gerade Verbindung 3"/>
          <p:cNvCxnSpPr>
            <a:cxnSpLocks noChangeShapeType="1"/>
          </p:cNvCxnSpPr>
          <p:nvPr userDrawn="1"/>
        </p:nvCxnSpPr>
        <p:spPr bwMode="auto">
          <a:xfrm>
            <a:off x="3" y="1196975"/>
            <a:ext cx="8408988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cxnSp>
        <p:nvCxnSpPr>
          <p:cNvPr id="5" name="Gerade Verbindung 4"/>
          <p:cNvCxnSpPr>
            <a:cxnSpLocks noChangeShapeType="1"/>
          </p:cNvCxnSpPr>
          <p:nvPr userDrawn="1"/>
        </p:nvCxnSpPr>
        <p:spPr bwMode="auto">
          <a:xfrm>
            <a:off x="0" y="6165850"/>
            <a:ext cx="9906000" cy="0"/>
          </a:xfrm>
          <a:prstGeom prst="line">
            <a:avLst/>
          </a:prstGeom>
          <a:noFill/>
          <a:ln w="34925">
            <a:solidFill>
              <a:srgbClr val="005C9A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</p:cxn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3" y="681340"/>
            <a:ext cx="6638925" cy="461665"/>
          </a:xfrm>
        </p:spPr>
        <p:txBody>
          <a:bodyPr/>
          <a:lstStyle>
            <a:lvl1pPr>
              <a:defRPr b="1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685801" y="1981200"/>
            <a:ext cx="5563344" cy="1754326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 marL="742950" indent="-285750">
              <a:buFont typeface="Arial" pitchFamily="34" charset="0"/>
              <a:buChar char="•"/>
              <a:defRPr sz="2000" baseline="0">
                <a:latin typeface="Arial" pitchFamily="34" charset="0"/>
                <a:cs typeface="Arial" pitchFamily="34" charset="0"/>
              </a:defRPr>
            </a:lvl2pPr>
            <a:lvl3pPr>
              <a:buSzPct val="75000"/>
              <a:defRPr sz="1800">
                <a:latin typeface="Arial" pitchFamily="34" charset="0"/>
                <a:cs typeface="Arial" pitchFamily="34" charset="0"/>
              </a:defRPr>
            </a:lvl3pPr>
            <a:lvl4pPr marL="16002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buSzPct val="75000"/>
              <a:buFont typeface="Arial" pitchFamily="34" charset="0"/>
              <a:buChar char="‒"/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9" name="Bildplatzhalter 8"/>
          <p:cNvSpPr>
            <a:spLocks noGrp="1"/>
          </p:cNvSpPr>
          <p:nvPr>
            <p:ph type="pic" sz="quarter" idx="11"/>
          </p:nvPr>
        </p:nvSpPr>
        <p:spPr>
          <a:xfrm>
            <a:off x="7833323" y="2060579"/>
            <a:ext cx="1728193" cy="1200329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0" name="Bildplatzhalter 8"/>
          <p:cNvSpPr>
            <a:spLocks noGrp="1"/>
          </p:cNvSpPr>
          <p:nvPr>
            <p:ph type="pic" sz="quarter" idx="12"/>
          </p:nvPr>
        </p:nvSpPr>
        <p:spPr>
          <a:xfrm>
            <a:off x="7833323" y="4077077"/>
            <a:ext cx="1728193" cy="1200329"/>
          </a:xfrm>
        </p:spPr>
        <p:txBody>
          <a:bodyPr/>
          <a:lstStyle/>
          <a:p>
            <a:r>
              <a:rPr lang="de-DE" smtClean="0"/>
              <a:t>Bild durch Klicken auf Symbol hinzufügen</a:t>
            </a:r>
            <a:endParaRPr lang="en-US"/>
          </a:p>
        </p:txBody>
      </p:sp>
      <p:sp>
        <p:nvSpPr>
          <p:cNvPr id="14" name="Datumsplatzhalter 13"/>
          <p:cNvSpPr>
            <a:spLocks noGrp="1"/>
          </p:cNvSpPr>
          <p:nvPr>
            <p:ph type="dt" sz="half" idx="13"/>
          </p:nvPr>
        </p:nvSpPr>
        <p:spPr/>
        <p:txBody>
          <a:bodyPr/>
          <a:lstStyle>
            <a:lvl1pPr>
              <a:defRPr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fld id="{E1CE6856-91CF-45A5-BC3D-983C5113E0D0}" type="datetime1">
              <a:rPr lang="de-DE" smtClean="0"/>
              <a:t>17.10.2019</a:t>
            </a:fld>
            <a:endParaRPr lang="en-US" dirty="0"/>
          </a:p>
        </p:txBody>
      </p:sp>
      <p:sp>
        <p:nvSpPr>
          <p:cNvPr id="15" name="Fußzeilenplatzhalter 14"/>
          <p:cNvSpPr>
            <a:spLocks noGrp="1"/>
          </p:cNvSpPr>
          <p:nvPr>
            <p:ph type="ftr" sz="quarter" idx="14"/>
          </p:nvPr>
        </p:nvSpPr>
        <p:spPr>
          <a:xfrm>
            <a:off x="3080794" y="6381334"/>
            <a:ext cx="3240361" cy="276999"/>
          </a:xfrm>
        </p:spPr>
        <p:txBody>
          <a:bodyPr/>
          <a:lstStyle>
            <a:lvl1pPr>
              <a:defRPr b="0">
                <a:solidFill>
                  <a:srgbClr val="00538D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r>
              <a:rPr lang="en-US" smtClean="0"/>
              <a:t>World Marine University - Field Study 2018 at BSH                          24.03.2017                       German Marine Pollution Monitoring</a:t>
            </a:r>
            <a:endParaRPr lang="en-GB" dirty="0"/>
          </a:p>
        </p:txBody>
      </p:sp>
      <p:sp>
        <p:nvSpPr>
          <p:cNvPr id="16" name="Foliennummernplatzhalter 15"/>
          <p:cNvSpPr>
            <a:spLocks noGrp="1"/>
          </p:cNvSpPr>
          <p:nvPr>
            <p:ph type="sldNum" sz="quarter" idx="15"/>
          </p:nvPr>
        </p:nvSpPr>
        <p:spPr>
          <a:xfrm>
            <a:off x="7377113" y="6381328"/>
            <a:ext cx="2063750" cy="274638"/>
          </a:xfrm>
        </p:spPr>
        <p:txBody>
          <a:bodyPr/>
          <a:lstStyle>
            <a:lvl1pPr>
              <a:defRPr b="0"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B74371CA-D0D2-485A-AD83-C97727CCD8ED}" type="slidenum">
              <a:rPr lang="en-GB" smtClean="0">
                <a:solidFill>
                  <a:srgbClr val="000000"/>
                </a:solidFill>
              </a:rPr>
              <a:pPr>
                <a:defRPr/>
              </a:pPr>
              <a:t>‹Nr.›</a:t>
            </a:fld>
            <a:endParaRPr lang="en-GB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745799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1.jpeg"/><Relationship Id="rId4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3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5" Type="http://schemas.openxmlformats.org/officeDocument/2006/relationships/image" Target="../media/image1.jpeg"/><Relationship Id="rId4" Type="http://schemas.openxmlformats.org/officeDocument/2006/relationships/theme" Target="../theme/theme4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.jpeg"/><Relationship Id="rId4" Type="http://schemas.openxmlformats.org/officeDocument/2006/relationships/theme" Target="../theme/theme5.xml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.jpeg"/><Relationship Id="rId4" Type="http://schemas.openxmlformats.org/officeDocument/2006/relationships/theme" Target="../theme/theme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"/>
            <a:ext cx="9906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5" y="1981201"/>
            <a:ext cx="6638925" cy="923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324611"/>
            <a:ext cx="2063750" cy="27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5" y="696734"/>
            <a:ext cx="6638925" cy="44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29" tIns="45715" rIns="91429" bIns="45715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324611"/>
            <a:ext cx="2146300" cy="27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World Marine University - Field Study 2018 at BSH                          24.03.2017                       German Marine Pollution Monitoring</a:t>
            </a:r>
            <a:endParaRPr lang="en-GB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95300" y="6356361"/>
            <a:ext cx="2311400" cy="365125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739CE2F-F9E6-4B80-9168-2F5FB063690F}" type="datetime1">
              <a:rPr lang="de-DE" smtClean="0"/>
              <a:t>17.10.2019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444" r:id="rId1"/>
    <p:sldLayoutId id="2147485443" r:id="rId2"/>
    <p:sldLayoutId id="2147485447" r:id="rId3"/>
    <p:sldLayoutId id="2147485468" r:id="rId4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148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6pPr>
      <a:lvl7pPr marL="914296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7pPr>
      <a:lvl8pPr marL="1371445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8pPr>
      <a:lvl9pPr marL="1828592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9pPr>
    </p:titleStyle>
    <p:bodyStyle>
      <a:lvl1pPr marL="342861" indent="-342861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866" indent="-285717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2870" indent="-228574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017" indent="-228574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166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314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462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8610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5758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5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"/>
            <a:ext cx="9906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5" y="1981200"/>
            <a:ext cx="66389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324600"/>
            <a:ext cx="20637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5" y="685800"/>
            <a:ext cx="6638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324600"/>
            <a:ext cx="2146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World Marine University - Field Study 2018 at BSH                          24.03.2017                       German Marine Pollution Monitoring</a:t>
            </a:r>
            <a:endParaRPr lang="en-GB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95300" y="6356362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00043C-1C63-4688-98F9-32B3B8D0B6B9}" type="datetime1">
              <a:rPr lang="de-DE" smtClean="0">
                <a:solidFill>
                  <a:srgbClr val="000000">
                    <a:tint val="75000"/>
                  </a:srgbClr>
                </a:solidFill>
              </a:rPr>
              <a:t>17.10.2019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5714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49" r:id="rId1"/>
    <p:sldLayoutId id="2147485450" r:id="rId2"/>
    <p:sldLayoutId id="2147485451" r:id="rId3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5"/>
            <a:ext cx="9906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3" y="1981200"/>
            <a:ext cx="6638925" cy="9159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324600"/>
            <a:ext cx="206375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3" y="685800"/>
            <a:ext cx="6638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324600"/>
            <a:ext cx="2146300" cy="2746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World Marine University - Field Study 2018 at BSH                          24.03.2017                       German Marine Pollution Monitoring</a:t>
            </a:r>
            <a:endParaRPr lang="en-GB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95300" y="6356356"/>
            <a:ext cx="2311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905AAB-76E5-4205-A6F5-B4F967676056}" type="datetime1">
              <a:rPr lang="de-DE" smtClean="0">
                <a:solidFill>
                  <a:srgbClr val="000000">
                    <a:tint val="75000"/>
                  </a:srgbClr>
                </a:solidFill>
              </a:rPr>
              <a:t>17.10.2019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9298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53" r:id="rId1"/>
    <p:sldLayoutId id="2147485454" r:id="rId2"/>
    <p:sldLayoutId id="2147485455" r:id="rId3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400">
          <a:solidFill>
            <a:srgbClr val="00538D"/>
          </a:solidFill>
          <a:latin typeface="HelveticaNeue LT 53 Ex" pitchFamily="50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906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1" y="1981201"/>
            <a:ext cx="6638925" cy="923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324601"/>
            <a:ext cx="2063750" cy="27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1" y="696734"/>
            <a:ext cx="6638925" cy="44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29" tIns="45715" rIns="91429" bIns="45715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324601"/>
            <a:ext cx="2146300" cy="27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57839-EB1C-4BA7-8F18-58C11308DFE3}" type="datetime1">
              <a:rPr lang="de-DE" smtClean="0">
                <a:solidFill>
                  <a:srgbClr val="000000">
                    <a:tint val="75000"/>
                  </a:srgbClr>
                </a:solidFill>
              </a:rPr>
              <a:pPr/>
              <a:t>17.10.2019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0443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57" r:id="rId1"/>
    <p:sldLayoutId id="2147485458" r:id="rId2"/>
    <p:sldLayoutId id="2147485459" r:id="rId3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148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6pPr>
      <a:lvl7pPr marL="914296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7pPr>
      <a:lvl8pPr marL="1371445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8pPr>
      <a:lvl9pPr marL="1828592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9pPr>
    </p:titleStyle>
    <p:bodyStyle>
      <a:lvl1pPr marL="342861" indent="-342861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866" indent="-285717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2870" indent="-228574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017" indent="-228574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166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314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462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8610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5758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5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906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1" y="1981201"/>
            <a:ext cx="6638925" cy="923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324601"/>
            <a:ext cx="2063750" cy="27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1" y="696734"/>
            <a:ext cx="6638925" cy="44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29" tIns="45715" rIns="91429" bIns="45715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324601"/>
            <a:ext cx="2146300" cy="27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57839-EB1C-4BA7-8F18-58C11308DFE3}" type="datetime1">
              <a:rPr lang="de-DE" smtClean="0">
                <a:solidFill>
                  <a:srgbClr val="000000">
                    <a:tint val="75000"/>
                  </a:srgbClr>
                </a:solidFill>
              </a:rPr>
              <a:pPr/>
              <a:t>17.10.2019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59211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1" r:id="rId1"/>
    <p:sldLayoutId id="2147485462" r:id="rId2"/>
    <p:sldLayoutId id="2147485463" r:id="rId3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148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6pPr>
      <a:lvl7pPr marL="914296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7pPr>
      <a:lvl8pPr marL="1371445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8pPr>
      <a:lvl9pPr marL="1828592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9pPr>
    </p:titleStyle>
    <p:bodyStyle>
      <a:lvl1pPr marL="342861" indent="-342861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866" indent="-285717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2870" indent="-228574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017" indent="-228574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166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314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462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8610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5758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5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16" descr="X:\Nautische Hydrographie\Technische Kartographie\Karto Archiv\5. Öffentlichkeitsarbeiten\Merchendaise\Bilanz-PK\folie_1 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9906000" cy="413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1" y="1981201"/>
            <a:ext cx="6638925" cy="923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315200" y="6324601"/>
            <a:ext cx="2063750" cy="27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  <a:spAutoFit/>
          </a:bodyPr>
          <a:lstStyle>
            <a:lvl1pPr algn="r">
              <a:defRPr sz="1200" b="1">
                <a:latin typeface="Helvetica" pitchFamily="2" charset="0"/>
                <a:ea typeface="ＭＳ Ｐゴシック" pitchFamily="34" charset="-128"/>
              </a:defRPr>
            </a:lvl1pPr>
          </a:lstStyle>
          <a:p>
            <a:pPr>
              <a:defRPr/>
            </a:pPr>
            <a:fld id="{B74371CA-D0D2-485A-AD83-C97727CCD8E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  <p:sp>
        <p:nvSpPr>
          <p:cNvPr id="1029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1" y="696734"/>
            <a:ext cx="6638925" cy="4462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29" tIns="45715" rIns="91429" bIns="45715" numCol="1" anchor="b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de-DE"/>
              <a:t>Mastertitelformat bearbeiten</a:t>
            </a: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086600" y="6324601"/>
            <a:ext cx="2146300" cy="27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  <a:spAutoFit/>
          </a:bodyPr>
          <a:lstStyle>
            <a:lvl1pPr>
              <a:defRPr sz="1200" b="1">
                <a:latin typeface="Helvetica LT" pitchFamily="50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2"/>
          </p:nvPr>
        </p:nvSpPr>
        <p:spPr>
          <a:xfrm>
            <a:off x="495300" y="6356351"/>
            <a:ext cx="2311400" cy="365125"/>
          </a:xfrm>
          <a:prstGeom prst="rect">
            <a:avLst/>
          </a:prstGeom>
        </p:spPr>
        <p:txBody>
          <a:bodyPr vert="horz" lIns="91429" tIns="45715" rIns="91429" bIns="45715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F57839-EB1C-4BA7-8F18-58C11308DFE3}" type="datetime1">
              <a:rPr lang="de-DE" smtClean="0">
                <a:solidFill>
                  <a:srgbClr val="000000">
                    <a:tint val="75000"/>
                  </a:srgbClr>
                </a:solidFill>
              </a:rPr>
              <a:pPr/>
              <a:t>17.10.2019</a:t>
            </a:fld>
            <a:endParaRPr 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74122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5465" r:id="rId1"/>
    <p:sldLayoutId id="2147485466" r:id="rId2"/>
    <p:sldLayoutId id="2147485467" r:id="rId3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+mj-lt"/>
          <a:ea typeface="MS PGothic" pitchFamily="34" charset="-128"/>
          <a:cs typeface="ＭＳ Ｐゴシック" charset="0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  <a:ea typeface="MS PGothic" pitchFamily="34" charset="-128"/>
          <a:cs typeface="ＭＳ Ｐゴシック" charset="0"/>
        </a:defRPr>
      </a:lvl5pPr>
      <a:lvl6pPr marL="457148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6pPr>
      <a:lvl7pPr marL="914296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7pPr>
      <a:lvl8pPr marL="1371445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8pPr>
      <a:lvl9pPr marL="1828592" algn="l" rtl="0" eaLnBrk="1" fontAlgn="base" hangingPunct="1">
        <a:spcBef>
          <a:spcPct val="0"/>
        </a:spcBef>
        <a:spcAft>
          <a:spcPct val="0"/>
        </a:spcAft>
        <a:defRPr sz="2300">
          <a:solidFill>
            <a:srgbClr val="00538D"/>
          </a:solidFill>
          <a:latin typeface="HelveticaNeue LT 53 Ex" pitchFamily="50" charset="0"/>
        </a:defRPr>
      </a:lvl9pPr>
    </p:titleStyle>
    <p:bodyStyle>
      <a:lvl1pPr marL="342861" indent="-342861" algn="l" rtl="0" eaLnBrk="1" fontAlgn="base" hangingPunct="1">
        <a:spcBef>
          <a:spcPct val="20000"/>
        </a:spcBef>
        <a:spcAft>
          <a:spcPct val="0"/>
        </a:spcAft>
        <a:defRPr>
          <a:solidFill>
            <a:srgbClr val="00538D"/>
          </a:solidFill>
          <a:latin typeface="+mn-lt"/>
          <a:ea typeface="MS PGothic" pitchFamily="34" charset="-128"/>
          <a:cs typeface="ＭＳ Ｐゴシック" charset="0"/>
        </a:defRPr>
      </a:lvl1pPr>
      <a:lvl2pPr marL="742866" indent="-285717" algn="l" rtl="0" eaLnBrk="1" fontAlgn="base" hangingPunct="1">
        <a:spcBef>
          <a:spcPct val="20000"/>
        </a:spcBef>
        <a:spcAft>
          <a:spcPct val="0"/>
        </a:spcAft>
        <a:buClr>
          <a:srgbClr val="00538D"/>
        </a:buClr>
        <a:buSzPct val="75000"/>
        <a:buFont typeface="Wingdings" pitchFamily="2" charset="2"/>
        <a:buChar char="à"/>
        <a:defRPr sz="1600">
          <a:solidFill>
            <a:srgbClr val="00538D"/>
          </a:solidFill>
          <a:latin typeface="+mn-lt"/>
          <a:ea typeface="MS PGothic" pitchFamily="34" charset="-128"/>
        </a:defRPr>
      </a:lvl2pPr>
      <a:lvl3pPr marL="1142870" indent="-228574" algn="l" rtl="0" eaLnBrk="1" fontAlgn="base" hangingPunct="1">
        <a:spcBef>
          <a:spcPct val="20000"/>
        </a:spcBef>
        <a:spcAft>
          <a:spcPct val="0"/>
        </a:spcAft>
        <a:buChar char="•"/>
        <a:defRPr sz="1400">
          <a:solidFill>
            <a:srgbClr val="00538D"/>
          </a:solidFill>
          <a:latin typeface="+mn-lt"/>
          <a:ea typeface="MS PGothic" pitchFamily="34" charset="-128"/>
        </a:defRPr>
      </a:lvl3pPr>
      <a:lvl4pPr marL="1600017" indent="-228574" algn="l" rtl="0" eaLnBrk="1" fontAlgn="base" hangingPunct="1">
        <a:spcBef>
          <a:spcPct val="20000"/>
        </a:spcBef>
        <a:spcAft>
          <a:spcPct val="0"/>
        </a:spcAft>
        <a:buChar char="–"/>
        <a:defRPr sz="1600">
          <a:solidFill>
            <a:srgbClr val="00216A"/>
          </a:solidFill>
          <a:latin typeface="+mn-lt"/>
          <a:ea typeface="MS PGothic" pitchFamily="34" charset="-128"/>
        </a:defRPr>
      </a:lvl4pPr>
      <a:lvl5pPr marL="2057166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  <a:ea typeface="MS PGothic" pitchFamily="34" charset="-128"/>
        </a:defRPr>
      </a:lvl5pPr>
      <a:lvl6pPr marL="2514314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6pPr>
      <a:lvl7pPr marL="2971462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7pPr>
      <a:lvl8pPr marL="3428610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8pPr>
      <a:lvl9pPr marL="3885758" indent="-228574" algn="l" rtl="0" eaLnBrk="1" fontAlgn="base" hangingPunct="1">
        <a:spcBef>
          <a:spcPct val="20000"/>
        </a:spcBef>
        <a:spcAft>
          <a:spcPct val="0"/>
        </a:spcAft>
        <a:buChar char="»"/>
        <a:defRPr sz="1600">
          <a:solidFill>
            <a:srgbClr val="00216A"/>
          </a:solidFill>
          <a:latin typeface="+mn-lt"/>
        </a:defRPr>
      </a:lvl9pPr>
    </p:bodyStyle>
    <p:otherStyle>
      <a:defPPr>
        <a:defRPr lang="en-US"/>
      </a:defPPr>
      <a:lvl1pPr marL="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4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29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45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592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40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888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36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184" algn="l" defTabSz="914296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4.jpeg"/><Relationship Id="rId4" Type="http://schemas.openxmlformats.org/officeDocument/2006/relationships/image" Target="../media/image3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png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png"/><Relationship Id="rId3" Type="http://schemas.openxmlformats.org/officeDocument/2006/relationships/image" Target="../media/image48.jpeg"/><Relationship Id="rId7" Type="http://schemas.openxmlformats.org/officeDocument/2006/relationships/image" Target="../media/image5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9.png"/><Relationship Id="rId4" Type="http://schemas.openxmlformats.org/officeDocument/2006/relationships/oleObject" Target="../embeddings/oleObject1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image" Target="../media/image15.png"/><Relationship Id="rId7" Type="http://schemas.openxmlformats.org/officeDocument/2006/relationships/image" Target="../media/image1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8.png"/><Relationship Id="rId5" Type="http://schemas.openxmlformats.org/officeDocument/2006/relationships/image" Target="../media/image17.jpeg"/><Relationship Id="rId10" Type="http://schemas.openxmlformats.org/officeDocument/2006/relationships/image" Target="../media/image22.png"/><Relationship Id="rId4" Type="http://schemas.openxmlformats.org/officeDocument/2006/relationships/image" Target="../media/image16.jpe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>
          <a:xfrm>
            <a:off x="740532" y="2060848"/>
            <a:ext cx="8420100" cy="792088"/>
          </a:xfrm>
        </p:spPr>
        <p:txBody>
          <a:bodyPr/>
          <a:lstStyle/>
          <a:p>
            <a:r>
              <a:rPr lang="en-GB" altLang="de-DE" dirty="0"/>
              <a:t>German Marine Pollution Monitoring</a:t>
            </a:r>
            <a:endParaRPr lang="en-US" dirty="0"/>
          </a:p>
        </p:txBody>
      </p:sp>
      <p:sp>
        <p:nvSpPr>
          <p:cNvPr id="5" name="Untertitel 4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GB" dirty="0" smtClean="0"/>
              <a:t>Stefan Schmolke</a:t>
            </a:r>
            <a:endParaRPr lang="en-US" dirty="0"/>
          </a:p>
        </p:txBody>
      </p:sp>
      <p:sp>
        <p:nvSpPr>
          <p:cNvPr id="6" name="Titel 2"/>
          <p:cNvSpPr txBox="1">
            <a:spLocks/>
          </p:cNvSpPr>
          <p:nvPr/>
        </p:nvSpPr>
        <p:spPr bwMode="auto">
          <a:xfrm>
            <a:off x="740532" y="3357265"/>
            <a:ext cx="9037004" cy="7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800" b="1">
                <a:solidFill>
                  <a:srgbClr val="00528D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9pPr>
          </a:lstStyle>
          <a:p>
            <a:r>
              <a:rPr lang="en-US" sz="1400" dirty="0" smtClean="0">
                <a:solidFill>
                  <a:srgbClr val="00538D"/>
                </a:solidFill>
              </a:rPr>
              <a:t>NOOS annual meeting 2019</a:t>
            </a:r>
            <a:r>
              <a:rPr lang="de-DE" sz="1400" dirty="0" smtClean="0">
                <a:solidFill>
                  <a:srgbClr val="00538D"/>
                </a:solidFill>
              </a:rPr>
              <a:t/>
            </a:r>
            <a:br>
              <a:rPr lang="de-DE" sz="1400" dirty="0" smtClean="0">
                <a:solidFill>
                  <a:srgbClr val="00538D"/>
                </a:solidFill>
              </a:rPr>
            </a:br>
            <a:r>
              <a:rPr lang="de-DE" sz="1400" dirty="0" smtClean="0">
                <a:solidFill>
                  <a:srgbClr val="00538D"/>
                </a:solidFill>
              </a:rPr>
              <a:t>17.10.2019 Hamburg</a:t>
            </a:r>
            <a:endParaRPr lang="de-DE" sz="1400" kern="0" dirty="0"/>
          </a:p>
        </p:txBody>
      </p:sp>
    </p:spTree>
    <p:extLst>
      <p:ext uri="{BB962C8B-B14F-4D97-AF65-F5344CB8AC3E}">
        <p14:creationId xmlns:p14="http://schemas.microsoft.com/office/powerpoint/2010/main" val="1171602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5" y="619790"/>
            <a:ext cx="6638925" cy="523210"/>
          </a:xfrm>
        </p:spPr>
        <p:txBody>
          <a:bodyPr/>
          <a:lstStyle/>
          <a:p>
            <a:r>
              <a:rPr lang="de-DE" sz="2800" dirty="0" smtClean="0"/>
              <a:t>Sediment </a:t>
            </a:r>
            <a:r>
              <a:rPr lang="de-DE" sz="2800" dirty="0" err="1" smtClean="0"/>
              <a:t>sampling</a:t>
            </a:r>
            <a:endParaRPr lang="de-DE" sz="280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10</a:t>
            </a:fld>
            <a:endParaRPr lang="en-GB" dirty="0"/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4" y="1220365"/>
            <a:ext cx="5232648" cy="4936754"/>
          </a:xfrm>
          <a:prstGeom prst="rect">
            <a:avLst/>
          </a:prstGeom>
          <a:noFill/>
          <a:ln w="9525">
            <a:solidFill>
              <a:srgbClr val="00216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1291208"/>
            <a:ext cx="3733800" cy="2209800"/>
          </a:xfrm>
          <a:prstGeom prst="rect">
            <a:avLst/>
          </a:prstGeom>
          <a:noFill/>
          <a:ln w="28575">
            <a:solidFill>
              <a:srgbClr val="00216A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8" descr="X:\Meereskunde\Chemie\Metalle\Bilder\TdoT_Bilder_Poster\Sediment\M33 Sediment 8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573016"/>
            <a:ext cx="3733800" cy="2430462"/>
          </a:xfrm>
          <a:prstGeom prst="rect">
            <a:avLst/>
          </a:prstGeom>
          <a:noFill/>
          <a:ln w="28575">
            <a:solidFill>
              <a:srgbClr val="00216A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Text Box 1034"/>
          <p:cNvSpPr txBox="1">
            <a:spLocks noChangeArrowheads="1"/>
          </p:cNvSpPr>
          <p:nvPr/>
        </p:nvSpPr>
        <p:spPr bwMode="auto">
          <a:xfrm>
            <a:off x="201381" y="1412777"/>
            <a:ext cx="106311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de-DE" sz="1600" dirty="0" smtClean="0">
                <a:solidFill>
                  <a:srgbClr val="00206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Box corer</a:t>
            </a:r>
            <a:endParaRPr lang="en-GB" altLang="de-DE" sz="1600" dirty="0">
              <a:solidFill>
                <a:srgbClr val="00206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53047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32520" y="342791"/>
            <a:ext cx="8280920" cy="800209"/>
          </a:xfrm>
        </p:spPr>
        <p:txBody>
          <a:bodyPr/>
          <a:lstStyle/>
          <a:p>
            <a:r>
              <a:rPr lang="de-DE" sz="2800" dirty="0" smtClean="0"/>
              <a:t>Analysis of organic hazardous substances</a:t>
            </a:r>
            <a:r>
              <a:rPr lang="de-DE" dirty="0" smtClean="0"/>
              <a:t/>
            </a:r>
            <a:br>
              <a:rPr lang="de-DE" dirty="0" smtClean="0"/>
            </a:br>
            <a:r>
              <a:rPr lang="de-DE" sz="1800" dirty="0" smtClean="0"/>
              <a:t>- herbicides (e.g. Atrazine and Tertbutylazine at station „Eider“)</a:t>
            </a:r>
            <a:endParaRPr lang="de-DE" sz="180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grpSp>
        <p:nvGrpSpPr>
          <p:cNvPr id="15" name="Gruppieren 14"/>
          <p:cNvGrpSpPr/>
          <p:nvPr/>
        </p:nvGrpSpPr>
        <p:grpSpPr>
          <a:xfrm>
            <a:off x="475938" y="1268760"/>
            <a:ext cx="2290383" cy="1584176"/>
            <a:chOff x="154612" y="1268760"/>
            <a:chExt cx="2290383" cy="1584176"/>
          </a:xfrm>
        </p:grpSpPr>
        <p:pic>
          <p:nvPicPr>
            <p:cNvPr id="16" name="Picture 3" descr="H:\Texte\Publikation\M33Flyer\Bilder\StatioMapWater.jpg"/>
            <p:cNvPicPr>
              <a:picLocks noChangeAspect="1" noChangeArrowheads="1"/>
            </p:cNvPicPr>
            <p:nvPr/>
          </p:nvPicPr>
          <p:blipFill rotWithShape="1"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154612" y="1268760"/>
              <a:ext cx="2290383" cy="158417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7" name="Ellipse 16"/>
            <p:cNvSpPr/>
            <p:nvPr/>
          </p:nvSpPr>
          <p:spPr bwMode="auto">
            <a:xfrm>
              <a:off x="1693920" y="2060848"/>
              <a:ext cx="219323" cy="432792"/>
            </a:xfrm>
            <a:prstGeom prst="ellipse">
              <a:avLst/>
            </a:prstGeom>
            <a:noFill/>
            <a:ln w="2540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538D"/>
                </a:solidFill>
                <a:effectLst/>
                <a:latin typeface="Helvetica LT" pitchFamily="50" charset="0"/>
              </a:endParaRPr>
            </a:p>
          </p:txBody>
        </p:sp>
      </p:grpSp>
      <p:sp>
        <p:nvSpPr>
          <p:cNvPr id="25" name="Textfeld 24"/>
          <p:cNvSpPr txBox="1"/>
          <p:nvPr/>
        </p:nvSpPr>
        <p:spPr>
          <a:xfrm>
            <a:off x="2645541" y="1347373"/>
            <a:ext cx="62647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Atrazine is a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herbizide of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the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triazine class</a:t>
            </a:r>
          </a:p>
          <a:p>
            <a:pPr marL="285750" indent="-285750" algn="l">
              <a:buFont typeface="Wingdings" panose="05000000000000000000" pitchFamily="2" charset="2"/>
              <a:buChar char="§"/>
            </a:pP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used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to prevent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pre-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and post-emergence broadleaf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weeds in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crops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(e.g. corn, sugarcane…) and </a:t>
            </a: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on </a:t>
            </a:r>
            <a:r>
              <a:rPr lang="en-US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turf (e.g. golf courses, residential lawns)</a:t>
            </a:r>
            <a:endParaRPr lang="de-DE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de-DE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1991: prohibition of Atrazine in Germany</a:t>
            </a:r>
          </a:p>
          <a:p>
            <a:pPr marL="285750" indent="-285750" algn="l">
              <a:buFont typeface="Wingdings" panose="05000000000000000000" pitchFamily="2" charset="2"/>
              <a:buChar char="Ø"/>
            </a:pPr>
            <a:r>
              <a:rPr lang="de-DE" sz="1600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replaced by Tertbutylazine</a:t>
            </a:r>
            <a:endParaRPr lang="de-DE" sz="1600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Foliennummernplatzhalter 6"/>
          <p:cNvSpPr txBox="1">
            <a:spLocks/>
          </p:cNvSpPr>
          <p:nvPr/>
        </p:nvSpPr>
        <p:spPr bwMode="auto">
          <a:xfrm>
            <a:off x="7377113" y="6381339"/>
            <a:ext cx="2063750" cy="2769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9" tIns="45715" rIns="91429" bIns="45715" numCol="1" anchor="t" anchorCtr="0" compatLnSpc="1">
            <a:prstTxWarp prst="textNoShape">
              <a:avLst/>
            </a:prstTxWarp>
            <a:spAutoFit/>
          </a:bodyPr>
          <a:lstStyle>
            <a:defPPr>
              <a:defRPr lang="de-DE"/>
            </a:defPPr>
            <a:lvl1pPr algn="r" rtl="0" eaLnBrk="0" fontAlgn="base" hangingPunct="0">
              <a:spcBef>
                <a:spcPct val="0"/>
              </a:spcBef>
              <a:spcAft>
                <a:spcPct val="0"/>
              </a:spcAft>
              <a:defRPr sz="1200" b="0" kern="1200">
                <a:solidFill>
                  <a:srgbClr val="00538D"/>
                </a:solidFill>
                <a:latin typeface="Arial" pitchFamily="34" charset="0"/>
                <a:ea typeface="ＭＳ Ｐゴシック" pitchFamily="34" charset="-128"/>
                <a:cs typeface="Arial" pitchFamily="34" charset="0"/>
              </a:defRPr>
            </a:lvl1pPr>
            <a:lvl2pPr marL="457148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2pPr>
            <a:lvl3pPr marL="914296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3pPr>
            <a:lvl4pPr marL="1371445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4pPr>
            <a:lvl5pPr marL="1828592" algn="ctr" rtl="0" eaLnBrk="0" fontAlgn="base" hangingPunct="0">
              <a:spcBef>
                <a:spcPct val="0"/>
              </a:spcBef>
              <a:spcAft>
                <a:spcPct val="0"/>
              </a:spcAft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5pPr>
            <a:lvl6pPr marL="2285740" algn="l" defTabSz="914296" rtl="0" eaLnBrk="1" latinLnBrk="0" hangingPunct="1"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6pPr>
            <a:lvl7pPr marL="2742888" algn="l" defTabSz="914296" rtl="0" eaLnBrk="1" latinLnBrk="0" hangingPunct="1"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7pPr>
            <a:lvl8pPr marL="3200036" algn="l" defTabSz="914296" rtl="0" eaLnBrk="1" latinLnBrk="0" hangingPunct="1"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8pPr>
            <a:lvl9pPr marL="3657184" algn="l" defTabSz="914296" rtl="0" eaLnBrk="1" latinLnBrk="0" hangingPunct="1">
              <a:defRPr sz="1400" kern="1200">
                <a:solidFill>
                  <a:srgbClr val="00538D"/>
                </a:solidFill>
                <a:latin typeface="Helvetica LT"/>
                <a:ea typeface="MS PGothic" pitchFamily="34" charset="-128"/>
                <a:cs typeface="+mn-cs"/>
              </a:defRPr>
            </a:lvl9pPr>
          </a:lstStyle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11</a:t>
            </a:fld>
            <a:endParaRPr lang="en-GB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2480" y="2931549"/>
            <a:ext cx="9250318" cy="3233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13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5" y="168896"/>
            <a:ext cx="8083619" cy="769431"/>
          </a:xfrm>
        </p:spPr>
        <p:txBody>
          <a:bodyPr/>
          <a:lstStyle/>
          <a:p>
            <a:r>
              <a:rPr lang="de-DE" sz="2800" dirty="0" err="1"/>
              <a:t>Eutrophication</a:t>
            </a:r>
            <a:r>
              <a:rPr lang="de-DE" sz="2800" dirty="0"/>
              <a:t> - Analysis </a:t>
            </a:r>
            <a:r>
              <a:rPr lang="de-DE" sz="2800" dirty="0" err="1"/>
              <a:t>of</a:t>
            </a:r>
            <a:r>
              <a:rPr lang="de-DE" sz="2800" dirty="0"/>
              <a:t> </a:t>
            </a:r>
            <a:r>
              <a:rPr lang="de-DE" sz="2800" dirty="0" err="1" smtClean="0"/>
              <a:t>nutrients</a:t>
            </a:r>
            <a:r>
              <a:rPr lang="de-DE" sz="2800" dirty="0" smtClean="0"/>
              <a:t/>
            </a:r>
            <a:br>
              <a:rPr lang="de-DE" sz="2800" dirty="0" smtClean="0"/>
            </a:br>
            <a:r>
              <a:rPr lang="de-DE" sz="1600" dirty="0" smtClean="0"/>
              <a:t>DIN / PO</a:t>
            </a:r>
            <a:r>
              <a:rPr lang="de-DE" sz="1600" baseline="-25000" dirty="0" smtClean="0"/>
              <a:t>4</a:t>
            </a:r>
            <a:r>
              <a:rPr lang="de-DE" sz="1600" dirty="0" smtClean="0"/>
              <a:t> </a:t>
            </a:r>
            <a:r>
              <a:rPr lang="de-DE" sz="1600" dirty="0" err="1" smtClean="0"/>
              <a:t>concentrations</a:t>
            </a:r>
            <a:r>
              <a:rPr lang="de-DE" sz="1600" dirty="0" smtClean="0"/>
              <a:t> in </a:t>
            </a:r>
            <a:r>
              <a:rPr lang="de-DE" sz="1600" dirty="0" err="1" smtClean="0"/>
              <a:t>the</a:t>
            </a:r>
            <a:r>
              <a:rPr lang="de-DE" sz="1600" dirty="0" smtClean="0"/>
              <a:t> German </a:t>
            </a:r>
            <a:r>
              <a:rPr lang="de-DE" sz="1600" dirty="0" err="1" smtClean="0"/>
              <a:t>Bight</a:t>
            </a:r>
            <a:r>
              <a:rPr lang="de-DE" sz="1600" dirty="0" smtClean="0"/>
              <a:t> (S= 30)</a:t>
            </a:r>
            <a:endParaRPr lang="de-DE" sz="160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12</a:t>
            </a:fld>
            <a:endParaRPr lang="en-GB" dirty="0"/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68" y="1041253"/>
            <a:ext cx="6048672" cy="27477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0" name="Gerade Verbindung 9"/>
          <p:cNvCxnSpPr/>
          <p:nvPr/>
        </p:nvCxnSpPr>
        <p:spPr bwMode="auto">
          <a:xfrm>
            <a:off x="1568624" y="2996952"/>
            <a:ext cx="5580000" cy="0"/>
          </a:xfrm>
          <a:prstGeom prst="line">
            <a:avLst/>
          </a:prstGeom>
          <a:noFill/>
          <a:ln w="28575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1" name="Textfeld 10"/>
          <p:cNvSpPr txBox="1"/>
          <p:nvPr/>
        </p:nvSpPr>
        <p:spPr>
          <a:xfrm>
            <a:off x="7252914" y="2627620"/>
            <a:ext cx="1406511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OSPAR</a:t>
            </a:r>
          </a:p>
          <a:p>
            <a:r>
              <a:rPr lang="de-DE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target </a:t>
            </a:r>
          </a:p>
          <a:p>
            <a:r>
              <a:rPr lang="de-DE" b="1" dirty="0" smtClean="0">
                <a:solidFill>
                  <a:schemeClr val="accent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12 µmol/L</a:t>
            </a:r>
            <a:endParaRPr lang="de-DE" b="1" dirty="0">
              <a:solidFill>
                <a:schemeClr val="accent2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4568" y="3799971"/>
            <a:ext cx="6048671" cy="274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3" name="Gerade Verbindung 12"/>
          <p:cNvCxnSpPr/>
          <p:nvPr/>
        </p:nvCxnSpPr>
        <p:spPr bwMode="auto">
          <a:xfrm>
            <a:off x="1605248" y="5589240"/>
            <a:ext cx="5580000" cy="0"/>
          </a:xfrm>
          <a:prstGeom prst="line">
            <a:avLst/>
          </a:prstGeom>
          <a:noFill/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Textfeld 13"/>
          <p:cNvSpPr txBox="1"/>
          <p:nvPr/>
        </p:nvSpPr>
        <p:spPr>
          <a:xfrm>
            <a:off x="7363206" y="5219908"/>
            <a:ext cx="133632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OSPAR target </a:t>
            </a:r>
            <a:br>
              <a:rPr lang="de-DE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de-DE" b="1" dirty="0" smtClean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0,6 µmol/L</a:t>
            </a:r>
            <a:endParaRPr lang="de-DE" b="1" dirty="0">
              <a:solidFill>
                <a:srgbClr val="FF000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feld 2"/>
          <p:cNvSpPr txBox="1"/>
          <p:nvPr/>
        </p:nvSpPr>
        <p:spPr>
          <a:xfrm>
            <a:off x="1856656" y="1088740"/>
            <a:ext cx="4464496" cy="39604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de-D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 DIN (winter)</a:t>
            </a:r>
            <a:endParaRPr lang="de-D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2072680" y="3886288"/>
            <a:ext cx="4464496" cy="33480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noAutofit/>
          </a:bodyPr>
          <a:lstStyle/>
          <a:p>
            <a:r>
              <a:rPr lang="de-D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mean PO</a:t>
            </a:r>
            <a:r>
              <a:rPr lang="de-DE" b="1" baseline="-250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de-DE" b="1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(winter)</a:t>
            </a:r>
            <a:endParaRPr lang="de-DE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81757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5" y="332656"/>
            <a:ext cx="6638925" cy="523210"/>
          </a:xfrm>
        </p:spPr>
        <p:txBody>
          <a:bodyPr/>
          <a:lstStyle/>
          <a:p>
            <a:r>
              <a:rPr lang="de-DE" sz="2800" dirty="0" smtClean="0"/>
              <a:t>Products</a:t>
            </a:r>
            <a:endParaRPr lang="de-DE" sz="280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13</a:t>
            </a:fld>
            <a:endParaRPr lang="en-GB" dirty="0"/>
          </a:p>
        </p:txBody>
      </p:sp>
      <p:pic>
        <p:nvPicPr>
          <p:cNvPr id="8" name="Picture 6" descr="H:\Texte\Publikation\080527BSHsymposium\Bilder\Hg-2000-02-GA346ContourMap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359024"/>
            <a:ext cx="1943100" cy="1592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7" descr="H:\Texte\Publikation\080527BSHsymposium\Bilder\Zn-2000-02-GA346ContourMap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062" y="2947020"/>
            <a:ext cx="19050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8" descr="H:\Texte\Publikation\080527BSHsymposium\Bilder\Pb-2000-02-GA346ContourMap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2480" y="4531196"/>
            <a:ext cx="1905000" cy="1562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914" y="2831940"/>
            <a:ext cx="2272537" cy="3168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533400" y="1186905"/>
            <a:ext cx="749300" cy="369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de-DE" altLang="de-DE" sz="1800" dirty="0" err="1"/>
              <a:t>maps</a:t>
            </a:r>
            <a:endParaRPr lang="de-DE" altLang="de-DE" sz="1800" dirty="0"/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432720" y="1257935"/>
            <a:ext cx="1547218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 algn="l">
              <a:spcBef>
                <a:spcPct val="0"/>
              </a:spcBef>
              <a:buFontTx/>
              <a:buChar char="•"/>
            </a:pPr>
            <a:r>
              <a:rPr lang="en-US" altLang="de-DE" sz="1800" dirty="0"/>
              <a:t> reports</a:t>
            </a:r>
          </a:p>
          <a:p>
            <a:pPr algn="l">
              <a:spcBef>
                <a:spcPct val="0"/>
              </a:spcBef>
              <a:buFontTx/>
              <a:buChar char="•"/>
            </a:pPr>
            <a:r>
              <a:rPr lang="en-US" altLang="de-DE" sz="1800" dirty="0"/>
              <a:t> statements</a:t>
            </a:r>
          </a:p>
          <a:p>
            <a:pPr algn="l">
              <a:spcBef>
                <a:spcPct val="0"/>
              </a:spcBef>
              <a:buFontTx/>
              <a:buChar char="•"/>
            </a:pPr>
            <a:r>
              <a:rPr lang="en-US" altLang="de-DE" sz="1800" dirty="0"/>
              <a:t> advice</a:t>
            </a:r>
          </a:p>
          <a:p>
            <a:pPr algn="l">
              <a:spcBef>
                <a:spcPct val="0"/>
              </a:spcBef>
              <a:buFontTx/>
              <a:buChar char="•"/>
            </a:pPr>
            <a:r>
              <a:rPr lang="en-US" altLang="de-DE" sz="1800" dirty="0"/>
              <a:t> </a:t>
            </a:r>
            <a:r>
              <a:rPr lang="en-US" altLang="de-DE" sz="1800" dirty="0" smtClean="0"/>
              <a:t>publications</a:t>
            </a:r>
          </a:p>
          <a:p>
            <a:pPr algn="l">
              <a:spcBef>
                <a:spcPct val="0"/>
              </a:spcBef>
              <a:buFontTx/>
              <a:buChar char="•"/>
            </a:pPr>
            <a:r>
              <a:rPr lang="en-US" altLang="de-DE" sz="1800" dirty="0" smtClean="0"/>
              <a:t> modelling</a:t>
            </a:r>
            <a:endParaRPr lang="en-US" altLang="de-DE" sz="1800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13418" y="2856320"/>
            <a:ext cx="2188054" cy="3092960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719725" y="2831940"/>
            <a:ext cx="2209094" cy="3132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7174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6" name="Text Box 2"/>
          <p:cNvSpPr txBox="1">
            <a:spLocks noChangeArrowheads="1"/>
          </p:cNvSpPr>
          <p:nvPr/>
        </p:nvSpPr>
        <p:spPr bwMode="auto">
          <a:xfrm>
            <a:off x="1355441" y="344489"/>
            <a:ext cx="184721" cy="461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7" rIns="91436" bIns="45717">
            <a:spAutoFit/>
          </a:bodyPr>
          <a:lstStyle>
            <a:lvl1pPr>
              <a:defRPr sz="24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endParaRPr lang="en-GB" altLang="de-DE" dirty="0"/>
          </a:p>
        </p:txBody>
      </p:sp>
      <p:sp>
        <p:nvSpPr>
          <p:cNvPr id="107529" name="Rectangle 11"/>
          <p:cNvSpPr>
            <a:spLocks noChangeArrowheads="1"/>
          </p:cNvSpPr>
          <p:nvPr/>
        </p:nvSpPr>
        <p:spPr bwMode="auto">
          <a:xfrm>
            <a:off x="2901493" y="44624"/>
            <a:ext cx="5434507" cy="1311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6" tIns="45717" rIns="91436" bIns="45717">
            <a:spAutoFit/>
          </a:bodyPr>
          <a:lstStyle>
            <a:lvl1pPr marL="188913" indent="-188913">
              <a:defRPr sz="2400">
                <a:solidFill>
                  <a:schemeClr val="tx1"/>
                </a:solidFill>
                <a:latin typeface="Helvetica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Helvetica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Helvetica" pitchFamily="34" charset="0"/>
              </a:defRPr>
            </a:lvl9pPr>
          </a:lstStyle>
          <a:p>
            <a:pPr marL="0" indent="0" algn="l">
              <a:lnSpc>
                <a:spcPct val="110000"/>
              </a:lnSpc>
              <a:spcBef>
                <a:spcPct val="50000"/>
              </a:spcBef>
            </a:pPr>
            <a:r>
              <a:rPr lang="en-GB" altLang="de-DE" b="1" dirty="0" smtClean="0">
                <a:solidFill>
                  <a:srgbClr val="00538D"/>
                </a:solidFill>
              </a:rPr>
              <a:t>Oil spill detection by satellite, aircraft or ship and pollution source identification by drift modelling</a:t>
            </a:r>
            <a:endParaRPr lang="en-GB" altLang="de-DE" b="1" dirty="0">
              <a:solidFill>
                <a:srgbClr val="00538D"/>
              </a:solidFill>
            </a:endParaRPr>
          </a:p>
        </p:txBody>
      </p:sp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pic>
        <p:nvPicPr>
          <p:cNvPr id="5" name="Grafik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8464" y="1751120"/>
            <a:ext cx="8063521" cy="3920049"/>
          </a:xfrm>
          <a:prstGeom prst="rect">
            <a:avLst/>
          </a:prstGeom>
          <a:ln>
            <a:solidFill>
              <a:srgbClr val="00538D"/>
            </a:solidFill>
          </a:ln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4196" y="1732656"/>
            <a:ext cx="5406231" cy="3956979"/>
          </a:xfrm>
          <a:prstGeom prst="rect">
            <a:avLst/>
          </a:prstGeom>
          <a:ln w="25400">
            <a:solidFill>
              <a:srgbClr val="000000"/>
            </a:solidFill>
          </a:ln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892" y="-6350"/>
            <a:ext cx="2907385" cy="13717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Gerade Verbindung 12"/>
          <p:cNvCxnSpPr/>
          <p:nvPr/>
        </p:nvCxnSpPr>
        <p:spPr bwMode="auto">
          <a:xfrm>
            <a:off x="2576737" y="1365448"/>
            <a:ext cx="0" cy="1838236"/>
          </a:xfrm>
          <a:prstGeom prst="line">
            <a:avLst/>
          </a:prstGeom>
          <a:noFill/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5" name="Gerade Verbindung 14"/>
          <p:cNvCxnSpPr/>
          <p:nvPr/>
        </p:nvCxnSpPr>
        <p:spPr bwMode="auto">
          <a:xfrm flipH="1">
            <a:off x="272480" y="1064266"/>
            <a:ext cx="720080" cy="2139418"/>
          </a:xfrm>
          <a:prstGeom prst="line">
            <a:avLst/>
          </a:prstGeom>
          <a:noFill/>
          <a:ln w="28575" cap="flat" cmpd="sng" algn="ctr">
            <a:solidFill>
              <a:schemeClr val="bg1">
                <a:lumMod val="5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14" name="Foliennummernplatzhalter 10"/>
          <p:cNvSpPr>
            <a:spLocks noGrp="1"/>
          </p:cNvSpPr>
          <p:nvPr>
            <p:ph type="sldNum" sz="quarter" idx="4294967295"/>
          </p:nvPr>
        </p:nvSpPr>
        <p:spPr>
          <a:xfrm>
            <a:off x="7377113" y="6381339"/>
            <a:ext cx="2063750" cy="276989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6614643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liennummernplatzhalt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15</a:t>
            </a:fld>
            <a:endParaRPr lang="en-GB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685805" y="476672"/>
            <a:ext cx="6638925" cy="523210"/>
          </a:xfrm>
        </p:spPr>
        <p:txBody>
          <a:bodyPr/>
          <a:lstStyle/>
          <a:p>
            <a:r>
              <a:rPr lang="en-GB" sz="2800" dirty="0" smtClean="0"/>
              <a:t>(environmental) </a:t>
            </a:r>
            <a:r>
              <a:rPr lang="en-GB" sz="2800" dirty="0"/>
              <a:t>Oil forensics</a:t>
            </a:r>
          </a:p>
        </p:txBody>
      </p:sp>
      <p:sp>
        <p:nvSpPr>
          <p:cNvPr id="18" name="Text Box 1033"/>
          <p:cNvSpPr txBox="1">
            <a:spLocks noChangeArrowheads="1"/>
          </p:cNvSpPr>
          <p:nvPr/>
        </p:nvSpPr>
        <p:spPr bwMode="auto">
          <a:xfrm>
            <a:off x="565891" y="1556792"/>
            <a:ext cx="92845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GB" altLang="de-DE" sz="18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Oil spill</a:t>
            </a:r>
            <a:endParaRPr lang="en-GB" altLang="de-DE" sz="1800" dirty="0">
              <a:solidFill>
                <a:srgbClr val="0053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1" name="Picture 3" descr="H:\Eigene Bilder\Verschmutzung Zusammenarbeit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8887" y="1926300"/>
            <a:ext cx="2374145" cy="1584000"/>
          </a:xfrm>
          <a:prstGeom prst="rect">
            <a:avLst/>
          </a:prstGeom>
          <a:noFill/>
          <a:ln w="28575">
            <a:solidFill>
              <a:srgbClr val="00538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6" descr="H:\Eigene Bilder\Ölteppich Husum 2009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823" y="1926300"/>
            <a:ext cx="2431960" cy="1584000"/>
          </a:xfrm>
          <a:prstGeom prst="rect">
            <a:avLst/>
          </a:prstGeom>
          <a:noFill/>
          <a:ln w="28575">
            <a:solidFill>
              <a:srgbClr val="00538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3" name="Pfeil nach rechts 22"/>
          <p:cNvSpPr/>
          <p:nvPr/>
        </p:nvSpPr>
        <p:spPr bwMode="auto">
          <a:xfrm>
            <a:off x="3134798" y="2250842"/>
            <a:ext cx="648072" cy="611386"/>
          </a:xfrm>
          <a:prstGeom prst="rightArrow">
            <a:avLst/>
          </a:prstGeom>
          <a:solidFill>
            <a:srgbClr val="00538D">
              <a:alpha val="90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sp>
        <p:nvSpPr>
          <p:cNvPr id="24" name="Pfeil nach rechts 23"/>
          <p:cNvSpPr/>
          <p:nvPr/>
        </p:nvSpPr>
        <p:spPr bwMode="auto">
          <a:xfrm>
            <a:off x="6411162" y="2322850"/>
            <a:ext cx="648072" cy="611386"/>
          </a:xfrm>
          <a:prstGeom prst="rightArrow">
            <a:avLst/>
          </a:prstGeom>
          <a:solidFill>
            <a:srgbClr val="00538D">
              <a:alpha val="90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pic>
        <p:nvPicPr>
          <p:cNvPr id="25" name="Grafik 2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9824" y="3789040"/>
            <a:ext cx="2838715" cy="1692000"/>
          </a:xfrm>
          <a:prstGeom prst="rect">
            <a:avLst/>
          </a:prstGeom>
          <a:ln w="28575">
            <a:solidFill>
              <a:srgbClr val="00538D"/>
            </a:solidFill>
          </a:ln>
        </p:spPr>
      </p:pic>
      <p:pic>
        <p:nvPicPr>
          <p:cNvPr id="26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0073" y="1926300"/>
            <a:ext cx="1805375" cy="1584000"/>
          </a:xfrm>
          <a:prstGeom prst="rect">
            <a:avLst/>
          </a:prstGeom>
          <a:noFill/>
          <a:ln w="28575">
            <a:solidFill>
              <a:srgbClr val="00538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7" name="Picture 6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144688" y="3789040"/>
            <a:ext cx="3445028" cy="1692000"/>
          </a:xfrm>
          <a:prstGeom prst="rect">
            <a:avLst/>
          </a:prstGeom>
          <a:noFill/>
          <a:ln w="28575">
            <a:solidFill>
              <a:srgbClr val="00538D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9" name="Pfeil nach rechts 28"/>
          <p:cNvSpPr/>
          <p:nvPr/>
        </p:nvSpPr>
        <p:spPr bwMode="auto">
          <a:xfrm rot="10800000">
            <a:off x="5673144" y="4293096"/>
            <a:ext cx="576000" cy="611386"/>
          </a:xfrm>
          <a:prstGeom prst="rightArrow">
            <a:avLst/>
          </a:prstGeom>
          <a:solidFill>
            <a:srgbClr val="00538D">
              <a:alpha val="90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436590" y="3920611"/>
            <a:ext cx="988023" cy="1656000"/>
            <a:chOff x="436590" y="3920611"/>
            <a:chExt cx="988023" cy="1656000"/>
          </a:xfrm>
        </p:grpSpPr>
        <p:sp>
          <p:nvSpPr>
            <p:cNvPr id="2" name="Fensterinhalt vertikal verschieben 1"/>
            <p:cNvSpPr/>
            <p:nvPr/>
          </p:nvSpPr>
          <p:spPr bwMode="auto">
            <a:xfrm>
              <a:off x="436590" y="3920611"/>
              <a:ext cx="988023" cy="1656000"/>
            </a:xfrm>
            <a:prstGeom prst="verticalScroll">
              <a:avLst>
                <a:gd name="adj" fmla="val 8741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solidFill>
                <a:schemeClr val="tx1"/>
              </a:solidFill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538D"/>
                </a:solidFill>
                <a:effectLst/>
                <a:latin typeface="Helvetica LT" pitchFamily="50" charset="0"/>
              </a:endParaRPr>
            </a:p>
          </p:txBody>
        </p:sp>
        <p:sp>
          <p:nvSpPr>
            <p:cNvPr id="3" name="Textfeld 2"/>
            <p:cNvSpPr txBox="1"/>
            <p:nvPr/>
          </p:nvSpPr>
          <p:spPr>
            <a:xfrm>
              <a:off x="566377" y="4026550"/>
              <a:ext cx="800219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600" u="sng" dirty="0" smtClean="0">
                  <a:latin typeface="Arial" panose="020B0604020202020204" pitchFamily="34" charset="0"/>
                  <a:cs typeface="Arial" panose="020B0604020202020204" pitchFamily="34" charset="0"/>
                </a:rPr>
                <a:t>Report</a:t>
              </a:r>
              <a:endParaRPr lang="en-GB" sz="1600" u="sng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" name="Freihandform 7"/>
            <p:cNvSpPr/>
            <p:nvPr/>
          </p:nvSpPr>
          <p:spPr bwMode="auto">
            <a:xfrm>
              <a:off x="704533" y="4725144"/>
              <a:ext cx="516214" cy="78552"/>
            </a:xfrm>
            <a:custGeom>
              <a:avLst/>
              <a:gdLst>
                <a:gd name="connsiteX0" fmla="*/ 0 w 1134332"/>
                <a:gd name="connsiteY0" fmla="*/ 129396 h 215660"/>
                <a:gd name="connsiteX1" fmla="*/ 189781 w 1134332"/>
                <a:gd name="connsiteY1" fmla="*/ 94890 h 215660"/>
                <a:gd name="connsiteX2" fmla="*/ 198408 w 1134332"/>
                <a:gd name="connsiteY2" fmla="*/ 51758 h 215660"/>
                <a:gd name="connsiteX3" fmla="*/ 207034 w 1134332"/>
                <a:gd name="connsiteY3" fmla="*/ 120769 h 215660"/>
                <a:gd name="connsiteX4" fmla="*/ 258793 w 1134332"/>
                <a:gd name="connsiteY4" fmla="*/ 155275 h 215660"/>
                <a:gd name="connsiteX5" fmla="*/ 284672 w 1134332"/>
                <a:gd name="connsiteY5" fmla="*/ 60384 h 215660"/>
                <a:gd name="connsiteX6" fmla="*/ 362310 w 1134332"/>
                <a:gd name="connsiteY6" fmla="*/ 103517 h 215660"/>
                <a:gd name="connsiteX7" fmla="*/ 379562 w 1134332"/>
                <a:gd name="connsiteY7" fmla="*/ 129396 h 215660"/>
                <a:gd name="connsiteX8" fmla="*/ 431321 w 1134332"/>
                <a:gd name="connsiteY8" fmla="*/ 43132 h 215660"/>
                <a:gd name="connsiteX9" fmla="*/ 474453 w 1134332"/>
                <a:gd name="connsiteY9" fmla="*/ 0 h 215660"/>
                <a:gd name="connsiteX10" fmla="*/ 483079 w 1134332"/>
                <a:gd name="connsiteY10" fmla="*/ 103517 h 215660"/>
                <a:gd name="connsiteX11" fmla="*/ 491706 w 1134332"/>
                <a:gd name="connsiteY11" fmla="*/ 138022 h 215660"/>
                <a:gd name="connsiteX12" fmla="*/ 552091 w 1134332"/>
                <a:gd name="connsiteY12" fmla="*/ 103517 h 215660"/>
                <a:gd name="connsiteX13" fmla="*/ 629729 w 1134332"/>
                <a:gd name="connsiteY13" fmla="*/ 172528 h 215660"/>
                <a:gd name="connsiteX14" fmla="*/ 715993 w 1134332"/>
                <a:gd name="connsiteY14" fmla="*/ 86264 h 215660"/>
                <a:gd name="connsiteX15" fmla="*/ 862642 w 1134332"/>
                <a:gd name="connsiteY15" fmla="*/ 94890 h 215660"/>
                <a:gd name="connsiteX16" fmla="*/ 888521 w 1134332"/>
                <a:gd name="connsiteY16" fmla="*/ 103517 h 215660"/>
                <a:gd name="connsiteX17" fmla="*/ 664234 w 1134332"/>
                <a:gd name="connsiteY17" fmla="*/ 69011 h 215660"/>
                <a:gd name="connsiteX18" fmla="*/ 767751 w 1134332"/>
                <a:gd name="connsiteY18" fmla="*/ 51758 h 215660"/>
                <a:gd name="connsiteX19" fmla="*/ 836762 w 1134332"/>
                <a:gd name="connsiteY19" fmla="*/ 155275 h 215660"/>
                <a:gd name="connsiteX20" fmla="*/ 854015 w 1134332"/>
                <a:gd name="connsiteY20" fmla="*/ 207034 h 215660"/>
                <a:gd name="connsiteX21" fmla="*/ 1061049 w 1134332"/>
                <a:gd name="connsiteY21" fmla="*/ 112143 h 215660"/>
                <a:gd name="connsiteX22" fmla="*/ 1086929 w 1134332"/>
                <a:gd name="connsiteY22" fmla="*/ 94890 h 215660"/>
                <a:gd name="connsiteX23" fmla="*/ 1026544 w 1134332"/>
                <a:gd name="connsiteY23" fmla="*/ 103517 h 215660"/>
                <a:gd name="connsiteX24" fmla="*/ 1095555 w 1134332"/>
                <a:gd name="connsiteY24" fmla="*/ 129396 h 215660"/>
                <a:gd name="connsiteX25" fmla="*/ 1130061 w 1134332"/>
                <a:gd name="connsiteY25" fmla="*/ 138022 h 215660"/>
                <a:gd name="connsiteX26" fmla="*/ 1130061 w 1134332"/>
                <a:gd name="connsiteY26" fmla="*/ 215660 h 215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134332" h="215660">
                  <a:moveTo>
                    <a:pt x="0" y="129396"/>
                  </a:moveTo>
                  <a:cubicBezTo>
                    <a:pt x="25040" y="127831"/>
                    <a:pt x="152124" y="137926"/>
                    <a:pt x="189781" y="94890"/>
                  </a:cubicBezTo>
                  <a:cubicBezTo>
                    <a:pt x="199436" y="83856"/>
                    <a:pt x="195532" y="66135"/>
                    <a:pt x="198408" y="51758"/>
                  </a:cubicBezTo>
                  <a:cubicBezTo>
                    <a:pt x="201283" y="74762"/>
                    <a:pt x="195353" y="100744"/>
                    <a:pt x="207034" y="120769"/>
                  </a:cubicBezTo>
                  <a:cubicBezTo>
                    <a:pt x="217482" y="138680"/>
                    <a:pt x="242425" y="168005"/>
                    <a:pt x="258793" y="155275"/>
                  </a:cubicBezTo>
                  <a:cubicBezTo>
                    <a:pt x="284672" y="135147"/>
                    <a:pt x="276046" y="92014"/>
                    <a:pt x="284672" y="60384"/>
                  </a:cubicBezTo>
                  <a:cubicBezTo>
                    <a:pt x="310551" y="74762"/>
                    <a:pt x="338367" y="86104"/>
                    <a:pt x="362310" y="103517"/>
                  </a:cubicBezTo>
                  <a:cubicBezTo>
                    <a:pt x="370694" y="109615"/>
                    <a:pt x="371760" y="136223"/>
                    <a:pt x="379562" y="129396"/>
                  </a:cubicBezTo>
                  <a:cubicBezTo>
                    <a:pt x="404798" y="107314"/>
                    <a:pt x="411490" y="70174"/>
                    <a:pt x="431321" y="43132"/>
                  </a:cubicBezTo>
                  <a:cubicBezTo>
                    <a:pt x="443345" y="26736"/>
                    <a:pt x="460076" y="14377"/>
                    <a:pt x="474453" y="0"/>
                  </a:cubicBezTo>
                  <a:cubicBezTo>
                    <a:pt x="477328" y="34506"/>
                    <a:pt x="478784" y="69159"/>
                    <a:pt x="483079" y="103517"/>
                  </a:cubicBezTo>
                  <a:cubicBezTo>
                    <a:pt x="484550" y="115281"/>
                    <a:pt x="479850" y="138022"/>
                    <a:pt x="491706" y="138022"/>
                  </a:cubicBezTo>
                  <a:cubicBezTo>
                    <a:pt x="514889" y="138022"/>
                    <a:pt x="531963" y="115019"/>
                    <a:pt x="552091" y="103517"/>
                  </a:cubicBezTo>
                  <a:cubicBezTo>
                    <a:pt x="577970" y="126521"/>
                    <a:pt x="597121" y="160882"/>
                    <a:pt x="629729" y="172528"/>
                  </a:cubicBezTo>
                  <a:cubicBezTo>
                    <a:pt x="659024" y="182990"/>
                    <a:pt x="714822" y="87903"/>
                    <a:pt x="715993" y="86264"/>
                  </a:cubicBezTo>
                  <a:cubicBezTo>
                    <a:pt x="764876" y="89139"/>
                    <a:pt x="813918" y="90017"/>
                    <a:pt x="862642" y="94890"/>
                  </a:cubicBezTo>
                  <a:cubicBezTo>
                    <a:pt x="871690" y="95795"/>
                    <a:pt x="897577" y="104340"/>
                    <a:pt x="888521" y="103517"/>
                  </a:cubicBezTo>
                  <a:cubicBezTo>
                    <a:pt x="839684" y="99078"/>
                    <a:pt x="716194" y="77671"/>
                    <a:pt x="664234" y="69011"/>
                  </a:cubicBezTo>
                  <a:cubicBezTo>
                    <a:pt x="698740" y="63260"/>
                    <a:pt x="732823" y="49818"/>
                    <a:pt x="767751" y="51758"/>
                  </a:cubicBezTo>
                  <a:cubicBezTo>
                    <a:pt x="837310" y="55622"/>
                    <a:pt x="823451" y="105357"/>
                    <a:pt x="836762" y="155275"/>
                  </a:cubicBezTo>
                  <a:cubicBezTo>
                    <a:pt x="841448" y="172847"/>
                    <a:pt x="848264" y="189781"/>
                    <a:pt x="854015" y="207034"/>
                  </a:cubicBezTo>
                  <a:cubicBezTo>
                    <a:pt x="923026" y="175404"/>
                    <a:pt x="992650" y="145076"/>
                    <a:pt x="1061049" y="112143"/>
                  </a:cubicBezTo>
                  <a:cubicBezTo>
                    <a:pt x="1070390" y="107645"/>
                    <a:pt x="1096987" y="97405"/>
                    <a:pt x="1086929" y="94890"/>
                  </a:cubicBezTo>
                  <a:cubicBezTo>
                    <a:pt x="1067203" y="89959"/>
                    <a:pt x="1046672" y="100641"/>
                    <a:pt x="1026544" y="103517"/>
                  </a:cubicBezTo>
                  <a:cubicBezTo>
                    <a:pt x="1049548" y="112143"/>
                    <a:pt x="1072248" y="121627"/>
                    <a:pt x="1095555" y="129396"/>
                  </a:cubicBezTo>
                  <a:cubicBezTo>
                    <a:pt x="1106803" y="133145"/>
                    <a:pt x="1125658" y="127014"/>
                    <a:pt x="1130061" y="138022"/>
                  </a:cubicBezTo>
                  <a:cubicBezTo>
                    <a:pt x="1139672" y="162050"/>
                    <a:pt x="1130061" y="189781"/>
                    <a:pt x="1130061" y="215660"/>
                  </a:cubicBezTo>
                </a:path>
              </a:pathLst>
            </a:custGeom>
            <a:noFill/>
            <a:ln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538D"/>
                </a:solidFill>
                <a:effectLst/>
                <a:latin typeface="Helvetica LT" pitchFamily="50" charset="0"/>
              </a:endParaRPr>
            </a:p>
          </p:txBody>
        </p:sp>
        <p:sp>
          <p:nvSpPr>
            <p:cNvPr id="31" name="Freihandform 30"/>
            <p:cNvSpPr/>
            <p:nvPr/>
          </p:nvSpPr>
          <p:spPr bwMode="auto">
            <a:xfrm>
              <a:off x="685805" y="4895450"/>
              <a:ext cx="534942" cy="60686"/>
            </a:xfrm>
            <a:custGeom>
              <a:avLst/>
              <a:gdLst>
                <a:gd name="connsiteX0" fmla="*/ 0 w 1272623"/>
                <a:gd name="connsiteY0" fmla="*/ 95226 h 276380"/>
                <a:gd name="connsiteX1" fmla="*/ 77638 w 1272623"/>
                <a:gd name="connsiteY1" fmla="*/ 172863 h 276380"/>
                <a:gd name="connsiteX2" fmla="*/ 120770 w 1272623"/>
                <a:gd name="connsiteY2" fmla="*/ 250501 h 276380"/>
                <a:gd name="connsiteX3" fmla="*/ 207034 w 1272623"/>
                <a:gd name="connsiteY3" fmla="*/ 190116 h 276380"/>
                <a:gd name="connsiteX4" fmla="*/ 129396 w 1272623"/>
                <a:gd name="connsiteY4" fmla="*/ 172863 h 276380"/>
                <a:gd name="connsiteX5" fmla="*/ 120770 w 1272623"/>
                <a:gd name="connsiteY5" fmla="*/ 198743 h 276380"/>
                <a:gd name="connsiteX6" fmla="*/ 319177 w 1272623"/>
                <a:gd name="connsiteY6" fmla="*/ 155611 h 276380"/>
                <a:gd name="connsiteX7" fmla="*/ 379562 w 1272623"/>
                <a:gd name="connsiteY7" fmla="*/ 138358 h 276380"/>
                <a:gd name="connsiteX8" fmla="*/ 491706 w 1272623"/>
                <a:gd name="connsiteY8" fmla="*/ 77973 h 276380"/>
                <a:gd name="connsiteX9" fmla="*/ 439947 w 1272623"/>
                <a:gd name="connsiteY9" fmla="*/ 335 h 276380"/>
                <a:gd name="connsiteX10" fmla="*/ 396815 w 1272623"/>
                <a:gd name="connsiteY10" fmla="*/ 60720 h 276380"/>
                <a:gd name="connsiteX11" fmla="*/ 439947 w 1272623"/>
                <a:gd name="connsiteY11" fmla="*/ 181490 h 276380"/>
                <a:gd name="connsiteX12" fmla="*/ 595222 w 1272623"/>
                <a:gd name="connsiteY12" fmla="*/ 276380 h 276380"/>
                <a:gd name="connsiteX13" fmla="*/ 690113 w 1272623"/>
                <a:gd name="connsiteY13" fmla="*/ 259128 h 276380"/>
                <a:gd name="connsiteX14" fmla="*/ 715992 w 1272623"/>
                <a:gd name="connsiteY14" fmla="*/ 146984 h 276380"/>
                <a:gd name="connsiteX15" fmla="*/ 690113 w 1272623"/>
                <a:gd name="connsiteY15" fmla="*/ 138358 h 276380"/>
                <a:gd name="connsiteX16" fmla="*/ 690113 w 1272623"/>
                <a:gd name="connsiteY16" fmla="*/ 112479 h 276380"/>
                <a:gd name="connsiteX17" fmla="*/ 672860 w 1272623"/>
                <a:gd name="connsiteY17" fmla="*/ 77973 h 276380"/>
                <a:gd name="connsiteX18" fmla="*/ 759124 w 1272623"/>
                <a:gd name="connsiteY18" fmla="*/ 138358 h 276380"/>
                <a:gd name="connsiteX19" fmla="*/ 845389 w 1272623"/>
                <a:gd name="connsiteY19" fmla="*/ 215996 h 276380"/>
                <a:gd name="connsiteX20" fmla="*/ 879894 w 1272623"/>
                <a:gd name="connsiteY20" fmla="*/ 224622 h 276380"/>
                <a:gd name="connsiteX21" fmla="*/ 905773 w 1272623"/>
                <a:gd name="connsiteY21" fmla="*/ 155611 h 276380"/>
                <a:gd name="connsiteX22" fmla="*/ 923026 w 1272623"/>
                <a:gd name="connsiteY22" fmla="*/ 129731 h 276380"/>
                <a:gd name="connsiteX23" fmla="*/ 948906 w 1272623"/>
                <a:gd name="connsiteY23" fmla="*/ 164237 h 276380"/>
                <a:gd name="connsiteX24" fmla="*/ 1026543 w 1272623"/>
                <a:gd name="connsiteY24" fmla="*/ 146984 h 276380"/>
                <a:gd name="connsiteX25" fmla="*/ 1095555 w 1272623"/>
                <a:gd name="connsiteY25" fmla="*/ 233248 h 276380"/>
                <a:gd name="connsiteX26" fmla="*/ 1268083 w 1272623"/>
                <a:gd name="connsiteY26" fmla="*/ 198743 h 276380"/>
                <a:gd name="connsiteX27" fmla="*/ 1259456 w 1272623"/>
                <a:gd name="connsiteY27" fmla="*/ 164237 h 276380"/>
                <a:gd name="connsiteX28" fmla="*/ 1242204 w 1272623"/>
                <a:gd name="connsiteY28" fmla="*/ 172863 h 2763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72623" h="276380">
                  <a:moveTo>
                    <a:pt x="0" y="95226"/>
                  </a:moveTo>
                  <a:cubicBezTo>
                    <a:pt x="25879" y="121105"/>
                    <a:pt x="55169" y="143974"/>
                    <a:pt x="77638" y="172863"/>
                  </a:cubicBezTo>
                  <a:cubicBezTo>
                    <a:pt x="95814" y="196232"/>
                    <a:pt x="91425" y="246588"/>
                    <a:pt x="120770" y="250501"/>
                  </a:cubicBezTo>
                  <a:cubicBezTo>
                    <a:pt x="155562" y="255140"/>
                    <a:pt x="178279" y="210244"/>
                    <a:pt x="207034" y="190116"/>
                  </a:cubicBezTo>
                  <a:cubicBezTo>
                    <a:pt x="181155" y="184365"/>
                    <a:pt x="155775" y="170225"/>
                    <a:pt x="129396" y="172863"/>
                  </a:cubicBezTo>
                  <a:cubicBezTo>
                    <a:pt x="120348" y="173768"/>
                    <a:pt x="111714" y="199566"/>
                    <a:pt x="120770" y="198743"/>
                  </a:cubicBezTo>
                  <a:cubicBezTo>
                    <a:pt x="188172" y="192616"/>
                    <a:pt x="253267" y="170990"/>
                    <a:pt x="319177" y="155611"/>
                  </a:cubicBezTo>
                  <a:cubicBezTo>
                    <a:pt x="339563" y="150854"/>
                    <a:pt x="360125" y="146133"/>
                    <a:pt x="379562" y="138358"/>
                  </a:cubicBezTo>
                  <a:cubicBezTo>
                    <a:pt x="421560" y="121559"/>
                    <a:pt x="453906" y="100652"/>
                    <a:pt x="491706" y="77973"/>
                  </a:cubicBezTo>
                  <a:cubicBezTo>
                    <a:pt x="474453" y="52094"/>
                    <a:pt x="470548" y="5899"/>
                    <a:pt x="439947" y="335"/>
                  </a:cubicBezTo>
                  <a:cubicBezTo>
                    <a:pt x="415610" y="-4090"/>
                    <a:pt x="400881" y="36321"/>
                    <a:pt x="396815" y="60720"/>
                  </a:cubicBezTo>
                  <a:cubicBezTo>
                    <a:pt x="384321" y="135684"/>
                    <a:pt x="403451" y="144994"/>
                    <a:pt x="439947" y="181490"/>
                  </a:cubicBezTo>
                  <a:cubicBezTo>
                    <a:pt x="348092" y="236602"/>
                    <a:pt x="333699" y="230228"/>
                    <a:pt x="595222" y="276380"/>
                  </a:cubicBezTo>
                  <a:lnTo>
                    <a:pt x="690113" y="259128"/>
                  </a:lnTo>
                  <a:cubicBezTo>
                    <a:pt x="700353" y="236088"/>
                    <a:pt x="743663" y="181572"/>
                    <a:pt x="715992" y="146984"/>
                  </a:cubicBezTo>
                  <a:cubicBezTo>
                    <a:pt x="710312" y="139884"/>
                    <a:pt x="698739" y="141233"/>
                    <a:pt x="690113" y="138358"/>
                  </a:cubicBezTo>
                  <a:cubicBezTo>
                    <a:pt x="669169" y="243082"/>
                    <a:pt x="691956" y="134597"/>
                    <a:pt x="690113" y="112479"/>
                  </a:cubicBezTo>
                  <a:cubicBezTo>
                    <a:pt x="689045" y="99664"/>
                    <a:pt x="678611" y="89475"/>
                    <a:pt x="672860" y="77973"/>
                  </a:cubicBezTo>
                  <a:cubicBezTo>
                    <a:pt x="397239" y="129652"/>
                    <a:pt x="590787" y="77569"/>
                    <a:pt x="759124" y="138358"/>
                  </a:cubicBezTo>
                  <a:cubicBezTo>
                    <a:pt x="795510" y="151497"/>
                    <a:pt x="813909" y="193510"/>
                    <a:pt x="845389" y="215996"/>
                  </a:cubicBezTo>
                  <a:cubicBezTo>
                    <a:pt x="855036" y="222887"/>
                    <a:pt x="868392" y="221747"/>
                    <a:pt x="879894" y="224622"/>
                  </a:cubicBezTo>
                  <a:cubicBezTo>
                    <a:pt x="888520" y="201618"/>
                    <a:pt x="895607" y="177977"/>
                    <a:pt x="905773" y="155611"/>
                  </a:cubicBezTo>
                  <a:cubicBezTo>
                    <a:pt x="910063" y="146172"/>
                    <a:pt x="912859" y="127698"/>
                    <a:pt x="923026" y="129731"/>
                  </a:cubicBezTo>
                  <a:cubicBezTo>
                    <a:pt x="937124" y="132550"/>
                    <a:pt x="940279" y="152735"/>
                    <a:pt x="948906" y="164237"/>
                  </a:cubicBezTo>
                  <a:cubicBezTo>
                    <a:pt x="974785" y="158486"/>
                    <a:pt x="1001929" y="156830"/>
                    <a:pt x="1026543" y="146984"/>
                  </a:cubicBezTo>
                  <a:cubicBezTo>
                    <a:pt x="1115222" y="111513"/>
                    <a:pt x="1069321" y="49611"/>
                    <a:pt x="1095555" y="233248"/>
                  </a:cubicBezTo>
                  <a:cubicBezTo>
                    <a:pt x="1153064" y="221746"/>
                    <a:pt x="1214031" y="221502"/>
                    <a:pt x="1268083" y="198743"/>
                  </a:cubicBezTo>
                  <a:cubicBezTo>
                    <a:pt x="1279010" y="194142"/>
                    <a:pt x="1267839" y="172621"/>
                    <a:pt x="1259456" y="164237"/>
                  </a:cubicBezTo>
                  <a:cubicBezTo>
                    <a:pt x="1254910" y="159691"/>
                    <a:pt x="1247955" y="169988"/>
                    <a:pt x="1242204" y="172863"/>
                  </a:cubicBezTo>
                </a:path>
              </a:pathLst>
            </a:custGeom>
            <a:noFill/>
            <a:ln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538D"/>
                </a:solidFill>
                <a:effectLst/>
                <a:latin typeface="Helvetica LT" pitchFamily="50" charset="0"/>
              </a:endParaRPr>
            </a:p>
          </p:txBody>
        </p:sp>
        <p:pic>
          <p:nvPicPr>
            <p:cNvPr id="32" name="Picture 6"/>
            <p:cNvPicPr>
              <a:picLocks noChangeAspect="1" noChangeArrowheads="1"/>
            </p:cNvPicPr>
            <p:nvPr/>
          </p:nvPicPr>
          <p:blipFill rotWithShape="1">
            <a:blip r:embed="rId8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823442" y="4361612"/>
              <a:ext cx="343188" cy="184212"/>
            </a:xfrm>
            <a:prstGeom prst="rect">
              <a:avLst/>
            </a:prstGeom>
            <a:noFill/>
            <a:ln w="9525">
              <a:solidFill>
                <a:srgbClr val="00538D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</p:pic>
        <p:sp>
          <p:nvSpPr>
            <p:cNvPr id="33" name="Freihandform 32"/>
            <p:cNvSpPr/>
            <p:nvPr/>
          </p:nvSpPr>
          <p:spPr bwMode="auto">
            <a:xfrm>
              <a:off x="704533" y="5013176"/>
              <a:ext cx="516214" cy="83329"/>
            </a:xfrm>
            <a:custGeom>
              <a:avLst/>
              <a:gdLst>
                <a:gd name="connsiteX0" fmla="*/ 0 w 1992702"/>
                <a:gd name="connsiteY0" fmla="*/ 97828 h 286932"/>
                <a:gd name="connsiteX1" fmla="*/ 69011 w 1992702"/>
                <a:gd name="connsiteY1" fmla="*/ 28817 h 286932"/>
                <a:gd name="connsiteX2" fmla="*/ 120769 w 1992702"/>
                <a:gd name="connsiteY2" fmla="*/ 2938 h 286932"/>
                <a:gd name="connsiteX3" fmla="*/ 207034 w 1992702"/>
                <a:gd name="connsiteY3" fmla="*/ 132334 h 286932"/>
                <a:gd name="connsiteX4" fmla="*/ 250166 w 1992702"/>
                <a:gd name="connsiteY4" fmla="*/ 184093 h 286932"/>
                <a:gd name="connsiteX5" fmla="*/ 276045 w 1992702"/>
                <a:gd name="connsiteY5" fmla="*/ 227225 h 286932"/>
                <a:gd name="connsiteX6" fmla="*/ 336430 w 1992702"/>
                <a:gd name="connsiteY6" fmla="*/ 253104 h 286932"/>
                <a:gd name="connsiteX7" fmla="*/ 448573 w 1992702"/>
                <a:gd name="connsiteY7" fmla="*/ 209972 h 286932"/>
                <a:gd name="connsiteX8" fmla="*/ 560717 w 1992702"/>
                <a:gd name="connsiteY8" fmla="*/ 115081 h 286932"/>
                <a:gd name="connsiteX9" fmla="*/ 595222 w 1992702"/>
                <a:gd name="connsiteY9" fmla="*/ 278983 h 286932"/>
                <a:gd name="connsiteX10" fmla="*/ 862641 w 1992702"/>
                <a:gd name="connsiteY10" fmla="*/ 184093 h 286932"/>
                <a:gd name="connsiteX11" fmla="*/ 1069675 w 1992702"/>
                <a:gd name="connsiteY11" fmla="*/ 97828 h 286932"/>
                <a:gd name="connsiteX12" fmla="*/ 1147313 w 1992702"/>
                <a:gd name="connsiteY12" fmla="*/ 46070 h 286932"/>
                <a:gd name="connsiteX13" fmla="*/ 1380226 w 1992702"/>
                <a:gd name="connsiteY13" fmla="*/ 28817 h 286932"/>
                <a:gd name="connsiteX14" fmla="*/ 1466490 w 1992702"/>
                <a:gd name="connsiteY14" fmla="*/ 71949 h 286932"/>
                <a:gd name="connsiteX15" fmla="*/ 1509622 w 1992702"/>
                <a:gd name="connsiteY15" fmla="*/ 184093 h 286932"/>
                <a:gd name="connsiteX16" fmla="*/ 1500996 w 1992702"/>
                <a:gd name="connsiteY16" fmla="*/ 253104 h 286932"/>
                <a:gd name="connsiteX17" fmla="*/ 1457864 w 1992702"/>
                <a:gd name="connsiteY17" fmla="*/ 209972 h 286932"/>
                <a:gd name="connsiteX18" fmla="*/ 1552754 w 1992702"/>
                <a:gd name="connsiteY18" fmla="*/ 166840 h 286932"/>
                <a:gd name="connsiteX19" fmla="*/ 1664898 w 1992702"/>
                <a:gd name="connsiteY19" fmla="*/ 97828 h 286932"/>
                <a:gd name="connsiteX20" fmla="*/ 1526875 w 1992702"/>
                <a:gd name="connsiteY20" fmla="*/ 63323 h 286932"/>
                <a:gd name="connsiteX21" fmla="*/ 1561381 w 1992702"/>
                <a:gd name="connsiteY21" fmla="*/ 140961 h 286932"/>
                <a:gd name="connsiteX22" fmla="*/ 1880558 w 1992702"/>
                <a:gd name="connsiteY22" fmla="*/ 184093 h 286932"/>
                <a:gd name="connsiteX23" fmla="*/ 1923690 w 1992702"/>
                <a:gd name="connsiteY23" fmla="*/ 166840 h 286932"/>
                <a:gd name="connsiteX24" fmla="*/ 1992702 w 1992702"/>
                <a:gd name="connsiteY24" fmla="*/ 192719 h 2869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1992702" h="286932">
                  <a:moveTo>
                    <a:pt x="0" y="97828"/>
                  </a:moveTo>
                  <a:cubicBezTo>
                    <a:pt x="23004" y="74824"/>
                    <a:pt x="43430" y="48916"/>
                    <a:pt x="69011" y="28817"/>
                  </a:cubicBezTo>
                  <a:cubicBezTo>
                    <a:pt x="84178" y="16900"/>
                    <a:pt x="105338" y="-8635"/>
                    <a:pt x="120769" y="2938"/>
                  </a:cubicBezTo>
                  <a:cubicBezTo>
                    <a:pt x="162240" y="34041"/>
                    <a:pt x="173848" y="92510"/>
                    <a:pt x="207034" y="132334"/>
                  </a:cubicBezTo>
                  <a:cubicBezTo>
                    <a:pt x="221411" y="149587"/>
                    <a:pt x="236957" y="165930"/>
                    <a:pt x="250166" y="184093"/>
                  </a:cubicBezTo>
                  <a:cubicBezTo>
                    <a:pt x="260028" y="197653"/>
                    <a:pt x="262952" y="216751"/>
                    <a:pt x="276045" y="227225"/>
                  </a:cubicBezTo>
                  <a:cubicBezTo>
                    <a:pt x="293145" y="240905"/>
                    <a:pt x="316302" y="244478"/>
                    <a:pt x="336430" y="253104"/>
                  </a:cubicBezTo>
                  <a:cubicBezTo>
                    <a:pt x="373811" y="238727"/>
                    <a:pt x="413706" y="229679"/>
                    <a:pt x="448573" y="209972"/>
                  </a:cubicBezTo>
                  <a:cubicBezTo>
                    <a:pt x="492637" y="185066"/>
                    <a:pt x="525936" y="149862"/>
                    <a:pt x="560717" y="115081"/>
                  </a:cubicBezTo>
                  <a:cubicBezTo>
                    <a:pt x="572219" y="169715"/>
                    <a:pt x="545285" y="254014"/>
                    <a:pt x="595222" y="278983"/>
                  </a:cubicBezTo>
                  <a:cubicBezTo>
                    <a:pt x="668441" y="315593"/>
                    <a:pt x="793206" y="215654"/>
                    <a:pt x="862641" y="184093"/>
                  </a:cubicBezTo>
                  <a:cubicBezTo>
                    <a:pt x="930702" y="153156"/>
                    <a:pt x="1069675" y="97828"/>
                    <a:pt x="1069675" y="97828"/>
                  </a:cubicBezTo>
                  <a:cubicBezTo>
                    <a:pt x="1109716" y="418157"/>
                    <a:pt x="1052031" y="113328"/>
                    <a:pt x="1147313" y="46070"/>
                  </a:cubicBezTo>
                  <a:cubicBezTo>
                    <a:pt x="1210914" y="1175"/>
                    <a:pt x="1302588" y="34568"/>
                    <a:pt x="1380226" y="28817"/>
                  </a:cubicBezTo>
                  <a:cubicBezTo>
                    <a:pt x="1408981" y="43194"/>
                    <a:pt x="1445909" y="47252"/>
                    <a:pt x="1466490" y="71949"/>
                  </a:cubicBezTo>
                  <a:cubicBezTo>
                    <a:pt x="1492130" y="102717"/>
                    <a:pt x="1509622" y="184093"/>
                    <a:pt x="1509622" y="184093"/>
                  </a:cubicBezTo>
                  <a:cubicBezTo>
                    <a:pt x="1506747" y="207097"/>
                    <a:pt x="1521731" y="242736"/>
                    <a:pt x="1500996" y="253104"/>
                  </a:cubicBezTo>
                  <a:cubicBezTo>
                    <a:pt x="1482810" y="262197"/>
                    <a:pt x="1447403" y="227407"/>
                    <a:pt x="1457864" y="209972"/>
                  </a:cubicBezTo>
                  <a:cubicBezTo>
                    <a:pt x="1475740" y="180179"/>
                    <a:pt x="1522204" y="183388"/>
                    <a:pt x="1552754" y="166840"/>
                  </a:cubicBezTo>
                  <a:cubicBezTo>
                    <a:pt x="1591348" y="145935"/>
                    <a:pt x="1627405" y="120650"/>
                    <a:pt x="1664898" y="97828"/>
                  </a:cubicBezTo>
                  <a:cubicBezTo>
                    <a:pt x="1812996" y="7681"/>
                    <a:pt x="1790105" y="43074"/>
                    <a:pt x="1526875" y="63323"/>
                  </a:cubicBezTo>
                  <a:cubicBezTo>
                    <a:pt x="1538377" y="89202"/>
                    <a:pt x="1536226" y="127950"/>
                    <a:pt x="1561381" y="140961"/>
                  </a:cubicBezTo>
                  <a:cubicBezTo>
                    <a:pt x="1695612" y="210391"/>
                    <a:pt x="1757276" y="194366"/>
                    <a:pt x="1880558" y="184093"/>
                  </a:cubicBezTo>
                  <a:cubicBezTo>
                    <a:pt x="1894935" y="178342"/>
                    <a:pt x="1908251" y="165652"/>
                    <a:pt x="1923690" y="166840"/>
                  </a:cubicBezTo>
                  <a:cubicBezTo>
                    <a:pt x="1948186" y="168724"/>
                    <a:pt x="1992702" y="192719"/>
                    <a:pt x="1992702" y="192719"/>
                  </a:cubicBezTo>
                </a:path>
              </a:pathLst>
            </a:custGeom>
            <a:noFill/>
            <a:ln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538D"/>
                </a:solidFill>
                <a:effectLst/>
                <a:latin typeface="Helvetica LT" pitchFamily="50" charset="0"/>
              </a:endParaRPr>
            </a:p>
          </p:txBody>
        </p:sp>
        <p:sp>
          <p:nvSpPr>
            <p:cNvPr id="34" name="Freihandform 33"/>
            <p:cNvSpPr/>
            <p:nvPr/>
          </p:nvSpPr>
          <p:spPr bwMode="auto">
            <a:xfrm flipV="1">
              <a:off x="855052" y="5255489"/>
              <a:ext cx="353532" cy="45719"/>
            </a:xfrm>
            <a:custGeom>
              <a:avLst/>
              <a:gdLst>
                <a:gd name="connsiteX0" fmla="*/ 0 w 1641260"/>
                <a:gd name="connsiteY0" fmla="*/ 540309 h 1057894"/>
                <a:gd name="connsiteX1" fmla="*/ 94891 w 1641260"/>
                <a:gd name="connsiteY1" fmla="*/ 816354 h 1057894"/>
                <a:gd name="connsiteX2" fmla="*/ 129397 w 1641260"/>
                <a:gd name="connsiteY2" fmla="*/ 842233 h 1057894"/>
                <a:gd name="connsiteX3" fmla="*/ 241540 w 1641260"/>
                <a:gd name="connsiteY3" fmla="*/ 799101 h 1057894"/>
                <a:gd name="connsiteX4" fmla="*/ 370936 w 1641260"/>
                <a:gd name="connsiteY4" fmla="*/ 695584 h 1057894"/>
                <a:gd name="connsiteX5" fmla="*/ 560717 w 1641260"/>
                <a:gd name="connsiteY5" fmla="*/ 454045 h 1057894"/>
                <a:gd name="connsiteX6" fmla="*/ 621102 w 1641260"/>
                <a:gd name="connsiteY6" fmla="*/ 307396 h 1057894"/>
                <a:gd name="connsiteX7" fmla="*/ 707366 w 1641260"/>
                <a:gd name="connsiteY7" fmla="*/ 83109 h 1057894"/>
                <a:gd name="connsiteX8" fmla="*/ 733246 w 1641260"/>
                <a:gd name="connsiteY8" fmla="*/ 5471 h 1057894"/>
                <a:gd name="connsiteX9" fmla="*/ 681487 w 1641260"/>
                <a:gd name="connsiteY9" fmla="*/ 229758 h 1057894"/>
                <a:gd name="connsiteX10" fmla="*/ 672861 w 1641260"/>
                <a:gd name="connsiteY10" fmla="*/ 548935 h 1057894"/>
                <a:gd name="connsiteX11" fmla="*/ 638355 w 1641260"/>
                <a:gd name="connsiteY11" fmla="*/ 859486 h 1057894"/>
                <a:gd name="connsiteX12" fmla="*/ 629729 w 1641260"/>
                <a:gd name="connsiteY12" fmla="*/ 971629 h 1057894"/>
                <a:gd name="connsiteX13" fmla="*/ 854015 w 1641260"/>
                <a:gd name="connsiteY13" fmla="*/ 971629 h 1057894"/>
                <a:gd name="connsiteX14" fmla="*/ 966159 w 1641260"/>
                <a:gd name="connsiteY14" fmla="*/ 764596 h 1057894"/>
                <a:gd name="connsiteX15" fmla="*/ 992038 w 1641260"/>
                <a:gd name="connsiteY15" fmla="*/ 738716 h 1057894"/>
                <a:gd name="connsiteX16" fmla="*/ 1086929 w 1641260"/>
                <a:gd name="connsiteY16" fmla="*/ 963003 h 1057894"/>
                <a:gd name="connsiteX17" fmla="*/ 1155940 w 1641260"/>
                <a:gd name="connsiteY17" fmla="*/ 1032014 h 1057894"/>
                <a:gd name="connsiteX18" fmla="*/ 1285336 w 1641260"/>
                <a:gd name="connsiteY18" fmla="*/ 1057894 h 1057894"/>
                <a:gd name="connsiteX19" fmla="*/ 1561381 w 1641260"/>
                <a:gd name="connsiteY19" fmla="*/ 928497 h 1057894"/>
                <a:gd name="connsiteX20" fmla="*/ 1639019 w 1641260"/>
                <a:gd name="connsiteY20" fmla="*/ 773222 h 1057894"/>
                <a:gd name="connsiteX21" fmla="*/ 1604514 w 1641260"/>
                <a:gd name="connsiteY21" fmla="*/ 583441 h 1057894"/>
                <a:gd name="connsiteX22" fmla="*/ 1492370 w 1641260"/>
                <a:gd name="connsiteY22" fmla="*/ 479924 h 1057894"/>
                <a:gd name="connsiteX23" fmla="*/ 1147314 w 1641260"/>
                <a:gd name="connsiteY23" fmla="*/ 402286 h 1057894"/>
                <a:gd name="connsiteX24" fmla="*/ 957532 w 1641260"/>
                <a:gd name="connsiteY24" fmla="*/ 410912 h 1057894"/>
                <a:gd name="connsiteX25" fmla="*/ 802257 w 1641260"/>
                <a:gd name="connsiteY25" fmla="*/ 419539 h 1057894"/>
                <a:gd name="connsiteX26" fmla="*/ 621102 w 1641260"/>
                <a:gd name="connsiteY26" fmla="*/ 428165 h 1057894"/>
                <a:gd name="connsiteX27" fmla="*/ 250166 w 1641260"/>
                <a:gd name="connsiteY27" fmla="*/ 410912 h 1057894"/>
                <a:gd name="connsiteX28" fmla="*/ 86264 w 1641260"/>
                <a:gd name="connsiteY28" fmla="*/ 402286 h 10578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641260" h="1057894">
                  <a:moveTo>
                    <a:pt x="0" y="540309"/>
                  </a:moveTo>
                  <a:cubicBezTo>
                    <a:pt x="26652" y="673566"/>
                    <a:pt x="19216" y="690229"/>
                    <a:pt x="94891" y="816354"/>
                  </a:cubicBezTo>
                  <a:cubicBezTo>
                    <a:pt x="102288" y="828683"/>
                    <a:pt x="117895" y="833607"/>
                    <a:pt x="129397" y="842233"/>
                  </a:cubicBezTo>
                  <a:cubicBezTo>
                    <a:pt x="166778" y="827856"/>
                    <a:pt x="207305" y="819886"/>
                    <a:pt x="241540" y="799101"/>
                  </a:cubicBezTo>
                  <a:cubicBezTo>
                    <a:pt x="288755" y="770435"/>
                    <a:pt x="330459" y="733169"/>
                    <a:pt x="370936" y="695584"/>
                  </a:cubicBezTo>
                  <a:cubicBezTo>
                    <a:pt x="447720" y="624285"/>
                    <a:pt x="512545" y="547379"/>
                    <a:pt x="560717" y="454045"/>
                  </a:cubicBezTo>
                  <a:cubicBezTo>
                    <a:pt x="584963" y="407068"/>
                    <a:pt x="603869" y="357373"/>
                    <a:pt x="621102" y="307396"/>
                  </a:cubicBezTo>
                  <a:cubicBezTo>
                    <a:pt x="755496" y="-82346"/>
                    <a:pt x="507570" y="542636"/>
                    <a:pt x="707366" y="83109"/>
                  </a:cubicBezTo>
                  <a:cubicBezTo>
                    <a:pt x="718243" y="58092"/>
                    <a:pt x="737987" y="-21393"/>
                    <a:pt x="733246" y="5471"/>
                  </a:cubicBezTo>
                  <a:cubicBezTo>
                    <a:pt x="719912" y="81031"/>
                    <a:pt x="698740" y="154996"/>
                    <a:pt x="681487" y="229758"/>
                  </a:cubicBezTo>
                  <a:cubicBezTo>
                    <a:pt x="678612" y="336150"/>
                    <a:pt x="680134" y="442753"/>
                    <a:pt x="672861" y="548935"/>
                  </a:cubicBezTo>
                  <a:cubicBezTo>
                    <a:pt x="665744" y="652846"/>
                    <a:pt x="648928" y="755870"/>
                    <a:pt x="638355" y="859486"/>
                  </a:cubicBezTo>
                  <a:cubicBezTo>
                    <a:pt x="634549" y="896784"/>
                    <a:pt x="632604" y="934248"/>
                    <a:pt x="629729" y="971629"/>
                  </a:cubicBezTo>
                  <a:cubicBezTo>
                    <a:pt x="685966" y="1046613"/>
                    <a:pt x="687754" y="1070347"/>
                    <a:pt x="854015" y="971629"/>
                  </a:cubicBezTo>
                  <a:cubicBezTo>
                    <a:pt x="904579" y="941607"/>
                    <a:pt x="934671" y="818576"/>
                    <a:pt x="966159" y="764596"/>
                  </a:cubicBezTo>
                  <a:cubicBezTo>
                    <a:pt x="972306" y="754058"/>
                    <a:pt x="983412" y="747343"/>
                    <a:pt x="992038" y="738716"/>
                  </a:cubicBezTo>
                  <a:cubicBezTo>
                    <a:pt x="1007320" y="779468"/>
                    <a:pt x="1053074" y="916127"/>
                    <a:pt x="1086929" y="963003"/>
                  </a:cubicBezTo>
                  <a:cubicBezTo>
                    <a:pt x="1105976" y="989376"/>
                    <a:pt x="1126592" y="1017978"/>
                    <a:pt x="1155940" y="1032014"/>
                  </a:cubicBezTo>
                  <a:cubicBezTo>
                    <a:pt x="1195621" y="1050992"/>
                    <a:pt x="1242204" y="1049267"/>
                    <a:pt x="1285336" y="1057894"/>
                  </a:cubicBezTo>
                  <a:cubicBezTo>
                    <a:pt x="1377351" y="1014762"/>
                    <a:pt x="1482216" y="992215"/>
                    <a:pt x="1561381" y="928497"/>
                  </a:cubicBezTo>
                  <a:cubicBezTo>
                    <a:pt x="1606461" y="892213"/>
                    <a:pt x="1631841" y="830643"/>
                    <a:pt x="1639019" y="773222"/>
                  </a:cubicBezTo>
                  <a:cubicBezTo>
                    <a:pt x="1646994" y="709421"/>
                    <a:pt x="1633269" y="640950"/>
                    <a:pt x="1604514" y="583441"/>
                  </a:cubicBezTo>
                  <a:cubicBezTo>
                    <a:pt x="1581763" y="537939"/>
                    <a:pt x="1536457" y="505308"/>
                    <a:pt x="1492370" y="479924"/>
                  </a:cubicBezTo>
                  <a:cubicBezTo>
                    <a:pt x="1373045" y="411221"/>
                    <a:pt x="1278258" y="415381"/>
                    <a:pt x="1147314" y="402286"/>
                  </a:cubicBezTo>
                  <a:lnTo>
                    <a:pt x="957532" y="410912"/>
                  </a:lnTo>
                  <a:lnTo>
                    <a:pt x="802257" y="419539"/>
                  </a:lnTo>
                  <a:lnTo>
                    <a:pt x="621102" y="428165"/>
                  </a:lnTo>
                  <a:lnTo>
                    <a:pt x="250166" y="410912"/>
                  </a:lnTo>
                  <a:lnTo>
                    <a:pt x="86264" y="402286"/>
                  </a:lnTo>
                </a:path>
              </a:pathLst>
            </a:custGeom>
            <a:noFill/>
            <a:ln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538D"/>
                </a:solidFill>
                <a:effectLst/>
                <a:latin typeface="Helvetica LT" pitchFamily="50" charset="0"/>
              </a:endParaRPr>
            </a:p>
          </p:txBody>
        </p:sp>
      </p:grpSp>
      <p:sp>
        <p:nvSpPr>
          <p:cNvPr id="37" name="Text Box 1033"/>
          <p:cNvSpPr txBox="1">
            <a:spLocks noChangeArrowheads="1"/>
          </p:cNvSpPr>
          <p:nvPr/>
        </p:nvSpPr>
        <p:spPr bwMode="auto">
          <a:xfrm>
            <a:off x="3938892" y="1268770"/>
            <a:ext cx="273664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GB" altLang="de-DE" sz="18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Investigation by</a:t>
            </a:r>
            <a:br>
              <a:rPr lang="en-GB" altLang="de-DE" sz="18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e-DE" sz="18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satellite, aircraft and ship</a:t>
            </a:r>
            <a:endParaRPr lang="en-GB" altLang="de-DE" sz="1800" dirty="0">
              <a:solidFill>
                <a:srgbClr val="0053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8" name="Text Box 1033"/>
          <p:cNvSpPr txBox="1">
            <a:spLocks noChangeArrowheads="1"/>
          </p:cNvSpPr>
          <p:nvPr/>
        </p:nvSpPr>
        <p:spPr bwMode="auto">
          <a:xfrm>
            <a:off x="7113240" y="1556792"/>
            <a:ext cx="114646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GB" altLang="de-DE" sz="1800" dirty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GB" altLang="de-DE" sz="18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ampling</a:t>
            </a:r>
            <a:endParaRPr lang="en-GB" altLang="de-DE" sz="1800" dirty="0">
              <a:solidFill>
                <a:srgbClr val="0053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9" name="Text Box 1033"/>
          <p:cNvSpPr txBox="1">
            <a:spLocks noChangeArrowheads="1"/>
          </p:cNvSpPr>
          <p:nvPr/>
        </p:nvSpPr>
        <p:spPr bwMode="auto">
          <a:xfrm>
            <a:off x="6321157" y="5507940"/>
            <a:ext cx="289053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GB" altLang="de-DE" sz="18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Lab analysis (GC-FID/MS)</a:t>
            </a:r>
            <a:endParaRPr lang="en-GB" altLang="de-DE" sz="1800" dirty="0">
              <a:solidFill>
                <a:srgbClr val="0053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0" name="Text Box 1033"/>
          <p:cNvSpPr txBox="1">
            <a:spLocks noChangeArrowheads="1"/>
          </p:cNvSpPr>
          <p:nvPr/>
        </p:nvSpPr>
        <p:spPr bwMode="auto">
          <a:xfrm>
            <a:off x="2002115" y="5518983"/>
            <a:ext cx="407034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GB" altLang="de-DE" sz="18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Comparison oil spill / potential polluter</a:t>
            </a:r>
            <a:r>
              <a:rPr lang="en-GB" sz="18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/>
            </a:r>
            <a:br>
              <a:rPr lang="en-GB" sz="18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</a:br>
            <a:r>
              <a:rPr lang="en-GB" sz="18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  <a:sym typeface="Wingdings" panose="05000000000000000000" pitchFamily="2" charset="2"/>
              </a:rPr>
              <a:t>or </a:t>
            </a:r>
            <a:r>
              <a:rPr lang="en-GB" altLang="de-DE" sz="18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oil database (</a:t>
            </a:r>
            <a:r>
              <a:rPr lang="en-GB" altLang="de-DE" sz="1800" dirty="0" err="1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COSIweb</a:t>
            </a:r>
            <a:r>
              <a:rPr lang="en-GB" altLang="de-DE" sz="18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endParaRPr lang="en-GB" altLang="de-DE" sz="1800" dirty="0">
              <a:solidFill>
                <a:srgbClr val="0053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3" name="Nach links gekrümmter Pfeil 42"/>
          <p:cNvSpPr/>
          <p:nvPr/>
        </p:nvSpPr>
        <p:spPr bwMode="auto">
          <a:xfrm>
            <a:off x="9273486" y="2636922"/>
            <a:ext cx="553025" cy="307777"/>
          </a:xfrm>
          <a:prstGeom prst="curvedLeftArrow">
            <a:avLst>
              <a:gd name="adj1" fmla="val 41197"/>
              <a:gd name="adj2" fmla="val 95707"/>
              <a:gd name="adj3" fmla="val 31239"/>
            </a:avLst>
          </a:prstGeom>
          <a:solidFill>
            <a:srgbClr val="00538D"/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  <p:sp>
        <p:nvSpPr>
          <p:cNvPr id="44" name="Pfeil nach rechts 43"/>
          <p:cNvSpPr/>
          <p:nvPr/>
        </p:nvSpPr>
        <p:spPr bwMode="auto">
          <a:xfrm rot="10800000">
            <a:off x="1424609" y="4293096"/>
            <a:ext cx="576000" cy="611386"/>
          </a:xfrm>
          <a:prstGeom prst="rightArrow">
            <a:avLst/>
          </a:prstGeom>
          <a:solidFill>
            <a:srgbClr val="00538D">
              <a:alpha val="90000"/>
            </a:srgbClr>
          </a:solidFill>
          <a:ln>
            <a:noFill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de-DE" sz="1400" b="0" i="0" u="none" strike="noStrike" cap="none" normalizeH="0" baseline="0" smtClean="0">
              <a:ln>
                <a:noFill/>
              </a:ln>
              <a:solidFill>
                <a:srgbClr val="00538D"/>
              </a:solidFill>
              <a:effectLst/>
              <a:latin typeface="Helvetica LT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2229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9" grpId="0"/>
      <p:bldP spid="40" grpId="0"/>
      <p:bldP spid="43" grpId="0" animBg="1"/>
      <p:bldP spid="4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906363" y="619795"/>
            <a:ext cx="6638925" cy="523210"/>
          </a:xfrm>
        </p:spPr>
        <p:txBody>
          <a:bodyPr/>
          <a:lstStyle/>
          <a:p>
            <a:r>
              <a:rPr lang="de-DE" sz="2800" dirty="0" smtClean="0"/>
              <a:t>Summary</a:t>
            </a:r>
            <a:endParaRPr lang="de-DE" sz="280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16</a:t>
            </a:fld>
            <a:endParaRPr lang="en-GB" dirty="0"/>
          </a:p>
        </p:txBody>
      </p:sp>
      <p:sp>
        <p:nvSpPr>
          <p:cNvPr id="8" name="Rectangle 3"/>
          <p:cNvSpPr>
            <a:spLocks noGrp="1" noChangeArrowheads="1"/>
          </p:cNvSpPr>
          <p:nvPr>
            <p:ph idx="1"/>
          </p:nvPr>
        </p:nvSpPr>
        <p:spPr>
          <a:xfrm>
            <a:off x="685800" y="1556792"/>
            <a:ext cx="8875711" cy="3859508"/>
          </a:xfrm>
        </p:spPr>
        <p:txBody>
          <a:bodyPr/>
          <a:lstStyle/>
          <a:p>
            <a:pPr>
              <a:buFontTx/>
              <a:buChar char="•"/>
            </a:pPr>
            <a:r>
              <a:rPr lang="en-GB" altLang="de-DE" sz="1800" dirty="0" smtClean="0"/>
              <a:t>BSH is continuously monitoring hazardous substances, nutrients and radioactive pollution in the North- and Baltic sea. </a:t>
            </a:r>
          </a:p>
          <a:p>
            <a:pPr>
              <a:buFontTx/>
              <a:buChar char="•"/>
            </a:pPr>
            <a:r>
              <a:rPr lang="en-GB" altLang="de-DE" sz="1800" dirty="0" smtClean="0"/>
              <a:t>The BSH-marine monitoring programme is an integral part of the current national, European and international marine protection frame work.</a:t>
            </a:r>
          </a:p>
          <a:p>
            <a:pPr>
              <a:buFontTx/>
              <a:buChar char="•"/>
            </a:pPr>
            <a:r>
              <a:rPr lang="en-GB" altLang="de-DE" sz="1800" dirty="0" smtClean="0"/>
              <a:t>The quality assured continuous long term marine monitoring supplies the data base for reliable political decision making in marine protection. </a:t>
            </a:r>
          </a:p>
          <a:p>
            <a:pPr>
              <a:buFontTx/>
              <a:buChar char="•"/>
            </a:pPr>
            <a:r>
              <a:rPr lang="en-GB" altLang="de-DE" sz="1800" dirty="0" smtClean="0"/>
              <a:t>The monitoring data and products are made</a:t>
            </a:r>
          </a:p>
          <a:p>
            <a:pPr marL="0" indent="0"/>
            <a:r>
              <a:rPr lang="en-GB" altLang="de-DE" sz="1800" dirty="0"/>
              <a:t> </a:t>
            </a:r>
            <a:r>
              <a:rPr lang="en-GB" altLang="de-DE" sz="1800" dirty="0" smtClean="0"/>
              <a:t>     available to national and international data</a:t>
            </a:r>
          </a:p>
          <a:p>
            <a:pPr marL="0" indent="0"/>
            <a:r>
              <a:rPr lang="en-GB" altLang="de-DE" sz="1800" dirty="0"/>
              <a:t> </a:t>
            </a:r>
            <a:r>
              <a:rPr lang="en-GB" altLang="de-DE" sz="1800" dirty="0" smtClean="0"/>
              <a:t>     basis. They are used for the quality status</a:t>
            </a:r>
          </a:p>
          <a:p>
            <a:pPr marL="0" indent="0"/>
            <a:r>
              <a:rPr lang="en-GB" altLang="de-DE" sz="1800" dirty="0"/>
              <a:t> </a:t>
            </a:r>
            <a:r>
              <a:rPr lang="en-GB" altLang="de-DE" sz="1800" dirty="0" smtClean="0"/>
              <a:t>     assessment of different marine protection </a:t>
            </a:r>
          </a:p>
          <a:p>
            <a:pPr marL="0" indent="0"/>
            <a:r>
              <a:rPr lang="en-GB" altLang="de-DE" sz="1800" dirty="0"/>
              <a:t> </a:t>
            </a:r>
            <a:r>
              <a:rPr lang="en-GB" altLang="de-DE" sz="1800" dirty="0" smtClean="0"/>
              <a:t>     regimes (MSRL, OSPAR, HELCOM). </a:t>
            </a:r>
          </a:p>
          <a:p>
            <a:pPr>
              <a:buFontTx/>
              <a:buChar char="•"/>
            </a:pPr>
            <a:r>
              <a:rPr lang="en-GB" altLang="de-DE" sz="1800" dirty="0" smtClean="0"/>
              <a:t>New issues are tackled with R&amp;D projects.</a:t>
            </a: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3080" y="3432352"/>
            <a:ext cx="4067869" cy="26609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6591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5" y="619795"/>
            <a:ext cx="6638925" cy="523210"/>
          </a:xfrm>
        </p:spPr>
        <p:txBody>
          <a:bodyPr/>
          <a:lstStyle/>
          <a:p>
            <a:r>
              <a:rPr lang="de-DE" sz="2800" dirty="0" err="1" smtClean="0"/>
              <a:t>Thank</a:t>
            </a:r>
            <a:r>
              <a:rPr lang="de-DE" sz="2800" dirty="0" smtClean="0"/>
              <a:t> </a:t>
            </a:r>
            <a:r>
              <a:rPr lang="de-DE" sz="2800" dirty="0" err="1" smtClean="0"/>
              <a:t>you</a:t>
            </a:r>
            <a:r>
              <a:rPr lang="de-DE" sz="2800" dirty="0" smtClean="0"/>
              <a:t>!</a:t>
            </a:r>
            <a:endParaRPr lang="de-DE" sz="2800" dirty="0"/>
          </a:p>
        </p:txBody>
      </p:sp>
      <p:sp>
        <p:nvSpPr>
          <p:cNvPr id="4" name="Bildplatzhalter 3"/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Bildplatzhalter 4"/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17</a:t>
            </a:fld>
            <a:endParaRPr lang="en-GB" dirty="0"/>
          </a:p>
        </p:txBody>
      </p:sp>
      <p:pic>
        <p:nvPicPr>
          <p:cNvPr id="8" name="Bild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8" y="1484784"/>
            <a:ext cx="9906000" cy="4586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47991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5" y="312024"/>
            <a:ext cx="6638925" cy="830987"/>
          </a:xfrm>
        </p:spPr>
        <p:txBody>
          <a:bodyPr/>
          <a:lstStyle/>
          <a:p>
            <a:r>
              <a:rPr lang="en-GB" sz="2800" dirty="0"/>
              <a:t>The Sea</a:t>
            </a:r>
            <a:br>
              <a:rPr lang="en-GB" sz="2800" dirty="0"/>
            </a:br>
            <a:r>
              <a:rPr lang="en-GB" sz="2000" dirty="0"/>
              <a:t> - </a:t>
            </a:r>
            <a:r>
              <a:rPr lang="en-GB" sz="2000" dirty="0" smtClean="0"/>
              <a:t>an idea of the wide </a:t>
            </a:r>
            <a:r>
              <a:rPr lang="en-GB" sz="2000" dirty="0"/>
              <a:t>nature</a:t>
            </a:r>
            <a:endParaRPr lang="de-DE" sz="200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2</a:t>
            </a:fld>
            <a:endParaRPr lang="en-GB" dirty="0"/>
          </a:p>
        </p:txBody>
      </p:sp>
      <p:pic>
        <p:nvPicPr>
          <p:cNvPr id="3074" name="Picture 2" descr="H:\Texte\priv\BEWERB\2014BSH-M3\Bilder\M33_20_PICT3954_ji_6.jp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7449" y="2492908"/>
            <a:ext cx="2407284" cy="1621155"/>
          </a:xfrm>
          <a:prstGeom prst="rect">
            <a:avLst/>
          </a:prstGeom>
          <a:noFill/>
          <a:ln w="25400">
            <a:solidFill>
              <a:srgbClr val="00538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H:\Texte\priv\BEWERB\2014BSH-M3\Bilder\M31_25_Welle_ji_ji_4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470" y="2902588"/>
            <a:ext cx="2438400" cy="1621155"/>
          </a:xfrm>
          <a:prstGeom prst="rect">
            <a:avLst/>
          </a:prstGeom>
          <a:noFill/>
          <a:ln w="25400">
            <a:solidFill>
              <a:srgbClr val="00538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:\Texte\priv\BEWERB\2014BSH-M3\Bilder\M34_23_IMG_4194v2_ji_4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4715" y="2383921"/>
            <a:ext cx="2160818" cy="1621155"/>
          </a:xfrm>
          <a:prstGeom prst="rect">
            <a:avLst/>
          </a:prstGeom>
          <a:noFill/>
          <a:ln w="25400">
            <a:solidFill>
              <a:srgbClr val="00538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H:\Texte\priv\BEWERB\2014BSH-M3\Bilder\PICT0129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1953" y="3248006"/>
            <a:ext cx="2161539" cy="1621154"/>
          </a:xfrm>
          <a:prstGeom prst="rect">
            <a:avLst/>
          </a:prstGeom>
          <a:noFill/>
          <a:ln w="25400">
            <a:solidFill>
              <a:srgbClr val="00538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feld 2"/>
          <p:cNvSpPr txBox="1"/>
          <p:nvPr/>
        </p:nvSpPr>
        <p:spPr>
          <a:xfrm>
            <a:off x="149314" y="2524834"/>
            <a:ext cx="69923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wild 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2728655" y="2847896"/>
            <a:ext cx="78418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wide 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extfeld 20"/>
          <p:cNvSpPr txBox="1"/>
          <p:nvPr/>
        </p:nvSpPr>
        <p:spPr>
          <a:xfrm>
            <a:off x="4923397" y="2092786"/>
            <a:ext cx="115448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stunning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Textfeld 21"/>
          <p:cNvSpPr txBox="1"/>
          <p:nvPr/>
        </p:nvSpPr>
        <p:spPr>
          <a:xfrm>
            <a:off x="7460938" y="1988840"/>
            <a:ext cx="217258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u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naffected nature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51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5" y="312024"/>
            <a:ext cx="6638925" cy="830987"/>
          </a:xfrm>
        </p:spPr>
        <p:txBody>
          <a:bodyPr/>
          <a:lstStyle/>
          <a:p>
            <a:r>
              <a:rPr lang="en-GB" sz="2800" dirty="0"/>
              <a:t>The Sea</a:t>
            </a:r>
            <a:br>
              <a:rPr lang="en-GB" sz="2800" dirty="0"/>
            </a:br>
            <a:r>
              <a:rPr lang="en-GB" sz="2000" dirty="0"/>
              <a:t> - </a:t>
            </a:r>
            <a:r>
              <a:rPr lang="en-GB" sz="2000" dirty="0" smtClean="0"/>
              <a:t>is an intensive used economic zone</a:t>
            </a:r>
            <a:endParaRPr lang="de-DE" sz="200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3</a:t>
            </a:fld>
            <a:endParaRPr lang="en-GB" dirty="0"/>
          </a:p>
        </p:txBody>
      </p:sp>
      <p:pic>
        <p:nvPicPr>
          <p:cNvPr id="24" name="Picture 4" descr="http://www.wsd-nord.wsv.de/Schiff-WaStr/Schifffahrt/Schiffsverkehr_und_Gueterumschlag/Anlagen/Verkehrsstroeme_Nordsee_mit_Zahlen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38369" y="1968901"/>
            <a:ext cx="3719087" cy="3967342"/>
          </a:xfrm>
          <a:prstGeom prst="rect">
            <a:avLst/>
          </a:prstGeom>
          <a:noFill/>
          <a:ln w="12700">
            <a:solidFill>
              <a:srgbClr val="00538D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feld 3"/>
          <p:cNvSpPr txBox="1"/>
          <p:nvPr/>
        </p:nvSpPr>
        <p:spPr>
          <a:xfrm>
            <a:off x="704529" y="1412776"/>
            <a:ext cx="477246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German </a:t>
            </a:r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exclusive economic zone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(EEZ)</a:t>
            </a:r>
            <a:endParaRPr lang="de-DE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6" name="Gruppieren 5"/>
          <p:cNvGrpSpPr/>
          <p:nvPr/>
        </p:nvGrpSpPr>
        <p:grpSpPr>
          <a:xfrm>
            <a:off x="488504" y="1824674"/>
            <a:ext cx="4608512" cy="4268621"/>
            <a:chOff x="272480" y="1824674"/>
            <a:chExt cx="4608512" cy="4268621"/>
          </a:xfrm>
        </p:grpSpPr>
        <p:pic>
          <p:nvPicPr>
            <p:cNvPr id="23" name="Grafik 22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2480" y="1824674"/>
              <a:ext cx="4608512" cy="4268621"/>
            </a:xfrm>
            <a:prstGeom prst="rect">
              <a:avLst/>
            </a:prstGeom>
          </p:spPr>
        </p:pic>
        <p:sp>
          <p:nvSpPr>
            <p:cNvPr id="5" name="Rechteck 4"/>
            <p:cNvSpPr/>
            <p:nvPr/>
          </p:nvSpPr>
          <p:spPr bwMode="auto">
            <a:xfrm>
              <a:off x="632520" y="4365104"/>
              <a:ext cx="864096" cy="30777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indent="0" algn="ct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de-DE" sz="1400" b="0" i="0" u="none" strike="noStrike" cap="none" normalizeH="0" baseline="0" smtClean="0">
                <a:ln>
                  <a:noFill/>
                </a:ln>
                <a:solidFill>
                  <a:srgbClr val="00538D"/>
                </a:solidFill>
                <a:effectLst/>
                <a:latin typeface="Helvetica LT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6583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5" y="342796"/>
            <a:ext cx="8155627" cy="800209"/>
          </a:xfrm>
        </p:spPr>
        <p:txBody>
          <a:bodyPr/>
          <a:lstStyle/>
          <a:p>
            <a:r>
              <a:rPr lang="en-US" sz="2800" dirty="0"/>
              <a:t>Sources of Pollutants &amp; Nutrients</a:t>
            </a:r>
            <a:r>
              <a:rPr lang="en-US" dirty="0"/>
              <a:t/>
            </a:r>
            <a:br>
              <a:rPr lang="en-US" dirty="0"/>
            </a:br>
            <a:r>
              <a:rPr lang="en-US" sz="1800" dirty="0"/>
              <a:t>and pathways to the marine environment</a:t>
            </a:r>
            <a:endParaRPr lang="de-DE" sz="1800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pPr>
              <a:defRPr/>
            </a:pPr>
            <a:endParaRPr lang="en-GB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4</a:t>
            </a:fld>
            <a:endParaRPr lang="en-GB" dirty="0"/>
          </a:p>
        </p:txBody>
      </p:sp>
      <p:graphicFrame>
        <p:nvGraphicFramePr>
          <p:cNvPr id="8" name="Objekt 7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73776837"/>
              </p:ext>
            </p:extLst>
          </p:nvPr>
        </p:nvGraphicFramePr>
        <p:xfrm>
          <a:off x="1352600" y="1268760"/>
          <a:ext cx="6439110" cy="53285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40" name="Photo Editor Photo" r:id="rId4" imgW="7838095" imgH="6485714" progId="MSPhotoEd.3">
                  <p:embed/>
                </p:oleObj>
              </mc:Choice>
              <mc:Fallback>
                <p:oleObj name="Photo Editor Photo" r:id="rId4" imgW="7838095" imgH="6485714" progId="MSPhotoEd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52600" y="1268760"/>
                        <a:ext cx="6439110" cy="53285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hteck 2"/>
          <p:cNvSpPr/>
          <p:nvPr/>
        </p:nvSpPr>
        <p:spPr>
          <a:xfrm>
            <a:off x="5889104" y="6216411"/>
            <a:ext cx="1534394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800" dirty="0">
                <a:solidFill>
                  <a:srgbClr val="9CBDF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Ærtebjerg et al. 2003</a:t>
            </a:r>
            <a:endParaRPr lang="de-DE" sz="800" dirty="0">
              <a:solidFill>
                <a:srgbClr val="9CBDF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5128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69783" y="172671"/>
            <a:ext cx="8659681" cy="800209"/>
          </a:xfrm>
        </p:spPr>
        <p:txBody>
          <a:bodyPr/>
          <a:lstStyle/>
          <a:p>
            <a:r>
              <a:rPr lang="en-US" sz="2800" dirty="0"/>
              <a:t>Strategies and regulatory framework</a:t>
            </a:r>
            <a:r>
              <a:rPr lang="en-US" dirty="0"/>
              <a:t/>
            </a:r>
            <a:br>
              <a:rPr lang="en-US" dirty="0"/>
            </a:br>
            <a:r>
              <a:rPr lang="en-US" sz="1700" dirty="0"/>
              <a:t>supporting the sustainable use and protection of the marine environment</a:t>
            </a:r>
            <a:endParaRPr lang="de-DE" sz="1700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5</a:t>
            </a:fld>
            <a:endParaRPr lang="en-GB" dirty="0"/>
          </a:p>
        </p:txBody>
      </p:sp>
      <p:pic>
        <p:nvPicPr>
          <p:cNvPr id="16" name="Picture 8" descr="H:\Texte\Projekte\2009TagOffeneTuerSuelldorf\Bilder\LogoOSPAR.gif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2743" y="3402154"/>
            <a:ext cx="1591491" cy="6029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9" descr="H:\Texte\Projekte\2009TagOffeneTuerSuelldorf\Bilder\LogoEU.jp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504" y="2531368"/>
            <a:ext cx="914401" cy="60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Grafik 17"/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496" y="5157192"/>
            <a:ext cx="1159700" cy="945459"/>
          </a:xfrm>
          <a:prstGeom prst="rect">
            <a:avLst/>
          </a:prstGeom>
        </p:spPr>
      </p:pic>
      <p:pic>
        <p:nvPicPr>
          <p:cNvPr id="19" name="Picture 8" descr="Logo der Bundesregierung der Bundesrepublik Deutschland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1237" y="1412776"/>
            <a:ext cx="1489396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feld 19"/>
          <p:cNvSpPr txBox="1"/>
          <p:nvPr/>
        </p:nvSpPr>
        <p:spPr>
          <a:xfrm>
            <a:off x="1782375" y="2420888"/>
            <a:ext cx="6986528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1400" b="1" dirty="0">
                <a:solidFill>
                  <a:srgbClr val="00538D"/>
                </a:solidFill>
                <a:latin typeface="Helvetica LT"/>
                <a:ea typeface="MS PGothic" pitchFamily="34" charset="-128"/>
              </a:rPr>
              <a:t>EU - Marine Strategy Framework </a:t>
            </a:r>
            <a:r>
              <a:rPr lang="en-US" sz="1400" b="1" dirty="0" smtClean="0">
                <a:solidFill>
                  <a:srgbClr val="00538D"/>
                </a:solidFill>
                <a:latin typeface="Helvetica LT"/>
                <a:ea typeface="MS PGothic" pitchFamily="34" charset="-128"/>
              </a:rPr>
              <a:t>Directive (MSFD)</a:t>
            </a:r>
            <a:endParaRPr lang="en-US" sz="1400" b="1" dirty="0">
              <a:solidFill>
                <a:srgbClr val="00538D"/>
              </a:solidFill>
              <a:latin typeface="Helvetica LT"/>
              <a:ea typeface="MS PGothic" pitchFamily="34" charset="-128"/>
            </a:endParaRPr>
          </a:p>
          <a:p>
            <a:pPr marL="414338" indent="-233363" algn="l"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achieve good environmental status of the EU's marine waters by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4338" indent="-233363" algn="l">
              <a:buFont typeface="Wingdings" panose="05000000000000000000" pitchFamily="2" charset="2"/>
              <a:buChar char="Ø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oncentrations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of contaminants at levels not giving rise to pollution effects</a:t>
            </a:r>
          </a:p>
          <a:p>
            <a:pPr marL="414338" indent="-233363" algn="l"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uman-induced </a:t>
            </a: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eutrophication is minimized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782376" y="3501008"/>
            <a:ext cx="812362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b="1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OSPAR / HELCOM </a:t>
            </a:r>
            <a:r>
              <a:rPr lang="en-US" sz="14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strategies with regard to hazardous substances / eutrophication:</a:t>
            </a:r>
          </a:p>
          <a:p>
            <a:pPr marL="414338" indent="-233363" algn="l"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goal: marine environment undisturbed by hazardous substances / eutrophication </a:t>
            </a:r>
          </a:p>
          <a:p>
            <a:pPr marL="414338" indent="-233363" algn="l"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continuously reducing discharges, emissions and losses of  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hazardous substances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414338" indent="-233363" algn="l">
              <a:buFont typeface="Wingdings" panose="05000000000000000000" pitchFamily="2" charset="2"/>
              <a:buChar char="Ø"/>
            </a:pP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achieve </a:t>
            </a:r>
            <a:r>
              <a:rPr lang="en-US" b="1" dirty="0" smtClean="0">
                <a:latin typeface="Arial" panose="020B0604020202020204" pitchFamily="34" charset="0"/>
                <a:cs typeface="Arial" panose="020B0604020202020204" pitchFamily="34" charset="0"/>
              </a:rPr>
              <a:t>concentrations near </a:t>
            </a:r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background values for naturally occurring substances and close to zero for man-made substances</a:t>
            </a:r>
          </a:p>
          <a:p>
            <a:pPr marL="414338" indent="-233363" algn="l">
              <a:buFont typeface="Wingdings" panose="05000000000000000000" pitchFamily="2" charset="2"/>
              <a:buChar char="Ø"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maintain a healthy marine environment where anthropogenic eutrophication does not occur</a:t>
            </a:r>
          </a:p>
        </p:txBody>
      </p:sp>
      <p:sp>
        <p:nvSpPr>
          <p:cNvPr id="22" name="Textfeld 21"/>
          <p:cNvSpPr txBox="1"/>
          <p:nvPr/>
        </p:nvSpPr>
        <p:spPr>
          <a:xfrm>
            <a:off x="1784648" y="5445224"/>
            <a:ext cx="678397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MARPOL</a:t>
            </a:r>
            <a:r>
              <a:rPr lang="en-US" sz="14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Convention for the Prevention of Pollution from Ships (incl. Annex I – VI)</a:t>
            </a:r>
            <a:endParaRPr lang="en-US" sz="1400" dirty="0">
              <a:solidFill>
                <a:srgbClr val="0053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Textfeld 22"/>
          <p:cNvSpPr txBox="1"/>
          <p:nvPr/>
        </p:nvSpPr>
        <p:spPr>
          <a:xfrm>
            <a:off x="1792221" y="1340768"/>
            <a:ext cx="7697283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4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„</a:t>
            </a:r>
            <a:r>
              <a:rPr lang="en-US" sz="1400" b="1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National </a:t>
            </a:r>
            <a:r>
              <a:rPr lang="en-US" sz="14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strategy for an integrated marine policy" (2011)</a:t>
            </a:r>
          </a:p>
          <a:p>
            <a:pPr marL="414338" indent="-233363" algn="l"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enable the sustainable use of the national seas </a:t>
            </a:r>
          </a:p>
          <a:p>
            <a:pPr marL="414338" indent="-233363" algn="l"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protect climate and the marine environment</a:t>
            </a:r>
          </a:p>
          <a:p>
            <a:pPr marL="414338" indent="-233363" algn="l">
              <a:buFont typeface="Wingdings" panose="05000000000000000000" pitchFamily="2" charset="2"/>
              <a:buChar char="Ø"/>
            </a:pPr>
            <a:r>
              <a:rPr lang="en-US" sz="1400" dirty="0" smtClean="0">
                <a:solidFill>
                  <a:srgbClr val="0053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develop the quality of live in coastal areas</a:t>
            </a:r>
            <a:endParaRPr lang="en-US" sz="1400" dirty="0">
              <a:solidFill>
                <a:srgbClr val="00538D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16496" y="4065198"/>
            <a:ext cx="1080120" cy="10199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44045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liennummernplatzhalter 4"/>
          <p:cNvSpPr>
            <a:spLocks noGrp="1"/>
          </p:cNvSpPr>
          <p:nvPr>
            <p:ph type="sldNum" sz="quarter" idx="15"/>
          </p:nvPr>
        </p:nvSpPr>
        <p:spPr>
          <a:xfrm>
            <a:off x="9081938" y="6381328"/>
            <a:ext cx="2063750" cy="274638"/>
          </a:xfrm>
        </p:spPr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6</a:t>
            </a:fld>
            <a:endParaRPr lang="en-GB" dirty="0"/>
          </a:p>
        </p:txBody>
      </p:sp>
      <p:sp>
        <p:nvSpPr>
          <p:cNvPr id="10" name="Rectangle 2"/>
          <p:cNvSpPr txBox="1">
            <a:spLocks noChangeArrowheads="1"/>
          </p:cNvSpPr>
          <p:nvPr/>
        </p:nvSpPr>
        <p:spPr bwMode="auto">
          <a:xfrm>
            <a:off x="762000" y="396875"/>
            <a:ext cx="66389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216A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7"/>
                    </a:schemeClr>
                  </a:outerShdw>
                </a:effectLst>
              </a14:hiddenEffects>
            </a:ext>
            <a:ext uri="{FAA26D3D-D897-4be2-8F04-BA451C77F1D7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  <a:sp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400" b="1">
                <a:solidFill>
                  <a:srgbClr val="00538D"/>
                </a:solidFill>
                <a:latin typeface="Arial" pitchFamily="34" charset="0"/>
                <a:ea typeface="MS PGothic" pitchFamily="34" charset="-128"/>
                <a:cs typeface="Arial" pitchFamily="34" charset="0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  <a:ea typeface="MS PGothic" pitchFamily="34" charset="-128"/>
                <a:cs typeface="ＭＳ Ｐゴシック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2400">
                <a:solidFill>
                  <a:srgbClr val="00538D"/>
                </a:solidFill>
                <a:latin typeface="HelveticaNeue LT 53 Ex" pitchFamily="50" charset="0"/>
              </a:defRPr>
            </a:lvl9pPr>
          </a:lstStyle>
          <a:p>
            <a:r>
              <a:rPr lang="en-GB" altLang="de-DE" kern="0" dirty="0" smtClean="0"/>
              <a:t>BSH Environmental Monitoring</a:t>
            </a:r>
          </a:p>
        </p:txBody>
      </p:sp>
      <p:pic>
        <p:nvPicPr>
          <p:cNvPr id="8" name="Grafik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" b="28658"/>
          <a:stretch>
            <a:fillRect/>
          </a:stretch>
        </p:blipFill>
        <p:spPr bwMode="auto">
          <a:xfrm>
            <a:off x="3921913" y="1508434"/>
            <a:ext cx="6023335" cy="42968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19"/>
          <p:cNvSpPr>
            <a:spLocks noChangeArrowheads="1"/>
          </p:cNvSpPr>
          <p:nvPr/>
        </p:nvSpPr>
        <p:spPr bwMode="auto">
          <a:xfrm>
            <a:off x="5787258" y="1451545"/>
            <a:ext cx="2299494" cy="71859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</a:pPr>
            <a:endParaRPr lang="en-GB" altLang="en-US" sz="24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4528311" y="3595344"/>
            <a:ext cx="2110536" cy="1985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 algn="r">
              <a:spcBef>
                <a:spcPct val="0"/>
              </a:spcBef>
            </a:pPr>
            <a:r>
              <a:rPr lang="en-GB" altLang="de-DE" sz="1200" b="1" dirty="0" smtClean="0">
                <a:solidFill>
                  <a:srgbClr val="00538D"/>
                </a:solidFill>
                <a:latin typeface="Arial" charset="0"/>
              </a:rPr>
              <a:t> BSH Marine </a:t>
            </a:r>
          </a:p>
          <a:p>
            <a:pPr algn="r">
              <a:spcBef>
                <a:spcPct val="0"/>
              </a:spcBef>
            </a:pPr>
            <a:r>
              <a:rPr lang="en-GB" altLang="de-DE" sz="1200" b="1" dirty="0">
                <a:solidFill>
                  <a:srgbClr val="00538D"/>
                </a:solidFill>
                <a:latin typeface="Arial" charset="0"/>
              </a:rPr>
              <a:t>M</a:t>
            </a:r>
            <a:r>
              <a:rPr lang="en-GB" altLang="de-DE" sz="1200" b="1" dirty="0" smtClean="0">
                <a:solidFill>
                  <a:srgbClr val="00538D"/>
                </a:solidFill>
                <a:latin typeface="Arial" charset="0"/>
              </a:rPr>
              <a:t>onitoring</a:t>
            </a:r>
          </a:p>
          <a:p>
            <a:pPr algn="r">
              <a:spcBef>
                <a:spcPct val="0"/>
              </a:spcBef>
            </a:pPr>
            <a:endParaRPr lang="en-GB" altLang="de-DE" sz="1100" dirty="0" smtClean="0">
              <a:solidFill>
                <a:schemeClr val="tx1"/>
              </a:solidFill>
              <a:latin typeface="Arial" charset="0"/>
            </a:endParaRPr>
          </a:p>
          <a:p>
            <a:pPr algn="r">
              <a:spcBef>
                <a:spcPct val="0"/>
              </a:spcBef>
            </a:pPr>
            <a:r>
              <a:rPr lang="en-GB" altLang="de-DE" sz="1100" b="1" dirty="0" smtClean="0">
                <a:solidFill>
                  <a:schemeClr val="tx1"/>
                </a:solidFill>
                <a:latin typeface="Arial" charset="0"/>
              </a:rPr>
              <a:t>Pollution Monitoring</a:t>
            </a:r>
          </a:p>
          <a:p>
            <a:pPr algn="r">
              <a:spcBef>
                <a:spcPct val="0"/>
              </a:spcBef>
            </a:pP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 (metals, organic hazardous substances)</a:t>
            </a:r>
          </a:p>
          <a:p>
            <a:pPr algn="r">
              <a:spcBef>
                <a:spcPct val="0"/>
              </a:spcBef>
            </a:pPr>
            <a:r>
              <a:rPr lang="en-GB" altLang="de-DE" sz="1100" b="1" dirty="0">
                <a:solidFill>
                  <a:schemeClr val="tx1"/>
                </a:solidFill>
                <a:latin typeface="Arial" charset="0"/>
              </a:rPr>
              <a:t>E</a:t>
            </a:r>
            <a:r>
              <a:rPr lang="en-GB" altLang="de-DE" sz="1100" b="1" dirty="0" smtClean="0">
                <a:solidFill>
                  <a:schemeClr val="tx1"/>
                </a:solidFill>
                <a:latin typeface="Arial" charset="0"/>
              </a:rPr>
              <a:t>utrophication</a:t>
            </a:r>
          </a:p>
          <a:p>
            <a:pPr algn="r">
              <a:spcBef>
                <a:spcPct val="0"/>
              </a:spcBef>
            </a:pPr>
            <a:r>
              <a:rPr lang="en-GB" altLang="de-DE" sz="1100" b="1" dirty="0" smtClean="0">
                <a:solidFill>
                  <a:schemeClr val="tx1"/>
                </a:solidFill>
                <a:latin typeface="Arial" charset="0"/>
              </a:rPr>
              <a:t>Artificial Radioactivity</a:t>
            </a:r>
          </a:p>
          <a:p>
            <a:pPr algn="r">
              <a:spcBef>
                <a:spcPct val="0"/>
              </a:spcBef>
            </a:pPr>
            <a:r>
              <a:rPr lang="en-GB" altLang="de-DE" sz="1100" b="1" dirty="0" smtClean="0">
                <a:solidFill>
                  <a:schemeClr val="tx1"/>
                </a:solidFill>
                <a:latin typeface="Arial" charset="0"/>
              </a:rPr>
              <a:t>Ship exhaust gas monitoring</a:t>
            </a:r>
          </a:p>
          <a:p>
            <a:pPr algn="r">
              <a:spcBef>
                <a:spcPct val="0"/>
              </a:spcBef>
            </a:pPr>
            <a:r>
              <a:rPr lang="en-GB" altLang="de-DE" sz="1100" b="1" dirty="0" smtClean="0">
                <a:solidFill>
                  <a:schemeClr val="tx1"/>
                </a:solidFill>
                <a:latin typeface="Arial" charset="0"/>
              </a:rPr>
              <a:t>Oil forensic </a:t>
            </a:r>
          </a:p>
          <a:p>
            <a:pPr algn="r">
              <a:spcBef>
                <a:spcPct val="0"/>
              </a:spcBef>
            </a:pPr>
            <a:r>
              <a:rPr lang="en-GB" altLang="de-DE" sz="1100" b="1" dirty="0" smtClean="0">
                <a:solidFill>
                  <a:schemeClr val="tx1"/>
                </a:solidFill>
                <a:latin typeface="Arial" charset="0"/>
              </a:rPr>
              <a:t>Sulphur in bunker oil</a:t>
            </a:r>
            <a:endParaRPr lang="en-GB" altLang="de-DE" sz="1100" b="1" dirty="0">
              <a:solidFill>
                <a:schemeClr val="tx1"/>
              </a:solidFill>
              <a:latin typeface="Arial" charset="0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637350" y="2457574"/>
            <a:ext cx="2564122" cy="32217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BLMP</a:t>
            </a:r>
          </a:p>
          <a:p>
            <a:pPr algn="l">
              <a:spcBef>
                <a:spcPct val="0"/>
              </a:spcBef>
            </a:pP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German federal </a:t>
            </a:r>
            <a:b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</a:b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marine monitoring program</a:t>
            </a:r>
          </a:p>
          <a:p>
            <a:pPr algn="l">
              <a:spcBef>
                <a:spcPct val="0"/>
              </a:spcBef>
            </a:pPr>
            <a:endParaRPr lang="en-GB" altLang="de-DE" sz="1100" dirty="0" smtClean="0">
              <a:solidFill>
                <a:schemeClr val="tx1"/>
              </a:solidFill>
              <a:latin typeface="Arial" charset="0"/>
            </a:endParaRPr>
          </a:p>
          <a:p>
            <a:pPr algn="l">
              <a:spcBef>
                <a:spcPct val="0"/>
              </a:spcBef>
            </a:pP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CEMP</a:t>
            </a:r>
          </a:p>
          <a:p>
            <a:pPr algn="l">
              <a:spcBef>
                <a:spcPct val="0"/>
              </a:spcBef>
            </a:pP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Co-ordinated Environmental </a:t>
            </a:r>
          </a:p>
          <a:p>
            <a:pPr algn="l">
              <a:spcBef>
                <a:spcPct val="0"/>
              </a:spcBef>
            </a:pP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Monitoring Program</a:t>
            </a:r>
          </a:p>
          <a:p>
            <a:pPr algn="l">
              <a:spcBef>
                <a:spcPct val="0"/>
              </a:spcBef>
            </a:pPr>
            <a:endParaRPr lang="en-GB" altLang="de-DE" sz="1100" dirty="0" smtClean="0">
              <a:solidFill>
                <a:schemeClr val="tx1"/>
              </a:solidFill>
              <a:latin typeface="Arial" charset="0"/>
            </a:endParaRPr>
          </a:p>
          <a:p>
            <a:pPr algn="l">
              <a:spcBef>
                <a:spcPct val="0"/>
              </a:spcBef>
            </a:pPr>
            <a:endParaRPr lang="en-GB" altLang="de-DE" sz="1100" dirty="0" smtClean="0">
              <a:solidFill>
                <a:schemeClr val="tx1"/>
              </a:solidFill>
              <a:latin typeface="Arial" charset="0"/>
            </a:endParaRPr>
          </a:p>
          <a:p>
            <a:pPr algn="l">
              <a:spcBef>
                <a:spcPct val="0"/>
              </a:spcBef>
            </a:pP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COMBINE</a:t>
            </a:r>
          </a:p>
          <a:p>
            <a:pPr algn="l">
              <a:spcBef>
                <a:spcPct val="0"/>
              </a:spcBef>
            </a:pP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Cooperative Monitoring in the </a:t>
            </a:r>
          </a:p>
          <a:p>
            <a:pPr algn="l">
              <a:spcBef>
                <a:spcPct val="0"/>
              </a:spcBef>
            </a:pP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Baltic Marine Environment </a:t>
            </a:r>
          </a:p>
          <a:p>
            <a:pPr algn="l">
              <a:spcBef>
                <a:spcPct val="0"/>
              </a:spcBef>
            </a:pPr>
            <a:endParaRPr lang="en-GB" altLang="de-DE" sz="1100" dirty="0" smtClean="0">
              <a:solidFill>
                <a:schemeClr val="tx1"/>
              </a:solidFill>
              <a:latin typeface="Arial" charset="0"/>
            </a:endParaRPr>
          </a:p>
          <a:p>
            <a:pPr algn="l">
              <a:spcBef>
                <a:spcPct val="0"/>
              </a:spcBef>
            </a:pP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IMO</a:t>
            </a:r>
          </a:p>
          <a:p>
            <a:pPr algn="l">
              <a:spcBef>
                <a:spcPct val="0"/>
              </a:spcBef>
            </a:pP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MARPOL (I + VI)</a:t>
            </a:r>
          </a:p>
          <a:p>
            <a:pPr algn="l">
              <a:spcBef>
                <a:spcPct val="0"/>
              </a:spcBef>
            </a:pPr>
            <a:endParaRPr lang="en-GB" altLang="de-DE" sz="1100" dirty="0" smtClean="0">
              <a:solidFill>
                <a:schemeClr val="tx1"/>
              </a:solidFill>
              <a:latin typeface="Arial" charset="0"/>
            </a:endParaRPr>
          </a:p>
          <a:p>
            <a:pPr algn="l">
              <a:spcBef>
                <a:spcPct val="0"/>
              </a:spcBef>
            </a:pP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MSFD</a:t>
            </a:r>
          </a:p>
          <a:p>
            <a:pPr algn="l">
              <a:spcBef>
                <a:spcPct val="0"/>
              </a:spcBef>
            </a:pPr>
            <a:r>
              <a:rPr lang="en-GB" altLang="de-DE" sz="1100" dirty="0" smtClean="0">
                <a:solidFill>
                  <a:schemeClr val="tx1"/>
                </a:solidFill>
                <a:latin typeface="Arial" charset="0"/>
              </a:rPr>
              <a:t>Marine Strategy Framework Directive</a:t>
            </a:r>
            <a:endParaRPr lang="en-GB" altLang="de-DE" sz="1100" dirty="0">
              <a:solidFill>
                <a:schemeClr val="tx1"/>
              </a:solidFill>
              <a:latin typeface="Arial" charset="0"/>
            </a:endParaRPr>
          </a:p>
        </p:txBody>
      </p:sp>
      <p:pic>
        <p:nvPicPr>
          <p:cNvPr id="13" name="Picture 12" descr="H:\Texte\Projekte\2009TagOffeneTuerSuelldorf\Bilder\LogoBLMP.jpe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019" y="2053366"/>
            <a:ext cx="574873" cy="574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 descr="H:\Texte\Projekte\2009TagOffeneTuerSuelldorf\Bilder\LogoEU.jpg"/>
          <p:cNvPicPr>
            <a:picLocks noChangeAspect="1" noChangeArrowheads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2224" y="5013176"/>
            <a:ext cx="503014" cy="3353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15" descr="H:\Texte\Projekte\2009TagOffeneTuerSuelldorf\Bilder\LogoOSPAR.gif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1745" y="2996952"/>
            <a:ext cx="872789" cy="3488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16" descr="H:\Texte\Projekte\2009TagOffeneTuerSuelldorf\Bilder\LogoHELCOM.gif"/>
          <p:cNvPicPr>
            <a:picLocks noChangeAspect="1" noChangeArrowheads="1"/>
          </p:cNvPicPr>
          <p:nvPr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5942" y="3645024"/>
            <a:ext cx="646733" cy="633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8"/>
          <p:cNvPicPr>
            <a:picLocks noChangeAspect="1" noChangeArrowheads="1"/>
          </p:cNvPicPr>
          <p:nvPr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4969" y="2852936"/>
            <a:ext cx="415610" cy="7543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9" name="Picture 4"/>
          <p:cNvPicPr>
            <a:picLocks noChangeAspect="1" noChangeArrowheads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2429" y="1451545"/>
            <a:ext cx="3604467" cy="4353719"/>
          </a:xfrm>
          <a:prstGeom prst="rect">
            <a:avLst/>
          </a:prstGeom>
          <a:noFill/>
          <a:ln w="19050">
            <a:solidFill>
              <a:srgbClr val="00538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Grafik 1"/>
          <p:cNvPicPr>
            <a:picLocks noChangeAspect="1"/>
          </p:cNvPicPr>
          <p:nvPr/>
        </p:nvPicPr>
        <p:blipFill>
          <a:blip r:embed="rId10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2158" y="4492771"/>
            <a:ext cx="464630" cy="3887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702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liennummernplatzhalt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7</a:t>
            </a:fld>
            <a:endParaRPr lang="en-GB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685805" y="476672"/>
            <a:ext cx="6638925" cy="523210"/>
          </a:xfrm>
        </p:spPr>
        <p:txBody>
          <a:bodyPr/>
          <a:lstStyle/>
          <a:p>
            <a:r>
              <a:rPr lang="en-US" sz="2800" dirty="0" smtClean="0"/>
              <a:t>BSH monitoring of chemical status</a:t>
            </a:r>
            <a:endParaRPr lang="en-US" sz="2800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937" y="1268770"/>
            <a:ext cx="9126537" cy="4090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Rechteck 11"/>
          <p:cNvSpPr/>
          <p:nvPr/>
        </p:nvSpPr>
        <p:spPr>
          <a:xfrm>
            <a:off x="5457060" y="5373221"/>
            <a:ext cx="4248859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altLang="de-DE" sz="2000" dirty="0" smtClean="0">
                <a:latin typeface="Arial" charset="0"/>
              </a:rPr>
              <a:t>~ 40 water sampling sites (4/year)</a:t>
            </a:r>
          </a:p>
          <a:p>
            <a:pPr algn="l"/>
            <a:r>
              <a:rPr lang="en-GB" altLang="de-DE" sz="2000" dirty="0" smtClean="0">
                <a:latin typeface="Arial" charset="0"/>
              </a:rPr>
              <a:t>~ 25 sediment stations (1/year)</a:t>
            </a:r>
            <a:endParaRPr lang="en-GB" altLang="de-DE" sz="20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13556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oliennummernplatzhalt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8</a:t>
            </a:fld>
            <a:endParaRPr lang="en-GB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685805" y="476676"/>
            <a:ext cx="6638925" cy="523210"/>
          </a:xfrm>
        </p:spPr>
        <p:txBody>
          <a:bodyPr/>
          <a:lstStyle/>
          <a:p>
            <a:r>
              <a:rPr lang="en-US" altLang="de-DE" sz="2800" dirty="0"/>
              <a:t>North Sea surveillance </a:t>
            </a:r>
            <a:r>
              <a:rPr lang="en-US" altLang="de-DE" sz="2800" dirty="0" smtClean="0"/>
              <a:t>cruise (1/year)</a:t>
            </a:r>
            <a:endParaRPr lang="en-US" sz="2800" dirty="0"/>
          </a:p>
        </p:txBody>
      </p:sp>
      <p:sp>
        <p:nvSpPr>
          <p:cNvPr id="8" name="Rechteck 7"/>
          <p:cNvSpPr/>
          <p:nvPr/>
        </p:nvSpPr>
        <p:spPr>
          <a:xfrm>
            <a:off x="488504" y="4409822"/>
            <a:ext cx="3744416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en-GB" sz="2000" dirty="0">
                <a:latin typeface="Arial" panose="020B0604020202020204" pitchFamily="34" charset="0"/>
                <a:cs typeface="Arial" panose="020B0604020202020204" pitchFamily="34" charset="0"/>
              </a:rPr>
              <a:t>CTD, Secchi depth, pH, alkalinity, oxygen, nutrients, chlorophyll 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a, trace metals, organic hazardous substances, </a:t>
            </a:r>
            <a:r>
              <a:rPr lang="en-GB" sz="2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artivicial</a:t>
            </a: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 radioactivity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pSp>
        <p:nvGrpSpPr>
          <p:cNvPr id="4" name="Gruppieren 3"/>
          <p:cNvGrpSpPr/>
          <p:nvPr/>
        </p:nvGrpSpPr>
        <p:grpSpPr>
          <a:xfrm>
            <a:off x="4376935" y="1340768"/>
            <a:ext cx="4032448" cy="4777420"/>
            <a:chOff x="4376936" y="1340768"/>
            <a:chExt cx="4032448" cy="4777420"/>
          </a:xfrm>
        </p:grpSpPr>
        <p:pic>
          <p:nvPicPr>
            <p:cNvPr id="10" name="Grafik 9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76936" y="1340768"/>
              <a:ext cx="4032448" cy="4777420"/>
            </a:xfrm>
            <a:prstGeom prst="rect">
              <a:avLst/>
            </a:prstGeom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69224" y="5071536"/>
              <a:ext cx="1175643" cy="31115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2520" y="1464614"/>
            <a:ext cx="2160240" cy="2783386"/>
          </a:xfrm>
          <a:prstGeom prst="rect">
            <a:avLst/>
          </a:prstGeom>
          <a:noFill/>
          <a:ln w="34925">
            <a:solidFill>
              <a:srgbClr val="00538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7247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3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83599" y="3501296"/>
            <a:ext cx="2497193" cy="2592000"/>
          </a:xfrm>
          <a:prstGeom prst="rect">
            <a:avLst/>
          </a:prstGeom>
          <a:noFill/>
          <a:ln w="28575">
            <a:solidFill>
              <a:srgbClr val="00538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Foliennummernplatzhalter 10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B74371CA-D0D2-485A-AD83-C97727CCD8ED}" type="slidenum">
              <a:rPr lang="en-GB" smtClean="0"/>
              <a:pPr>
                <a:defRPr/>
              </a:pPr>
              <a:t>9</a:t>
            </a:fld>
            <a:endParaRPr lang="en-GB" dirty="0"/>
          </a:p>
        </p:txBody>
      </p:sp>
      <p:sp>
        <p:nvSpPr>
          <p:cNvPr id="7" name="Titel 6"/>
          <p:cNvSpPr>
            <a:spLocks noGrp="1"/>
          </p:cNvSpPr>
          <p:nvPr>
            <p:ph type="title"/>
          </p:nvPr>
        </p:nvSpPr>
        <p:spPr>
          <a:xfrm>
            <a:off x="685805" y="476672"/>
            <a:ext cx="6638925" cy="523210"/>
          </a:xfrm>
        </p:spPr>
        <p:txBody>
          <a:bodyPr/>
          <a:lstStyle/>
          <a:p>
            <a:r>
              <a:rPr lang="en-GB" sz="2800" dirty="0" smtClean="0"/>
              <a:t>Water Sampling</a:t>
            </a:r>
            <a:endParaRPr lang="en-GB" sz="2800" dirty="0"/>
          </a:p>
        </p:txBody>
      </p:sp>
      <p:pic>
        <p:nvPicPr>
          <p:cNvPr id="9" name="Picture 1046"/>
          <p:cNvPicPr>
            <a:picLocks noChangeAspect="1" noChangeArrowheads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261246" y="927696"/>
            <a:ext cx="4148138" cy="2467248"/>
          </a:xfrm>
          <a:prstGeom prst="rect">
            <a:avLst/>
          </a:prstGeom>
          <a:noFill/>
          <a:ln w="28575">
            <a:solidFill>
              <a:srgbClr val="00538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027" descr="X:\Meereskunde\Chemie\Metalle\Bilder\TdoT_Bilder_Poster\Wasser\P1000788.JPG"/>
          <p:cNvPicPr>
            <a:picLocks noChangeAspect="1" noChangeArrowheads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197143" y="1281361"/>
            <a:ext cx="3963769" cy="2101613"/>
          </a:xfrm>
          <a:prstGeom prst="rect">
            <a:avLst/>
          </a:prstGeom>
          <a:noFill/>
          <a:ln w="28575">
            <a:solidFill>
              <a:srgbClr val="00538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2" name="Picture 1030" descr="X:\Meereskunde\Chemie\Metalle\Bilder\TdoT_Bilder_Poster\Wasser\BSHCO02Neu_GA452_JAN06_01.JPG"/>
          <p:cNvPicPr>
            <a:picLocks noChangeAspect="1" noChangeArrowheads="1"/>
          </p:cNvPicPr>
          <p:nvPr/>
        </p:nvPicPr>
        <p:blipFill>
          <a:blip r:embed="rId6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61112" y="3501296"/>
            <a:ext cx="3456000" cy="2592000"/>
          </a:xfrm>
          <a:prstGeom prst="rect">
            <a:avLst/>
          </a:prstGeom>
          <a:noFill/>
          <a:ln w="28575">
            <a:solidFill>
              <a:srgbClr val="00538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13" name="Text Box 1033"/>
          <p:cNvSpPr txBox="1">
            <a:spLocks noChangeArrowheads="1"/>
          </p:cNvSpPr>
          <p:nvPr/>
        </p:nvSpPr>
        <p:spPr bwMode="auto">
          <a:xfrm>
            <a:off x="5973631" y="3501008"/>
            <a:ext cx="2007281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GB" altLang="de-DE" sz="1600" dirty="0">
                <a:latin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GB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lean lab container </a:t>
            </a:r>
            <a:endParaRPr lang="en-GB" altLang="de-DE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Text Box 1034"/>
          <p:cNvSpPr txBox="1">
            <a:spLocks noChangeArrowheads="1"/>
          </p:cNvSpPr>
          <p:nvPr/>
        </p:nvSpPr>
        <p:spPr bwMode="auto">
          <a:xfrm>
            <a:off x="190960" y="1412777"/>
            <a:ext cx="108395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GB" altLang="de-DE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MERCOS</a:t>
            </a:r>
            <a:endParaRPr lang="en-GB" altLang="de-DE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 Box 1033"/>
          <p:cNvSpPr txBox="1">
            <a:spLocks noChangeArrowheads="1"/>
          </p:cNvSpPr>
          <p:nvPr/>
        </p:nvSpPr>
        <p:spPr bwMode="auto">
          <a:xfrm>
            <a:off x="4294328" y="927696"/>
            <a:ext cx="1854482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GB" altLang="de-DE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RV Celtic Explorer</a:t>
            </a:r>
            <a:endParaRPr lang="en-GB" altLang="de-DE" sz="1600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" name="Text Box 1043"/>
          <p:cNvSpPr txBox="1">
            <a:spLocks noChangeArrowheads="1"/>
          </p:cNvSpPr>
          <p:nvPr/>
        </p:nvSpPr>
        <p:spPr bwMode="auto">
          <a:xfrm>
            <a:off x="603075" y="3462099"/>
            <a:ext cx="2333701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 algn="l">
              <a:spcBef>
                <a:spcPct val="0"/>
              </a:spcBef>
            </a:pPr>
            <a:r>
              <a:rPr lang="en-GB" altLang="de-DE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CTD with</a:t>
            </a:r>
          </a:p>
          <a:p>
            <a:pPr algn="l">
              <a:spcBef>
                <a:spcPct val="0"/>
              </a:spcBef>
            </a:pPr>
            <a:r>
              <a:rPr lang="en-GB" altLang="de-DE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Niskin water</a:t>
            </a:r>
            <a:br>
              <a:rPr lang="en-GB" altLang="de-DE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GB" altLang="de-DE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sampler</a:t>
            </a:r>
            <a:endParaRPr lang="en-GB" altLang="de-DE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2800" y="3494043"/>
            <a:ext cx="2723728" cy="2592000"/>
          </a:xfrm>
          <a:prstGeom prst="rect">
            <a:avLst/>
          </a:prstGeom>
          <a:noFill/>
          <a:ln w="25400">
            <a:solidFill>
              <a:srgbClr val="00538D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 Box 1043"/>
          <p:cNvSpPr txBox="1">
            <a:spLocks noChangeArrowheads="1"/>
          </p:cNvSpPr>
          <p:nvPr/>
        </p:nvSpPr>
        <p:spPr bwMode="auto">
          <a:xfrm>
            <a:off x="3164872" y="5425212"/>
            <a:ext cx="1140056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defRPr sz="2300">
                <a:solidFill>
                  <a:srgbClr val="00216A"/>
                </a:solidFill>
                <a:latin typeface="Helvetica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300">
                <a:solidFill>
                  <a:srgbClr val="00216A"/>
                </a:solidFill>
                <a:latin typeface="Helvetica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300">
                <a:solidFill>
                  <a:srgbClr val="00216A"/>
                </a:solidFill>
                <a:latin typeface="Helvetica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300">
                <a:solidFill>
                  <a:srgbClr val="00216A"/>
                </a:solidFill>
                <a:latin typeface="Helvetica" pitchFamily="34" charset="0"/>
              </a:defRPr>
            </a:lvl9pPr>
          </a:lstStyle>
          <a:p>
            <a:pPr>
              <a:spcBef>
                <a:spcPct val="0"/>
              </a:spcBef>
            </a:pPr>
            <a:r>
              <a:rPr lang="en-US" altLang="de-DE" sz="1600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10L </a:t>
            </a:r>
            <a:endParaRPr lang="en-US" altLang="de-DE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</a:pPr>
            <a:r>
              <a:rPr lang="en-US" altLang="de-DE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glass bowl</a:t>
            </a:r>
          </a:p>
        </p:txBody>
      </p:sp>
    </p:spTree>
    <p:extLst>
      <p:ext uri="{BB962C8B-B14F-4D97-AF65-F5344CB8AC3E}">
        <p14:creationId xmlns:p14="http://schemas.microsoft.com/office/powerpoint/2010/main" val="231396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2_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3_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4_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5_20130508_BSH_Vorlage">
  <a:themeElements>
    <a:clrScheme name="Powerpoint_Querformat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Powerpoint_Querformat">
      <a:majorFont>
        <a:latin typeface="HelveticaNeue LT 53 Ex"/>
        <a:ea typeface=""/>
        <a:cs typeface=""/>
      </a:majorFont>
      <a:minorFont>
        <a:latin typeface="Helvetica"/>
        <a:ea typeface=""/>
        <a:cs typeface="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  <a:effectLst/>
        <a:extLst>
          <a:ext uri="{909E8E84-426E-40DD-AFC4-6F175D3DCCD1}">
            <a14:hiddenFill xmlns:a14="http://schemas.microsoft.com/office/drawing/2010/main">
              <a:solidFill>
                <a:schemeClr val="accent1"/>
              </a:solidFill>
            </a14:hiddenFill>
          </a:ext>
          <a:ext uri="{91240B29-F687-4F45-9708-019B960494DF}">
            <a14:hiddenLine xmlns:a14="http://schemas.microsoft.com/office/drawing/2010/main" w="9525" cap="flat" cmpd="sng" algn="ctr">
              <a:solidFill>
                <a:srgbClr val="00216A"/>
              </a:solidFill>
              <a:prstDash val="solid"/>
              <a:round/>
              <a:headEnd type="none" w="med" len="med"/>
              <a:tailEnd type="none" w="med" len="med"/>
            </a14:hiddenLine>
          </a:ex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  <a:spAutoFit/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e-DE" sz="1400" b="0" i="0" u="none" strike="noStrike" cap="none" normalizeH="0" baseline="0" smtClean="0">
            <a:ln>
              <a:noFill/>
            </a:ln>
            <a:solidFill>
              <a:srgbClr val="00538D"/>
            </a:solidFill>
            <a:effectLst/>
            <a:latin typeface="Helvetica LT" pitchFamily="50" charset="0"/>
          </a:defRPr>
        </a:defPPr>
      </a:lstStyle>
    </a:lnDef>
  </a:objectDefaults>
  <a:extraClrSchemeLst>
    <a:extraClrScheme>
      <a:clrScheme name="Powerpoint_Querformat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owerpoint_Querformat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owerpoint_Querformat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7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Lariss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20130508_BSH_Vorlage</Template>
  <TotalTime>0</TotalTime>
  <Words>560</Words>
  <Application>Microsoft Office PowerPoint</Application>
  <PresentationFormat>A4-Papier (210 x 297 mm)</PresentationFormat>
  <Paragraphs>142</Paragraphs>
  <Slides>17</Slides>
  <Notes>17</Notes>
  <HiddenSlides>0</HiddenSlides>
  <MMClips>0</MMClips>
  <ScaleCrop>false</ScaleCrop>
  <HeadingPairs>
    <vt:vector size="8" baseType="variant">
      <vt:variant>
        <vt:lpstr>Verwendete Schriftarten</vt:lpstr>
      </vt:variant>
      <vt:variant>
        <vt:i4>7</vt:i4>
      </vt:variant>
      <vt:variant>
        <vt:lpstr>Design</vt:lpstr>
      </vt:variant>
      <vt:variant>
        <vt:i4>6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17</vt:i4>
      </vt:variant>
    </vt:vector>
  </HeadingPairs>
  <TitlesOfParts>
    <vt:vector size="31" baseType="lpstr">
      <vt:lpstr>ＭＳ Ｐゴシック</vt:lpstr>
      <vt:lpstr>ＭＳ Ｐゴシック</vt:lpstr>
      <vt:lpstr>Arial</vt:lpstr>
      <vt:lpstr>Helvetica</vt:lpstr>
      <vt:lpstr>Helvetica LT</vt:lpstr>
      <vt:lpstr>HelveticaNeue LT 53 Ex</vt:lpstr>
      <vt:lpstr>Wingdings</vt:lpstr>
      <vt:lpstr>20130508_BSH_Vorlage</vt:lpstr>
      <vt:lpstr>1_20130508_BSH_Vorlage</vt:lpstr>
      <vt:lpstr>2_20130508_BSH_Vorlage</vt:lpstr>
      <vt:lpstr>3_20130508_BSH_Vorlage</vt:lpstr>
      <vt:lpstr>4_20130508_BSH_Vorlage</vt:lpstr>
      <vt:lpstr>5_20130508_BSH_Vorlage</vt:lpstr>
      <vt:lpstr>Photo Editor Photo</vt:lpstr>
      <vt:lpstr>German Marine Pollution Monitoring</vt:lpstr>
      <vt:lpstr>The Sea  - an idea of the wide nature</vt:lpstr>
      <vt:lpstr>The Sea  - is an intensive used economic zone</vt:lpstr>
      <vt:lpstr>Sources of Pollutants &amp; Nutrients and pathways to the marine environment</vt:lpstr>
      <vt:lpstr>Strategies and regulatory framework supporting the sustainable use and protection of the marine environment</vt:lpstr>
      <vt:lpstr>PowerPoint-Präsentation</vt:lpstr>
      <vt:lpstr>BSH monitoring of chemical status</vt:lpstr>
      <vt:lpstr>North Sea surveillance cruise (1/year)</vt:lpstr>
      <vt:lpstr>Water Sampling</vt:lpstr>
      <vt:lpstr>Sediment sampling</vt:lpstr>
      <vt:lpstr>Analysis of organic hazardous substances - herbicides (e.g. Atrazine and Tertbutylazine at station „Eider“)</vt:lpstr>
      <vt:lpstr>Eutrophication - Analysis of nutrients DIN / PO4 concentrations in the German Bight (S= 30)</vt:lpstr>
      <vt:lpstr>Products</vt:lpstr>
      <vt:lpstr>PowerPoint-Präsentation</vt:lpstr>
      <vt:lpstr>(environmental) Oil forensics</vt:lpstr>
      <vt:lpstr>Summary</vt:lpstr>
      <vt:lpstr>Thank you!</vt:lpstr>
    </vt:vector>
  </TitlesOfParts>
  <Company>BSH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Michael Fennell</dc:creator>
  <cp:lastModifiedBy>Stefan Schmolke</cp:lastModifiedBy>
  <cp:revision>376</cp:revision>
  <cp:lastPrinted>2019-10-16T15:44:02Z</cp:lastPrinted>
  <dcterms:created xsi:type="dcterms:W3CDTF">2013-05-31T07:00:08Z</dcterms:created>
  <dcterms:modified xsi:type="dcterms:W3CDTF">2019-10-17T07:08:12Z</dcterms:modified>
</cp:coreProperties>
</file>