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tmp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  <p:sldMasterId id="2147485462" r:id="rId2"/>
  </p:sldMasterIdLst>
  <p:notesMasterIdLst>
    <p:notesMasterId r:id="rId21"/>
  </p:notesMasterIdLst>
  <p:handoutMasterIdLst>
    <p:handoutMasterId r:id="rId22"/>
  </p:handoutMasterIdLst>
  <p:sldIdLst>
    <p:sldId id="640" r:id="rId3"/>
    <p:sldId id="643" r:id="rId4"/>
    <p:sldId id="645" r:id="rId5"/>
    <p:sldId id="662" r:id="rId6"/>
    <p:sldId id="663" r:id="rId7"/>
    <p:sldId id="664" r:id="rId8"/>
    <p:sldId id="665" r:id="rId9"/>
    <p:sldId id="666" r:id="rId10"/>
    <p:sldId id="669" r:id="rId11"/>
    <p:sldId id="670" r:id="rId12"/>
    <p:sldId id="672" r:id="rId13"/>
    <p:sldId id="673" r:id="rId14"/>
    <p:sldId id="674" r:id="rId15"/>
    <p:sldId id="675" r:id="rId16"/>
    <p:sldId id="638" r:id="rId17"/>
    <p:sldId id="676" r:id="rId18"/>
    <p:sldId id="671" r:id="rId19"/>
    <p:sldId id="656" r:id="rId20"/>
  </p:sldIdLst>
  <p:sldSz cx="9906000" cy="6858000" type="A4"/>
  <p:notesSz cx="6805613" cy="9944100"/>
  <p:defaultTextStyle>
    <a:defPPr>
      <a:defRPr lang="de-DE"/>
    </a:defPPr>
    <a:lvl1pPr algn="ctr" rtl="0" eaLnBrk="0" fontAlgn="base" hangingPunct="0">
      <a:spcBef>
        <a:spcPct val="0"/>
      </a:spcBef>
      <a:spcAft>
        <a:spcPct val="0"/>
      </a:spcAft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5pPr>
    <a:lvl6pPr marL="2286000" algn="l" defTabSz="914400" rtl="0" eaLnBrk="1" latinLnBrk="0" hangingPunct="1"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6pPr>
    <a:lvl7pPr marL="2743200" algn="l" defTabSz="914400" rtl="0" eaLnBrk="1" latinLnBrk="0" hangingPunct="1"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7pPr>
    <a:lvl8pPr marL="3200400" algn="l" defTabSz="914400" rtl="0" eaLnBrk="1" latinLnBrk="0" hangingPunct="1"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8pPr>
    <a:lvl9pPr marL="3657600" algn="l" defTabSz="914400" rtl="0" eaLnBrk="1" latinLnBrk="0" hangingPunct="1"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FFFF00"/>
    <a:srgbClr val="00538D"/>
    <a:srgbClr val="000066"/>
    <a:srgbClr val="00216A"/>
    <a:srgbClr val="032B67"/>
    <a:srgbClr val="005C9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85" autoAdjust="0"/>
    <p:restoredTop sz="87885" autoAdjust="0"/>
  </p:normalViewPr>
  <p:slideViewPr>
    <p:cSldViewPr showGuides="1">
      <p:cViewPr>
        <p:scale>
          <a:sx n="110" d="100"/>
          <a:sy n="110" d="100"/>
        </p:scale>
        <p:origin x="-1344" y="-270"/>
      </p:cViewPr>
      <p:guideLst>
        <p:guide orient="horz" pos="935"/>
        <p:guide pos="398"/>
      </p:guideLst>
    </p:cSldViewPr>
  </p:slideViewPr>
  <p:outlineViewPr>
    <p:cViewPr>
      <p:scale>
        <a:sx n="33" d="100"/>
        <a:sy n="33" d="100"/>
      </p:scale>
      <p:origin x="0" y="125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>
        <p:scale>
          <a:sx n="100" d="100"/>
          <a:sy n="100" d="100"/>
        </p:scale>
        <p:origin x="-1602" y="1158"/>
      </p:cViewPr>
      <p:guideLst>
        <p:guide orient="horz" pos="3132"/>
        <p:guide pos="2144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025" tIns="47511" rIns="95025" bIns="47511" numCol="1" anchor="t" anchorCtr="0" compatLnSpc="1">
            <a:prstTxWarp prst="textNoShape">
              <a:avLst/>
            </a:prstTxWarp>
          </a:bodyPr>
          <a:lstStyle>
            <a:lvl1pPr algn="l" defTabSz="950558">
              <a:defRPr sz="1300">
                <a:solidFill>
                  <a:srgbClr val="00216A"/>
                </a:solidFill>
                <a:latin typeface="Helvetic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6039" y="0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025" tIns="47511" rIns="95025" bIns="47511" numCol="1" anchor="t" anchorCtr="0" compatLnSpc="1">
            <a:prstTxWarp prst="textNoShape">
              <a:avLst/>
            </a:prstTxWarp>
          </a:bodyPr>
          <a:lstStyle>
            <a:lvl1pPr algn="r" defTabSz="950558">
              <a:defRPr sz="1300">
                <a:solidFill>
                  <a:srgbClr val="00216A"/>
                </a:solidFill>
                <a:latin typeface="Helvetic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45626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025" tIns="47511" rIns="95025" bIns="47511" numCol="1" anchor="b" anchorCtr="0" compatLnSpc="1">
            <a:prstTxWarp prst="textNoShape">
              <a:avLst/>
            </a:prstTxWarp>
          </a:bodyPr>
          <a:lstStyle>
            <a:lvl1pPr algn="l" defTabSz="950558">
              <a:defRPr sz="1300">
                <a:solidFill>
                  <a:srgbClr val="00216A"/>
                </a:solidFill>
                <a:latin typeface="Helvetic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6039" y="9445626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025" tIns="47511" rIns="95025" bIns="47511" numCol="1" anchor="b" anchorCtr="0" compatLnSpc="1">
            <a:prstTxWarp prst="textNoShape">
              <a:avLst/>
            </a:prstTxWarp>
          </a:bodyPr>
          <a:lstStyle>
            <a:lvl1pPr algn="r" defTabSz="949173">
              <a:defRPr sz="1300">
                <a:solidFill>
                  <a:srgbClr val="00216A"/>
                </a:solidFill>
                <a:latin typeface="Helvetica" pitchFamily="2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8E8F4C09-DDB8-4016-A5A5-B0E76A7AF1DC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197300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025" tIns="47511" rIns="95025" bIns="47511" numCol="1" anchor="t" anchorCtr="0" compatLnSpc="1">
            <a:prstTxWarp prst="textNoShape">
              <a:avLst/>
            </a:prstTxWarp>
          </a:bodyPr>
          <a:lstStyle>
            <a:lvl1pPr algn="l" defTabSz="950558">
              <a:defRPr sz="1300">
                <a:solidFill>
                  <a:srgbClr val="00216A"/>
                </a:solidFill>
                <a:latin typeface="Helvetic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387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56039" y="0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025" tIns="47511" rIns="95025" bIns="47511" numCol="1" anchor="t" anchorCtr="0" compatLnSpc="1">
            <a:prstTxWarp prst="textNoShape">
              <a:avLst/>
            </a:prstTxWarp>
          </a:bodyPr>
          <a:lstStyle>
            <a:lvl1pPr algn="r" defTabSz="950558">
              <a:defRPr sz="1300">
                <a:solidFill>
                  <a:srgbClr val="00216A"/>
                </a:solidFill>
                <a:latin typeface="Helvetic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3796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08025" y="746125"/>
            <a:ext cx="5389563" cy="3730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16389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4" y="4724401"/>
            <a:ext cx="4992687" cy="447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025" tIns="47511" rIns="95025" bIns="475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Klicken Sie, um die Formate des Vorlagentextes zu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16390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45626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025" tIns="47511" rIns="95025" bIns="47511" numCol="1" anchor="b" anchorCtr="0" compatLnSpc="1">
            <a:prstTxWarp prst="textNoShape">
              <a:avLst/>
            </a:prstTxWarp>
          </a:bodyPr>
          <a:lstStyle>
            <a:lvl1pPr algn="l" defTabSz="950558">
              <a:defRPr sz="1300">
                <a:solidFill>
                  <a:srgbClr val="00216A"/>
                </a:solidFill>
                <a:latin typeface="Helvetic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391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6039" y="9445626"/>
            <a:ext cx="2949575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025" tIns="47511" rIns="95025" bIns="47511" numCol="1" anchor="b" anchorCtr="0" compatLnSpc="1">
            <a:prstTxWarp prst="textNoShape">
              <a:avLst/>
            </a:prstTxWarp>
          </a:bodyPr>
          <a:lstStyle>
            <a:lvl1pPr algn="r" defTabSz="949173">
              <a:defRPr sz="1300">
                <a:solidFill>
                  <a:srgbClr val="00216A"/>
                </a:solidFill>
                <a:latin typeface="Helvetica" pitchFamily="2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4E03F556-94EE-48DA-B80D-AFB75D069655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941039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216A"/>
        </a:solidFill>
        <a:latin typeface="Helvetica" pitchFamily="34" charset="0"/>
        <a:ea typeface="MS PGothic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216A"/>
        </a:solidFill>
        <a:latin typeface="Helvetica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216A"/>
        </a:solidFill>
        <a:latin typeface="Helvetica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216A"/>
        </a:solidFill>
        <a:latin typeface="Helvetica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216A"/>
        </a:solidFill>
        <a:latin typeface="Helvetica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5" name="Rectangle 102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altLang="de-DE" smtClean="0">
              <a:latin typeface="Helvetica" pitchFamily="-16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176" indent="-171176">
              <a:buFont typeface="Arial" panose="020B0604020202020204" pitchFamily="34" charset="0"/>
              <a:buChar char="•"/>
            </a:pPr>
            <a:r>
              <a:rPr lang="en-US" dirty="0" smtClean="0"/>
              <a:t>Federal Ministry for Economic Affairs and Energy</a:t>
            </a:r>
          </a:p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001805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smtClean="0"/>
              <a:t>Marine Environmental Monitoring Network</a:t>
            </a:r>
          </a:p>
          <a:p>
            <a:pPr marL="171450" marR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smtClean="0"/>
              <a:t>The sea state data center secures the data from the monitoring network, checks it uniformly for quality, makes it available and generates data products for the users.</a:t>
            </a:r>
          </a:p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2887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indent="-17145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smtClean="0"/>
              <a:t>The sea state data center secures the data from the monitoring network, checks it uniformly for quality, makes it available and generates data products for the users.</a:t>
            </a:r>
          </a:p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2887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Sea state portal in progress, currently still on the test environment on the server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Sea state data products dynamically created, see next slides; further products are planned</a:t>
            </a:r>
          </a:p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72400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Copernicus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 smtClean="0"/>
              <a:t>SeaDataNet / OceanSITES / Argo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724002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373411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izenplatzhalter 2"/>
          <p:cNvSpPr>
            <a:spLocks noGrp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Helvetica" charset="0"/>
              <a:ea typeface="ＭＳ Ｐゴシック" charset="0"/>
              <a:cs typeface="+mn-cs"/>
            </a:endParaRPr>
          </a:p>
        </p:txBody>
      </p:sp>
      <p:sp>
        <p:nvSpPr>
          <p:cNvPr id="61444" name="Foliennummernplatzhalter 3"/>
          <p:cNvSpPr>
            <a:spLocks noGrp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defTabSz="949173"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1pPr>
            <a:lvl2pPr marL="717628" indent="-276012" defTabSz="949173"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2pPr>
            <a:lvl3pPr marL="1104046" indent="-220809" defTabSz="949173"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3pPr>
            <a:lvl4pPr marL="1545664" indent="-220809" defTabSz="949173"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4pPr>
            <a:lvl5pPr marL="1987281" indent="-220809" defTabSz="949173"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5pPr>
            <a:lvl6pPr marL="2428901" indent="-220809" algn="ctr" defTabSz="94917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6pPr>
            <a:lvl7pPr marL="2870519" indent="-220809" algn="ctr" defTabSz="94917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7pPr>
            <a:lvl8pPr marL="3312137" indent="-220809" algn="ctr" defTabSz="94917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8pPr>
            <a:lvl9pPr marL="3753754" indent="-220809" algn="ctr" defTabSz="949173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86672848-09C7-4F1F-AC57-412441792F04}" type="slidenum">
              <a:rPr lang="en-GB" sz="1300">
                <a:solidFill>
                  <a:srgbClr val="00216A"/>
                </a:solidFill>
                <a:latin typeface="Helvetica" pitchFamily="2" charset="0"/>
              </a:rPr>
              <a:pPr>
                <a:defRPr/>
              </a:pPr>
              <a:t>15</a:t>
            </a:fld>
            <a:endParaRPr lang="en-GB" sz="1300">
              <a:solidFill>
                <a:srgbClr val="00216A"/>
              </a:solidFill>
              <a:latin typeface="Helvetica" pitchFamily="2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marR="0" lvl="1" indent="-17145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err="1" smtClean="0"/>
              <a:t>Messungen</a:t>
            </a:r>
            <a:r>
              <a:rPr lang="en-US" dirty="0" smtClean="0"/>
              <a:t> in </a:t>
            </a:r>
            <a:r>
              <a:rPr lang="en-US" i="1" dirty="0" err="1" smtClean="0"/>
              <a:t>Nordsee</a:t>
            </a:r>
            <a:r>
              <a:rPr lang="en-US" i="1" dirty="0" smtClean="0"/>
              <a:t> One </a:t>
            </a:r>
            <a:r>
              <a:rPr lang="en-US" dirty="0" smtClean="0"/>
              <a:t>und </a:t>
            </a:r>
            <a:r>
              <a:rPr lang="en-US" i="1" dirty="0" smtClean="0"/>
              <a:t>Butendiek </a:t>
            </a:r>
            <a:r>
              <a:rPr lang="en-US" dirty="0" err="1" smtClean="0"/>
              <a:t>laufen</a:t>
            </a:r>
            <a:r>
              <a:rPr lang="en-US" dirty="0" smtClean="0"/>
              <a:t> </a:t>
            </a:r>
            <a:r>
              <a:rPr lang="en-US" dirty="0" err="1" smtClean="0"/>
              <a:t>einwandfrei</a:t>
            </a:r>
            <a:endParaRPr lang="en-US" dirty="0" smtClean="0"/>
          </a:p>
          <a:p>
            <a:pPr marL="171450" marR="0" lvl="1" indent="-17145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dirty="0" err="1" smtClean="0"/>
              <a:t>Projektziel</a:t>
            </a:r>
            <a:r>
              <a:rPr lang="en-US" baseline="0" dirty="0" smtClean="0"/>
              <a:t> OpenRAVE: </a:t>
            </a:r>
          </a:p>
          <a:p>
            <a:pPr marL="628650" marR="0" lvl="2" indent="-17145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aseline="0" dirty="0" smtClean="0"/>
              <a:t>4 </a:t>
            </a:r>
            <a:r>
              <a:rPr lang="en-US" baseline="0" dirty="0" err="1" smtClean="0"/>
              <a:t>weitere</a:t>
            </a:r>
            <a:r>
              <a:rPr lang="en-US" baseline="0" dirty="0" smtClean="0"/>
              <a:t> </a:t>
            </a:r>
            <a:r>
              <a:rPr lang="en-US" baseline="0" dirty="0" err="1" smtClean="0"/>
              <a:t>Windparks</a:t>
            </a:r>
            <a:r>
              <a:rPr lang="en-US" baseline="0" dirty="0" smtClean="0"/>
              <a:t> </a:t>
            </a:r>
            <a:r>
              <a:rPr lang="en-US" baseline="0" dirty="0" err="1" smtClean="0"/>
              <a:t>dazu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gewinnen</a:t>
            </a:r>
            <a:endParaRPr lang="en-US" baseline="0" dirty="0" smtClean="0"/>
          </a:p>
          <a:p>
            <a:pPr marL="628650" marR="0" lvl="2" indent="-17145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aseline="0" dirty="0" err="1" smtClean="0"/>
              <a:t>Fokus</a:t>
            </a:r>
            <a:r>
              <a:rPr lang="en-US" baseline="0" dirty="0" smtClean="0"/>
              <a:t> auf </a:t>
            </a:r>
            <a:r>
              <a:rPr lang="en-US" baseline="0" dirty="0" err="1" smtClean="0"/>
              <a:t>Strömungs</a:t>
            </a:r>
            <a:r>
              <a:rPr lang="en-US" baseline="0" dirty="0" smtClean="0"/>
              <a:t>- und Wasserstandsmessungen </a:t>
            </a:r>
            <a:r>
              <a:rPr lang="en-US" baseline="0" dirty="0" err="1" smtClean="0"/>
              <a:t>legen</a:t>
            </a:r>
            <a:endParaRPr lang="en-US" baseline="0" dirty="0" smtClean="0"/>
          </a:p>
          <a:p>
            <a:pPr marL="628650" marR="0" lvl="2" indent="-17145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aseline="0" dirty="0" err="1" smtClean="0"/>
              <a:t>Automatische</a:t>
            </a:r>
            <a:r>
              <a:rPr lang="en-US" baseline="0" dirty="0" smtClean="0"/>
              <a:t> Qualitätskontrolle </a:t>
            </a:r>
            <a:r>
              <a:rPr lang="en-US" baseline="0" dirty="0" err="1" smtClean="0"/>
              <a:t>für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Strömung</a:t>
            </a:r>
            <a:r>
              <a:rPr lang="en-US" baseline="0" dirty="0" smtClean="0"/>
              <a:t> und </a:t>
            </a:r>
            <a:r>
              <a:rPr lang="en-US" baseline="0" dirty="0" err="1" smtClean="0"/>
              <a:t>Wasserstand</a:t>
            </a:r>
            <a:r>
              <a:rPr lang="en-US" baseline="0" dirty="0" smtClean="0"/>
              <a:t> </a:t>
            </a:r>
            <a:r>
              <a:rPr lang="en-US" baseline="0" dirty="0" err="1" smtClean="0"/>
              <a:t>einrichten</a:t>
            </a:r>
            <a:endParaRPr lang="en-US" baseline="0" dirty="0" smtClean="0"/>
          </a:p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16508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1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40532" y="2420888"/>
            <a:ext cx="8420100" cy="792088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0052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0619" y="5805264"/>
            <a:ext cx="6934200" cy="456456"/>
          </a:xfrm>
        </p:spPr>
        <p:txBody>
          <a:bodyPr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17. October 2019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 dirty="0" smtClean="0"/>
              <a:t>Seite </a:t>
            </a:r>
            <a:fld id="{1B8B127F-5246-4E34-A79E-2E74CF3455E6}" type="slidenum">
              <a:rPr lang="de-DE" smtClean="0"/>
              <a:pPr/>
              <a:t>‹Nr.›</a:t>
            </a:fld>
            <a:endParaRPr lang="de-DE" dirty="0"/>
          </a:p>
        </p:txBody>
      </p:sp>
      <p:graphicFrame>
        <p:nvGraphicFramePr>
          <p:cNvPr id="7" name="Objekt 6"/>
          <p:cNvGraphicFramePr>
            <a:graphicFrameLocks noChangeAspect="1"/>
          </p:cNvGraphicFramePr>
          <p:nvPr userDrawn="1"/>
        </p:nvGraphicFramePr>
        <p:xfrm>
          <a:off x="0" y="4098925"/>
          <a:ext cx="990600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72" name="Acrobat Document" r:id="rId4" imgW="10789560" imgH="1167480" progId="AcroExch.Document.DC">
                  <p:embed/>
                </p:oleObj>
              </mc:Choice>
              <mc:Fallback>
                <p:oleObj name="Acrobat Document" r:id="rId4" imgW="10789560" imgH="1167480" progId="AcroExch.Document.DC">
                  <p:embed/>
                  <p:pic>
                    <p:nvPicPr>
                      <p:cNvPr id="0" name="Objek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098925"/>
                        <a:ext cx="9906000" cy="113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89334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SH Vor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0" y="1196975"/>
            <a:ext cx="8408988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0"/>
            <a:ext cx="9906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1" y="1981200"/>
            <a:ext cx="5563344" cy="1754326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2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1"/>
          </p:nvPr>
        </p:nvSpPr>
        <p:spPr>
          <a:xfrm>
            <a:off x="7833320" y="2060575"/>
            <a:ext cx="1728193" cy="1584449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0" name="Bildplatzhalter 8"/>
          <p:cNvSpPr>
            <a:spLocks noGrp="1"/>
          </p:cNvSpPr>
          <p:nvPr>
            <p:ph type="pic" sz="quarter" idx="12"/>
          </p:nvPr>
        </p:nvSpPr>
        <p:spPr>
          <a:xfrm>
            <a:off x="7833320" y="4077073"/>
            <a:ext cx="1728193" cy="1656184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17. October 2019</a:t>
            </a:r>
            <a:endParaRPr lang="en-US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3080792" y="6381328"/>
            <a:ext cx="3240360" cy="276999"/>
          </a:xfr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National Sea State Portal &amp; Wave Data Quality Control</a:t>
            </a:r>
            <a:endParaRPr lang="en-GB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7377113" y="6381328"/>
            <a:ext cx="2063750" cy="274638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77067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SH Vorl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0" y="1196975"/>
            <a:ext cx="8408988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0"/>
            <a:ext cx="9906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0" y="1981200"/>
            <a:ext cx="7579567" cy="3175992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2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17. October 2019</a:t>
            </a:r>
            <a:endParaRPr lang="en-US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7377113" y="6381328"/>
            <a:ext cx="2063750" cy="274638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  <p:sp>
        <p:nvSpPr>
          <p:cNvPr id="10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3080792" y="6381328"/>
            <a:ext cx="3240360" cy="276999"/>
          </a:xfr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National Sea State Portal &amp; Wave Data Quality Control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795156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1999311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40532" y="2420888"/>
            <a:ext cx="8420100" cy="792088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0052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0619" y="5805264"/>
            <a:ext cx="6934200" cy="456456"/>
          </a:xfrm>
        </p:spPr>
        <p:txBody>
          <a:bodyPr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>
                <a:solidFill>
                  <a:srgbClr val="000000">
                    <a:tint val="75000"/>
                  </a:srgbClr>
                </a:solidFill>
              </a:rPr>
              <a:t>17. October 2019</a:t>
            </a:r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B127F-5246-4E34-A79E-2E74CF3455E6}" type="slidenum">
              <a:rPr lang="de-DE" smtClean="0"/>
              <a:pPr/>
              <a:t>‹Nr.›</a:t>
            </a:fld>
            <a:endParaRPr lang="de-DE"/>
          </a:p>
        </p:txBody>
      </p:sp>
      <p:graphicFrame>
        <p:nvGraphicFramePr>
          <p:cNvPr id="7" name="Objekt 6"/>
          <p:cNvGraphicFramePr>
            <a:graphicFrameLocks noChangeAspect="1"/>
          </p:cNvGraphicFramePr>
          <p:nvPr userDrawn="1"/>
        </p:nvGraphicFramePr>
        <p:xfrm>
          <a:off x="0" y="4098925"/>
          <a:ext cx="9906000" cy="1130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6" name="Acrobat Document" r:id="rId4" imgW="10789560" imgH="1167480" progId="AcroExch.Document.DC">
                  <p:embed/>
                </p:oleObj>
              </mc:Choice>
              <mc:Fallback>
                <p:oleObj name="Acrobat Document" r:id="rId4" imgW="10789560" imgH="1167480" progId="AcroExch.Document.DC">
                  <p:embed/>
                  <p:pic>
                    <p:nvPicPr>
                      <p:cNvPr id="0" name="Objek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4098925"/>
                        <a:ext cx="9906000" cy="1130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3080792" y="6381328"/>
            <a:ext cx="3240360" cy="276999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National Sea State Portal &amp; Wave Data Quality Control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5375370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SH Vor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0" y="1196975"/>
            <a:ext cx="8408988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0"/>
            <a:ext cx="9906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1" y="1981200"/>
            <a:ext cx="5563344" cy="1754326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2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1"/>
          </p:nvPr>
        </p:nvSpPr>
        <p:spPr>
          <a:xfrm>
            <a:off x="7833320" y="2060575"/>
            <a:ext cx="1728193" cy="1584449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0" name="Bildplatzhalter 8"/>
          <p:cNvSpPr>
            <a:spLocks noGrp="1"/>
          </p:cNvSpPr>
          <p:nvPr>
            <p:ph type="pic" sz="quarter" idx="12"/>
          </p:nvPr>
        </p:nvSpPr>
        <p:spPr>
          <a:xfrm>
            <a:off x="7833320" y="4077073"/>
            <a:ext cx="1728193" cy="1656184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17. October 2019</a:t>
            </a:r>
            <a:endParaRPr lang="en-US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7377113" y="6381328"/>
            <a:ext cx="2063750" cy="274638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  <p:sp>
        <p:nvSpPr>
          <p:cNvPr id="11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3080792" y="6381328"/>
            <a:ext cx="3240360" cy="276999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National Sea State Portal &amp; Wave Data Quality Control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975167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SH Vorl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0" y="1196975"/>
            <a:ext cx="8408988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0"/>
            <a:ext cx="9906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0" y="1981200"/>
            <a:ext cx="7579567" cy="3175992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2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17. October 2019</a:t>
            </a:r>
            <a:endParaRPr lang="en-US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7377113" y="6381328"/>
            <a:ext cx="2063750" cy="274638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  <p:sp>
        <p:nvSpPr>
          <p:cNvPr id="9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3080792" y="6381328"/>
            <a:ext cx="3240360" cy="276999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National Sea State Portal &amp; Wave Data Quality Control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110983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6" descr="X:\Nautische Hydrographie\Technische Kartographie\Karto Archiv\5. Öffentlichkeitsarbeiten\Merchendaise\Bilanz-PK\folie_1 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413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6638925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15200" y="6324600"/>
            <a:ext cx="20637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200" b="1">
                <a:latin typeface="Helvetica" pitchFamily="2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B74371CA-D0D2-485A-AD83-C97727CCD8E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85800"/>
            <a:ext cx="6638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6324600"/>
            <a:ext cx="2146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200" b="1">
                <a:latin typeface="Helvetica LT" pitchFamily="50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National Sea State Portal &amp; Wave Data Quality Control</a:t>
            </a:r>
            <a:endParaRPr lang="en-GB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/>
              <a:t>17. October 2019</a:t>
            </a: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44" r:id="rId1"/>
    <p:sldLayoutId id="2147485443" r:id="rId2"/>
    <p:sldLayoutId id="2147485447" r:id="rId3"/>
    <p:sldLayoutId id="2147485466" r:id="rId4"/>
  </p:sldLayoutIdLst>
  <p:transition spd="slow"/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>
          <a:solidFill>
            <a:srgbClr val="00538D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538D"/>
        </a:buClr>
        <a:buSzPct val="75000"/>
        <a:buFont typeface="Wingdings" pitchFamily="2" charset="2"/>
        <a:buChar char="à"/>
        <a:defRPr sz="1600">
          <a:solidFill>
            <a:srgbClr val="00538D"/>
          </a:solidFill>
          <a:latin typeface="+mn-lt"/>
          <a:ea typeface="MS PGothic" pitchFamily="34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rgbClr val="00538D"/>
          </a:solidFill>
          <a:latin typeface="+mn-lt"/>
          <a:ea typeface="MS PGothic" pitchFamily="34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rgbClr val="00216A"/>
          </a:solidFill>
          <a:latin typeface="+mn-lt"/>
          <a:ea typeface="MS PGothic" pitchFamily="34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  <a:ea typeface="MS PGothic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6" descr="X:\Nautische Hydrographie\Technische Kartographie\Karto Archiv\5. Öffentlichkeitsarbeiten\Merchendaise\Bilanz-PK\folie_1 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413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6638925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15200" y="6324600"/>
            <a:ext cx="20637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200" b="1">
                <a:latin typeface="Helvetica" pitchFamily="2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B74371CA-D0D2-485A-AD83-C97727CCD8E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85800"/>
            <a:ext cx="6638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de-DE" smtClean="0">
                <a:solidFill>
                  <a:srgbClr val="000000">
                    <a:tint val="75000"/>
                  </a:srgbClr>
                </a:solidFill>
              </a:rPr>
              <a:t>17. October 2019</a:t>
            </a:r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06413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63" r:id="rId1"/>
    <p:sldLayoutId id="2147485464" r:id="rId2"/>
    <p:sldLayoutId id="2147485465" r:id="rId3"/>
  </p:sldLayoutIdLst>
  <p:transition spd="slow"/>
  <p:timing>
    <p:tnLst>
      <p:par>
        <p:cTn id="1" dur="indefinite" restart="never" nodeType="tmRoot"/>
      </p:par>
    </p:tnLst>
  </p:timing>
  <p:hf hdr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>
          <a:solidFill>
            <a:srgbClr val="00538D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538D"/>
        </a:buClr>
        <a:buSzPct val="75000"/>
        <a:buFont typeface="Wingdings" pitchFamily="2" charset="2"/>
        <a:buChar char="à"/>
        <a:defRPr sz="1600">
          <a:solidFill>
            <a:srgbClr val="00538D"/>
          </a:solidFill>
          <a:latin typeface="+mn-lt"/>
          <a:ea typeface="MS PGothic" pitchFamily="34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rgbClr val="00538D"/>
          </a:solidFill>
          <a:latin typeface="+mn-lt"/>
          <a:ea typeface="MS PGothic" pitchFamily="34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rgbClr val="00216A"/>
          </a:solidFill>
          <a:latin typeface="+mn-lt"/>
          <a:ea typeface="MS PGothic" pitchFamily="34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  <a:ea typeface="MS PGothic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e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3.png"/><Relationship Id="rId5" Type="http://schemas.openxmlformats.org/officeDocument/2006/relationships/image" Target="../media/image32.jpeg"/><Relationship Id="rId10" Type="http://schemas.openxmlformats.org/officeDocument/2006/relationships/image" Target="../media/image37.jpeg"/><Relationship Id="rId4" Type="http://schemas.openxmlformats.org/officeDocument/2006/relationships/image" Target="../media/image31.jpeg"/><Relationship Id="rId9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Relationship Id="rId9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m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m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tmp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644900"/>
            <a:ext cx="9906000" cy="1738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6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0" y="5562600"/>
            <a:ext cx="9906000" cy="276225"/>
          </a:xfrm>
          <a:prstGeom prst="rect">
            <a:avLst/>
          </a:prstGeom>
          <a:solidFill>
            <a:srgbClr val="00538D"/>
          </a:solidFill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0" indent="0" algn="ctr"/>
            <a:r>
              <a:rPr lang="en-GB" altLang="de-DE" sz="1200" b="1" dirty="0" smtClean="0">
                <a:solidFill>
                  <a:schemeClr val="bg1"/>
                </a:solidFill>
                <a:latin typeface="Arial" charset="0"/>
              </a:rPr>
              <a:t>Mayumi Wilms, Kai Herklotz</a:t>
            </a:r>
          </a:p>
        </p:txBody>
      </p:sp>
      <p:sp>
        <p:nvSpPr>
          <p:cNvPr id="2" name="Textfeld 1"/>
          <p:cNvSpPr txBox="1"/>
          <p:nvPr/>
        </p:nvSpPr>
        <p:spPr>
          <a:xfrm>
            <a:off x="1352550" y="2132856"/>
            <a:ext cx="7129463" cy="1785104"/>
          </a:xfrm>
          <a:prstGeom prst="rect">
            <a:avLst/>
          </a:prstGeom>
          <a:solidFill>
            <a:schemeClr val="accent3"/>
          </a:solidFill>
        </p:spPr>
        <p:txBody>
          <a:bodyPr>
            <a:spAutoFit/>
          </a:bodyPr>
          <a:lstStyle/>
          <a:p>
            <a:pPr algn="l">
              <a:defRPr/>
            </a:pPr>
            <a:r>
              <a:rPr lang="de-DE" sz="2800" b="1" dirty="0" smtClean="0">
                <a:latin typeface="+mj-lt"/>
              </a:rPr>
              <a:t>National Sea State Portal &amp; </a:t>
            </a:r>
            <a:br>
              <a:rPr lang="de-DE" sz="2800" b="1" dirty="0" smtClean="0">
                <a:latin typeface="+mj-lt"/>
              </a:rPr>
            </a:br>
            <a:r>
              <a:rPr lang="de-DE" sz="2800" b="1" dirty="0" smtClean="0">
                <a:latin typeface="+mj-lt"/>
              </a:rPr>
              <a:t>Wave Data Quality Control</a:t>
            </a:r>
            <a:br>
              <a:rPr lang="de-DE" sz="2800" b="1" dirty="0" smtClean="0">
                <a:latin typeface="+mj-lt"/>
              </a:rPr>
            </a:br>
            <a:endParaRPr lang="de-DE" sz="1800" b="1" dirty="0" smtClean="0">
              <a:latin typeface="+mj-lt"/>
            </a:endParaRPr>
          </a:p>
          <a:p>
            <a:pPr algn="l">
              <a:defRPr/>
            </a:pPr>
            <a:r>
              <a:rPr lang="de-DE" sz="1800" b="1" dirty="0" smtClean="0">
                <a:latin typeface="+mj-lt"/>
              </a:rPr>
              <a:t>NOOS Annual Meeting 2019 </a:t>
            </a:r>
          </a:p>
          <a:p>
            <a:pPr algn="l">
              <a:defRPr/>
            </a:pPr>
            <a:r>
              <a:rPr lang="de-DE" sz="1800" b="1" dirty="0" smtClean="0">
                <a:latin typeface="+mj-lt"/>
              </a:rPr>
              <a:t>BSH Hamburg, 17.10.19</a:t>
            </a:r>
            <a:endParaRPr lang="de-DE" sz="1800" b="1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51476297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quality control </a:t>
            </a:r>
            <a:r>
              <a:rPr lang="en-US" dirty="0" smtClean="0"/>
              <a:t>(automatic, real-time)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17. October 2019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National Sea State Portal &amp; Wave Data Quality Control</a:t>
            </a:r>
            <a:endParaRPr lang="en-GB" dirty="0"/>
          </a:p>
        </p:txBody>
      </p:sp>
      <p:graphicFrame>
        <p:nvGraphicFramePr>
          <p:cNvPr id="16" name="Inhaltsplatzhalt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84396728"/>
              </p:ext>
            </p:extLst>
          </p:nvPr>
        </p:nvGraphicFramePr>
        <p:xfrm>
          <a:off x="1407000" y="1484784"/>
          <a:ext cx="7506439" cy="432000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169736"/>
                <a:gridCol w="2880320"/>
                <a:gridCol w="3456383"/>
              </a:tblGrid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</a:t>
                      </a:r>
                      <a:endParaRPr lang="en-US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Name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Definition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en-US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Spike Test</a:t>
                      </a:r>
                      <a:endParaRPr lang="en-US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moving window, </a:t>
                      </a:r>
                      <a:r>
                        <a:rPr lang="en-US" i="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val</a:t>
                      </a:r>
                      <a:r>
                        <a:rPr lang="en-US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&gt; 4.5</a:t>
                      </a:r>
                      <a:r>
                        <a:rPr lang="en-US" i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std</a:t>
                      </a:r>
                      <a:endParaRPr lang="en-US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5*</a:t>
                      </a:r>
                      <a:endParaRPr lang="en-US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090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Range Test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090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sensor and physical range ok?</a:t>
                      </a:r>
                      <a:endParaRPr lang="en-US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en-US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090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Flat Line Test</a:t>
                      </a:r>
                      <a:endParaRPr lang="en-US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090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≥ 3 consecutive</a:t>
                      </a:r>
                      <a:r>
                        <a:rPr lang="en-US" i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points</a:t>
                      </a:r>
                      <a:endParaRPr lang="en-US" i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en-US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090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Gradient Test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090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grad</a:t>
                      </a:r>
                      <a:r>
                        <a:rPr lang="en-US" i="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&gt; 6 m/s</a:t>
                      </a:r>
                      <a:endParaRPr lang="en-US" i="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8*</a:t>
                      </a:r>
                      <a:endParaRPr lang="en-US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090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Offset Test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large mean shift?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9**</a:t>
                      </a:r>
                      <a:endParaRPr lang="en-US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090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Wandering Mean Test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1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</a:t>
                      </a:r>
                      <a:r>
                        <a:rPr lang="en-US" i="1" baseline="-250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z</a:t>
                      </a:r>
                      <a:r>
                        <a:rPr lang="en-US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&gt; 25 s?</a:t>
                      </a:r>
                      <a:endParaRPr lang="en-US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en-US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Status Test</a:t>
                      </a:r>
                      <a:endParaRPr lang="en-US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sensor status ok?</a:t>
                      </a:r>
                      <a:endParaRPr lang="en-US" i="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7" name="Textfeld 16"/>
          <p:cNvSpPr txBox="1"/>
          <p:nvPr/>
        </p:nvSpPr>
        <p:spPr>
          <a:xfrm>
            <a:off x="776536" y="2060848"/>
            <a:ext cx="492443" cy="378000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vert="vert270" wrap="square" rtlCol="0">
            <a:spAutoFit/>
          </a:bodyPr>
          <a:lstStyle/>
          <a:p>
            <a:r>
              <a:rPr lang="en-US" sz="2000" b="1" smtClean="0">
                <a:latin typeface="Arial" panose="020B0604020202020204" pitchFamily="34" charset="0"/>
                <a:cs typeface="Arial" panose="020B0604020202020204" pitchFamily="34" charset="0"/>
              </a:rPr>
              <a:t>raw data</a:t>
            </a:r>
            <a:endParaRPr lang="en-US" sz="20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echteck 17"/>
          <p:cNvSpPr/>
          <p:nvPr/>
        </p:nvSpPr>
        <p:spPr>
          <a:xfrm>
            <a:off x="1418821" y="5840848"/>
            <a:ext cx="31021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mtClean="0"/>
              <a:t>*IOOS, (2015); **SeaDataNet (2010)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53284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quality control </a:t>
            </a:r>
            <a:r>
              <a:rPr lang="en-US" dirty="0" smtClean="0"/>
              <a:t>(automatic, real-time)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17. October 2019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National Sea State Portal &amp; Wave Data Quality Control</a:t>
            </a:r>
            <a:endParaRPr lang="en-GB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34299" y="3393288"/>
            <a:ext cx="4670829" cy="262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feld 7"/>
          <p:cNvSpPr txBox="1"/>
          <p:nvPr/>
        </p:nvSpPr>
        <p:spPr>
          <a:xfrm>
            <a:off x="776536" y="2241288"/>
            <a:ext cx="492443" cy="378000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vert="vert270" wrap="square" rtlCol="0">
            <a:spAutoFit/>
          </a:bodyPr>
          <a:lstStyle/>
          <a:p>
            <a:r>
              <a:rPr lang="en-US" sz="2000" b="1" smtClean="0">
                <a:latin typeface="Arial" panose="020B0604020202020204" pitchFamily="34" charset="0"/>
                <a:cs typeface="Arial" panose="020B0604020202020204" pitchFamily="34" charset="0"/>
              </a:rPr>
              <a:t>spectral data</a:t>
            </a:r>
            <a:endParaRPr lang="en-US" sz="20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9" name="Inhaltsplatzhalt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270171"/>
              </p:ext>
            </p:extLst>
          </p:nvPr>
        </p:nvGraphicFramePr>
        <p:xfrm>
          <a:off x="1407000" y="1700808"/>
          <a:ext cx="7506119" cy="144000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169736"/>
                <a:gridCol w="2088232"/>
                <a:gridCol w="4248151"/>
              </a:tblGrid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Name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Definition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900000"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11*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Spectrum Test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Is the energy for </a:t>
                      </a:r>
                      <a:r>
                        <a:rPr lang="en-US" i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≤ 0.04Hz or </a:t>
                      </a:r>
                      <a:r>
                        <a:rPr lang="en-US" i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</a:t>
                      </a:r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&gt; 0.6Hz less than 5% of total energy?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10" name="Gerade Verbindung 9"/>
          <p:cNvCxnSpPr/>
          <p:nvPr/>
        </p:nvCxnSpPr>
        <p:spPr bwMode="auto">
          <a:xfrm>
            <a:off x="2360712" y="3645024"/>
            <a:ext cx="0" cy="1872000"/>
          </a:xfrm>
          <a:prstGeom prst="line">
            <a:avLst/>
          </a:prstGeom>
          <a:ln>
            <a:solidFill>
              <a:srgbClr val="FF0000"/>
            </a:solidFill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Gerade Verbindung 10"/>
          <p:cNvCxnSpPr/>
          <p:nvPr/>
        </p:nvCxnSpPr>
        <p:spPr bwMode="auto">
          <a:xfrm>
            <a:off x="5601072" y="3645024"/>
            <a:ext cx="0" cy="1872000"/>
          </a:xfrm>
          <a:prstGeom prst="line">
            <a:avLst/>
          </a:prstGeom>
          <a:ln>
            <a:solidFill>
              <a:srgbClr val="FF0000"/>
            </a:solidFill>
          </a:ln>
          <a:extLst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2" name="Rechteck 11"/>
          <p:cNvSpPr/>
          <p:nvPr/>
        </p:nvSpPr>
        <p:spPr>
          <a:xfrm>
            <a:off x="7031487" y="5713511"/>
            <a:ext cx="203132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smtClean="0"/>
              <a:t>*SeaDataNet </a:t>
            </a:r>
            <a:r>
              <a:rPr lang="en-US" sz="1600"/>
              <a:t>(2010)</a:t>
            </a:r>
          </a:p>
        </p:txBody>
      </p:sp>
    </p:spTree>
    <p:extLst>
      <p:ext uri="{BB962C8B-B14F-4D97-AF65-F5344CB8AC3E}">
        <p14:creationId xmlns:p14="http://schemas.microsoft.com/office/powerpoint/2010/main" val="52863275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quality control </a:t>
            </a:r>
            <a:r>
              <a:rPr lang="en-US" dirty="0" smtClean="0"/>
              <a:t>(automatic, real-time)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17. October 2019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National Sea State Portal &amp; Wave Data Quality Control</a:t>
            </a:r>
            <a:endParaRPr lang="en-GB" dirty="0"/>
          </a:p>
        </p:txBody>
      </p:sp>
      <p:graphicFrame>
        <p:nvGraphicFramePr>
          <p:cNvPr id="7" name="Inhaltsplatzhalt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1578276"/>
              </p:ext>
            </p:extLst>
          </p:nvPr>
        </p:nvGraphicFramePr>
        <p:xfrm>
          <a:off x="1407000" y="1701288"/>
          <a:ext cx="7944956" cy="324000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678180"/>
                <a:gridCol w="2664296"/>
                <a:gridCol w="4602480"/>
              </a:tblGrid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Name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Definition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Range Test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Logical, physical,</a:t>
                      </a:r>
                      <a:r>
                        <a:rPr lang="en-US" i="0" baseline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sensor range?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13*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Spike Test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|V</a:t>
                      </a:r>
                      <a:r>
                        <a:rPr lang="en-GB" sz="1800" kern="1200" baseline="-250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-(V</a:t>
                      </a:r>
                      <a:r>
                        <a:rPr lang="en-GB" sz="1800" kern="1200" baseline="-250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i+1</a:t>
                      </a:r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+ V</a:t>
                      </a:r>
                      <a:r>
                        <a:rPr lang="en-GB" sz="1800" kern="1200" baseline="-250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i-1</a:t>
                      </a:r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)/2| - |(V</a:t>
                      </a:r>
                      <a:r>
                        <a:rPr lang="en-GB" sz="1800" kern="1200" baseline="-250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i+1</a:t>
                      </a:r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- V</a:t>
                      </a:r>
                      <a:r>
                        <a:rPr lang="en-GB" sz="1800" kern="1200" baseline="-250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i-1</a:t>
                      </a:r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)/2|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14*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Flat</a:t>
                      </a:r>
                      <a:r>
                        <a:rPr lang="en-US" i="0" baseline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Line Test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Consecutive, identical values</a:t>
                      </a:r>
                      <a:r>
                        <a:rPr lang="en-US" i="0" baseline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within 24hrs?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15*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Rate of Change in Time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090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|V</a:t>
                      </a:r>
                      <a:r>
                        <a:rPr lang="en-GB" sz="1800" kern="1200" baseline="-250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-V</a:t>
                      </a:r>
                      <a:r>
                        <a:rPr lang="en-GB" sz="1800" kern="1200" baseline="-250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i-1</a:t>
                      </a:r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|+|V</a:t>
                      </a:r>
                      <a:r>
                        <a:rPr lang="en-GB" sz="1800" kern="1200" baseline="-250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</a:t>
                      </a:r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-V</a:t>
                      </a:r>
                      <a:r>
                        <a:rPr lang="en-GB" sz="1800" kern="1200" baseline="-250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i+1</a:t>
                      </a:r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| &gt; 2*(2*std)</a:t>
                      </a:r>
                      <a:endParaRPr lang="en-US" i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16**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Wave Periods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If </a:t>
                      </a:r>
                      <a:r>
                        <a:rPr lang="en-GB" sz="1800" i="1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GB" sz="1800" i="1" kern="1200" baseline="-250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</a:t>
                      </a:r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&lt; </a:t>
                      </a:r>
                      <a:r>
                        <a:rPr lang="en-GB" sz="1800" i="1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GB" sz="1800" i="1" kern="1200" baseline="-250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</a:t>
                      </a:r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or </a:t>
                      </a:r>
                      <a:r>
                        <a:rPr lang="en-GB" sz="1800" i="1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GB" sz="1800" i="1" kern="1200" baseline="-250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</a:t>
                      </a:r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&lt; </a:t>
                      </a:r>
                      <a:r>
                        <a:rPr lang="en-GB" sz="1800" i="1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T</a:t>
                      </a:r>
                      <a:r>
                        <a:rPr lang="en-GB" sz="1800" i="1" kern="1200" baseline="-250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Z</a:t>
                      </a:r>
                      <a:r>
                        <a:rPr lang="en-GB" sz="1800" kern="120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, flag = 4</a:t>
                      </a:r>
                      <a:endParaRPr lang="en-US" i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8" name="Textfeld 7"/>
          <p:cNvSpPr txBox="1"/>
          <p:nvPr/>
        </p:nvSpPr>
        <p:spPr>
          <a:xfrm>
            <a:off x="776536" y="2241288"/>
            <a:ext cx="492443" cy="2699880"/>
          </a:xfrm>
          <a:prstGeom prst="rect">
            <a:avLst/>
          </a:prstGeom>
          <a:solidFill>
            <a:schemeClr val="accent3">
              <a:lumMod val="95000"/>
            </a:schemeClr>
          </a:solidFill>
        </p:spPr>
        <p:txBody>
          <a:bodyPr vert="vert270" wrap="square" rtlCol="0">
            <a:spAutoFit/>
          </a:bodyPr>
          <a:lstStyle/>
          <a:p>
            <a:r>
              <a:rPr lang="en-US" sz="2000" b="1" smtClean="0">
                <a:latin typeface="Arial" panose="020B0604020202020204" pitchFamily="34" charset="0"/>
                <a:cs typeface="Arial" panose="020B0604020202020204" pitchFamily="34" charset="0"/>
              </a:rPr>
              <a:t>aggregated data</a:t>
            </a:r>
            <a:endParaRPr lang="en-US" sz="2000" b="1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feld 8"/>
          <p:cNvSpPr txBox="1"/>
          <p:nvPr/>
        </p:nvSpPr>
        <p:spPr>
          <a:xfrm>
            <a:off x="1316822" y="5229200"/>
            <a:ext cx="428425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800" smtClean="0"/>
              <a:t>*Copernicus Marine In Situ Team (2017)</a:t>
            </a:r>
            <a:br>
              <a:rPr lang="en-US" sz="1800" smtClean="0"/>
            </a:br>
            <a:r>
              <a:rPr lang="en-US" sz="1800" smtClean="0"/>
              <a:t>**SeaDataNet (2010)</a:t>
            </a:r>
            <a:endParaRPr lang="en-US" sz="1800"/>
          </a:p>
        </p:txBody>
      </p:sp>
    </p:spTree>
    <p:extLst>
      <p:ext uri="{BB962C8B-B14F-4D97-AF65-F5344CB8AC3E}">
        <p14:creationId xmlns:p14="http://schemas.microsoft.com/office/powerpoint/2010/main" val="36857069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quality control </a:t>
            </a:r>
            <a:r>
              <a:rPr lang="en-US" dirty="0" smtClean="0"/>
              <a:t>(automatic, real-time)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17. October 2019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National Sea State Portal &amp; Wave Data Quality Control</a:t>
            </a:r>
            <a:endParaRPr lang="en-GB" dirty="0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685800" y="1980000"/>
            <a:ext cx="7579567" cy="3662541"/>
          </a:xfrm>
        </p:spPr>
        <p:txBody>
          <a:bodyPr/>
          <a:lstStyle/>
          <a:p>
            <a:r>
              <a:rPr lang="en-US" sz="2000" b="1" dirty="0" smtClean="0"/>
              <a:t>detailed quality flag:</a:t>
            </a:r>
          </a:p>
          <a:p>
            <a:r>
              <a:rPr lang="en-US" sz="2000" dirty="0" smtClean="0"/>
              <a:t>	a sequence of flags which contains each test result of the 16 real-time quality control tests</a:t>
            </a:r>
          </a:p>
          <a:p>
            <a:endParaRPr lang="en-US" sz="2000" dirty="0" smtClean="0"/>
          </a:p>
          <a:p>
            <a:pPr algn="ctr"/>
            <a:r>
              <a:rPr lang="en-US" sz="2000" b="1" dirty="0"/>
              <a:t>	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111 0000000 0 14111</a:t>
            </a:r>
          </a:p>
          <a:p>
            <a:endParaRPr lang="en-US" sz="2000" dirty="0"/>
          </a:p>
          <a:p>
            <a:r>
              <a:rPr lang="en-US" sz="2000" b="1" dirty="0" smtClean="0"/>
              <a:t>final quality flag:</a:t>
            </a:r>
          </a:p>
          <a:p>
            <a:r>
              <a:rPr lang="en-US" sz="2000" dirty="0" smtClean="0"/>
              <a:t>	worst flag in the detailed quality flag</a:t>
            </a:r>
          </a:p>
          <a:p>
            <a:endParaRPr lang="en-US" sz="2000" dirty="0" smtClean="0"/>
          </a:p>
          <a:p>
            <a:pPr algn="ctr"/>
            <a:r>
              <a:rPr lang="en-US" sz="2000" b="1" dirty="0"/>
              <a:t>	</a:t>
            </a:r>
            <a:r>
              <a:rPr lang="en-US" sz="20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4</a:t>
            </a:r>
            <a:endParaRPr lang="en-US" sz="20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570697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Outlook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0" y="1692000"/>
            <a:ext cx="7579567" cy="4016484"/>
          </a:xfrm>
        </p:spPr>
        <p:txBody>
          <a:bodyPr/>
          <a:lstStyle/>
          <a:p>
            <a:pPr marL="342900" lvl="1" indent="-342900">
              <a:spcBef>
                <a:spcPts val="600"/>
              </a:spcBef>
            </a:pPr>
            <a:r>
              <a:rPr lang="en-US" sz="1800" dirty="0"/>
              <a:t>Implement quality control for heave and spectral data</a:t>
            </a:r>
          </a:p>
          <a:p>
            <a:pPr marL="742950" lvl="2" indent="-342900">
              <a:spcBef>
                <a:spcPts val="600"/>
              </a:spcBef>
            </a:pPr>
            <a:r>
              <a:rPr lang="en-US" sz="1600" dirty="0" smtClean="0"/>
              <a:t>“connect” parameters: if </a:t>
            </a:r>
            <a:r>
              <a:rPr lang="en-US" sz="1600" dirty="0"/>
              <a:t>heave data is flagged as bad, spectral and aggregated data is flagged as </a:t>
            </a:r>
            <a:r>
              <a:rPr lang="en-US" sz="1600" dirty="0" smtClean="0"/>
              <a:t>bad</a:t>
            </a:r>
          </a:p>
          <a:p>
            <a:pPr marL="742950" lvl="2" indent="-342900">
              <a:spcBef>
                <a:spcPts val="600"/>
              </a:spcBef>
            </a:pPr>
            <a:endParaRPr lang="en-US" sz="1600" dirty="0" smtClean="0"/>
          </a:p>
          <a:p>
            <a:pPr marL="342900" lvl="1" indent="-342900">
              <a:spcBef>
                <a:spcPts val="600"/>
              </a:spcBef>
            </a:pPr>
            <a:r>
              <a:rPr lang="en-US" sz="1800" dirty="0" smtClean="0"/>
              <a:t>Develop quality control tests for delayed mode</a:t>
            </a:r>
            <a:endParaRPr lang="en-US" sz="1800" dirty="0"/>
          </a:p>
          <a:p>
            <a:pPr marL="342900" lvl="1" indent="-342900">
              <a:spcBef>
                <a:spcPts val="600"/>
              </a:spcBef>
            </a:pPr>
            <a:endParaRPr lang="en-US" sz="1800" dirty="0" smtClean="0"/>
          </a:p>
          <a:p>
            <a:pPr marL="342900" lvl="1" indent="-342900">
              <a:spcBef>
                <a:spcPts val="600"/>
              </a:spcBef>
            </a:pPr>
            <a:r>
              <a:rPr lang="en-US" sz="1800" dirty="0" smtClean="0"/>
              <a:t>Go live with sea </a:t>
            </a:r>
            <a:r>
              <a:rPr lang="en-US" sz="1800" dirty="0"/>
              <a:t>state </a:t>
            </a:r>
            <a:r>
              <a:rPr lang="en-US" sz="1800" dirty="0" smtClean="0"/>
              <a:t>portal, </a:t>
            </a:r>
            <a:r>
              <a:rPr lang="en-US" sz="1800" dirty="0"/>
              <a:t>currently still on the test environment on the server</a:t>
            </a:r>
          </a:p>
          <a:p>
            <a:pPr marL="342900" lvl="1" indent="-342900">
              <a:spcBef>
                <a:spcPts val="600"/>
              </a:spcBef>
            </a:pPr>
            <a:endParaRPr lang="en-US" sz="1800" dirty="0" smtClean="0"/>
          </a:p>
          <a:p>
            <a:pPr marL="342900" lvl="1" indent="-342900">
              <a:spcBef>
                <a:spcPts val="600"/>
              </a:spcBef>
            </a:pPr>
            <a:r>
              <a:rPr lang="en-US" sz="1800" dirty="0" smtClean="0"/>
              <a:t>Implement further sea </a:t>
            </a:r>
            <a:r>
              <a:rPr lang="en-US" sz="1800" dirty="0"/>
              <a:t>state data </a:t>
            </a:r>
            <a:r>
              <a:rPr lang="en-US" sz="1800" dirty="0" smtClean="0"/>
              <a:t>products (further analyses)</a:t>
            </a:r>
          </a:p>
          <a:p>
            <a:pPr marL="342900" lvl="1" indent="-342900">
              <a:spcBef>
                <a:spcPts val="600"/>
              </a:spcBef>
            </a:pPr>
            <a:endParaRPr lang="en-US" sz="1800" dirty="0"/>
          </a:p>
          <a:p>
            <a:pPr marL="342900" lvl="1" indent="-342900">
              <a:spcBef>
                <a:spcPts val="600"/>
              </a:spcBef>
            </a:pPr>
            <a:r>
              <a:rPr lang="en-US" sz="1800" dirty="0" smtClean="0"/>
              <a:t>Include current data and water level data (open sea)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17. October 2019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14</a:t>
            </a:fld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National Sea State Portal &amp; Wave Data Quality Control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2331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feld 3"/>
          <p:cNvSpPr txBox="1">
            <a:spLocks noChangeArrowheads="1"/>
          </p:cNvSpPr>
          <p:nvPr/>
        </p:nvSpPr>
        <p:spPr bwMode="auto">
          <a:xfrm>
            <a:off x="585788" y="692150"/>
            <a:ext cx="19256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1pPr>
            <a:lvl2pPr marL="742950" indent="-285750"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2pPr>
            <a:lvl3pPr marL="1143000" indent="-228600"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3pPr>
            <a:lvl4pPr marL="1600200" indent="-228600"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4pPr>
            <a:lvl5pPr marL="2057400" indent="-228600"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9pPr>
          </a:lstStyle>
          <a:p>
            <a:r>
              <a:rPr lang="de-DE" sz="2400">
                <a:latin typeface="Arial" pitchFamily="34" charset="0"/>
                <a:cs typeface="Arial" pitchFamily="34" charset="0"/>
              </a:rPr>
              <a:t>Vielen Dank!</a:t>
            </a:r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15</a:t>
            </a:fld>
            <a:endParaRPr lang="en-GB" dirty="0"/>
          </a:p>
        </p:txBody>
      </p:sp>
      <p:sp>
        <p:nvSpPr>
          <p:cNvPr id="6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3080792" y="6381328"/>
            <a:ext cx="3240360" cy="276999"/>
          </a:xfr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National Sea State Portal &amp; Wave Data Quality Control</a:t>
            </a:r>
            <a:endParaRPr lang="en-GB" dirty="0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17. October 2019</a:t>
            </a:r>
            <a:endParaRPr lang="en-US" dirty="0"/>
          </a:p>
        </p:txBody>
      </p:sp>
      <p:pic>
        <p:nvPicPr>
          <p:cNvPr id="7" name="Grafik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946774" y="1841154"/>
            <a:ext cx="1613704" cy="7274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8" descr="http://www.hs-bremen.de/internet/hsb/projekte/klimaschutz/ptj_logo_besteaufloesung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38884" y="3068960"/>
            <a:ext cx="1429484" cy="97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https://upload.wikimedia.org/wikipedia/commons/thumb/3/37/Bundesministerium_f%C3%BCr_Wirtschaft_und_Energie_Logo.svg/2000px-Bundesministerium_f%C3%BCr_Wirtschaft_und_Energie_Logo.svg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5659" y="4653136"/>
            <a:ext cx="1895853" cy="972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:\Bilder\coole BSH Schiffe\Deneb BMVI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109"/>
          <a:stretch/>
        </p:blipFill>
        <p:spPr bwMode="auto">
          <a:xfrm>
            <a:off x="585788" y="1343025"/>
            <a:ext cx="6967951" cy="4607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17416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0" y="1981200"/>
            <a:ext cx="7579567" cy="3108543"/>
          </a:xfrm>
        </p:spPr>
        <p:txBody>
          <a:bodyPr/>
          <a:lstStyle/>
          <a:p>
            <a:r>
              <a:rPr lang="en-US" sz="2000" dirty="0"/>
              <a:t>Copernicus Marine In Situ Team (2017). Copernicus In Situ TAC, Real Time Quality Control for WAVES, Copernicus in situ TAC.</a:t>
            </a:r>
          </a:p>
          <a:p>
            <a:endParaRPr lang="en-US" sz="2000" dirty="0"/>
          </a:p>
          <a:p>
            <a:r>
              <a:rPr lang="en-US" sz="2000" dirty="0"/>
              <a:t>IOOS (2015). Manual for Real-Time Quality Control of In-Situ Surface Wave Data. A Guide to Quality Control and Quality Assurance of In-Situ Surface Wave Observations. QARTOD.</a:t>
            </a:r>
          </a:p>
          <a:p>
            <a:endParaRPr lang="en-US" sz="2000" dirty="0"/>
          </a:p>
          <a:p>
            <a:r>
              <a:rPr lang="en-US" sz="2000" dirty="0"/>
              <a:t>SeaDataNet (2010). Data Quality Control Procedures</a:t>
            </a:r>
            <a:r>
              <a:rPr lang="en-US" sz="2000" dirty="0" smtClean="0"/>
              <a:t>.</a:t>
            </a:r>
            <a:endParaRPr lang="en-US" sz="20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17. October 2019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16</a:t>
            </a:fld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National Sea State Portal &amp; Wave Data Quality Control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0591283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quality control </a:t>
            </a:r>
            <a:r>
              <a:rPr lang="en-US" dirty="0" smtClean="0"/>
              <a:t>(automatic, real-time)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17. October 2019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17</a:t>
            </a:fld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National Sea State Portal &amp; Wave Data Quality Control</a:t>
            </a:r>
            <a:endParaRPr lang="en-GB" dirty="0"/>
          </a:p>
        </p:txBody>
      </p:sp>
      <p:sp>
        <p:nvSpPr>
          <p:cNvPr id="7" name="Inhaltsplatzhalter 2"/>
          <p:cNvSpPr>
            <a:spLocks noGrp="1"/>
          </p:cNvSpPr>
          <p:nvPr>
            <p:ph idx="1"/>
          </p:nvPr>
        </p:nvSpPr>
        <p:spPr>
          <a:xfrm>
            <a:off x="685800" y="1981200"/>
            <a:ext cx="7579567" cy="2776145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GB" sz="2000" kern="1200" smtClean="0"/>
              <a:t>Spike → |value </a:t>
            </a:r>
            <a:r>
              <a:rPr lang="en-GB" sz="2000" kern="1200"/>
              <a:t>– mean| </a:t>
            </a:r>
            <a:r>
              <a:rPr lang="en-GB" sz="2000" kern="1200" smtClean="0"/>
              <a:t>≥ </a:t>
            </a:r>
            <a:r>
              <a:rPr lang="en-GB" sz="2000" kern="1200"/>
              <a:t>(4 + i*0.1) * </a:t>
            </a:r>
            <a:r>
              <a:rPr lang="en-GB" sz="2000" kern="1200" smtClean="0"/>
              <a:t>std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kern="1200"/>
              <a:t>M</a:t>
            </a:r>
            <a:r>
              <a:rPr lang="en-GB" sz="2000" kern="1200" smtClean="0"/>
              <a:t>oving window method</a:t>
            </a:r>
          </a:p>
          <a:p>
            <a:pPr lvl="1"/>
            <a:r>
              <a:rPr lang="en-GB" sz="1600" kern="1200" smtClean="0"/>
              <a:t>window width 200 s</a:t>
            </a:r>
          </a:p>
          <a:p>
            <a:pPr lvl="1"/>
            <a:r>
              <a:rPr lang="en-GB" sz="1600" kern="1200" smtClean="0"/>
              <a:t>step width 100 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kern="1200"/>
              <a:t>R</a:t>
            </a:r>
            <a:r>
              <a:rPr lang="en-GB" sz="2000" kern="1200" smtClean="0"/>
              <a:t>eplace spikes with linear </a:t>
            </a:r>
            <a:br>
              <a:rPr lang="en-GB" sz="2000" kern="1200" smtClean="0"/>
            </a:br>
            <a:r>
              <a:rPr lang="en-GB" sz="2000" kern="1200" smtClean="0"/>
              <a:t>interpolated values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GB" sz="2000" kern="1200"/>
              <a:t>W</a:t>
            </a:r>
            <a:r>
              <a:rPr lang="en-GB" sz="2000" kern="1200" smtClean="0"/>
              <a:t>hile loop until spike free</a:t>
            </a:r>
          </a:p>
          <a:p>
            <a:pPr>
              <a:buFont typeface="Arial" panose="020B0604020202020204" pitchFamily="34" charset="0"/>
              <a:buChar char="•"/>
            </a:pPr>
            <a:endParaRPr lang="en-GB" sz="2000" kern="1200" smtClean="0"/>
          </a:p>
        </p:txBody>
      </p:sp>
      <p:pic>
        <p:nvPicPr>
          <p:cNvPr id="8" name="Grafik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904" y="2492896"/>
            <a:ext cx="5761220" cy="3600000"/>
          </a:xfrm>
          <a:prstGeom prst="rect">
            <a:avLst/>
          </a:prstGeom>
        </p:spPr>
      </p:pic>
      <p:sp>
        <p:nvSpPr>
          <p:cNvPr id="9" name="Rechteck 8"/>
          <p:cNvSpPr/>
          <p:nvPr/>
        </p:nvSpPr>
        <p:spPr bwMode="auto">
          <a:xfrm>
            <a:off x="5097016" y="2637224"/>
            <a:ext cx="2268000" cy="2808000"/>
          </a:xfrm>
          <a:prstGeom prst="rect">
            <a:avLst/>
          </a:prstGeom>
          <a:noFill/>
          <a:ln>
            <a:prstDash val="sysDot"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smtClean="0">
              <a:ln>
                <a:noFill/>
              </a:ln>
              <a:solidFill>
                <a:srgbClr val="00538D"/>
              </a:solidFill>
              <a:effectLst/>
              <a:latin typeface="Helvetica LT" pitchFamily="50" charset="0"/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5097016" y="2204864"/>
            <a:ext cx="2268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smtClean="0">
                <a:solidFill>
                  <a:schemeClr val="accent1"/>
                </a:solidFill>
              </a:rPr>
              <a:t>200 s</a:t>
            </a:r>
            <a:endParaRPr lang="en-US" b="1">
              <a:solidFill>
                <a:schemeClr val="accent1"/>
              </a:solidFill>
            </a:endParaRPr>
          </a:p>
        </p:txBody>
      </p:sp>
      <p:sp>
        <p:nvSpPr>
          <p:cNvPr id="11" name="Rechteck 10"/>
          <p:cNvSpPr/>
          <p:nvPr/>
        </p:nvSpPr>
        <p:spPr bwMode="auto">
          <a:xfrm>
            <a:off x="6213392" y="2636912"/>
            <a:ext cx="2268000" cy="2808000"/>
          </a:xfrm>
          <a:prstGeom prst="rect">
            <a:avLst/>
          </a:prstGeom>
          <a:noFill/>
          <a:ln>
            <a:prstDash val="sysDot"/>
          </a:ln>
          <a:extLst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smtClean="0">
              <a:ln>
                <a:noFill/>
              </a:ln>
              <a:solidFill>
                <a:srgbClr val="00538D"/>
              </a:solidFill>
              <a:effectLst/>
              <a:latin typeface="Helvetica LT" pitchFamily="50" charset="0"/>
            </a:endParaRPr>
          </a:p>
        </p:txBody>
      </p:sp>
      <p:cxnSp>
        <p:nvCxnSpPr>
          <p:cNvPr id="12" name="Gerade Verbindung mit Pfeil 11"/>
          <p:cNvCxnSpPr/>
          <p:nvPr/>
        </p:nvCxnSpPr>
        <p:spPr bwMode="auto">
          <a:xfrm>
            <a:off x="5097016" y="2506204"/>
            <a:ext cx="2268000" cy="0"/>
          </a:xfrm>
          <a:prstGeom prst="straightConnector1">
            <a:avLst/>
          </a:prstGeom>
          <a:ln w="12700">
            <a:headEnd type="arrow"/>
            <a:tailEnd type="arrow"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feld 12"/>
          <p:cNvSpPr txBox="1"/>
          <p:nvPr/>
        </p:nvSpPr>
        <p:spPr>
          <a:xfrm>
            <a:off x="5097016" y="2996952"/>
            <a:ext cx="11340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smtClean="0">
                <a:solidFill>
                  <a:schemeClr val="accent1"/>
                </a:solidFill>
              </a:rPr>
              <a:t>100 s</a:t>
            </a:r>
            <a:endParaRPr lang="en-US" b="1">
              <a:solidFill>
                <a:schemeClr val="accent1"/>
              </a:solidFill>
            </a:endParaRPr>
          </a:p>
        </p:txBody>
      </p:sp>
      <p:cxnSp>
        <p:nvCxnSpPr>
          <p:cNvPr id="14" name="Gerade Verbindung mit Pfeil 13"/>
          <p:cNvCxnSpPr/>
          <p:nvPr/>
        </p:nvCxnSpPr>
        <p:spPr bwMode="auto">
          <a:xfrm>
            <a:off x="5097016" y="3298292"/>
            <a:ext cx="1116000" cy="0"/>
          </a:xfrm>
          <a:prstGeom prst="straightConnector1">
            <a:avLst/>
          </a:prstGeom>
          <a:ln w="12700">
            <a:headEnd type="arrow"/>
            <a:tailEnd type="arrow"/>
          </a:ln>
          <a:ex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2863275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 animBg="1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17. October 2019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18</a:t>
            </a:fld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National Sea State Portal &amp; Wave Data Quality Control</a:t>
            </a:r>
            <a:endParaRPr lang="en-GB" dirty="0"/>
          </a:p>
        </p:txBody>
      </p:sp>
      <p:sp>
        <p:nvSpPr>
          <p:cNvPr id="7" name="Titel 1"/>
          <p:cNvSpPr txBox="1">
            <a:spLocks/>
          </p:cNvSpPr>
          <p:nvPr/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538D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9pPr>
          </a:lstStyle>
          <a:p>
            <a:r>
              <a:rPr lang="en-US" kern="0" smtClean="0"/>
              <a:t>Aktuelles Monitoringnetzwerk</a:t>
            </a:r>
            <a:endParaRPr lang="en-US" kern="0"/>
          </a:p>
        </p:txBody>
      </p:sp>
      <p:pic>
        <p:nvPicPr>
          <p:cNvPr id="8" name="Inhaltsplatzhalter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91833" y="980738"/>
            <a:ext cx="6912000" cy="48811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13" y="980728"/>
            <a:ext cx="2710112" cy="18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10" name="Gerade Verbindung mit Pfeil 9"/>
          <p:cNvCxnSpPr>
            <a:stCxn id="19" idx="3"/>
          </p:cNvCxnSpPr>
          <p:nvPr/>
        </p:nvCxnSpPr>
        <p:spPr bwMode="auto">
          <a:xfrm>
            <a:off x="2777425" y="2636912"/>
            <a:ext cx="1105759" cy="1115992"/>
          </a:xfrm>
          <a:prstGeom prst="straightConnector1">
            <a:avLst/>
          </a:prstGeom>
          <a:noFill/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1" name="Gruppieren 10"/>
          <p:cNvGrpSpPr/>
          <p:nvPr/>
        </p:nvGrpSpPr>
        <p:grpSpPr>
          <a:xfrm>
            <a:off x="6489458" y="3645024"/>
            <a:ext cx="2578856" cy="1800000"/>
            <a:chOff x="6825208" y="1718944"/>
            <a:chExt cx="2578856" cy="1800000"/>
          </a:xfrm>
        </p:grpSpPr>
        <p:pic>
          <p:nvPicPr>
            <p:cNvPr id="12" name="Grafik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825208" y="1718944"/>
              <a:ext cx="2578856" cy="180000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3" name="Textfeld 12"/>
            <p:cNvSpPr txBox="1"/>
            <p:nvPr/>
          </p:nvSpPr>
          <p:spPr>
            <a:xfrm>
              <a:off x="8195907" y="1718944"/>
              <a:ext cx="119936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 New Roman"/>
                  <a:cs typeface="Times New Roman"/>
                </a:rPr>
                <a:t>©</a:t>
              </a:r>
              <a:r>
                <a:rPr lang="en-US" sz="800">
                  <a:solidFill>
                    <a:srgbClr val="000000"/>
                  </a:solidFill>
                </a:rPr>
                <a:t>wpd / Paul Langrock</a:t>
              </a:r>
            </a:p>
          </p:txBody>
        </p:sp>
      </p:grpSp>
      <p:cxnSp>
        <p:nvCxnSpPr>
          <p:cNvPr id="14" name="Gerade Verbindung mit Pfeil 13"/>
          <p:cNvCxnSpPr/>
          <p:nvPr/>
        </p:nvCxnSpPr>
        <p:spPr bwMode="auto">
          <a:xfrm flipH="1" flipV="1">
            <a:off x="6043982" y="2060885"/>
            <a:ext cx="504056" cy="1584175"/>
          </a:xfrm>
          <a:prstGeom prst="straightConnector1">
            <a:avLst/>
          </a:prstGeom>
          <a:noFill/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Gerade Verbindung mit Pfeil 14"/>
          <p:cNvCxnSpPr/>
          <p:nvPr/>
        </p:nvCxnSpPr>
        <p:spPr bwMode="auto">
          <a:xfrm flipV="1">
            <a:off x="2746450" y="3870329"/>
            <a:ext cx="1425337" cy="674731"/>
          </a:xfrm>
          <a:prstGeom prst="straightConnector1">
            <a:avLst/>
          </a:prstGeom>
          <a:noFill/>
          <a:ln w="28575" cap="flat" cmpd="sng" algn="ctr">
            <a:solidFill>
              <a:srgbClr val="FFFF00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grpSp>
        <p:nvGrpSpPr>
          <p:cNvPr id="16" name="Gruppieren 15"/>
          <p:cNvGrpSpPr/>
          <p:nvPr/>
        </p:nvGrpSpPr>
        <p:grpSpPr>
          <a:xfrm>
            <a:off x="46432" y="3645024"/>
            <a:ext cx="2700000" cy="1800000"/>
            <a:chOff x="6969224" y="3717232"/>
            <a:chExt cx="2700000" cy="1800000"/>
          </a:xfrm>
        </p:grpSpPr>
        <p:pic>
          <p:nvPicPr>
            <p:cNvPr id="17" name="Grafik 16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969224" y="3717232"/>
              <a:ext cx="2700000" cy="1800000"/>
            </a:xfrm>
            <a:prstGeom prst="rect">
              <a:avLst/>
            </a:prstGeom>
          </p:spPr>
        </p:pic>
        <p:sp>
          <p:nvSpPr>
            <p:cNvPr id="18" name="Textfeld 17"/>
            <p:cNvSpPr txBox="1"/>
            <p:nvPr/>
          </p:nvSpPr>
          <p:spPr>
            <a:xfrm>
              <a:off x="8933905" y="3727057"/>
              <a:ext cx="73449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>
                  <a:solidFill>
                    <a:srgbClr val="000000"/>
                  </a:solidFill>
                  <a:latin typeface="Times New Roman"/>
                  <a:cs typeface="Times New Roman"/>
                </a:rPr>
                <a:t>©</a:t>
              </a:r>
              <a:r>
                <a:rPr lang="de-DE" sz="800">
                  <a:solidFill>
                    <a:srgbClr val="000000"/>
                  </a:solidFill>
                </a:rPr>
                <a:t>innogy SE</a:t>
              </a:r>
              <a:endParaRPr lang="en-US" sz="800">
                <a:solidFill>
                  <a:srgbClr val="000000"/>
                </a:solidFill>
              </a:endParaRPr>
            </a:p>
          </p:txBody>
        </p:sp>
      </p:grpSp>
      <p:sp>
        <p:nvSpPr>
          <p:cNvPr id="19" name="Textfeld 18"/>
          <p:cNvSpPr txBox="1"/>
          <p:nvPr/>
        </p:nvSpPr>
        <p:spPr>
          <a:xfrm>
            <a:off x="67313" y="2498448"/>
            <a:ext cx="2710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>
                <a:solidFill>
                  <a:srgbClr val="FFFFFF"/>
                </a:solidFill>
              </a:rPr>
              <a:t>alpha ventus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35498" y="5162490"/>
            <a:ext cx="271011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>
                <a:solidFill>
                  <a:srgbClr val="FFFFFF"/>
                </a:solidFill>
              </a:rPr>
              <a:t>Nordsee One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6489457" y="5161308"/>
            <a:ext cx="257006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i="1">
                <a:solidFill>
                  <a:srgbClr val="FFFFFF"/>
                </a:solidFill>
              </a:rPr>
              <a:t>Butendiek</a:t>
            </a:r>
          </a:p>
        </p:txBody>
      </p:sp>
      <p:pic>
        <p:nvPicPr>
          <p:cNvPr id="22" name="Grafik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58" y="4558933"/>
            <a:ext cx="360000" cy="360000"/>
          </a:xfrm>
          <a:prstGeom prst="rect">
            <a:avLst/>
          </a:prstGeom>
        </p:spPr>
      </p:pic>
      <p:pic>
        <p:nvPicPr>
          <p:cNvPr id="23" name="Grafik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031" y="4138451"/>
            <a:ext cx="330491" cy="360000"/>
          </a:xfrm>
          <a:prstGeom prst="rect">
            <a:avLst/>
          </a:prstGeom>
        </p:spPr>
      </p:pic>
      <p:pic>
        <p:nvPicPr>
          <p:cNvPr id="24" name="Grafik 2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76" y="3674822"/>
            <a:ext cx="398283" cy="396000"/>
          </a:xfrm>
          <a:prstGeom prst="rect">
            <a:avLst/>
          </a:prstGeom>
        </p:spPr>
      </p:pic>
      <p:pic>
        <p:nvPicPr>
          <p:cNvPr id="25" name="Grafik 24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67" t="22462" r="12772"/>
          <a:stretch/>
        </p:blipFill>
        <p:spPr>
          <a:xfrm>
            <a:off x="2371569" y="1052736"/>
            <a:ext cx="362963" cy="360000"/>
          </a:xfrm>
          <a:prstGeom prst="rect">
            <a:avLst/>
          </a:prstGeom>
        </p:spPr>
      </p:pic>
      <p:pic>
        <p:nvPicPr>
          <p:cNvPr id="26" name="Grafik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4532" y="1916872"/>
            <a:ext cx="360000" cy="360000"/>
          </a:xfrm>
          <a:prstGeom prst="rect">
            <a:avLst/>
          </a:prstGeom>
        </p:spPr>
      </p:pic>
      <p:pic>
        <p:nvPicPr>
          <p:cNvPr id="27" name="Grafik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1569" y="1484824"/>
            <a:ext cx="330491" cy="360000"/>
          </a:xfrm>
          <a:prstGeom prst="rect">
            <a:avLst/>
          </a:prstGeom>
        </p:spPr>
      </p:pic>
      <p:pic>
        <p:nvPicPr>
          <p:cNvPr id="28" name="Grafik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5402" y="4160686"/>
            <a:ext cx="330491" cy="360000"/>
          </a:xfrm>
          <a:prstGeom prst="rect">
            <a:avLst/>
          </a:prstGeom>
        </p:spPr>
      </p:pic>
      <p:pic>
        <p:nvPicPr>
          <p:cNvPr id="29" name="Grafik 2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8051" y="3697057"/>
            <a:ext cx="398283" cy="39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28695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&amp; Objective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7600" y="1692000"/>
            <a:ext cx="7579567" cy="4431983"/>
          </a:xfrm>
        </p:spPr>
        <p:txBody>
          <a:bodyPr/>
          <a:lstStyle/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/>
              <a:t>Research project </a:t>
            </a:r>
            <a:r>
              <a:rPr lang="en-US" sz="2000" dirty="0"/>
              <a:t>RAVE Offshoreservice (02/2017 – 01/2020)</a:t>
            </a:r>
          </a:p>
          <a:p>
            <a:pPr lvl="1"/>
            <a:r>
              <a:rPr lang="en-US" sz="1800" dirty="0" smtClean="0"/>
              <a:t>Work package 4</a:t>
            </a:r>
            <a:r>
              <a:rPr lang="en-US" sz="1800" dirty="0"/>
              <a:t>: Extension of the monitoring network and analysis of </a:t>
            </a:r>
            <a:r>
              <a:rPr lang="en-US" sz="1800" dirty="0" smtClean="0"/>
              <a:t>sea state data</a:t>
            </a:r>
          </a:p>
          <a:p>
            <a:pPr lvl="1"/>
            <a:endParaRPr lang="en-US" sz="2000" u="sng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Public access to a </a:t>
            </a:r>
            <a:r>
              <a:rPr lang="en-US" sz="2000" dirty="0" smtClean="0"/>
              <a:t>large, quality-controlled </a:t>
            </a:r>
            <a:r>
              <a:rPr lang="en-US" sz="2000" dirty="0"/>
              <a:t>in situ sea state database with application-oriented sea state </a:t>
            </a:r>
            <a:r>
              <a:rPr lang="en-US" sz="2000" dirty="0" smtClean="0"/>
              <a:t>presentations </a:t>
            </a:r>
            <a:r>
              <a:rPr lang="en-US" sz="2000" dirty="0"/>
              <a:t>and analyses</a:t>
            </a:r>
            <a:r>
              <a:rPr lang="en-US" sz="2000" dirty="0" smtClean="0"/>
              <a:t>.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000" dirty="0"/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 smtClean="0"/>
              <a:t>Target groups:</a:t>
            </a:r>
          </a:p>
          <a:p>
            <a:pPr lvl="1"/>
            <a:r>
              <a:rPr lang="en-US" sz="1800" dirty="0" smtClean="0"/>
              <a:t>Offshore Industry</a:t>
            </a:r>
          </a:p>
          <a:p>
            <a:pPr lvl="1"/>
            <a:r>
              <a:rPr lang="en-US" sz="1800" dirty="0" smtClean="0"/>
              <a:t>Universities / Research Institutes</a:t>
            </a:r>
          </a:p>
          <a:p>
            <a:pPr lvl="1"/>
            <a:r>
              <a:rPr lang="en-US" sz="1800" dirty="0" smtClean="0"/>
              <a:t>Government Agencies</a:t>
            </a:r>
            <a:endParaRPr lang="en-US" sz="1800" dirty="0"/>
          </a:p>
          <a:p>
            <a:pPr lvl="1"/>
            <a:r>
              <a:rPr lang="en-US" sz="1800" dirty="0" smtClean="0"/>
              <a:t>Maritime Sector (sea shipping, marine)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17. October 2019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National Sea State Portal &amp; Wave Data Quality Control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90719915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&amp; Objective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17. October 2019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National Sea State Portal &amp; Wave Data Quality Control</a:t>
            </a:r>
            <a:endParaRPr lang="en-GB" dirty="0"/>
          </a:p>
        </p:txBody>
      </p:sp>
      <p:grpSp>
        <p:nvGrpSpPr>
          <p:cNvPr id="3" name="Gruppieren 2"/>
          <p:cNvGrpSpPr/>
          <p:nvPr/>
        </p:nvGrpSpPr>
        <p:grpSpPr>
          <a:xfrm>
            <a:off x="1353000" y="2420888"/>
            <a:ext cx="7200000" cy="3600000"/>
            <a:chOff x="129224" y="2709288"/>
            <a:chExt cx="6840000" cy="3312000"/>
          </a:xfrm>
        </p:grpSpPr>
        <p:grpSp>
          <p:nvGrpSpPr>
            <p:cNvPr id="7" name="Gruppieren 6"/>
            <p:cNvGrpSpPr/>
            <p:nvPr/>
          </p:nvGrpSpPr>
          <p:grpSpPr>
            <a:xfrm>
              <a:off x="129224" y="2709288"/>
              <a:ext cx="6840000" cy="3312000"/>
              <a:chOff x="561392" y="1646932"/>
              <a:chExt cx="7920000" cy="4086324"/>
            </a:xfrm>
          </p:grpSpPr>
          <p:pic>
            <p:nvPicPr>
              <p:cNvPr id="8" name="Grafik 7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1392" y="1646932"/>
                <a:ext cx="7920000" cy="4086324"/>
              </a:xfrm>
              <a:prstGeom prst="rect">
                <a:avLst/>
              </a:prstGeom>
            </p:spPr>
          </p:pic>
          <p:sp>
            <p:nvSpPr>
              <p:cNvPr id="9" name="Textfeld 8"/>
              <p:cNvSpPr txBox="1"/>
              <p:nvPr/>
            </p:nvSpPr>
            <p:spPr>
              <a:xfrm>
                <a:off x="2215871" y="4262470"/>
                <a:ext cx="532871" cy="2270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700" b="1" dirty="0">
                    <a:ln>
                      <a:solidFill>
                        <a:schemeClr val="tx1"/>
                      </a:solidFill>
                    </a:ln>
                    <a:solidFill>
                      <a:srgbClr val="FFFF00"/>
                    </a:solidFill>
                  </a:rPr>
                  <a:t>●</a:t>
                </a:r>
                <a:r>
                  <a:rPr lang="de-DE" sz="700" b="1" dirty="0" smtClean="0">
                    <a:solidFill>
                      <a:srgbClr val="FF0000"/>
                    </a:solidFill>
                  </a:rPr>
                  <a:t> </a:t>
                </a:r>
                <a:r>
                  <a:rPr lang="de-DE" sz="700" b="1" dirty="0" smtClean="0">
                    <a:solidFill>
                      <a:schemeClr val="tx1"/>
                    </a:solidFill>
                  </a:rPr>
                  <a:t>NO1</a:t>
                </a:r>
                <a:endParaRPr lang="de-DE" sz="7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0" name="Textfeld 9"/>
              <p:cNvSpPr txBox="1"/>
              <p:nvPr/>
            </p:nvSpPr>
            <p:spPr>
              <a:xfrm>
                <a:off x="2090698" y="4149080"/>
                <a:ext cx="520527" cy="2270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700" b="1" dirty="0">
                    <a:ln>
                      <a:solidFill>
                        <a:schemeClr val="tx1"/>
                      </a:solidFill>
                    </a:ln>
                    <a:solidFill>
                      <a:srgbClr val="FFFF00"/>
                    </a:solidFill>
                  </a:rPr>
                  <a:t>●</a:t>
                </a:r>
                <a:r>
                  <a:rPr lang="de-DE" sz="700" b="1" dirty="0" smtClean="0">
                    <a:solidFill>
                      <a:srgbClr val="FF0000"/>
                    </a:solidFill>
                  </a:rPr>
                  <a:t> </a:t>
                </a:r>
                <a:r>
                  <a:rPr lang="de-DE" sz="700" b="1" dirty="0" smtClean="0">
                    <a:solidFill>
                      <a:schemeClr val="tx1"/>
                    </a:solidFill>
                  </a:rPr>
                  <a:t>AV0</a:t>
                </a:r>
                <a:endParaRPr lang="de-DE" sz="700" b="1" dirty="0">
                  <a:solidFill>
                    <a:schemeClr val="tx1"/>
                  </a:solidFill>
                </a:endParaRPr>
              </a:p>
            </p:txBody>
          </p:sp>
          <p:sp>
            <p:nvSpPr>
              <p:cNvPr id="11" name="Textfeld 10"/>
              <p:cNvSpPr txBox="1"/>
              <p:nvPr/>
            </p:nvSpPr>
            <p:spPr>
              <a:xfrm>
                <a:off x="2669005" y="2979122"/>
                <a:ext cx="541687" cy="22708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700" b="1" dirty="0">
                    <a:solidFill>
                      <a:schemeClr val="tx1"/>
                    </a:solidFill>
                  </a:rPr>
                  <a:t>BUD</a:t>
                </a:r>
                <a:r>
                  <a:rPr lang="de-DE" sz="700" b="1" dirty="0" smtClean="0">
                    <a:solidFill>
                      <a:srgbClr val="FF0000"/>
                    </a:solidFill>
                  </a:rPr>
                  <a:t> </a:t>
                </a:r>
                <a:r>
                  <a:rPr lang="de-DE" sz="700" b="1" dirty="0">
                    <a:ln>
                      <a:solidFill>
                        <a:schemeClr val="tx1"/>
                      </a:solidFill>
                    </a:ln>
                    <a:solidFill>
                      <a:srgbClr val="FFFF00"/>
                    </a:solidFill>
                  </a:rPr>
                  <a:t>●</a:t>
                </a:r>
                <a:endParaRPr lang="de-DE" sz="700" b="1" dirty="0">
                  <a:solidFill>
                    <a:srgbClr val="FFFF00"/>
                  </a:solidFill>
                </a:endParaRPr>
              </a:p>
            </p:txBody>
          </p:sp>
        </p:grpSp>
        <p:sp>
          <p:nvSpPr>
            <p:cNvPr id="18" name="Rechteck 17"/>
            <p:cNvSpPr/>
            <p:nvPr/>
          </p:nvSpPr>
          <p:spPr>
            <a:xfrm>
              <a:off x="2144744" y="4003072"/>
              <a:ext cx="504000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de-DE" sz="700" b="1" dirty="0" smtClean="0">
                  <a:solidFill>
                    <a:schemeClr val="tx1"/>
                  </a:solidFill>
                </a:rPr>
                <a:t>BUH</a:t>
              </a:r>
              <a:r>
                <a:rPr lang="de-DE" sz="700" b="1" dirty="0" smtClean="0">
                  <a:solidFill>
                    <a:srgbClr val="FFFF00"/>
                  </a:solidFill>
                </a:rPr>
                <a:t> </a:t>
              </a:r>
              <a:r>
                <a:rPr lang="de-DE" sz="700" b="1" dirty="0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</a:rPr>
                <a:t>●</a:t>
              </a:r>
              <a:endParaRPr lang="en-US" dirty="0">
                <a:solidFill>
                  <a:srgbClr val="FFFF00"/>
                </a:solidFill>
              </a:endParaRPr>
            </a:p>
          </p:txBody>
        </p:sp>
        <p:sp>
          <p:nvSpPr>
            <p:cNvPr id="20" name="Rechteck 19"/>
            <p:cNvSpPr/>
            <p:nvPr/>
          </p:nvSpPr>
          <p:spPr>
            <a:xfrm>
              <a:off x="1136576" y="4525089"/>
              <a:ext cx="504000" cy="184666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/>
            <a:p>
              <a:r>
                <a:rPr lang="de-DE" sz="700" b="1" dirty="0" smtClean="0">
                  <a:solidFill>
                    <a:schemeClr val="tx1"/>
                  </a:solidFill>
                </a:rPr>
                <a:t>N7S</a:t>
              </a:r>
              <a:r>
                <a:rPr lang="de-DE" sz="700" b="1" dirty="0" smtClean="0">
                  <a:solidFill>
                    <a:srgbClr val="FFFF00"/>
                  </a:solidFill>
                </a:rPr>
                <a:t> </a:t>
              </a:r>
              <a:r>
                <a:rPr lang="de-DE" sz="700" b="1" dirty="0" smtClean="0">
                  <a:ln>
                    <a:solidFill>
                      <a:schemeClr val="tx1"/>
                    </a:solidFill>
                  </a:ln>
                  <a:solidFill>
                    <a:srgbClr val="FFFF00"/>
                  </a:solidFill>
                </a:rPr>
                <a:t>●</a:t>
              </a:r>
              <a:endParaRPr lang="en-US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</a:endParaRPr>
            </a:p>
          </p:txBody>
        </p:sp>
      </p:grpSp>
      <p:sp>
        <p:nvSpPr>
          <p:cNvPr id="21" name="Inhaltsplatzhalter 2"/>
          <p:cNvSpPr>
            <a:spLocks noGrp="1"/>
          </p:cNvSpPr>
          <p:nvPr>
            <p:ph idx="1"/>
          </p:nvPr>
        </p:nvSpPr>
        <p:spPr>
          <a:xfrm>
            <a:off x="685800" y="1692000"/>
            <a:ext cx="7579567" cy="369332"/>
          </a:xfrm>
        </p:spPr>
        <p:txBody>
          <a:bodyPr/>
          <a:lstStyle/>
          <a:p>
            <a:pPr marL="0" indent="0"/>
            <a:r>
              <a:rPr lang="en-US" sz="1800" dirty="0" smtClean="0"/>
              <a:t>15 stations = </a:t>
            </a:r>
            <a:r>
              <a:rPr lang="en-US" sz="1800" dirty="0"/>
              <a:t>9</a:t>
            </a:r>
            <a:r>
              <a:rPr lang="en-US" sz="1800" dirty="0" smtClean="0"/>
              <a:t> BSH + 3 FINO + 3 RAVE</a:t>
            </a:r>
          </a:p>
        </p:txBody>
      </p:sp>
    </p:spTree>
    <p:extLst>
      <p:ext uri="{BB962C8B-B14F-4D97-AF65-F5344CB8AC3E}">
        <p14:creationId xmlns:p14="http://schemas.microsoft.com/office/powerpoint/2010/main" val="13994542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 &amp; Objective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17. October 2019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National Sea State Portal &amp; Wave Data Quality Control</a:t>
            </a:r>
            <a:endParaRPr lang="en-GB" dirty="0"/>
          </a:p>
        </p:txBody>
      </p:sp>
      <p:pic>
        <p:nvPicPr>
          <p:cNvPr id="15" name="Picture 1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270"/>
          <a:stretch/>
        </p:blipFill>
        <p:spPr bwMode="auto">
          <a:xfrm>
            <a:off x="3430038" y="3939360"/>
            <a:ext cx="1841893" cy="180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Inhaltsplatzhalter 2"/>
          <p:cNvSpPr>
            <a:spLocks noGrp="1"/>
          </p:cNvSpPr>
          <p:nvPr>
            <p:ph idx="1"/>
          </p:nvPr>
        </p:nvSpPr>
        <p:spPr>
          <a:xfrm>
            <a:off x="685800" y="1692000"/>
            <a:ext cx="7579567" cy="1034129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directional waverider buoy, DWR-MKIII, Datawell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/>
              <a:t>acoustic wave and current profiler, AWAC, Nortek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800" dirty="0" smtClean="0"/>
              <a:t>directional radar, WG4/WG5, RADAC</a:t>
            </a:r>
          </a:p>
        </p:txBody>
      </p:sp>
      <p:pic>
        <p:nvPicPr>
          <p:cNvPr id="12" name="Grafik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967880" y="1844824"/>
            <a:ext cx="2369570" cy="1800000"/>
          </a:xfrm>
          <a:prstGeom prst="rect">
            <a:avLst/>
          </a:prstGeom>
        </p:spPr>
      </p:pic>
      <p:pic>
        <p:nvPicPr>
          <p:cNvPr id="13" name="Grafik 1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296"/>
          <a:stretch/>
        </p:blipFill>
        <p:spPr>
          <a:xfrm>
            <a:off x="5466761" y="3939360"/>
            <a:ext cx="1286439" cy="1800000"/>
          </a:xfrm>
          <a:prstGeom prst="rect">
            <a:avLst/>
          </a:prstGeom>
        </p:spPr>
      </p:pic>
      <p:pic>
        <p:nvPicPr>
          <p:cNvPr id="3074" name="Picture 2" descr="X:\Meereskunde\Physik\Marine Messnetz\Bildarchiv\M23-Geräte\ADCP\ADCP Nr. 10 mit Bewuchs  1  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41616" y="3939360"/>
            <a:ext cx="2250000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X:\Meereskunde\Physik\Marine Messnetz\Bildarchiv\2017\2017-09_Ausfahrt_Rave-ATAIR\IMG_1388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0"/>
          <a:stretch/>
        </p:blipFill>
        <p:spPr bwMode="auto">
          <a:xfrm>
            <a:off x="842595" y="3960000"/>
            <a:ext cx="2382213" cy="18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feld 16"/>
          <p:cNvSpPr txBox="1"/>
          <p:nvPr/>
        </p:nvSpPr>
        <p:spPr>
          <a:xfrm>
            <a:off x="842595" y="5788076"/>
            <a:ext cx="238221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DWR Buoy</a:t>
            </a:r>
            <a:endParaRPr lang="en-US" sz="1200" dirty="0"/>
          </a:p>
        </p:txBody>
      </p:sp>
      <p:sp>
        <p:nvSpPr>
          <p:cNvPr id="25" name="Textfeld 24"/>
          <p:cNvSpPr txBox="1"/>
          <p:nvPr/>
        </p:nvSpPr>
        <p:spPr>
          <a:xfrm>
            <a:off x="3430038" y="5788076"/>
            <a:ext cx="184189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AWAC Profiler</a:t>
            </a:r>
            <a:endParaRPr lang="en-US" sz="1200" dirty="0"/>
          </a:p>
        </p:txBody>
      </p:sp>
      <p:sp>
        <p:nvSpPr>
          <p:cNvPr id="26" name="Textfeld 25"/>
          <p:cNvSpPr txBox="1"/>
          <p:nvPr/>
        </p:nvSpPr>
        <p:spPr>
          <a:xfrm>
            <a:off x="5466761" y="5788076"/>
            <a:ext cx="12864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/>
              <a:t>3D RADAC</a:t>
            </a:r>
            <a:endParaRPr lang="en-US" sz="12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0408" r="15991"/>
          <a:stretch/>
        </p:blipFill>
        <p:spPr>
          <a:xfrm>
            <a:off x="6969224" y="3936677"/>
            <a:ext cx="1286440" cy="1800000"/>
          </a:xfrm>
          <a:prstGeom prst="rect">
            <a:avLst/>
          </a:prstGeom>
        </p:spPr>
      </p:pic>
      <p:sp>
        <p:nvSpPr>
          <p:cNvPr id="16" name="Textfeld 15"/>
          <p:cNvSpPr txBox="1"/>
          <p:nvPr/>
        </p:nvSpPr>
        <p:spPr>
          <a:xfrm>
            <a:off x="6969224" y="5788075"/>
            <a:ext cx="128643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1</a:t>
            </a:r>
            <a:r>
              <a:rPr lang="en-US" sz="1200" dirty="0" smtClean="0"/>
              <a:t>D RADAC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63031574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Status of the Sea State Portal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17. October 2019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National Sea State Portal &amp; Wave Data Quality Control</a:t>
            </a:r>
            <a:endParaRPr lang="en-GB" dirty="0"/>
          </a:p>
        </p:txBody>
      </p:sp>
      <p:pic>
        <p:nvPicPr>
          <p:cNvPr id="14" name="Inhaltsplatzhalter 13" descr=".::Sea State Portal::. - Mozilla Firefox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" t="10353" r="146" b="11783"/>
          <a:stretch/>
        </p:blipFill>
        <p:spPr>
          <a:xfrm>
            <a:off x="0" y="1268760"/>
            <a:ext cx="9906000" cy="4847368"/>
          </a:xfrm>
        </p:spPr>
      </p:pic>
      <p:sp>
        <p:nvSpPr>
          <p:cNvPr id="16" name="Rechteck 15"/>
          <p:cNvSpPr/>
          <p:nvPr/>
        </p:nvSpPr>
        <p:spPr bwMode="auto">
          <a:xfrm>
            <a:off x="5061272" y="3284984"/>
            <a:ext cx="2340000" cy="936000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smtClean="0">
              <a:ln>
                <a:noFill/>
              </a:ln>
              <a:solidFill>
                <a:srgbClr val="00538D"/>
              </a:solidFill>
              <a:effectLst/>
              <a:latin typeface="Helvetica LT" pitchFamily="50" charset="0"/>
            </a:endParaRPr>
          </a:p>
        </p:txBody>
      </p:sp>
      <p:sp>
        <p:nvSpPr>
          <p:cNvPr id="17" name="Textfeld 16"/>
          <p:cNvSpPr txBox="1"/>
          <p:nvPr/>
        </p:nvSpPr>
        <p:spPr>
          <a:xfrm>
            <a:off x="5781943" y="4437160"/>
            <a:ext cx="91082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0000"/>
                </a:solidFill>
              </a:rPr>
              <a:t>png</a:t>
            </a:r>
            <a:r>
              <a:rPr lang="en-US" dirty="0" smtClean="0">
                <a:solidFill>
                  <a:srgbClr val="FF0000"/>
                </a:solidFill>
              </a:rPr>
              <a:t> / </a:t>
            </a:r>
            <a:r>
              <a:rPr lang="en-US" dirty="0" err="1" smtClean="0">
                <a:solidFill>
                  <a:srgbClr val="FF0000"/>
                </a:solidFill>
              </a:rPr>
              <a:t>svg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23" name="Rechteck 22"/>
          <p:cNvSpPr/>
          <p:nvPr/>
        </p:nvSpPr>
        <p:spPr bwMode="auto">
          <a:xfrm>
            <a:off x="7437544" y="3284984"/>
            <a:ext cx="2339992" cy="936000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smtClean="0">
              <a:ln>
                <a:noFill/>
              </a:ln>
              <a:solidFill>
                <a:srgbClr val="00538D"/>
              </a:solidFill>
              <a:effectLst/>
              <a:latin typeface="Helvetica LT" pitchFamily="50" charset="0"/>
            </a:endParaRPr>
          </a:p>
        </p:txBody>
      </p:sp>
      <p:cxnSp>
        <p:nvCxnSpPr>
          <p:cNvPr id="30" name="Gerade Verbindung mit Pfeil 29"/>
          <p:cNvCxnSpPr/>
          <p:nvPr/>
        </p:nvCxnSpPr>
        <p:spPr bwMode="auto">
          <a:xfrm>
            <a:off x="6231007" y="4221088"/>
            <a:ext cx="0" cy="252000"/>
          </a:xfrm>
          <a:prstGeom prst="straightConnector1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4" name="Textfeld 33"/>
          <p:cNvSpPr txBox="1"/>
          <p:nvPr/>
        </p:nvSpPr>
        <p:spPr>
          <a:xfrm>
            <a:off x="7997438" y="4437112"/>
            <a:ext cx="122020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netCDF / csv</a:t>
            </a:r>
            <a:endParaRPr lang="en-US" dirty="0">
              <a:solidFill>
                <a:srgbClr val="FF0000"/>
              </a:solidFill>
            </a:endParaRPr>
          </a:p>
        </p:txBody>
      </p:sp>
      <p:pic>
        <p:nvPicPr>
          <p:cNvPr id="35" name="Grafik 3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4797164"/>
            <a:ext cx="4860000" cy="1087637"/>
          </a:xfrm>
          <a:prstGeom prst="rect">
            <a:avLst/>
          </a:prstGeom>
        </p:spPr>
      </p:pic>
      <p:cxnSp>
        <p:nvCxnSpPr>
          <p:cNvPr id="36" name="Gerade Verbindung mit Pfeil 35"/>
          <p:cNvCxnSpPr/>
          <p:nvPr/>
        </p:nvCxnSpPr>
        <p:spPr bwMode="auto">
          <a:xfrm>
            <a:off x="8625408" y="4221088"/>
            <a:ext cx="0" cy="252000"/>
          </a:xfrm>
          <a:prstGeom prst="straightConnector1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2281677579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/>
      <p:bldP spid="23" grpId="0" animBg="1"/>
      <p:bldP spid="3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Status of the Sea State Portal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17. October 2019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National Sea State Portal &amp; Wave Data Quality Control</a:t>
            </a:r>
            <a:endParaRPr lang="en-GB" dirty="0"/>
          </a:p>
        </p:txBody>
      </p:sp>
      <p:pic>
        <p:nvPicPr>
          <p:cNvPr id="9" name="Grafik 8" descr=".::RAVE Portal::. - Mozilla Firefox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737" b="9625"/>
          <a:stretch/>
        </p:blipFill>
        <p:spPr>
          <a:xfrm>
            <a:off x="0" y="1222368"/>
            <a:ext cx="9906000" cy="4942936"/>
          </a:xfrm>
          <a:prstGeom prst="rect">
            <a:avLst/>
          </a:prstGeom>
        </p:spPr>
      </p:pic>
      <p:sp>
        <p:nvSpPr>
          <p:cNvPr id="8" name="Rechteck 7"/>
          <p:cNvSpPr/>
          <p:nvPr/>
        </p:nvSpPr>
        <p:spPr bwMode="auto">
          <a:xfrm>
            <a:off x="5025007" y="3429000"/>
            <a:ext cx="4788000" cy="936000"/>
          </a:xfrm>
          <a:prstGeom prst="rect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smtClean="0">
              <a:ln>
                <a:noFill/>
              </a:ln>
              <a:solidFill>
                <a:srgbClr val="00538D"/>
              </a:solidFill>
              <a:effectLst/>
              <a:latin typeface="Helvetica LT" pitchFamily="50" charset="0"/>
            </a:endParaRPr>
          </a:p>
        </p:txBody>
      </p:sp>
      <p:sp>
        <p:nvSpPr>
          <p:cNvPr id="11" name="Textfeld 10"/>
          <p:cNvSpPr txBox="1"/>
          <p:nvPr/>
        </p:nvSpPr>
        <p:spPr>
          <a:xfrm>
            <a:off x="5601072" y="5723383"/>
            <a:ext cx="41422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COPERNICUS (SeaDataNet, OceanSITES, Argo)</a:t>
            </a:r>
            <a:endParaRPr lang="en-US" dirty="0">
              <a:solidFill>
                <a:srgbClr val="FF0000"/>
              </a:solidFill>
            </a:endParaRPr>
          </a:p>
        </p:txBody>
      </p:sp>
      <p:cxnSp>
        <p:nvCxnSpPr>
          <p:cNvPr id="21" name="Gewinkelte Verbindung 20"/>
          <p:cNvCxnSpPr>
            <a:endCxn id="11" idx="1"/>
          </p:cNvCxnSpPr>
          <p:nvPr/>
        </p:nvCxnSpPr>
        <p:spPr bwMode="auto">
          <a:xfrm rot="16200000" flipH="1">
            <a:off x="4322903" y="4599103"/>
            <a:ext cx="1980272" cy="576065"/>
          </a:xfrm>
          <a:prstGeom prst="bentConnector2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95821335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Current Status of the Sea State Portal</a:t>
            </a:r>
            <a:endParaRPr lang="en-US" dirty="0"/>
          </a:p>
        </p:txBody>
      </p:sp>
      <p:pic>
        <p:nvPicPr>
          <p:cNvPr id="7" name="Inhaltsplatzhalter 6" descr=".::Sea State Portal::. - Mozilla Firefox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92" b="20034"/>
          <a:stretch/>
        </p:blipFill>
        <p:spPr>
          <a:xfrm>
            <a:off x="3000" y="1268760"/>
            <a:ext cx="9900000" cy="4321834"/>
          </a:xfrm>
        </p:spPr>
      </p:pic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17. October 2019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National Sea State Portal &amp; Wave Data Quality Control</a:t>
            </a:r>
            <a:endParaRPr lang="en-GB" dirty="0"/>
          </a:p>
        </p:txBody>
      </p:sp>
      <p:sp>
        <p:nvSpPr>
          <p:cNvPr id="8" name="Textfeld 7"/>
          <p:cNvSpPr txBox="1"/>
          <p:nvPr/>
        </p:nvSpPr>
        <p:spPr>
          <a:xfrm>
            <a:off x="1568624" y="2132856"/>
            <a:ext cx="3078022" cy="1600438"/>
          </a:xfrm>
          <a:prstGeom prst="rect">
            <a:avLst/>
          </a:prstGeom>
          <a:ln>
            <a:solidFill>
              <a:srgbClr val="005C9A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l"/>
            <a:r>
              <a:rPr lang="en-US" b="1" dirty="0" smtClean="0"/>
              <a:t>Products</a:t>
            </a:r>
            <a:r>
              <a:rPr lang="en-US" dirty="0" smtClean="0"/>
              <a:t>: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dirty="0" smtClean="0"/>
              <a:t>histogram Hs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dirty="0" smtClean="0"/>
              <a:t>directional wave rose Hs vs. </a:t>
            </a:r>
            <a:r>
              <a:rPr lang="en-US" dirty="0" err="1" smtClean="0"/>
              <a:t>Dirp</a:t>
            </a:r>
            <a:endParaRPr lang="en-US" dirty="0" smtClean="0"/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en-US" dirty="0" smtClean="0"/>
              <a:t>scatter plot Hs vs. </a:t>
            </a:r>
            <a:r>
              <a:rPr lang="en-US" dirty="0" err="1" smtClean="0"/>
              <a:t>Dirp</a:t>
            </a:r>
            <a:r>
              <a:rPr lang="en-US" dirty="0" smtClean="0"/>
              <a:t>, Hs vs </a:t>
            </a:r>
            <a:r>
              <a:rPr lang="en-US" dirty="0" err="1" smtClean="0"/>
              <a:t>Tp</a:t>
            </a:r>
            <a:endParaRPr lang="en-US" dirty="0" smtClean="0"/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en-US" dirty="0" smtClean="0"/>
          </a:p>
          <a:p>
            <a:pPr marL="285750" indent="-285750" algn="l">
              <a:buFont typeface="Courier New" panose="02070309020205020404" pitchFamily="49" charset="0"/>
              <a:buChar char="o"/>
            </a:pPr>
            <a:r>
              <a:rPr lang="en-US" dirty="0" smtClean="0"/>
              <a:t>yearly</a:t>
            </a:r>
          </a:p>
          <a:p>
            <a:pPr marL="285750" indent="-285750" algn="l">
              <a:buFont typeface="Courier New" panose="02070309020205020404" pitchFamily="49" charset="0"/>
              <a:buChar char="o"/>
            </a:pPr>
            <a:r>
              <a:rPr lang="en-US" dirty="0" smtClean="0"/>
              <a:t>selectable time range</a:t>
            </a:r>
            <a:endParaRPr lang="en-US" dirty="0"/>
          </a:p>
        </p:txBody>
      </p:sp>
      <p:pic>
        <p:nvPicPr>
          <p:cNvPr id="9" name="Picture 2" descr="X:\Meereskunde\RAVE\RAVE Phase 3 Offshoreservice\50_Medien\52_Praesentationen\2019-09-09_RAVE#85\Abbildungen\bm2383.2019082914455761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536" y="4005064"/>
            <a:ext cx="2645837" cy="21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X:\Meereskunde\RAVE\RAVE Phase 3 Offshoreservice\50_Medien\52_Praesentationen\2019-09-09_RAVE#85\Abbildungen\bm2383.2019082914545744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9477" y="4005064"/>
            <a:ext cx="2934706" cy="21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X:\Meereskunde\RAVE\RAVE Phase 3 Offshoreservice\50_Medien\52_Praesentationen\2019-09-09_RAVE#85\Abbildungen\bm2383.20190829144758095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5203" y="4005064"/>
            <a:ext cx="2412946" cy="212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4958580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quality control </a:t>
            </a:r>
            <a:r>
              <a:rPr lang="en-US" dirty="0" smtClean="0"/>
              <a:t>(automatic, real-time)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0" y="1981200"/>
            <a:ext cx="7579567" cy="1840504"/>
          </a:xfrm>
        </p:spPr>
        <p:txBody>
          <a:bodyPr/>
          <a:lstStyle/>
          <a:p>
            <a:r>
              <a:rPr lang="en-US" sz="2000" dirty="0"/>
              <a:t>Sea state parameters which are tested: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Wave data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Sea state spectra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sz="2000" dirty="0"/>
              <a:t>Aggregated data</a:t>
            </a:r>
          </a:p>
          <a:p>
            <a:pPr lvl="1"/>
            <a:r>
              <a:rPr lang="en-US" sz="1800" dirty="0"/>
              <a:t>Significant wave height, peak period, </a:t>
            </a:r>
            <a:r>
              <a:rPr lang="en-US" sz="1800" dirty="0" smtClean="0"/>
              <a:t>...</a:t>
            </a:r>
            <a:endParaRPr lang="en-US" sz="18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17. October 2019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National Sea State Portal &amp; Wave Data Quality Control</a:t>
            </a:r>
            <a:endParaRPr lang="en-GB" dirty="0"/>
          </a:p>
        </p:txBody>
      </p:sp>
      <p:pic>
        <p:nvPicPr>
          <p:cNvPr id="7" name="Grafik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107" y="3933296"/>
            <a:ext cx="2878985" cy="2160000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7092" y="3924780"/>
            <a:ext cx="2880000" cy="2160761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7092" y="3940811"/>
            <a:ext cx="2868968" cy="2152485"/>
          </a:xfrm>
          <a:prstGeom prst="rect">
            <a:avLst/>
          </a:prstGeom>
        </p:spPr>
      </p:pic>
      <p:pic>
        <p:nvPicPr>
          <p:cNvPr id="11" name="Grafik 10" descr="InSiDa_Sea_State_QC_Documentation_V1.docx - Microsoft Word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40" t="12543" r="31640" b="4065"/>
          <a:stretch/>
        </p:blipFill>
        <p:spPr>
          <a:xfrm>
            <a:off x="6537176" y="1772816"/>
            <a:ext cx="2592000" cy="3600000"/>
          </a:xfrm>
          <a:prstGeom prst="rect">
            <a:avLst/>
          </a:prstGeom>
        </p:spPr>
      </p:pic>
      <p:cxnSp>
        <p:nvCxnSpPr>
          <p:cNvPr id="13" name="Gerade Verbindung mit Pfeil 12"/>
          <p:cNvCxnSpPr/>
          <p:nvPr/>
        </p:nvCxnSpPr>
        <p:spPr bwMode="auto">
          <a:xfrm>
            <a:off x="5745088" y="3717032"/>
            <a:ext cx="648072" cy="0"/>
          </a:xfrm>
          <a:prstGeom prst="straightConnector1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1675632903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 quality control </a:t>
            </a:r>
            <a:r>
              <a:rPr lang="en-US" dirty="0" smtClean="0"/>
              <a:t>(automatic, real-time)</a:t>
            </a:r>
            <a:endParaRPr lang="en-US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r>
              <a:rPr lang="de-DE" smtClean="0"/>
              <a:t>17. October 2019</a:t>
            </a:r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National Sea State Portal &amp; Wave Data Quality Control</a:t>
            </a:r>
            <a:endParaRPr lang="en-GB" dirty="0"/>
          </a:p>
        </p:txBody>
      </p:sp>
      <p:graphicFrame>
        <p:nvGraphicFramePr>
          <p:cNvPr id="10" name="Inhaltsplatzhalter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82685947"/>
              </p:ext>
            </p:extLst>
          </p:nvPr>
        </p:nvGraphicFramePr>
        <p:xfrm>
          <a:off x="1407000" y="1929120"/>
          <a:ext cx="7092000" cy="3780000"/>
        </p:xfrm>
        <a:graphic>
          <a:graphicData uri="http://schemas.openxmlformats.org/drawingml/2006/table">
            <a:tbl>
              <a:tblPr firstRow="1" bandRow="1">
                <a:tableStyleId>{FABFCF23-3B69-468F-B69F-88F6DE6A72F2}</a:tableStyleId>
              </a:tblPr>
              <a:tblGrid>
                <a:gridCol w="1332000"/>
                <a:gridCol w="2880000"/>
                <a:gridCol w="2880000"/>
              </a:tblGrid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Test Name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Data Type</a:t>
                      </a:r>
                      <a:endParaRPr lang="en-US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1*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Date Test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data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2*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Location Test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data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Completeness</a:t>
                      </a:r>
                      <a:r>
                        <a:rPr lang="en-US" baseline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Test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 data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– 10 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(plausibility</a:t>
                      </a:r>
                      <a:r>
                        <a:rPr lang="en-US" i="1" baseline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tests)</a:t>
                      </a:r>
                      <a:endParaRPr lang="en-US" i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090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raw data</a:t>
                      </a: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i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(plausibility</a:t>
                      </a:r>
                      <a:r>
                        <a:rPr lang="en-US" i="1" baseline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tests)</a:t>
                      </a:r>
                      <a:endParaRPr lang="en-US" i="1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spectral</a:t>
                      </a:r>
                      <a:r>
                        <a:rPr lang="en-US" baseline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data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40000"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 – 16 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09042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i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(plausibility</a:t>
                      </a:r>
                      <a:r>
                        <a:rPr lang="en-US" i="1" baseline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tests)</a:t>
                      </a:r>
                      <a:endParaRPr lang="en-US" i="1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aggregated data</a:t>
                      </a:r>
                      <a:endParaRPr lang="en-US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11" name="Rechteck 10"/>
          <p:cNvSpPr/>
          <p:nvPr/>
        </p:nvSpPr>
        <p:spPr>
          <a:xfrm>
            <a:off x="1372658" y="5785519"/>
            <a:ext cx="336431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mtClean="0"/>
              <a:t>*Copernicus </a:t>
            </a:r>
            <a:r>
              <a:rPr lang="en-US"/>
              <a:t>Marine In Situ </a:t>
            </a:r>
            <a:r>
              <a:rPr lang="en-US" smtClean="0"/>
              <a:t>Team (2017</a:t>
            </a:r>
            <a:r>
              <a:rPr lang="en-US"/>
              <a:t>)</a:t>
            </a:r>
          </a:p>
        </p:txBody>
      </p:sp>
      <p:pic>
        <p:nvPicPr>
          <p:cNvPr id="12" name="Picture 10" descr="C:\Users\bm2383\AppData\Local\Microsoft\Windows\Temporary Internet Files\Content.IE5\JI28OZ3S\Check_green_icon.svg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400" y="3140968"/>
            <a:ext cx="288000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C:\Users\bm2383\AppData\Local\Microsoft\Windows\Temporary Internet Files\Content.IE5\JI28OZ3S\Check_green_icon.svg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400" y="2636944"/>
            <a:ext cx="288000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0" descr="C:\Users\bm2383\AppData\Local\Microsoft\Windows\Temporary Internet Files\Content.IE5\JI28OZ3S\Check_green_icon.svg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400" y="3645024"/>
            <a:ext cx="288000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0" descr="C:\Users\bm2383\AppData\Local\Microsoft\Windows\Temporary Internet Files\Content.IE5\JI28OZ3S\Check_green_icon.svg[1]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3400" y="5301208"/>
            <a:ext cx="288000" cy="2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2755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SH_Präsentation">
  <a:themeElements>
    <a:clrScheme name="Powerpoint_Querforma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owerpoint_Querformat">
      <a:majorFont>
        <a:latin typeface="HelveticaNeue LT 53 Ex"/>
        <a:ea typeface=""/>
        <a:cs typeface=""/>
      </a:majorFont>
      <a:minorFont>
        <a:latin typeface="Helvetic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lnDef>
  </a:objectDefaults>
  <a:extraClrSchemeLst>
    <a:extraClrScheme>
      <a:clrScheme name="Powerpoint_Querforma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_Querforma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20130508_BSH_Vorlage">
  <a:themeElements>
    <a:clrScheme name="Powerpoint_Querforma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owerpoint_Querformat">
      <a:majorFont>
        <a:latin typeface="HelveticaNeue LT 53 Ex"/>
        <a:ea typeface=""/>
        <a:cs typeface=""/>
      </a:majorFont>
      <a:minorFont>
        <a:latin typeface="Helvetic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lnDef>
  </a:objectDefaults>
  <a:extraClrSchemeLst>
    <a:extraClrScheme>
      <a:clrScheme name="Powerpoint_Querforma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_Querforma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BSH_Präsentation</Template>
  <TotalTime>0</TotalTime>
  <Words>1106</Words>
  <Application>Microsoft Office PowerPoint</Application>
  <PresentationFormat>A4-Papier (210x297 mm)</PresentationFormat>
  <Paragraphs>244</Paragraphs>
  <Slides>18</Slides>
  <Notes>9</Notes>
  <HiddenSlides>2</HiddenSlides>
  <MMClips>0</MMClips>
  <ScaleCrop>false</ScaleCrop>
  <HeadingPairs>
    <vt:vector size="6" baseType="variant">
      <vt:variant>
        <vt:lpstr>Design</vt:lpstr>
      </vt:variant>
      <vt:variant>
        <vt:i4>2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18</vt:i4>
      </vt:variant>
    </vt:vector>
  </HeadingPairs>
  <TitlesOfParts>
    <vt:vector size="21" baseType="lpstr">
      <vt:lpstr>BSH_Präsentation</vt:lpstr>
      <vt:lpstr>1_20130508_BSH_Vorlage</vt:lpstr>
      <vt:lpstr>Acrobat Document</vt:lpstr>
      <vt:lpstr>PowerPoint-Präsentation</vt:lpstr>
      <vt:lpstr>Background &amp; Objective</vt:lpstr>
      <vt:lpstr>Background &amp; Objective</vt:lpstr>
      <vt:lpstr>Background &amp; Objective</vt:lpstr>
      <vt:lpstr>Current Status of the Sea State Portal</vt:lpstr>
      <vt:lpstr>Current Status of the Sea State Portal</vt:lpstr>
      <vt:lpstr>Current Status of the Sea State Portal</vt:lpstr>
      <vt:lpstr>Data quality control (automatic, real-time)</vt:lpstr>
      <vt:lpstr>Data quality control (automatic, real-time)</vt:lpstr>
      <vt:lpstr>Data quality control (automatic, real-time)</vt:lpstr>
      <vt:lpstr>Data quality control (automatic, real-time)</vt:lpstr>
      <vt:lpstr>Data quality control (automatic, real-time)</vt:lpstr>
      <vt:lpstr>Data quality control (automatic, real-time)</vt:lpstr>
      <vt:lpstr>Outlook</vt:lpstr>
      <vt:lpstr>PowerPoint-Präsentation</vt:lpstr>
      <vt:lpstr>References</vt:lpstr>
      <vt:lpstr>Data quality control (automatic, real-time)</vt:lpstr>
      <vt:lpstr>PowerPoint-Präsentation</vt:lpstr>
    </vt:vector>
  </TitlesOfParts>
  <Company>BSH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Im Dienst für Schifffahrt und Meer</dc:title>
  <dc:creator>Niels Peters</dc:creator>
  <cp:lastModifiedBy>Mayumi Wilms</cp:lastModifiedBy>
  <cp:revision>116</cp:revision>
  <cp:lastPrinted>2014-07-09T07:38:00Z</cp:lastPrinted>
  <dcterms:created xsi:type="dcterms:W3CDTF">2017-06-20T11:59:43Z</dcterms:created>
  <dcterms:modified xsi:type="dcterms:W3CDTF">2019-10-17T06:04:13Z</dcterms:modified>
</cp:coreProperties>
</file>