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63" r:id="rId5"/>
    <p:sldId id="280" r:id="rId6"/>
    <p:sldId id="272" r:id="rId7"/>
    <p:sldId id="281" r:id="rId8"/>
    <p:sldId id="260" r:id="rId9"/>
    <p:sldId id="259" r:id="rId10"/>
    <p:sldId id="279" r:id="rId11"/>
    <p:sldId id="271" r:id="rId12"/>
    <p:sldId id="274" r:id="rId13"/>
    <p:sldId id="275" r:id="rId14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2D2D2"/>
    <a:srgbClr val="DCDCDC"/>
    <a:srgbClr val="C8C8C8"/>
    <a:srgbClr val="FEFEFE"/>
    <a:srgbClr val="FFFFFE"/>
    <a:srgbClr val="B2B2B2"/>
    <a:srgbClr val="A6A698"/>
    <a:srgbClr val="008B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-2400" y="-11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AC5C364-F8D6-4CC8-A5B4-18BB6A0C6366}" type="datetime4">
              <a:rPr lang="nl-NL" smtClean="0"/>
              <a:t>16 oktober 2019</a:t>
            </a:fld>
            <a:endParaRPr 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5ECE614-CF06-4360-A034-A4F9B9C4995D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92900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649E94-D6FC-4F1F-AFA6-991AF343752D}" type="datetime4">
              <a:rPr lang="nl-NL" smtClean="0"/>
              <a:t>16 oktober 2019</a:t>
            </a:fld>
            <a:endParaRPr lang="nl-NL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2684D4-5C03-4A46-9CBF-D8F1FEEB2460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373242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3076575"/>
            <a:ext cx="6618288" cy="885825"/>
          </a:xfrm>
        </p:spPr>
        <p:txBody>
          <a:bodyPr tIns="0" bIns="0"/>
          <a:lstStyle>
            <a:lvl1pPr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nl-NL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113213"/>
            <a:ext cx="6618288" cy="1144587"/>
          </a:xfrm>
        </p:spPr>
        <p:txBody>
          <a:bodyPr/>
          <a:lstStyle>
            <a:lvl1pPr marL="0" indent="0"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nl-NL" noProof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4146550" cy="254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33375"/>
            <a:ext cx="2170112" cy="99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1595438"/>
            <a:ext cx="9144000" cy="319087"/>
          </a:xfrm>
          <a:prstGeom prst="rect">
            <a:avLst/>
          </a:prstGeom>
          <a:solidFill>
            <a:srgbClr val="7FA1B6">
              <a:alpha val="2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1914525"/>
            <a:ext cx="9144000" cy="319088"/>
          </a:xfrm>
          <a:prstGeom prst="rect">
            <a:avLst/>
          </a:prstGeom>
          <a:solidFill>
            <a:srgbClr val="7FA1B6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233613"/>
            <a:ext cx="9144000" cy="319087"/>
          </a:xfrm>
          <a:prstGeom prst="rect">
            <a:avLst/>
          </a:prstGeom>
          <a:solidFill>
            <a:srgbClr val="7FA1B6">
              <a:alpha val="7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sz="1600">
              <a:solidFill>
                <a:schemeClr val="bg1"/>
              </a:solidFill>
              <a:ea typeface="MS Gothic" charset="-128"/>
            </a:endParaRPr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0" y="1914525"/>
            <a:ext cx="9144000" cy="15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0" y="2233613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>
            <a:off x="0" y="1595438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dt" sz="quarter" idx="2"/>
          </p:nvPr>
        </p:nvSpPr>
        <p:spPr>
          <a:xfrm>
            <a:off x="2057400" y="5803900"/>
            <a:ext cx="6618288" cy="338138"/>
          </a:xfrm>
        </p:spPr>
        <p:txBody>
          <a:bodyPr/>
          <a:lstStyle>
            <a:lvl1pPr>
              <a:defRPr sz="1600"/>
            </a:lvl1pPr>
          </a:lstStyle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NOOS Annual Meeting Nov, 2019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18E87-0CAE-4287-929D-B4842452C8B9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268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5300" y="233363"/>
            <a:ext cx="2047875" cy="5549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6913" y="233363"/>
            <a:ext cx="5995987" cy="5549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NOOS Annual Meeting Nov, 2019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A78DCF-9440-4728-B0F5-FDF8D942C7C7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258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NOOS Annual Meeting Nov, 2019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8C096-3EE4-4BEC-940C-289F65359199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7104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NOOS Annual Meeting Nov, 2019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9D835F-19BB-40F0-A624-FCF442D93431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3393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69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NOOS Annual Meeting Nov, 2019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9EC3BE-B9AC-4CC1-B14D-FDB303D2EBD7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7489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NOOS Annual Meeting Nov, 2019</a:t>
            </a: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18990-E9C6-47B7-89CA-82525F27E0F2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0343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NOOS Annual Meeting Nov, 2019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CDB34A-53C9-4D7D-8EBA-7309284EFFDA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8070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NOOS Annual Meeting Nov, 2019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3D0F2F-A621-435F-B4D2-0418B1EB607A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968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NOOS Annual Meeting Nov, 2019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1E9F8B-D355-436C-A5FF-D203EE356B4D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6791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NOOS Annual Meeting Nov, 2019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010FE2-BC66-4C11-B2D2-0546B1B667B1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5891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6913" y="1482725"/>
            <a:ext cx="7874000" cy="430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Klik om de opmaakprofielen van de modeltekst te bewerken</a:t>
            </a:r>
          </a:p>
          <a:p>
            <a:pPr lvl="1"/>
            <a:r>
              <a:rPr lang="en-GB"/>
              <a:t>Tweede niveau</a:t>
            </a:r>
          </a:p>
          <a:p>
            <a:pPr lvl="2"/>
            <a:r>
              <a:rPr lang="en-GB"/>
              <a:t>Derde niveau</a:t>
            </a:r>
          </a:p>
          <a:p>
            <a:pPr lvl="3"/>
            <a:r>
              <a:rPr lang="en-GB"/>
              <a:t>Vierde niveau</a:t>
            </a:r>
          </a:p>
          <a:p>
            <a:pPr lvl="4"/>
            <a:r>
              <a:rPr lang="en-GB"/>
              <a:t>Vijfde niveau</a:t>
            </a:r>
          </a:p>
          <a:p>
            <a:pPr lvl="0"/>
            <a:endParaRPr lang="nl-NL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122613" y="6613525"/>
            <a:ext cx="1436687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8BBF"/>
                </a:solidFill>
              </a:defRPr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613525"/>
            <a:ext cx="2439988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008BBF"/>
                </a:solidFill>
              </a:defRPr>
            </a:lvl1pPr>
          </a:lstStyle>
          <a:p>
            <a:r>
              <a:rPr lang="en-US"/>
              <a:t>NOOS Annual Meeting Nov, 2019</a:t>
            </a: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83100" y="6613525"/>
            <a:ext cx="468313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8BBF"/>
                </a:solidFill>
              </a:defRPr>
            </a:lvl1pPr>
          </a:lstStyle>
          <a:p>
            <a:fld id="{DC5A28C5-F21B-4021-BE2C-2B9D4123791C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-1588"/>
            <a:ext cx="9123363" cy="954088"/>
          </a:xfrm>
          <a:prstGeom prst="rect">
            <a:avLst/>
          </a:prstGeom>
          <a:solidFill>
            <a:srgbClr val="A6A69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4925" y="-1588"/>
            <a:ext cx="1489075" cy="95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33" name="Picture 9" descr="D111-00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788" y="-22225"/>
            <a:ext cx="1585912" cy="97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-14288" y="-26988"/>
            <a:ext cx="9123363" cy="31908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317500"/>
            <a:ext cx="9123363" cy="317500"/>
          </a:xfrm>
          <a:prstGeom prst="rect">
            <a:avLst/>
          </a:prstGeom>
          <a:solidFill>
            <a:schemeClr val="tx1">
              <a:alpha val="35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35000"/>
            <a:ext cx="9123363" cy="3175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sz="1600">
              <a:solidFill>
                <a:schemeClr val="bg1"/>
              </a:solidFill>
              <a:ea typeface="MS Gothic" charset="-128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317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0" y="6350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0" y="952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96913" y="233363"/>
            <a:ext cx="8196262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te bewerken</a:t>
            </a:r>
          </a:p>
        </p:txBody>
      </p:sp>
      <p:pic>
        <p:nvPicPr>
          <p:cNvPr id="1042" name="Picture 18" descr="woordmerk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323013"/>
            <a:ext cx="15732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2B2B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3" name="Line 19"/>
          <p:cNvSpPr>
            <a:spLocks noChangeShapeType="1"/>
          </p:cNvSpPr>
          <p:nvPr/>
        </p:nvSpPr>
        <p:spPr bwMode="auto">
          <a:xfrm flipH="1">
            <a:off x="0" y="6467475"/>
            <a:ext cx="7032625" cy="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&gt;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noos.eurogoos.e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noos.eurogoos.eu/" TargetMode="External"/><Relationship Id="rId2" Type="http://schemas.openxmlformats.org/officeDocument/2006/relationships/hyperlink" Target="https://noos.matroos.rws.nl/timeseries/start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EXCHANGE OF WAVE FORECASTS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NOOS Annual Meeting 2019</a:t>
            </a:r>
          </a:p>
          <a:p>
            <a:endParaRPr lang="en-US" dirty="0"/>
          </a:p>
          <a:p>
            <a:r>
              <a:rPr lang="en-US" dirty="0"/>
              <a:t>FCOO, MUMM, DMI, UKMO, BSH, Deltares, </a:t>
            </a:r>
            <a:r>
              <a:rPr lang="en-US" dirty="0" err="1"/>
              <a:t>Rijkswaterstaat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NOOS </a:t>
            </a:r>
            <a:r>
              <a:rPr lang="nl-NL" dirty="0" err="1"/>
              <a:t>Factsheet</a:t>
            </a:r>
            <a:r>
              <a:rPr lang="nl-NL" dirty="0"/>
              <a:t> 15 </a:t>
            </a:r>
            <a:r>
              <a:rPr lang="nl-NL" dirty="0" err="1"/>
              <a:t>Oct</a:t>
            </a:r>
            <a:r>
              <a:rPr lang="nl-NL" dirty="0"/>
              <a:t> 2018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7439833"/>
              </p:ext>
            </p:extLst>
          </p:nvPr>
        </p:nvGraphicFramePr>
        <p:xfrm>
          <a:off x="683568" y="1052736"/>
          <a:ext cx="7776863" cy="5303520"/>
        </p:xfrm>
        <a:graphic>
          <a:graphicData uri="http://schemas.openxmlformats.org/drawingml/2006/table">
            <a:tbl>
              <a:tblPr firstRow="1" firstCol="1" bandRow="1"/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926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118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/>
                        </a:rPr>
                        <a:t>Project Aims/</a:t>
                      </a:r>
                      <a:endParaRPr lang="nl-NL" sz="1200" dirty="0"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/>
                        </a:rPr>
                        <a:t>Terms of reference</a:t>
                      </a:r>
                      <a:endParaRPr lang="nl-NL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Within NOOS, Deltares is responsible for the exchange of wave data. The data of various wave measurements is available via the NOOS-website (</a:t>
                      </a:r>
                      <a:r>
                        <a:rPr lang="en-US" sz="12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hlinkClick r:id="rId2" tooltip="http://noos.eurogoos.eu"/>
                        </a:rPr>
                        <a:t>http://noos.eurogoos.eu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). Since 2017, also wave forecasts are available via this website. The data flow must be kept up to date and if possible additional locations and model sources must be included.</a:t>
                      </a:r>
                      <a:endParaRPr lang="nl-NL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 </a:t>
                      </a:r>
                      <a:endParaRPr lang="nl-NL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The aim is to make the wave observation data and forecasts available for all NOOS-partners, as part of the NOOS vision. </a:t>
                      </a:r>
                      <a:endParaRPr lang="nl-NL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</a:rPr>
                        <a:t>Lead agency</a:t>
                      </a:r>
                      <a:endParaRPr lang="nl-NL" sz="1200"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</a:rPr>
                        <a:t>Lead scientist</a:t>
                      </a:r>
                      <a:endParaRPr lang="nl-NL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</a:rPr>
                        <a:t>Deltares</a:t>
                      </a:r>
                      <a:endParaRPr lang="nl-NL" sz="1200"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</a:rPr>
                        <a:t>Caroline Gautier (caroline.gautier@deltares.nl)</a:t>
                      </a:r>
                      <a:endParaRPr lang="nl-NL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89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</a:rPr>
                        <a:t>Participants</a:t>
                      </a:r>
                      <a:endParaRPr lang="nl-NL" sz="1200"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  <a:endParaRPr lang="nl-NL" sz="1200"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  <a:endParaRPr lang="nl-NL" sz="1200"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  <a:endParaRPr lang="nl-NL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• RWS, Marc Philippart </a:t>
                      </a:r>
                      <a:endParaRPr lang="nl-NL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• DMI, Jacob Woge Nielsen </a:t>
                      </a:r>
                      <a:endParaRPr lang="nl-NL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kern="50" dirty="0">
                          <a:effectLst/>
                          <a:latin typeface="+mn-lt"/>
                          <a:ea typeface="Basic Roman"/>
                          <a:cs typeface="Basic Roman"/>
                        </a:rPr>
                        <a:t>• FCOO, Carsten Hansen</a:t>
                      </a:r>
                      <a:endParaRPr lang="nl-NL" sz="1200" dirty="0"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kern="50" dirty="0">
                          <a:effectLst/>
                          <a:latin typeface="+mn-lt"/>
                          <a:ea typeface="Basic Roman"/>
                          <a:cs typeface="Basic Roman"/>
                        </a:rPr>
                        <a:t>• RBINS, Sebastien Legrand</a:t>
                      </a:r>
                      <a:endParaRPr lang="nl-NL" sz="1200" dirty="0"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+mn-lt"/>
                          <a:ea typeface="Basic Roman"/>
                          <a:cs typeface="Basic Roman"/>
                        </a:rPr>
                        <a:t>• UKMO, Andrew Saulter</a:t>
                      </a:r>
                      <a:endParaRPr lang="nl-NL" sz="1200" dirty="0"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+mn-lt"/>
                          <a:ea typeface="Basic Roman"/>
                          <a:cs typeface="Basic Roman"/>
                        </a:rPr>
                        <a:t>• BSH, </a:t>
                      </a:r>
                      <a:r>
                        <a:rPr lang="en-US" sz="1200" kern="50" dirty="0" err="1">
                          <a:effectLst/>
                          <a:latin typeface="+mn-lt"/>
                          <a:ea typeface="Basic Roman"/>
                          <a:cs typeface="Basic Roman"/>
                        </a:rPr>
                        <a:t>Thorger</a:t>
                      </a:r>
                      <a:r>
                        <a:rPr lang="en-US" sz="1200" kern="50" dirty="0">
                          <a:effectLst/>
                          <a:latin typeface="+mn-lt"/>
                          <a:ea typeface="Basic Roman"/>
                          <a:cs typeface="Basic Roman"/>
                        </a:rPr>
                        <a:t> </a:t>
                      </a:r>
                      <a:r>
                        <a:rPr lang="en-US" sz="1200" kern="50" dirty="0" err="1">
                          <a:effectLst/>
                          <a:latin typeface="+mn-lt"/>
                          <a:ea typeface="Basic Roman"/>
                          <a:cs typeface="Basic Roman"/>
                        </a:rPr>
                        <a:t>Brüning</a:t>
                      </a:r>
                      <a:r>
                        <a:rPr lang="en-US" sz="1200" kern="50" dirty="0">
                          <a:effectLst/>
                          <a:latin typeface="+mn-lt"/>
                          <a:ea typeface="Basic Roman"/>
                          <a:cs typeface="Basic Roman"/>
                        </a:rPr>
                        <a:t>, </a:t>
                      </a:r>
                      <a:r>
                        <a:rPr lang="en-US" sz="1200" dirty="0">
                          <a:effectLst/>
                          <a:latin typeface="+mn-lt"/>
                          <a:ea typeface="Times New Roman"/>
                        </a:rPr>
                        <a:t>Susanne Tamm</a:t>
                      </a:r>
                      <a:endParaRPr lang="nl-NL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</a:rPr>
                        <a:t>Activities in 2017-2018</a:t>
                      </a:r>
                      <a:endParaRPr lang="nl-NL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50">
                          <a:effectLst/>
                          <a:latin typeface="+mn-lt"/>
                          <a:ea typeface="Basic Roman"/>
                          <a:cs typeface="Basic Roman"/>
                        </a:rPr>
                        <a:t>In 2017/2018, the wave forecasts have been added for some 13 locations and three model sources</a:t>
                      </a:r>
                      <a:endParaRPr lang="nl-NL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913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FF"/>
                          </a:solidFill>
                          <a:effectLst/>
                          <a:latin typeface="+mn-lt"/>
                          <a:ea typeface="Times New Roman"/>
                        </a:rPr>
                        <a:t>Planned Activities for 2018-2019</a:t>
                      </a:r>
                      <a:endParaRPr lang="nl-NL" sz="1200">
                        <a:solidFill>
                          <a:srgbClr val="0000FF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200" strike="sngStrike" kern="5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Basic Roman"/>
                          <a:cs typeface="Basic Roman"/>
                        </a:rPr>
                        <a:t>• Include BSH and UKMO forecasts</a:t>
                      </a:r>
                      <a:endParaRPr lang="nl-NL" sz="1200" strike="sngStrike" kern="50" dirty="0">
                        <a:solidFill>
                          <a:srgbClr val="0000FF"/>
                        </a:solidFill>
                        <a:effectLst/>
                        <a:latin typeface="+mn-lt"/>
                        <a:ea typeface="Basic Roman"/>
                        <a:cs typeface="Basic Roman"/>
                      </a:endParaRP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200" strike="sngStrike" kern="5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Basic Roman"/>
                          <a:cs typeface="Basic Roman"/>
                        </a:rPr>
                        <a:t>• Include SWAN-DCSM (not only SWAN-ZUNO; the nested RWS model)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200" kern="5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Basic Roman"/>
                          <a:cs typeface="Basic Roman"/>
                        </a:rPr>
                        <a:t>• Check and improve availability of locations and model sources</a:t>
                      </a:r>
                      <a:endParaRPr lang="nl-NL" sz="1200" dirty="0">
                        <a:solidFill>
                          <a:srgbClr val="0000FF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5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Basic Roman"/>
                          <a:cs typeface="Basic Roman"/>
                        </a:rPr>
                        <a:t>• Extend number of locations</a:t>
                      </a:r>
                      <a:endParaRPr lang="nl-NL" sz="1200" dirty="0">
                        <a:solidFill>
                          <a:srgbClr val="0000FF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5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Basic Roman"/>
                          <a:cs typeface="Basic Roman"/>
                        </a:rPr>
                        <a:t>• Check wave frequency domain</a:t>
                      </a:r>
                      <a:endParaRPr lang="nl-NL" sz="1200" dirty="0">
                        <a:solidFill>
                          <a:srgbClr val="0000FF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5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Basic Roman"/>
                          <a:cs typeface="Basic Roman"/>
                        </a:rPr>
                        <a:t>• Find user friendly way to not only share the plots with model forecasts but also the files with the numeric values</a:t>
                      </a:r>
                      <a:endParaRPr lang="nl-NL" sz="1200" dirty="0">
                        <a:solidFill>
                          <a:srgbClr val="0000FF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5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Basic Roman"/>
                          <a:cs typeface="Basic Roman"/>
                        </a:rPr>
                        <a:t>• Find co-operation with working group 'validation' </a:t>
                      </a:r>
                      <a:endParaRPr lang="nl-NL" sz="1200" dirty="0">
                        <a:solidFill>
                          <a:srgbClr val="0000FF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5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Basic Roman"/>
                          <a:cs typeface="Basic Roman"/>
                        </a:rPr>
                        <a:t>• In future (beyond 2019?), a BMA (Bayesian Model Averaging) may be applied to make a weighted overall  'best' forecast.</a:t>
                      </a:r>
                      <a:endParaRPr lang="nl-NL" sz="1200" dirty="0">
                        <a:solidFill>
                          <a:srgbClr val="0000FF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</a:rPr>
                        <a:t>Link to project documents </a:t>
                      </a:r>
                      <a:endParaRPr lang="nl-NL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50" dirty="0">
                          <a:effectLst/>
                          <a:latin typeface="+mn-lt"/>
                          <a:ea typeface="Basic Roman"/>
                          <a:cs typeface="Basic Roman"/>
                        </a:rPr>
                        <a:t>https://noos.bsh.de/download/internal_documents/NOOS-waveforecastexchange_instructions26Sep2017.pdf</a:t>
                      </a:r>
                      <a:endParaRPr lang="nl-NL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NOOS Annual Meeting Nov, 2019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6116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Results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See:</a:t>
            </a:r>
          </a:p>
          <a:p>
            <a:endParaRPr lang="nl-NL" dirty="0"/>
          </a:p>
          <a:p>
            <a:r>
              <a:rPr lang="nl-NL" dirty="0">
                <a:hlinkClick r:id="rId2"/>
              </a:rPr>
              <a:t>https://noos.matroos.rws.nl/timeseries/start/</a:t>
            </a:r>
            <a:endParaRPr lang="nl-NL" dirty="0"/>
          </a:p>
          <a:p>
            <a:endParaRPr lang="nl-NL" dirty="0"/>
          </a:p>
          <a:p>
            <a:r>
              <a:rPr lang="nl-NL" dirty="0">
                <a:hlinkClick r:id="rId3"/>
              </a:rPr>
              <a:t>http://noos.eurogoos.eu/</a:t>
            </a:r>
            <a:endParaRPr lang="nl-NL" dirty="0"/>
          </a:p>
          <a:p>
            <a:r>
              <a:rPr lang="nl-NL" dirty="0"/>
              <a:t> </a:t>
            </a:r>
          </a:p>
          <a:p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NOOS Annual Meeting Nov, 2019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7597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HE10(?) North </a:t>
            </a:r>
            <a:r>
              <a:rPr lang="nl-NL" dirty="0" err="1"/>
              <a:t>Cormorant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NOOS Annual Meeting Nov, 2019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12</a:t>
            </a:fld>
            <a:endParaRPr lang="nl-N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7452320" cy="3726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1806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Hm0 A122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NOOS Annual Meeting Nov, 2019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13</a:t>
            </a:fld>
            <a:endParaRPr lang="nl-NL"/>
          </a:p>
        </p:txBody>
      </p:sp>
      <p:pic>
        <p:nvPicPr>
          <p:cNvPr id="4098" name="Picture 2" descr="N:\Projects\11202000\11202248\F. Other information\AnnualMeeting\matroostijdseries\wave_height_A1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541991" cy="4270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233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032" y="1052736"/>
            <a:ext cx="7297936" cy="4300538"/>
          </a:xfrm>
        </p:spPr>
        <p:txBody>
          <a:bodyPr/>
          <a:lstStyle/>
          <a:p>
            <a:pPr marL="0" indent="0"/>
            <a:r>
              <a:rPr lang="en-US" sz="1800" dirty="0">
                <a:solidFill>
                  <a:srgbClr val="00B0F0"/>
                </a:solidFill>
              </a:rPr>
              <a:t>It was decided in the Annual Meeting 2015 to extend the wave exchange with forecasts. </a:t>
            </a:r>
          </a:p>
          <a:p>
            <a:endParaRPr lang="en-US" sz="1800" dirty="0"/>
          </a:p>
          <a:p>
            <a:r>
              <a:rPr lang="en-US" sz="1600" dirty="0">
                <a:solidFill>
                  <a:srgbClr val="0070C0"/>
                </a:solidFill>
              </a:rPr>
              <a:t>• 2016-Q4: 	Form a working group on wave forecast exchange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• 2017-Q1/Q2: 	Ask institutes about their relevant wave models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• 2017-Q3: 	Define parameters, timing, formats and requirements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• 2017-Q4: 	Collect wave model forecasts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• 2018-Q1: 	Exchange wave model forecasts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• 2018-Q2/3/4: 	Improve the exchange of wave model forecasts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• 2019: 		Extend (locations, parameters, BMA?)</a:t>
            </a:r>
          </a:p>
          <a:p>
            <a:endParaRPr lang="en-US" sz="1600" dirty="0">
              <a:solidFill>
                <a:srgbClr val="002060"/>
              </a:solidFill>
            </a:endParaRPr>
          </a:p>
          <a:p>
            <a:r>
              <a:rPr lang="en-US" sz="1600" dirty="0">
                <a:solidFill>
                  <a:srgbClr val="002060"/>
                </a:solidFill>
              </a:rPr>
              <a:t>Carsten Hansen, 		FCOO</a:t>
            </a:r>
          </a:p>
          <a:p>
            <a:r>
              <a:rPr lang="en-US" sz="1600" dirty="0">
                <a:solidFill>
                  <a:srgbClr val="002060"/>
                </a:solidFill>
              </a:rPr>
              <a:t>Sebastien Legrand, 		RBINS</a:t>
            </a:r>
          </a:p>
          <a:p>
            <a:r>
              <a:rPr lang="en-US" sz="1600" dirty="0">
                <a:solidFill>
                  <a:srgbClr val="002060"/>
                </a:solidFill>
              </a:rPr>
              <a:t>Jacob Nielsen, 		DMI</a:t>
            </a:r>
          </a:p>
          <a:p>
            <a:r>
              <a:rPr lang="en-US" sz="1600" dirty="0">
                <a:solidFill>
                  <a:srgbClr val="002060"/>
                </a:solidFill>
              </a:rPr>
              <a:t>Andrew Saulter, 		UKMO</a:t>
            </a:r>
          </a:p>
          <a:p>
            <a:r>
              <a:rPr lang="en-US" sz="1600" dirty="0" err="1">
                <a:solidFill>
                  <a:srgbClr val="002060"/>
                </a:solidFill>
              </a:rPr>
              <a:t>Thorger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Brüning</a:t>
            </a:r>
            <a:r>
              <a:rPr lang="en-US" sz="1600" dirty="0">
                <a:solidFill>
                  <a:srgbClr val="002060"/>
                </a:solidFill>
              </a:rPr>
              <a:t>,		BSH / DWD</a:t>
            </a:r>
          </a:p>
          <a:p>
            <a:r>
              <a:rPr lang="en-US" sz="1600" dirty="0">
                <a:solidFill>
                  <a:srgbClr val="002060"/>
                </a:solidFill>
              </a:rPr>
              <a:t>Caroline Gautier,		RWS / Deltares</a:t>
            </a:r>
          </a:p>
          <a:p>
            <a:r>
              <a:rPr lang="en-US" sz="1600" i="1" dirty="0">
                <a:solidFill>
                  <a:srgbClr val="002060"/>
                </a:solidFill>
              </a:rPr>
              <a:t>Kieran Lyons		Marine Institute, IMI (interested)</a:t>
            </a:r>
          </a:p>
          <a:p>
            <a:endParaRPr lang="en-US" sz="1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NOOS Annual Meeting Nov, 2019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Institutes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052736"/>
            <a:ext cx="7874000" cy="4300538"/>
          </a:xfrm>
        </p:spPr>
        <p:txBody>
          <a:bodyPr/>
          <a:lstStyle/>
          <a:p>
            <a:r>
              <a:rPr lang="en-US" sz="1800" dirty="0">
                <a:solidFill>
                  <a:srgbClr val="0000FF"/>
                </a:solidFill>
              </a:rPr>
              <a:t>DMI 		WAM cycle 4.5 in DMI implementation (North Sea-			Baltic Sea model in 6-1 nautical mile resolution)</a:t>
            </a:r>
          </a:p>
          <a:p>
            <a:endParaRPr lang="en-US" sz="1800" dirty="0">
              <a:solidFill>
                <a:srgbClr val="0000FF"/>
              </a:solidFill>
            </a:endParaRPr>
          </a:p>
          <a:p>
            <a:r>
              <a:rPr lang="nl-NL" sz="1800" dirty="0">
                <a:solidFill>
                  <a:srgbClr val="0000FF"/>
                </a:solidFill>
              </a:rPr>
              <a:t>FCOO 		</a:t>
            </a:r>
            <a:r>
              <a:rPr lang="nl-NL" sz="1800" dirty="0" err="1">
                <a:solidFill>
                  <a:srgbClr val="0000FF"/>
                </a:solidFill>
              </a:rPr>
              <a:t>WaveWatch</a:t>
            </a:r>
            <a:r>
              <a:rPr lang="nl-NL" sz="1800" dirty="0">
                <a:solidFill>
                  <a:srgbClr val="0000FF"/>
                </a:solidFill>
              </a:rPr>
              <a:t> III</a:t>
            </a:r>
          </a:p>
          <a:p>
            <a:endParaRPr lang="nl-NL" sz="1800" dirty="0">
              <a:solidFill>
                <a:srgbClr val="0000FF"/>
              </a:solidFill>
            </a:endParaRPr>
          </a:p>
          <a:p>
            <a:r>
              <a:rPr lang="en-US" sz="1800" dirty="0">
                <a:solidFill>
                  <a:srgbClr val="0000FF"/>
                </a:solidFill>
              </a:rPr>
              <a:t>RBINS 		HYPAS and WAM</a:t>
            </a:r>
          </a:p>
          <a:p>
            <a:endParaRPr lang="en-US" sz="1800" dirty="0">
              <a:solidFill>
                <a:srgbClr val="0000FF"/>
              </a:solidFill>
            </a:endParaRPr>
          </a:p>
          <a:p>
            <a:r>
              <a:rPr lang="en-US" sz="1800" dirty="0">
                <a:solidFill>
                  <a:srgbClr val="0000FF"/>
                </a:solidFill>
              </a:rPr>
              <a:t>UK </a:t>
            </a:r>
            <a:r>
              <a:rPr lang="en-US" sz="1800" dirty="0" err="1">
                <a:solidFill>
                  <a:srgbClr val="0000FF"/>
                </a:solidFill>
              </a:rPr>
              <a:t>MetOffice</a:t>
            </a:r>
            <a:r>
              <a:rPr lang="en-US" sz="1800" dirty="0">
                <a:solidFill>
                  <a:srgbClr val="0000FF"/>
                </a:solidFill>
              </a:rPr>
              <a:t> 	NW European Shelf </a:t>
            </a:r>
            <a:r>
              <a:rPr lang="en-US" sz="1800" dirty="0" err="1">
                <a:solidFill>
                  <a:srgbClr val="0000FF"/>
                </a:solidFill>
              </a:rPr>
              <a:t>WaveWatch</a:t>
            </a:r>
            <a:r>
              <a:rPr lang="en-US" sz="1800" dirty="0">
                <a:solidFill>
                  <a:srgbClr val="0000FF"/>
                </a:solidFill>
              </a:rPr>
              <a:t> III</a:t>
            </a:r>
          </a:p>
          <a:p>
            <a:endParaRPr lang="en-US" sz="1800" dirty="0">
              <a:solidFill>
                <a:srgbClr val="0000FF"/>
              </a:solidFill>
            </a:endParaRPr>
          </a:p>
          <a:p>
            <a:r>
              <a:rPr lang="nl-NL" sz="1800" dirty="0">
                <a:solidFill>
                  <a:srgbClr val="0000FF"/>
                </a:solidFill>
              </a:rPr>
              <a:t>RWS 		SWAN-North Sea (DCSM &amp; ZUNO)</a:t>
            </a:r>
          </a:p>
          <a:p>
            <a:endParaRPr lang="nl-NL" sz="1800" dirty="0">
              <a:solidFill>
                <a:srgbClr val="0000FF"/>
              </a:solidFill>
            </a:endParaRPr>
          </a:p>
          <a:p>
            <a:r>
              <a:rPr lang="nl-NL" sz="1800" dirty="0">
                <a:solidFill>
                  <a:srgbClr val="0000FF"/>
                </a:solidFill>
              </a:rPr>
              <a:t>BSH/DWD	</a:t>
            </a:r>
            <a:r>
              <a:rPr lang="en-US" sz="1800" dirty="0">
                <a:solidFill>
                  <a:srgbClr val="0000FF"/>
                </a:solidFill>
              </a:rPr>
              <a:t>WAM cycle 4.5.4 in DWD implementation covering 			European Seas (called EWAM) ;0.05 x 0.1 degree 			forced by DWD-ICON-EU-Nest winds. 2x per day a 			78h-forecast is provided</a:t>
            </a:r>
          </a:p>
          <a:p>
            <a:endParaRPr lang="en-US" sz="1800" dirty="0">
              <a:solidFill>
                <a:srgbClr val="0000FF"/>
              </a:solidFill>
            </a:endParaRPr>
          </a:p>
          <a:p>
            <a:r>
              <a:rPr lang="en-US" sz="1800" i="1" dirty="0">
                <a:solidFill>
                  <a:srgbClr val="0000FF"/>
                </a:solidFill>
              </a:rPr>
              <a:t>IMI			SWAN 0.025 </a:t>
            </a:r>
            <a:r>
              <a:rPr lang="en-US" sz="1800" i="1" dirty="0" err="1">
                <a:solidFill>
                  <a:srgbClr val="0000FF"/>
                </a:solidFill>
              </a:rPr>
              <a:t>degr</a:t>
            </a:r>
            <a:r>
              <a:rPr lang="en-US" sz="1800" i="1" dirty="0">
                <a:solidFill>
                  <a:srgbClr val="0000FF"/>
                </a:solidFill>
              </a:rPr>
              <a:t>, 1/day. GFS wind</a:t>
            </a:r>
            <a:endParaRPr lang="nl-NL" sz="1800" i="1" dirty="0">
              <a:solidFill>
                <a:srgbClr val="0000FF"/>
              </a:solidFill>
            </a:endParaRPr>
          </a:p>
          <a:p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NOOS Annual Meeting Nov, 2019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207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N:\Projects\11200500\11200596\B. Measurements and calculations\waveforecasts\waveloc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836712"/>
            <a:ext cx="7603232" cy="5702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Locations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6235" y="1482725"/>
            <a:ext cx="1874677" cy="4300538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516216" y="1412776"/>
            <a:ext cx="2362919" cy="39604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000" kern="0" dirty="0"/>
              <a:t>	</a:t>
            </a:r>
            <a:r>
              <a:rPr lang="en-US" sz="1600" kern="0" dirty="0">
                <a:solidFill>
                  <a:srgbClr val="0070C0"/>
                </a:solidFill>
              </a:rPr>
              <a:t>1. North Cormorant</a:t>
            </a:r>
          </a:p>
          <a:p>
            <a:r>
              <a:rPr lang="en-US" sz="1600" kern="0" dirty="0">
                <a:solidFill>
                  <a:srgbClr val="0070C0"/>
                </a:solidFill>
              </a:rPr>
              <a:t>	2. </a:t>
            </a:r>
            <a:r>
              <a:rPr lang="en-US" sz="1600" kern="0" dirty="0" err="1">
                <a:solidFill>
                  <a:srgbClr val="0070C0"/>
                </a:solidFill>
              </a:rPr>
              <a:t>Vaderoarna</a:t>
            </a:r>
            <a:r>
              <a:rPr lang="en-US" sz="1600" kern="0" dirty="0">
                <a:solidFill>
                  <a:srgbClr val="0070C0"/>
                </a:solidFill>
              </a:rPr>
              <a:t> 	</a:t>
            </a:r>
            <a:endParaRPr lang="nl-NL" sz="1600" kern="0" dirty="0">
              <a:solidFill>
                <a:srgbClr val="0070C0"/>
              </a:solidFill>
            </a:endParaRPr>
          </a:p>
          <a:p>
            <a:r>
              <a:rPr lang="en-US" sz="1600" kern="0" dirty="0">
                <a:solidFill>
                  <a:srgbClr val="0070C0"/>
                </a:solidFill>
              </a:rPr>
              <a:t>	3. A122 	</a:t>
            </a:r>
          </a:p>
          <a:p>
            <a:r>
              <a:rPr lang="en-US" sz="1600" kern="0" dirty="0">
                <a:solidFill>
                  <a:srgbClr val="0070C0"/>
                </a:solidFill>
              </a:rPr>
              <a:t>	4. </a:t>
            </a:r>
            <a:r>
              <a:rPr lang="en-US" sz="1600" kern="0" dirty="0" err="1">
                <a:solidFill>
                  <a:srgbClr val="0070C0"/>
                </a:solidFill>
              </a:rPr>
              <a:t>Nymindegab</a:t>
            </a:r>
            <a:r>
              <a:rPr lang="en-US" sz="1600" kern="0" dirty="0">
                <a:solidFill>
                  <a:srgbClr val="0070C0"/>
                </a:solidFill>
              </a:rPr>
              <a:t>	</a:t>
            </a:r>
          </a:p>
          <a:p>
            <a:r>
              <a:rPr lang="en-US" sz="1600" kern="0" dirty="0">
                <a:solidFill>
                  <a:srgbClr val="0070C0"/>
                </a:solidFill>
              </a:rPr>
              <a:t>	5. Fino1WR </a:t>
            </a:r>
          </a:p>
          <a:p>
            <a:r>
              <a:rPr lang="en-US" sz="1600" kern="0" dirty="0">
                <a:solidFill>
                  <a:srgbClr val="0070C0"/>
                </a:solidFill>
              </a:rPr>
              <a:t>	6. Pl</a:t>
            </a:r>
            <a:r>
              <a:rPr lang="en-GB" sz="1600" kern="0" dirty="0" err="1">
                <a:solidFill>
                  <a:srgbClr val="0070C0"/>
                </a:solidFill>
              </a:rPr>
              <a:t>atform</a:t>
            </a:r>
            <a:r>
              <a:rPr lang="en-GB" sz="1600" kern="0" dirty="0">
                <a:solidFill>
                  <a:srgbClr val="0070C0"/>
                </a:solidFill>
              </a:rPr>
              <a:t> K13a</a:t>
            </a:r>
          </a:p>
          <a:p>
            <a:r>
              <a:rPr lang="en-GB" sz="1600" kern="0" dirty="0">
                <a:solidFill>
                  <a:srgbClr val="0070C0"/>
                </a:solidFill>
              </a:rPr>
              <a:t>	7. </a:t>
            </a:r>
            <a:r>
              <a:rPr lang="en-GB" sz="1600" kern="0" dirty="0" err="1">
                <a:solidFill>
                  <a:srgbClr val="0070C0"/>
                </a:solidFill>
              </a:rPr>
              <a:t>Europlatform</a:t>
            </a:r>
            <a:r>
              <a:rPr lang="en-GB" sz="1600" kern="0" dirty="0">
                <a:solidFill>
                  <a:srgbClr val="0070C0"/>
                </a:solidFill>
              </a:rPr>
              <a:t> 	</a:t>
            </a:r>
          </a:p>
          <a:p>
            <a:r>
              <a:rPr lang="en-GB" sz="1600" kern="0" dirty="0">
                <a:solidFill>
                  <a:srgbClr val="0070C0"/>
                </a:solidFill>
              </a:rPr>
              <a:t>	8. </a:t>
            </a:r>
            <a:r>
              <a:rPr lang="en-GB" sz="1600" kern="0" dirty="0" err="1">
                <a:solidFill>
                  <a:srgbClr val="0070C0"/>
                </a:solidFill>
              </a:rPr>
              <a:t>Westhinder</a:t>
            </a:r>
            <a:r>
              <a:rPr lang="en-GB" sz="1600" kern="0" dirty="0">
                <a:solidFill>
                  <a:srgbClr val="0070C0"/>
                </a:solidFill>
              </a:rPr>
              <a:t> 	</a:t>
            </a:r>
          </a:p>
          <a:p>
            <a:r>
              <a:rPr lang="en-GB" sz="1600" kern="0" dirty="0">
                <a:solidFill>
                  <a:srgbClr val="0070C0"/>
                </a:solidFill>
              </a:rPr>
              <a:t>	9. Cherbourg </a:t>
            </a:r>
          </a:p>
          <a:p>
            <a:r>
              <a:rPr lang="en-GB" sz="1600" kern="0" dirty="0">
                <a:solidFill>
                  <a:srgbClr val="0070C0"/>
                </a:solidFill>
              </a:rPr>
              <a:t>	10. </a:t>
            </a:r>
            <a:r>
              <a:rPr lang="en-GB" sz="1600" kern="0" dirty="0" err="1">
                <a:solidFill>
                  <a:srgbClr val="0070C0"/>
                </a:solidFill>
              </a:rPr>
              <a:t>Sleipner</a:t>
            </a:r>
            <a:r>
              <a:rPr lang="en-GB" sz="1600" kern="0" dirty="0">
                <a:solidFill>
                  <a:srgbClr val="0070C0"/>
                </a:solidFill>
              </a:rPr>
              <a:t>-A </a:t>
            </a:r>
          </a:p>
          <a:p>
            <a:r>
              <a:rPr lang="en-GB" sz="1600" kern="0" dirty="0">
                <a:solidFill>
                  <a:srgbClr val="0070C0"/>
                </a:solidFill>
              </a:rPr>
              <a:t>	11. buoy_K7</a:t>
            </a:r>
          </a:p>
          <a:p>
            <a:r>
              <a:rPr lang="en-GB" sz="1600" kern="0" dirty="0">
                <a:solidFill>
                  <a:srgbClr val="0070C0"/>
                </a:solidFill>
              </a:rPr>
              <a:t>	12. buoy_M3 </a:t>
            </a:r>
          </a:p>
          <a:p>
            <a:r>
              <a:rPr lang="en-GB" sz="1600" kern="0" dirty="0">
                <a:solidFill>
                  <a:srgbClr val="0070C0"/>
                </a:solidFill>
              </a:rPr>
              <a:t>	13. buoy_M5</a:t>
            </a:r>
          </a:p>
          <a:p>
            <a:endParaRPr lang="en-GB" sz="1600" kern="0" dirty="0">
              <a:solidFill>
                <a:srgbClr val="0070C0"/>
              </a:solidFill>
            </a:endParaRPr>
          </a:p>
          <a:p>
            <a:r>
              <a:rPr lang="en-GB" sz="1600" kern="0" dirty="0">
                <a:solidFill>
                  <a:srgbClr val="0070C0"/>
                </a:solidFill>
              </a:rPr>
              <a:t>	 forecasts available</a:t>
            </a:r>
            <a:endParaRPr lang="nl-NL" sz="1600" kern="0" dirty="0">
              <a:solidFill>
                <a:srgbClr val="0070C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NOOS Annual Meeting Nov, 2019</a:t>
            </a:r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4" name="Flowchart: Connector 3"/>
          <p:cNvSpPr/>
          <p:nvPr/>
        </p:nvSpPr>
        <p:spPr>
          <a:xfrm>
            <a:off x="6588224" y="5517232"/>
            <a:ext cx="216024" cy="216024"/>
          </a:xfrm>
          <a:prstGeom prst="flowChartConnector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3508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60D83-7104-4E26-88CF-8E15304B7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7707A0-CFA0-48A9-8997-0ACD8BA17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NOOS Annual Meeting Nov, 2019</a:t>
            </a:r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A47DEE-31B1-49B6-9796-3511AE4BF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5</a:t>
            </a:fld>
            <a:endParaRPr lang="nl-NL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539CE4-873D-4E2B-B42E-71D6D49C71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95" y="3779907"/>
            <a:ext cx="5401220" cy="27006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9ACED00-5FBE-43BF-B686-B4B9D6CDE365}"/>
              </a:ext>
            </a:extLst>
          </p:cNvPr>
          <p:cNvSpPr txBox="1"/>
          <p:nvPr/>
        </p:nvSpPr>
        <p:spPr>
          <a:xfrm>
            <a:off x="6297910" y="1010171"/>
            <a:ext cx="23042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Wave_height_Hm0</a:t>
            </a:r>
          </a:p>
          <a:p>
            <a:r>
              <a:rPr lang="en-US" dirty="0"/>
              <a:t>FINO</a:t>
            </a:r>
          </a:p>
          <a:p>
            <a:endParaRPr lang="en-US" dirty="0"/>
          </a:p>
          <a:p>
            <a:r>
              <a:rPr lang="en-US" dirty="0"/>
              <a:t>FCOO</a:t>
            </a:r>
          </a:p>
          <a:p>
            <a:r>
              <a:rPr lang="en-US" dirty="0"/>
              <a:t>UKMO</a:t>
            </a:r>
          </a:p>
          <a:p>
            <a:r>
              <a:rPr lang="en-US" dirty="0"/>
              <a:t>DMI</a:t>
            </a:r>
          </a:p>
          <a:p>
            <a:r>
              <a:rPr lang="en-US" dirty="0"/>
              <a:t>MUMM</a:t>
            </a:r>
          </a:p>
          <a:p>
            <a:r>
              <a:rPr lang="en-US" dirty="0"/>
              <a:t>BSH</a:t>
            </a:r>
          </a:p>
          <a:p>
            <a:r>
              <a:rPr lang="en-US"/>
              <a:t>RWS</a:t>
            </a:r>
            <a:endParaRPr lang="nl-NL" dirty="0"/>
          </a:p>
          <a:p>
            <a:endParaRPr lang="nl-NL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812607-C276-43D0-B5E7-C3CD516CB533}"/>
              </a:ext>
            </a:extLst>
          </p:cNvPr>
          <p:cNvSpPr txBox="1"/>
          <p:nvPr/>
        </p:nvSpPr>
        <p:spPr>
          <a:xfrm>
            <a:off x="6300192" y="4168770"/>
            <a:ext cx="24734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Wave_height_Hm0</a:t>
            </a:r>
          </a:p>
          <a:p>
            <a:r>
              <a:rPr lang="en-US" dirty="0"/>
              <a:t>A122</a:t>
            </a:r>
          </a:p>
          <a:p>
            <a:endParaRPr lang="en-US" dirty="0"/>
          </a:p>
          <a:p>
            <a:r>
              <a:rPr lang="en-US" dirty="0"/>
              <a:t>FCOO</a:t>
            </a:r>
          </a:p>
          <a:p>
            <a:r>
              <a:rPr lang="en-US" dirty="0"/>
              <a:t>UKMO</a:t>
            </a:r>
          </a:p>
          <a:p>
            <a:r>
              <a:rPr lang="en-US" dirty="0"/>
              <a:t>DMI</a:t>
            </a:r>
          </a:p>
          <a:p>
            <a:r>
              <a:rPr lang="en-US" dirty="0"/>
              <a:t>MUMM</a:t>
            </a:r>
          </a:p>
          <a:p>
            <a:r>
              <a:rPr lang="en-US" dirty="0"/>
              <a:t>BSH</a:t>
            </a:r>
            <a:endParaRPr lang="nl-NL" dirty="0"/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9C5915CF-2EFD-4803-9862-4F34240269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13" y="1028427"/>
            <a:ext cx="5401220" cy="2700610"/>
          </a:xfrm>
        </p:spPr>
      </p:pic>
    </p:spTree>
    <p:extLst>
      <p:ext uri="{BB962C8B-B14F-4D97-AF65-F5344CB8AC3E}">
        <p14:creationId xmlns:p14="http://schemas.microsoft.com/office/powerpoint/2010/main" val="1713237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Recent updates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>
                <a:solidFill>
                  <a:srgbClr val="0000FF"/>
                </a:solidFill>
              </a:rPr>
              <a:t>To</a:t>
            </a:r>
            <a:r>
              <a:rPr lang="nl-NL" dirty="0">
                <a:solidFill>
                  <a:srgbClr val="0000FF"/>
                </a:solidFill>
              </a:rPr>
              <a:t> </a:t>
            </a:r>
            <a:r>
              <a:rPr lang="nl-NL" dirty="0" err="1">
                <a:solidFill>
                  <a:srgbClr val="0000FF"/>
                </a:solidFill>
              </a:rPr>
              <a:t>be</a:t>
            </a:r>
            <a:r>
              <a:rPr lang="nl-NL" dirty="0">
                <a:solidFill>
                  <a:srgbClr val="0000FF"/>
                </a:solidFill>
              </a:rPr>
              <a:t> </a:t>
            </a:r>
            <a:r>
              <a:rPr lang="nl-NL" dirty="0" err="1">
                <a:solidFill>
                  <a:srgbClr val="0000FF"/>
                </a:solidFill>
              </a:rPr>
              <a:t>solved</a:t>
            </a:r>
            <a:r>
              <a:rPr lang="nl-NL" dirty="0">
                <a:solidFill>
                  <a:srgbClr val="0000FF"/>
                </a:solidFill>
              </a:rPr>
              <a:t> in 2019:</a:t>
            </a:r>
          </a:p>
          <a:p>
            <a:endParaRPr lang="nl-NL" dirty="0">
              <a:solidFill>
                <a:srgbClr val="0000FF"/>
              </a:solidFill>
            </a:endParaRPr>
          </a:p>
          <a:p>
            <a:pPr>
              <a:buFontTx/>
              <a:buChar char="-"/>
            </a:pPr>
            <a:r>
              <a:rPr lang="nl-NL" dirty="0"/>
              <a:t>issues like 	</a:t>
            </a:r>
            <a:r>
              <a:rPr lang="nl-NL" dirty="0" err="1"/>
              <a:t>slightly</a:t>
            </a:r>
            <a:r>
              <a:rPr lang="nl-NL" dirty="0"/>
              <a:t> different </a:t>
            </a:r>
            <a:r>
              <a:rPr lang="nl-NL" dirty="0" err="1"/>
              <a:t>location</a:t>
            </a:r>
            <a:r>
              <a:rPr lang="nl-NL" dirty="0"/>
              <a:t> </a:t>
            </a:r>
            <a:r>
              <a:rPr lang="nl-NL" dirty="0" err="1"/>
              <a:t>names</a:t>
            </a:r>
            <a:r>
              <a:rPr lang="nl-NL" dirty="0"/>
              <a:t> (FINO </a:t>
            </a:r>
            <a:r>
              <a:rPr lang="nl-NL" dirty="0" err="1"/>
              <a:t>vs</a:t>
            </a:r>
            <a:r>
              <a:rPr lang="nl-NL" dirty="0"/>
              <a:t> FINO1WR)</a:t>
            </a:r>
          </a:p>
          <a:p>
            <a:pPr marL="1371600" lvl="3" indent="0">
              <a:buNone/>
            </a:pPr>
            <a:r>
              <a:rPr lang="nl-NL" dirty="0"/>
              <a:t>	</a:t>
            </a:r>
            <a:r>
              <a:rPr lang="nl-NL" dirty="0" err="1"/>
              <a:t>slightly</a:t>
            </a:r>
            <a:r>
              <a:rPr lang="nl-NL" dirty="0"/>
              <a:t> different </a:t>
            </a:r>
            <a:r>
              <a:rPr lang="nl-NL" dirty="0" err="1"/>
              <a:t>coordinates</a:t>
            </a:r>
            <a:r>
              <a:rPr lang="nl-NL" dirty="0"/>
              <a:t> </a:t>
            </a:r>
          </a:p>
          <a:p>
            <a:pPr marL="1371600" lvl="3" indent="0">
              <a:buNone/>
            </a:pPr>
            <a:r>
              <a:rPr lang="nl-NL" dirty="0"/>
              <a:t>	</a:t>
            </a:r>
            <a:r>
              <a:rPr lang="nl-NL" dirty="0" err="1"/>
              <a:t>observations</a:t>
            </a:r>
            <a:r>
              <a:rPr lang="nl-NL" dirty="0"/>
              <a:t> 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allways</a:t>
            </a:r>
            <a:r>
              <a:rPr lang="nl-NL" dirty="0"/>
              <a:t> </a:t>
            </a:r>
            <a:r>
              <a:rPr lang="nl-NL" dirty="0" err="1"/>
              <a:t>available</a:t>
            </a:r>
            <a:endParaRPr lang="nl-NL" dirty="0"/>
          </a:p>
          <a:p>
            <a:pPr marL="1371600" lvl="3" indent="0">
              <a:buNone/>
            </a:pPr>
            <a:r>
              <a:rPr lang="nl-NL" dirty="0"/>
              <a:t>	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all</a:t>
            </a:r>
            <a:r>
              <a:rPr lang="nl-NL" dirty="0"/>
              <a:t> model data </a:t>
            </a:r>
            <a:r>
              <a:rPr lang="nl-NL" dirty="0" err="1"/>
              <a:t>available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locations</a:t>
            </a:r>
            <a:r>
              <a:rPr lang="nl-NL" dirty="0"/>
              <a:t> </a:t>
            </a:r>
          </a:p>
          <a:p>
            <a:pPr marL="1371600" lvl="3" indent="0">
              <a:buNone/>
            </a:pPr>
            <a:r>
              <a:rPr lang="nl-NL" dirty="0"/>
              <a:t>	…</a:t>
            </a:r>
          </a:p>
          <a:p>
            <a:pPr marL="1371600" lvl="3" indent="0">
              <a:buNone/>
            </a:pPr>
            <a:r>
              <a:rPr lang="nl-NL" dirty="0">
                <a:solidFill>
                  <a:srgbClr val="0000FF"/>
                </a:solidFill>
              </a:rPr>
              <a:t>	</a:t>
            </a:r>
            <a:r>
              <a:rPr lang="nl-NL" dirty="0"/>
              <a:t>	</a:t>
            </a:r>
          </a:p>
          <a:p>
            <a:pPr marL="1371600" lvl="3" indent="0">
              <a:buNone/>
            </a:pPr>
            <a:r>
              <a:rPr lang="nl-NL" dirty="0"/>
              <a:t>	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NOOS Annual Meeting Nov, 2019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474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64632-DABE-4551-A71A-125D8FFF5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B7ACE5B-7C7B-4E65-8514-9B7B768010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13" y="1664494"/>
            <a:ext cx="7874000" cy="39370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D4D066-76F8-40F6-BC6C-89321BA92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NOOS Annual Meeting Nov, 2019</a:t>
            </a:r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19BB26-C3E3-48B7-9618-D564101E0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102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Wave parameters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rgbClr val="0000FF"/>
                </a:solidFill>
              </a:rPr>
              <a:t>- waveheight_hm0</a:t>
            </a:r>
          </a:p>
          <a:p>
            <a:r>
              <a:rPr lang="nl-NL" dirty="0">
                <a:solidFill>
                  <a:srgbClr val="0000FF"/>
                </a:solidFill>
              </a:rPr>
              <a:t>- waveperiod_tm02</a:t>
            </a:r>
          </a:p>
          <a:p>
            <a:r>
              <a:rPr lang="nl-NL" dirty="0">
                <a:solidFill>
                  <a:srgbClr val="0000FF"/>
                </a:solidFill>
              </a:rPr>
              <a:t>- </a:t>
            </a:r>
            <a:r>
              <a:rPr lang="nl-NL" dirty="0" err="1">
                <a:solidFill>
                  <a:srgbClr val="0000FF"/>
                </a:solidFill>
              </a:rPr>
              <a:t>waveperiod_tp</a:t>
            </a:r>
            <a:endParaRPr lang="nl-NL" dirty="0">
              <a:solidFill>
                <a:srgbClr val="0000FF"/>
              </a:solidFill>
            </a:endParaRPr>
          </a:p>
          <a:p>
            <a:r>
              <a:rPr lang="nl-NL" dirty="0">
                <a:solidFill>
                  <a:srgbClr val="0000FF"/>
                </a:solidFill>
              </a:rPr>
              <a:t>- </a:t>
            </a:r>
            <a:r>
              <a:rPr lang="nl-NL" dirty="0" err="1">
                <a:solidFill>
                  <a:srgbClr val="0000FF"/>
                </a:solidFill>
              </a:rPr>
              <a:t>waveperiod_tz</a:t>
            </a:r>
            <a:endParaRPr lang="nl-NL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- swellwaveheight_hm0 (low frequency wave height for </a:t>
            </a:r>
            <a:r>
              <a:rPr lang="nl-NL" dirty="0">
                <a:solidFill>
                  <a:srgbClr val="0000FF"/>
                </a:solidFill>
              </a:rPr>
              <a:t>0-0.1 Hz)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0000FF"/>
                </a:solidFill>
              </a:rPr>
              <a:t>…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 marL="0" indent="0"/>
            <a:r>
              <a:rPr lang="nl-NL" dirty="0" err="1"/>
              <a:t>Frequencies</a:t>
            </a:r>
            <a:r>
              <a:rPr lang="nl-NL" dirty="0"/>
              <a:t>: 0.03 - 0.5 Hz?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NOOS Annual Meeting Nov, 2019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5121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Format (</a:t>
            </a:r>
            <a:r>
              <a:rPr lang="nl-NL" dirty="0" err="1"/>
              <a:t>ascii</a:t>
            </a:r>
            <a:r>
              <a:rPr lang="nl-NL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rgbClr val="00B0F0"/>
                </a:solidFill>
              </a:rPr>
              <a:t>2017090600.fcoo.tgz</a:t>
            </a:r>
          </a:p>
          <a:p>
            <a:r>
              <a:rPr lang="nl-NL" dirty="0">
                <a:solidFill>
                  <a:srgbClr val="0070C0"/>
                </a:solidFill>
              </a:rPr>
              <a:t>- 	Fino1WR.waveperiod_tm02_prd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0070C0"/>
                </a:solidFill>
              </a:rPr>
              <a:t>Europlatform.waveheight_hm0_prd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0070C0"/>
                </a:solidFill>
              </a:rPr>
              <a:t>…</a:t>
            </a:r>
          </a:p>
          <a:p>
            <a:endParaRPr lang="nl-NL" dirty="0"/>
          </a:p>
          <a:p>
            <a:r>
              <a:rPr lang="nl-NL" dirty="0">
                <a:solidFill>
                  <a:srgbClr val="002060"/>
                </a:solidFill>
              </a:rPr>
              <a:t>201605020000 2.5700</a:t>
            </a:r>
          </a:p>
          <a:p>
            <a:r>
              <a:rPr lang="nl-NL" dirty="0">
                <a:solidFill>
                  <a:srgbClr val="002060"/>
                </a:solidFill>
              </a:rPr>
              <a:t>201605020010 2.8000</a:t>
            </a:r>
          </a:p>
          <a:p>
            <a:r>
              <a:rPr lang="nl-NL" dirty="0">
                <a:solidFill>
                  <a:srgbClr val="002060"/>
                </a:solidFill>
              </a:rPr>
              <a:t>201605020020 2.9100</a:t>
            </a:r>
          </a:p>
          <a:p>
            <a:r>
              <a:rPr lang="nl-NL" dirty="0">
                <a:solidFill>
                  <a:srgbClr val="002060"/>
                </a:solidFill>
              </a:rPr>
              <a:t>201605020030 2.9100</a:t>
            </a:r>
          </a:p>
          <a:p>
            <a:r>
              <a:rPr lang="nl-NL" dirty="0">
                <a:solidFill>
                  <a:srgbClr val="002060"/>
                </a:solidFill>
              </a:rPr>
              <a:t>201605020040 2.6500</a:t>
            </a:r>
          </a:p>
          <a:p>
            <a:r>
              <a:rPr lang="nl-NL" dirty="0">
                <a:solidFill>
                  <a:srgbClr val="002060"/>
                </a:solidFill>
              </a:rPr>
              <a:t>201605020050 2.4900</a:t>
            </a:r>
          </a:p>
          <a:p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NOOS Annual Meeting Nov, 2019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9510881"/>
      </p:ext>
    </p:extLst>
  </p:cSld>
  <p:clrMapOvr>
    <a:masterClrMapping/>
  </p:clrMapOvr>
</p:sld>
</file>

<file path=ppt/theme/theme1.xml><?xml version="1.0" encoding="utf-8"?>
<a:theme xmlns:a="http://schemas.openxmlformats.org/drawingml/2006/main" name="Deltares template 2010">
  <a:themeElements>
    <a:clrScheme name="Deltares_tem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ltares_tem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ltares_tem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Deltares Template</Template>
  <TotalTime>746</TotalTime>
  <Words>512</Words>
  <Application>Microsoft Office PowerPoint</Application>
  <PresentationFormat>On-screen Show (4:3)</PresentationFormat>
  <Paragraphs>167</Paragraphs>
  <Slides>13</Slides>
  <Notes>0</Notes>
  <HiddenSlides>3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Wingdings</vt:lpstr>
      <vt:lpstr>Deltares template 2010</vt:lpstr>
      <vt:lpstr>EXCHANGE OF WAVE FORECASTS</vt:lpstr>
      <vt:lpstr>Introduction</vt:lpstr>
      <vt:lpstr>Institutes</vt:lpstr>
      <vt:lpstr>Locations</vt:lpstr>
      <vt:lpstr>PowerPoint Presentation</vt:lpstr>
      <vt:lpstr>Recent updates</vt:lpstr>
      <vt:lpstr>PowerPoint Presentation</vt:lpstr>
      <vt:lpstr>Wave parameters</vt:lpstr>
      <vt:lpstr>Format (ascii)</vt:lpstr>
      <vt:lpstr>NOOS Factsheet 15 Oct 2018</vt:lpstr>
      <vt:lpstr>Results</vt:lpstr>
      <vt:lpstr>HE10(?) North Cormorant</vt:lpstr>
      <vt:lpstr>Hm0 A122</vt:lpstr>
    </vt:vector>
  </TitlesOfParts>
  <Company>Stichting Deltares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Caroline Gautier</dc:creator>
  <cp:lastModifiedBy>Caroline Gautier</cp:lastModifiedBy>
  <cp:revision>60</cp:revision>
  <cp:lastPrinted>2007-11-21T13:24:47Z</cp:lastPrinted>
  <dcterms:created xsi:type="dcterms:W3CDTF">2017-11-15T10:33:35Z</dcterms:created>
  <dcterms:modified xsi:type="dcterms:W3CDTF">2019-10-16T12:59:12Z</dcterms:modified>
</cp:coreProperties>
</file>