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ldMasterIdLst>
    <p:sldMasterId id="2147483648" r:id="rId5"/>
  </p:sldMasterIdLst>
  <p:sldIdLst>
    <p:sldId id="256" r:id="rId6"/>
    <p:sldId id="257" r:id="rId7"/>
    <p:sldId id="270" r:id="rId8"/>
    <p:sldId id="260" r:id="rId9"/>
    <p:sldId id="261" r:id="rId10"/>
    <p:sldId id="262" r:id="rId11"/>
    <p:sldId id="258" r:id="rId12"/>
    <p:sldId id="259" r:id="rId13"/>
    <p:sldId id="264" r:id="rId14"/>
    <p:sldId id="266" r:id="rId15"/>
    <p:sldId id="265" r:id="rId16"/>
    <p:sldId id="267" r:id="rId17"/>
    <p:sldId id="268" r:id="rId18"/>
    <p:sldId id="269" r:id="rId19"/>
    <p:sldId id="271" r:id="rId20"/>
    <p:sldId id="272" r:id="rId21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dt="1574835811" val="973" rev64="64" revOS="3"/>
      <pr:smFileRevision xmlns:pr="smNativeData" dt="1574835811" val="0"/>
      <pr:guideOptions xmlns:pr="smNativeData" dt="157483581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lastView="sldSorterView">
  <p:slideViewPr>
    <p:cSldViewPr snapToGrid="0">
      <p:cViewPr varScale="1">
        <p:scale>
          <a:sx n="65" d="100"/>
          <a:sy n="65" d="100"/>
        </p:scale>
        <p:origin x="2490" y="211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3" d="100"/>
        <a:sy n="33" d="100"/>
      </p:scale>
      <p:origin x="0" y="0"/>
    </p:cViewPr>
  </p:sorterViewPr>
  <p:notesViewPr>
    <p:cSldViewPr snapToGrid="0">
      <p:cViewPr>
        <p:scale>
          <a:sx n="65" d="100"/>
          <a:sy n="65" d="100"/>
        </p:scale>
        <p:origin x="2490" y="211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BF3w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gCQAA6AYAAKBBAACYFQAAEAAAACYAAAAIAAAAgYAAAAAAAAA=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en-us" sz="60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YAb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gCQAAKRYAAKBBAABYIAAAEAAAACYAAAAIAAAAAYAAAAAAAAA=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lang="en-us" sz="2400"/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lang="en-us" sz="1600"/>
            </a:lvl6pPr>
            <a:lvl7pPr marL="2743200" indent="0" algn="ctr">
              <a:buNone/>
              <a:defRPr lang="en-us" sz="1600"/>
            </a:lvl7pPr>
            <a:lvl8pPr marL="3200400" indent="0" algn="ctr">
              <a:buNone/>
              <a:defRPr lang="en-us" sz="1600"/>
            </a:lvl8pPr>
            <a:lvl9pPr marL="3657600" indent="0" algn="ctr">
              <a:buNone/>
              <a:defRPr lang="en-us" sz="1600"/>
            </a:lvl9pPr>
          </a:lstStyle>
          <a:p>
            <a:pPr>
              <a:defRPr lang="en-us"/>
            </a:pPr>
            <a:r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0BDDF52F-61E6-8803-A865-9756BB2B5EC2}" type="datetime1">
              <a:rPr lang="en-gb"/>
              <a:t>18/10/2019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316D1B18-56DC-38ED-92D5-A0B8559B64F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5EFD479F-D1B3-A8B1-FD45-27E4090B0B72}" type="datetime1">
              <a:rPr lang="en-gb"/>
              <a:t>18/10/2019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42F75980-CEAF-A2AF-E14F-38FA1701176D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sNQAAPwIAANhFAAAAJgAAEAAAACYAAAAIAAAAAwAAAAAAAAA="/>
              </a:ext>
            </a:extLst>
          </p:cNvSpPr>
          <p:nvPr>
            <p:ph type="title"/>
          </p:nvPr>
        </p:nvSpPr>
        <p:spPr>
          <a:xfrm>
            <a:off x="8724900" y="365125"/>
            <a:ext cx="2628900" cy="581215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Lw0AAAAJgAAEAAAACYAAAAIAAAAAwAAAAAAAAA="/>
              </a:ext>
            </a:extLst>
          </p:cNvSpPr>
          <p:nvPr>
            <p:ph idx="1"/>
          </p:nvPr>
        </p:nvSpPr>
        <p:spPr>
          <a:xfrm>
            <a:off x="838200" y="365125"/>
            <a:ext cx="7734300" cy="581215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0087E95D-13ED-D21F-A33F-E54AA77155B0}" type="datetime1">
              <a:rPr lang="en-gb"/>
              <a:t>18/10/2019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A0021CF-8197-55D7-D9B8-77826FF62F22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B2Jg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BxQQ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DiXUU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3EC0B4ED-A3D3-9542-9D78-5517FA366B00}" type="datetime1">
              <a:rPr lang="en-gb"/>
              <a:t>18/10/2019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4E77BBC-F299-B28D-D75F-04D835112151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eBQAAhQoAAM5FAAARHAAAEAAAACYAAAAIAAAAgYAAAAAAAAA="/>
              </a:ext>
            </a:extLst>
          </p:cNvSpPr>
          <p:nvPr>
            <p:ph type="title"/>
          </p:nvPr>
        </p:nvSpPr>
        <p:spPr>
          <a:xfrm>
            <a:off x="831850" y="1710055"/>
            <a:ext cx="10515600" cy="2852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n-us" sz="60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eBQAAPBwAAM5FAAB2JQAAEAAAACYAAAAIAAAAAYAAAAAAAAA="/>
              </a:ext>
            </a:extLst>
          </p:cNvSpPr>
          <p:nvPr>
            <p:ph idx="1"/>
          </p:nvPr>
        </p:nvSpPr>
        <p:spPr>
          <a:xfrm>
            <a:off x="831850" y="4589780"/>
            <a:ext cx="10515600" cy="1499870"/>
          </a:xfrm>
        </p:spPr>
        <p:txBody>
          <a:bodyPr/>
          <a:lstStyle>
            <a:lvl1pPr marL="0" indent="0">
              <a:buNone/>
              <a:defRPr lang="en-us" sz="2400">
                <a:solidFill>
                  <a:srgbClr val="8C8C8C"/>
                </a:solidFill>
              </a:defRPr>
            </a:lvl1pPr>
            <a:lvl2pPr marL="457200" indent="0">
              <a:buNone/>
              <a:defRPr lang="en-us" sz="2000">
                <a:solidFill>
                  <a:srgbClr val="8C8C8C"/>
                </a:solidFill>
              </a:defRPr>
            </a:lvl2pPr>
            <a:lvl3pPr marL="914400" indent="0">
              <a:buNone/>
              <a:defRPr lang="en-us" sz="1800">
                <a:solidFill>
                  <a:srgbClr val="8C8C8C"/>
                </a:solidFill>
              </a:defRPr>
            </a:lvl3pPr>
            <a:lvl4pPr marL="1371600" indent="0">
              <a:buNone/>
              <a:defRPr lang="en-us" sz="1600">
                <a:solidFill>
                  <a:srgbClr val="8C8C8C"/>
                </a:solidFill>
              </a:defRPr>
            </a:lvl4pPr>
            <a:lvl5pPr marL="1828800" indent="0">
              <a:buNone/>
              <a:defRPr lang="en-us" sz="1600">
                <a:solidFill>
                  <a:srgbClr val="8C8C8C"/>
                </a:solidFill>
              </a:defRPr>
            </a:lvl5pPr>
            <a:lvl6pPr marL="2286000" indent="0">
              <a:buNone/>
              <a:defRPr lang="en-us" sz="1600">
                <a:solidFill>
                  <a:srgbClr val="8C8C8C"/>
                </a:solidFill>
              </a:defRPr>
            </a:lvl6pPr>
            <a:lvl7pPr marL="2743200" indent="0">
              <a:buNone/>
              <a:defRPr lang="en-us" sz="1600">
                <a:solidFill>
                  <a:srgbClr val="8C8C8C"/>
                </a:solidFill>
              </a:defRPr>
            </a:lvl7pPr>
            <a:lvl8pPr marL="3200400" indent="0">
              <a:buNone/>
              <a:defRPr lang="en-us" sz="1600">
                <a:solidFill>
                  <a:srgbClr val="8C8C8C"/>
                </a:solidFill>
              </a:defRPr>
            </a:lvl8pPr>
            <a:lvl9pPr marL="3657600" indent="0">
              <a:buNone/>
              <a:defRPr lang="en-us" sz="1600">
                <a:solidFill>
                  <a:srgbClr val="8C8C8C"/>
                </a:solidFill>
              </a:defRPr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242E7E09-47C9-7B88-8796-B1DD30D871E4}" type="datetime1">
              <a:rPr lang="en-gb"/>
              <a:t>18/10/2019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AC4742F-6197-9182-D97C-97D73A322FC2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AglAAAAJgAAEAAAACYAAAAIAAAAAQAAAAAAAAA="/>
              </a:ext>
            </a:extLst>
          </p:cNvSpPr>
          <p:nvPr>
            <p:ph idx="1"/>
          </p:nvPr>
        </p:nvSpPr>
        <p:spPr>
          <a:xfrm>
            <a:off x="838200" y="1825625"/>
            <a:ext cx="5181600" cy="435165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OwsAANhFAAAAJgAAEAAAACYAAAAIAAAAAQAAAAAAAAA="/>
              </a:ext>
            </a:extLst>
          </p:cNvSpPr>
          <p:nvPr>
            <p:ph idx="2"/>
          </p:nvPr>
        </p:nvSpPr>
        <p:spPr>
          <a:xfrm>
            <a:off x="6172200" y="1825625"/>
            <a:ext cx="5181600" cy="435165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449D1B8C-C2A9-C8ED-E725-34B8556B1161}" type="datetime1">
              <a:rPr lang="en-gb"/>
              <a:t>18/10/2019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1A08574A-04F7-5DA1-B9B0-F2F419FE4FA7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PwIAANtFAABnCgAAEAAAACYAAAAIAAAAAQAAAAAAAAA="/>
              </a:ext>
            </a:extLst>
          </p:cNvSpPr>
          <p:nvPr>
            <p:ph type="title"/>
          </p:nvPr>
        </p:nvSpPr>
        <p:spPr>
          <a:xfrm>
            <a:off x="840105" y="365125"/>
            <a:ext cx="10515600" cy="1325880"/>
          </a:xfrm>
        </p:spPr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WAoAAOUkAABpDwAAEAAAACYAAAAIAAAAgYAAAAAAAAA=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aQ8AAOUkAAAUJgAAEAAAACYAAAAIAAAAAQAAAAAAAAA=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WAoAANtFAABpDwAAEAAAACYAAAAIAAAAgYAAAAAAAAA=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aQ8AANtFAAAUJgAAEAAAACYAAAAIAAAAAQAAAAAAAAA=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45B7B39D-D3A8-E245-E60F-2510FD411070}" type="datetime1">
              <a:rPr lang="en-gb"/>
              <a:t>18/10/2019</a:t>
            </a:fld>
            <a:endParaRPr lang="en-gb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99DE63C-7294-C810-DA25-8445A86B2CD1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1294722D-63FF-C184-B12C-95D13C6247C0}" type="datetime1">
              <a:rPr lang="en-gb"/>
              <a:t>18/10/2019</a:t>
            </a:fld>
            <a:endParaRPr lang="en-gb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1FD77E3C-72F2-8288-BC6F-84DD30214AD1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67005CAD-E38A-55AA-C4B8-15FF12F63240}" type="datetime1">
              <a:rPr lang="en-gb"/>
              <a:t>18/10/2019</a:t>
            </a:fld>
            <a:endParaRPr lang="en-gb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2836EE11-5FC5-6318-8B8E-A94DA0C07DFC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0AIAAFsdAACoDAAAEAAAACYAAAAIAAAAgYAAAAAAAAA=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jHwAAEwYAANtFAAAOJAAAEAAAACYAAAAIAAAAAYAAAAAAAAA=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lang="en-us" sz="2000"/>
            </a:lvl6pPr>
            <a:lvl7pPr>
              <a:defRPr lang="en-us" sz="2000"/>
            </a:lvl7pPr>
            <a:lvl8pPr>
              <a:defRPr lang="en-us" sz="2000"/>
            </a:lvl8pPr>
            <a:lvl9pPr>
              <a:defRPr lang="en-us" sz="2000"/>
            </a:lvl9pPr>
          </a:lstStyle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qAwAAFsdAAAbJAAAEAAAACYAAAAIAAAAAYAAAAAAAAA=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en-us" sz="1000"/>
            </a:lvl6pPr>
            <a:lvl7pPr marL="2743200" indent="0">
              <a:buNone/>
              <a:defRPr lang="en-us" sz="1000"/>
            </a:lvl7pPr>
            <a:lvl8pPr marL="3200400" indent="0">
              <a:buNone/>
              <a:defRPr lang="en-us" sz="1000"/>
            </a:lvl8pPr>
            <a:lvl9pPr marL="3657600" indent="0">
              <a:buNone/>
              <a:defRPr lang="en-us" sz="1000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4436825F-11A9-6374-E78E-E721CCC011B2}" type="datetime1">
              <a:rPr lang="en-gb"/>
              <a:t>18/10/2019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5D76B05F-11B0-2346-FECE-E713FE8008B2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0AIAAFsdAACoDAAAEAAAACYAAAAIAAAAgYAAAAAAAAA=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jHwAAEwYAANtFAAAOJAAAEAAAACYAAAAIAAAAAYAAAAAAAAA="/>
              </a:ext>
            </a:extLst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lang="en-gb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lang="en-us" sz="2000"/>
            </a:lvl6pPr>
            <a:lvl7pPr marL="2743200" indent="0">
              <a:buNone/>
              <a:defRPr lang="en-us" sz="2000"/>
            </a:lvl7pPr>
            <a:lvl8pPr marL="3200400" indent="0">
              <a:buNone/>
              <a:defRPr lang="en-us" sz="2000"/>
            </a:lvl8pPr>
            <a:lvl9pPr marL="3657600" indent="0">
              <a:buNone/>
              <a:defRPr lang="en-us" sz="2000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qAwAAFsdAAAbJAAAEAAAACYAAAAIAAAAAYAAAAAAAAA=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en-us" sz="1000"/>
            </a:lvl6pPr>
            <a:lvl7pPr marL="2743200" indent="0">
              <a:buNone/>
              <a:defRPr lang="en-us" sz="1000"/>
            </a:lvl7pPr>
            <a:lvl8pPr marL="3200400" indent="0">
              <a:buNone/>
              <a:defRPr lang="en-us" sz="1000"/>
            </a:lvl8pPr>
            <a:lvl9pPr marL="3657600" indent="0">
              <a:buNone/>
              <a:defRPr lang="en-us" sz="1000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5C91AD5-9B98-9CEC-D671-6DB9543F2038}" type="datetime1">
              <a:rPr lang="en-gb"/>
              <a:t>18/10/2019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053B6707-49E8-6E91-A683-BFC429CD50EA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9TLz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PwIAANhFAABnCgAAEAAAACYAAAAIAAAAvy8AAAAAAAA=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OwsAANhFAAAAJgAAEAAAACYAAAAIAAAAPy8AAAAAAAA=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EAAAACYAAAAIAAAAv48AAAAAAAA=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200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7CCD9277-3991-9864-DF75-CF31DC3B299A}" type="datetime1">
              <a:rPr lang="en-gb"/>
              <a:t/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EAAAACYAAAAIAAAAv48AAAAAAAA=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200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EAAAACYAAAAIAAAAv48AAAAAAAA=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200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4AA43450-1EA7-F1C2-E91C-E8977A521FBD}" type="slidenum">
              <a:rPr lang="en-gb"/>
              <a:t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spc="0" baseline="0">
          <a:solidFill>
            <a:schemeClr val="tx1"/>
          </a:solidFill>
          <a:effectLst/>
          <a:latin typeface="Calibri Light" pitchFamily="0" charset="0"/>
          <a:ea typeface="Calibri Light" pitchFamily="0" charset="0"/>
          <a:cs typeface="Calibri Light" pitchFamily="0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5146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971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429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886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meco.azurewebsites.net/" TargetMode="External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BgCQAARP3//6BBAAD0CwAAEAAAACYAAAAIAAAAAQAAAAAAAAA="/>
              </a:ext>
            </a:extLst>
          </p:cNvSpPr>
          <p:nvPr>
            <p:ph type="ctrTitle"/>
          </p:nvPr>
        </p:nvSpPr>
        <p:spPr>
          <a:xfrm>
            <a:off x="1524000" y="-444500"/>
            <a:ext cx="9144000" cy="2387600"/>
          </a:xfrm>
        </p:spPr>
        <p:txBody>
          <a:bodyPr/>
          <a:lstStyle/>
          <a:p>
            <a:pPr>
              <a:defRPr lang="en-us"/>
            </a:pPr>
            <a:r>
              <a:rPr lang="fr-be"/>
              <a:t>NOOS annual meeting 2019</a:t>
            </a:r>
            <a:br/>
            <a:r>
              <a:rPr lang="fr-be"/>
              <a:t> Business review</a:t>
            </a:r>
            <a:endParaRPr lang="en-gb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BgCQAAKRYAAKBBAABYIAAAEAAAACYAAAAIAAAAAAAAAAAAAAA="/>
              </a:ext>
            </a:extLst>
          </p:cNvSpPr>
          <p:nvPr>
            <p:ph type="subTitle" idx="1"/>
          </p:nvPr>
        </p:nvSpPr>
        <p:spPr/>
        <p:txBody>
          <a:bodyPr/>
          <a:lstStyle/>
          <a:p>
            <a:pPr>
              <a:defRPr lang="en-us"/>
            </a:pPr>
          </a:p>
        </p:txBody>
      </p:sp>
      <p:pic>
        <p:nvPicPr>
          <p:cNvPr id="4" name="Picture 3"/>
          <p:cNvPicPr>
            <a:picLocks noChangeAspect="1"/>
            <a:extLst>
              <a:ext uri="smNativeData">
                <pr:smNativeData xmlns:pr="smNativeData" val="SMDATA_15_YxbeX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WwQAAGMOAAAvAwAAYQgAAAAAAABkAAAAZAAAAAAAAAAjAAAABAAAAGQAAAAXAAAAFAAAAAAAAAAAAAAA/38AAP9/AAAAAAAACQAAAAQAAAACAAE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tf////cMAAAASwAAKSoAABAAAAAmAAAACAAAAP//////////"/>
              </a:ext>
            </a:extLst>
          </p:cNvPicPr>
          <p:nvPr/>
        </p:nvPicPr>
        <p:blipFill>
          <a:blip r:embed="rId2"/>
          <a:srcRect l="11150" t="36830" r="8150" b="21450"/>
          <a:stretch>
            <a:fillRect/>
          </a:stretch>
        </p:blipFill>
        <p:spPr>
          <a:xfrm>
            <a:off x="-47625" y="2107565"/>
            <a:ext cx="12239625" cy="474599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3aCc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Election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pB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CAAAAAAAAA="/>
              </a:ext>
            </a:extLst>
          </p:cNvSpPr>
          <p:nvPr>
            <p:ph type="body" idx="1"/>
          </p:nvPr>
        </p:nvSpPr>
        <p:spPr/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gb"/>
              <a:t>In 2018-2019, the steering group consisted of </a:t>
            </a:r>
            <a:endParaRPr lang="en-gb"/>
          </a:p>
          <a:p>
            <a:pPr lvl="1">
              <a:defRPr lang="en-us"/>
            </a:pPr>
            <a:r>
              <a:rPr lang="en-gb"/>
              <a:t>Henning Wehde co-chair (re-appointed in 2015); </a:t>
            </a:r>
            <a:endParaRPr lang="en-gb"/>
          </a:p>
          <a:p>
            <a:pPr lvl="1">
              <a:defRPr lang="en-us"/>
            </a:pPr>
            <a:r>
              <a:rPr lang="en-gb"/>
              <a:t>Sebastien Legrand co-chair (re-appointed in 2016); </a:t>
            </a:r>
            <a:endParaRPr lang="en-gb"/>
          </a:p>
          <a:p>
            <a:pPr lvl="1">
              <a:defRPr lang="en-us"/>
            </a:pPr>
            <a:r>
              <a:rPr lang="en-gb"/>
              <a:t>Jacob Nielsen (2016); </a:t>
            </a:r>
            <a:endParaRPr lang="en-gb"/>
          </a:p>
          <a:p>
            <a:pPr lvl="1">
              <a:defRPr lang="en-us"/>
            </a:pPr>
            <a:r>
              <a:rPr lang="en-gb"/>
              <a:t>Marc Philippart (2016); </a:t>
            </a:r>
            <a:endParaRPr lang="en-gb"/>
          </a:p>
          <a:p>
            <a:pPr lvl="1">
              <a:defRPr lang="en-us"/>
            </a:pPr>
            <a:r>
              <a:rPr lang="en-gb"/>
              <a:t>John Siddorn (re-appointed in 2017) and </a:t>
            </a:r>
            <a:endParaRPr lang="en-gb"/>
          </a:p>
          <a:p>
            <a:pPr lvl="1">
              <a:defRPr lang="en-us"/>
            </a:pPr>
            <a:r>
              <a:rPr lang="en-gb"/>
              <a:t>Susanne Tam (2018). </a:t>
            </a:r>
            <a:endParaRPr lang="en-gb"/>
          </a:p>
          <a:p>
            <a:pPr lvl="1"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Henning’s term ends and he decided to step down from the co-chairmanship and the SG</a:t>
            </a:r>
            <a:endParaRPr lang="fr-be"/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Election of a SG member : </a:t>
            </a:r>
            <a:endParaRPr lang="fr-be"/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Election of a co-chair among the SG :</a:t>
            </a:r>
            <a:endParaRPr lang="fr-be"/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NB : In 2020, 3 elections will take place</a:t>
            </a:r>
            <a:endParaRPr lang="en-gb"/>
          </a:p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  <p:extLst>
      <p:ext uri="smNativeData">
        <pr:smNativeData xmlns:pr="smNativeData" val="YxbeXQsAAAAFAAAAAAAAAAEAAAACAAAABAAAAAAAAAAAAAAAAAAAAAkAAAABAAAAAQAAAAIAAAAEAAAAAAAAAAAAAAAAAAAADQAAAAIAAAABAAAAAgAAAAQAAAAAAAAAAAAAAAAAAAARAAAAAwAAAAEAAAACAAAABAAAAAAAAAAAAAAAAAAAABUAAAAEAAAAAQAAAAIAAAAEAAAAAAAAAAAAAAAAAAAAGQAAAAUAAAABAAAAAgAAAAQAAAAAAAAAAAAAAAAAAAAdAAAABgAAAAEAAAACAAAABAAAAAAAAAAAAAAAAAAAACMAAAAIAAAAAQAAAAIAAAAEAAAAAAAAAAAAAAAAAAAAKQAAAAoAAAABAAAAAgAAAAQAAAAAAAAAAAAAAAAAAAAvAAAADAAAAAEAAAACAAAABAAAAAAAAAAAAAAAAAAAADUAAAAOAAAAAQAAAAIAAAAEAAAAAAAAAAAAAAAAAAAA"/>
      </p:ext>
    </p:extLst>
  </p:timing>
</p:sld>
</file>

<file path=ppt/slides/slide11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C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Review of the decision (Christine)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mk/70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Priorities for 2019-2020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Annual meeting 2020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Place : IMR, Bergen, Norway</a:t>
            </a:r>
            <a:endParaRPr lang="fr-be"/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Date :</a:t>
            </a:r>
            <a:endParaRPr lang="fr-be"/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Possible thematic workshops :  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Any Other Business items?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kN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Short steering committee meeting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4L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Feelings from annual meeting 2019</a:t>
            </a:r>
            <a:endParaRPr lang="fr-be"/>
          </a:p>
          <a:p>
            <a:pPr lvl="1">
              <a:defRPr lang="en-us"/>
            </a:pPr>
            <a:r>
              <a:rPr lang="fr-be"/>
              <a:t>What works well:</a:t>
            </a:r>
            <a:endParaRPr lang="fr-be"/>
          </a:p>
          <a:p>
            <a:pPr lvl="1">
              <a:defRPr lang="en-us"/>
            </a:pPr>
            <a:r>
              <a:rPr lang="fr-be"/>
              <a:t>What must be improved:</a:t>
            </a:r>
            <a:endParaRPr lang="fr-be"/>
          </a:p>
          <a:p>
            <a:pPr lvl="1">
              <a:defRPr lang="en-us"/>
            </a:pPr>
            <a:endParaRPr lang="fr-be"/>
          </a:p>
          <a:p>
            <a:pPr>
              <a:defRPr lang="en-us"/>
            </a:pPr>
            <a:r>
              <a:rPr lang="fr-be"/>
              <a:t>How to improve SG works : Sharing tasks and roles?</a:t>
            </a:r>
            <a:endParaRPr lang="fr-be"/>
          </a:p>
          <a:p>
            <a:pPr lvl="1"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  <p:pic>
        <p:nvPicPr>
          <p:cNvPr id="4" name="Picture 3"/>
          <p:cNvPicPr>
            <a:picLocks noChangeAspect="1"/>
            <a:extLst>
              <a:ext uri="smNativeData">
                <pr:smNativeData xmlns:pr="smNativeData" val="SMDATA_15_YxbeX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CUAAP7+//99SAAA2yw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163830"/>
            <a:ext cx="5687695" cy="745553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VO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Agenda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wAaQ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OwsAANhFAAAAJgAAEAAAACYAAAAIAAAAACAAAAAAAAA="/>
              </a:ext>
            </a:extLst>
          </p:cNvSpPr>
          <p:nvPr>
            <p:ph type="body" idx="1"/>
          </p:nvPr>
        </p:nvSpPr>
        <p:spPr/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gb"/>
              <a:t>Approval minutes 2018</a:t>
            </a:r>
            <a:endParaRPr lang="en-gb"/>
          </a:p>
          <a:p>
            <a:pPr>
              <a:defRPr lang="en-us"/>
            </a:pPr>
            <a:r>
              <a:rPr lang="en-gb"/>
              <a:t>Review of the signatories</a:t>
            </a:r>
            <a:endParaRPr lang="en-gb"/>
          </a:p>
          <a:p>
            <a:pPr>
              <a:defRPr lang="en-us"/>
            </a:pPr>
            <a:r>
              <a:rPr lang="en-gb"/>
              <a:t>Election of the steering group member</a:t>
            </a:r>
            <a:endParaRPr lang="en-gb"/>
          </a:p>
          <a:p>
            <a:pPr>
              <a:defRPr lang="en-us"/>
            </a:pPr>
            <a:r>
              <a:rPr lang="en-gb"/>
              <a:t>Review of the decisions and actions points taken in 2019 (rapporteurs)</a:t>
            </a:r>
            <a:endParaRPr lang="en-gb"/>
          </a:p>
          <a:p>
            <a:pPr>
              <a:defRPr lang="en-us"/>
            </a:pPr>
            <a:r>
              <a:rPr lang="en-gb"/>
              <a:t>Priorities for 2019-2020</a:t>
            </a:r>
            <a:endParaRPr lang="en-gb"/>
          </a:p>
          <a:p>
            <a:pPr>
              <a:defRPr lang="en-us"/>
            </a:pPr>
            <a:r>
              <a:rPr lang="en-gb"/>
              <a:t>Decision the 3 to 5 priorities that the SG will have to implement by annual meeting  2020.</a:t>
            </a:r>
            <a:endParaRPr lang="en-gb"/>
          </a:p>
          <a:p>
            <a:pPr>
              <a:defRPr lang="en-us"/>
            </a:pPr>
            <a:r>
              <a:rPr lang="en-gb"/>
              <a:t>Annual meeting 2020 : date and place</a:t>
            </a:r>
            <a:endParaRPr lang="en-gb"/>
          </a:p>
          <a:p>
            <a:pPr>
              <a:defRPr lang="en-us"/>
            </a:pPr>
            <a:r>
              <a:rPr lang="fr-be"/>
              <a:t>AOB</a:t>
            </a:r>
            <a:endParaRPr lang="en-gb"/>
          </a:p>
          <a:p>
            <a:pPr>
              <a:defRPr lang="en-us"/>
            </a:pPr>
            <a:endParaRPr lang="en-gb"/>
          </a:p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gD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Approbation minutes 2018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wAaQ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AG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ywAAANhFAADzCAAAEAAAACYAAAAIAAAAAQAAAAAAAAA="/>
              </a:ext>
            </a:extLst>
          </p:cNvSpPr>
          <p:nvPr>
            <p:ph type="title"/>
          </p:nvPr>
        </p:nvSpPr>
        <p:spPr>
          <a:xfrm>
            <a:off x="838200" y="128905"/>
            <a:ext cx="10515600" cy="1325880"/>
          </a:xfrm>
        </p:spPr>
        <p:txBody>
          <a:bodyPr/>
          <a:lstStyle/>
          <a:p>
            <a:pPr>
              <a:defRPr lang="en-us"/>
            </a:pPr>
            <a:r>
              <a:rPr lang="en-gb"/>
              <a:t>Outcome 2018 annual meeting : </a:t>
            </a:r>
            <a:br/>
            <a:r>
              <a:rPr lang="en-gb"/>
              <a:t>24 actions points, 1/3 new</a:t>
            </a:r>
            <a:endParaRPr lang="en-gb"/>
          </a:p>
        </p:txBody>
      </p:sp>
      <p:graphicFrame>
        <p:nvGraphicFramePr>
          <p:cNvPr id="3" name=""/>
          <p:cNvGraphicFramePr>
            <a:graphicFrameLocks noGrp="1"/>
          </p:cNvGraphicFramePr>
          <p:nvPr/>
        </p:nvGraphicFramePr>
        <p:xfrm>
          <a:off x="838200" y="1437005"/>
          <a:ext cx="11179810" cy="555688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72920"/>
                <a:gridCol w="7803515"/>
                <a:gridCol w="1603375"/>
              </a:tblGrid>
              <a:tr h="95504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2018.01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organise a web-conference in order to decide the best way to get feedbacks on the fitness-for-purpose of the CMEMS products for MSFD assessments and to start an inter-comparison of the different approaches, methodologies and tools used through the NOOS members in their respective MSFD assessments. The creation of a temporary working group could also be discussed.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Co-chair to invite CEFAS presenting development in CefMAT (</a:t>
                      </a:r>
                      <a:r>
                        <a:rPr lang="en-gb" sz="1200" u="sng">
                          <a:hlinkClick r:id="rId2"/>
                        </a:rPr>
                        <a:t>https://emeco.azurewebsites.net/</a:t>
                      </a:r>
                      <a:r>
                        <a:rPr lang="en-gb" sz="1200"/>
                        <a:t>).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E. Garnacho, J. Siddorn and 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S. Legrand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955040"/>
                  </a:ext>
                </a:extLst>
              </a:tr>
              <a:tr h="5727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2018.02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facilitate the engagement of the NOOS community in the CMEMS activities for User Uptake, Training and R&amp;D. This should at least be done by advertising call for tenders and projects.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John Siddorn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72770"/>
                  </a:ext>
                </a:extLst>
              </a:tr>
              <a:tr h="1221105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2018.03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report to the CMEMS Science Advisory Committee that the numerous limitations associated to the current tender framework (administrative burden, strong IPR rules, limitation to 150.000€ on 18 month, obligation to maintain the activities well after the end of the contract, obligation to support the cost of translation of several documents from English to French by a sworn interpreter…) do prevent or strongly discourage ROOSes to submit tenders for the User Uptake, Training and R&amp;D calls. 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Glenn Nolan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1221105"/>
                  </a:ext>
                </a:extLst>
              </a:tr>
              <a:tr h="763905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2018.04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Update survey of 2017 with focus on</a:t>
                      </a:r>
                      <a:endParaRPr lang="fr-be" sz="1400"/>
                    </a:p>
                    <a:p>
                      <a:pPr marL="342900" marR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1" charset="0"/>
                        <a:buChar char=""/>
                        <a:defRPr lang="en-us"/>
                      </a:pPr>
                      <a:r>
                        <a:rPr lang="en-gb" sz="1200"/>
                        <a:t>Expectation of the relationship between NOOS and CMEMS</a:t>
                      </a:r>
                      <a:endParaRPr lang="fr-be" sz="1400"/>
                    </a:p>
                    <a:p>
                      <a:pPr marL="342900" marR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1" charset="0"/>
                        <a:buChar char=""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Sebastien Legrand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763905"/>
                  </a:ext>
                </a:extLst>
              </a:tr>
              <a:tr h="5727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2018.05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write the new NOOS strategy document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Steering group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72770"/>
                  </a:ext>
                </a:extLst>
              </a:tr>
              <a:tr h="592455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2018.06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write the ToRs of the working group;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A new template merging TORs and factsheets is wished less marked by EuroGOOS Create new template 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4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Each NOOS WG and project leader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92455"/>
                  </a:ext>
                </a:extLst>
              </a:tr>
              <a:tr h="5727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2018.07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circulate the exact coordinates of the new list of stations used in the BMA. This list should also include  Fino1 and 3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62230" marR="0" marT="6223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7277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</a:p>
        </p:txBody>
      </p:sp>
      <p:graphicFrame>
        <p:nvGraphicFramePr>
          <p:cNvPr id="3" name=""/>
          <p:cNvGraphicFramePr>
            <a:graphicFrameLocks noGrp="1"/>
          </p:cNvGraphicFramePr>
          <p:nvPr/>
        </p:nvGraphicFramePr>
        <p:xfrm>
          <a:off x="731520" y="128905"/>
          <a:ext cx="10276840" cy="66865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29410"/>
                <a:gridCol w="6925310"/>
                <a:gridCol w="1722120"/>
              </a:tblGrid>
              <a:tr h="6743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2018.08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study the feasibility of an alarm service in case of extreme high and low level forecast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674370"/>
                  </a:ext>
                </a:extLst>
              </a:tr>
              <a:tr h="6743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2018.09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In order to attract interest of MI, to develop a demonstration case with a station at risk of flooding  for which there is no tide gauge (e.g. Cork)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674370"/>
                  </a:ext>
                </a:extLst>
              </a:tr>
              <a:tr h="67437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2018.10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 To redistribute all the BMA forecasts via a ftp site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674370"/>
                  </a:ext>
                </a:extLst>
              </a:tr>
              <a:tr h="40894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2018.11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UK met office should implement a ftp box to  exchange  sea level observations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The ftp box should be circulated between forecasters.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John Siddorn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408940"/>
                  </a:ext>
                </a:extLst>
              </a:tr>
              <a:tr h="50546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2018.12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develop a synoptic map with sea surface anomaly (surge)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.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Jacob Nielsen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05460"/>
                  </a:ext>
                </a:extLst>
              </a:tr>
              <a:tr h="81788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2018.13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In case of missing observations, to study the feasibility of display BMA forecast on the synoptic maps (both for sea level and sea level anomaly maps) 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+ In any case, add explanation on the page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Jacob Nielsen with the help of Marc?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817880"/>
                  </a:ext>
                </a:extLst>
              </a:tr>
              <a:tr h="81788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2018.14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clarify the conditions and feasibility to add CEFAS wavenet data in the WG.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David Pearce is the person at CEFAS to be convinced to get access to the data 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Caroline Gautier and Susanne Tamm.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817880"/>
                  </a:ext>
                </a:extLst>
              </a:tr>
              <a:tr h="81788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2018.15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extend the BMA/Matroos to waves forecast...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Caroline Gautier, Marc Philippart and WG members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817880"/>
                  </a:ext>
                </a:extLst>
              </a:tr>
              <a:tr h="40894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2018.16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send to the steering group the list of participants to each task teams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Glenn Nolan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408940"/>
                  </a:ext>
                </a:extLst>
              </a:tr>
              <a:tr h="81788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2018.17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NOOS-IBI ROOS collaboration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-To contact IBI-ROOS co-chairs to discuss the possibility to co-locate the NOOS and IBI-ROOS annual meeting. The idea is to organise a half-day workshop on the possible synergies between the 2 ROOSes.</a:t>
                      </a:r>
                      <a:endParaRPr lang="fr-be" sz="14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 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Co-chair</a:t>
                      </a:r>
                      <a:endParaRPr lang="fr-be" sz="1400">
                        <a:solidFill>
                          <a:srgbClr val="00000A"/>
                        </a:solidFill>
                      </a:endParaRPr>
                    </a:p>
                  </a:txBody>
                  <a:tcPr marL="50165" marR="0" marT="501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81788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</a:p>
        </p:txBody>
      </p:sp>
      <p:graphicFrame>
        <p:nvGraphicFramePr>
          <p:cNvPr id="3" name=""/>
          <p:cNvGraphicFramePr>
            <a:graphicFrameLocks noGrp="1"/>
          </p:cNvGraphicFramePr>
          <p:nvPr/>
        </p:nvGraphicFramePr>
        <p:xfrm>
          <a:off x="838200" y="194945"/>
          <a:ext cx="10502265" cy="6515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45260"/>
                <a:gridCol w="6616700"/>
                <a:gridCol w="1052195"/>
                <a:gridCol w="840105"/>
                <a:gridCol w="548005"/>
              </a:tblGrid>
              <a:tr h="908685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2018.18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NOOS-BOOS collaboration: To organise a skype call with interested people to discuss possible NOOS/BOOS collaborations on BMA.</a:t>
                      </a:r>
                      <a:br/>
                      <a:br/>
                      <a:r>
                        <a:rPr lang="en-gb" sz="1200"/>
                        <a:t>Person of contact in BOOS : Laura Tuomi </a:t>
                      </a:r>
                      <a:endParaRPr lang="fr-be" sz="1200"/>
                    </a:p>
                    <a:p>
                      <a:pPr marL="342900" marR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 pitchFamily="2" charset="0"/>
                        <a:buChar char=""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Martin Verlaan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First half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908685"/>
                  </a:ext>
                </a:extLst>
              </a:tr>
              <a:tr h="1828165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2018.19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NOOS-BOOS collaboration on CAL-VAL.: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Organise a (skype) meeting with interested people in order to identify possible NOOS-BOOS collaborations on cal.-val. activities (best practices, common python codes, etc.).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Person of contact in BOOS : Thorger Brüning 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Christine Pequignet 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First half 2019 – meeting could be join to the NOWAPS meeting in BSH on mid October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1828165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2018.20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Short presentation (3 slides) with required information and EuroGOOS priorities, for circulation before redaction of NOOS program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ASAP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2018.20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EuroGOOS to escalate the need for E-Hype trough agreement with EEA / Copernicus flooding alarm service </a:t>
                      </a:r>
                      <a:br/>
                      <a:r>
                        <a:rPr lang="en-gb" sz="1200"/>
                        <a:t>(Issue : too high fee requested by SMHI)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Annual Meeting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2018.21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Provide members with an example of Best Practices in repository </a:t>
                      </a:r>
                      <a:endParaRPr lang="fr-be" sz="1200"/>
                    </a:p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Annual Meeting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2018.22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exchange best practise with the NOOS community and to consider their upload to the IOC repository https://www.oceanbestpractices.net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ALL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Annual meeting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2018.23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To develop a strategy to extend NOOS activities to ecology/BGC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Steering group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Annual meeting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  <a:tr h="541020"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2018.24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Formulation of a new decision making procedure, allowing to bring the decisions closer to the technical discussion 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Steering group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900"/>
                        <a:t>Annual meeting 2019</a:t>
                      </a:r>
                      <a:endParaRPr lang="fr-be" sz="9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 numCol="1"/>
                    <a:lstStyle/>
                    <a:p>
                      <a:pPr marL="0" marR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/>
                      </a:pPr>
                      <a:r>
                        <a:rPr lang="en-gb" sz="1200"/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</a:endParaRPr>
                    </a:p>
                  </a:txBody>
                  <a:tcPr marL="51435" marR="0" marT="5143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smNativeData">
                    <pr:rowheight xmlns="" xmlns:pr="smNativeData" dt="1574835811" type="min" val="54102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BgtgI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en-gb"/>
              <a:t>Review of the signatories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4C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OwsAANhFAAAAJgAAEAAAACYAAAAIAAAAACAAAAAAAAA="/>
              </a:ext>
            </a:extLst>
          </p:cNvSpPr>
          <p:nvPr>
            <p:ph type="body" idx="1"/>
          </p:nvPr>
        </p:nvSpPr>
        <p:spPr/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fr-be"/>
              <a:t>New associate member : PML</a:t>
            </a:r>
            <a:endParaRPr lang="fr-be"/>
          </a:p>
          <a:p>
            <a:pPr>
              <a:defRPr lang="en-us"/>
            </a:pPr>
            <a:r>
              <a:rPr lang="fr-be"/>
              <a:t>24 members &amp; associate members:</a:t>
            </a:r>
            <a:endParaRPr lang="fr-be"/>
          </a:p>
          <a:p>
            <a:pPr lvl="1">
              <a:defRPr lang="en-us"/>
            </a:pPr>
            <a:r>
              <a:rPr lang="fr-be"/>
              <a:t>BE : MDK, RBINS</a:t>
            </a:r>
            <a:endParaRPr lang="fr-be"/>
          </a:p>
          <a:p>
            <a:pPr lvl="1">
              <a:defRPr lang="en-us"/>
            </a:pPr>
            <a:r>
              <a:rPr lang="fr-be"/>
              <a:t>DE : BSH, HGZ, Univ Oldenburg</a:t>
            </a:r>
            <a:endParaRPr lang="fr-be"/>
          </a:p>
          <a:p>
            <a:pPr lvl="1">
              <a:defRPr lang="en-us"/>
            </a:pPr>
            <a:r>
              <a:rPr lang="fr-be"/>
              <a:t>DK : DMI, GeoMETOC (FCOO)</a:t>
            </a:r>
            <a:endParaRPr lang="fr-be"/>
          </a:p>
          <a:p>
            <a:pPr lvl="1">
              <a:defRPr lang="en-us"/>
            </a:pPr>
            <a:r>
              <a:rPr lang="fr-be"/>
              <a:t>FR : Ifremer, SHOM, ACRI, Meteo-France </a:t>
            </a:r>
            <a:endParaRPr lang="fr-be"/>
          </a:p>
          <a:p>
            <a:pPr lvl="1">
              <a:defRPr lang="en-us"/>
            </a:pPr>
            <a:r>
              <a:rPr lang="fr-be"/>
              <a:t>IR : MI</a:t>
            </a:r>
            <a:endParaRPr lang="fr-be"/>
          </a:p>
          <a:p>
            <a:pPr lvl="1">
              <a:defRPr lang="en-us"/>
            </a:pPr>
            <a:r>
              <a:rPr lang="fr-be"/>
              <a:t>NL : RWS, Deltares, KNMI</a:t>
            </a:r>
            <a:endParaRPr lang="fr-be"/>
          </a:p>
          <a:p>
            <a:pPr lvl="1">
              <a:defRPr lang="en-us"/>
            </a:pPr>
            <a:r>
              <a:rPr lang="fr-be"/>
              <a:t>NO : IMR, Met Norway, NERSC, NIVA</a:t>
            </a:r>
            <a:endParaRPr lang="fr-be"/>
          </a:p>
          <a:p>
            <a:pPr lvl="1">
              <a:defRPr lang="en-us"/>
            </a:pPr>
            <a:r>
              <a:rPr lang="fr-be"/>
              <a:t>SW: SMHI</a:t>
            </a:r>
            <a:endParaRPr lang="fr-be"/>
          </a:p>
          <a:p>
            <a:pPr lvl="1">
              <a:defRPr lang="en-us"/>
            </a:pPr>
            <a:r>
              <a:rPr lang="fr-be"/>
              <a:t>UK : Met Office, PML, NOC, CEFAS</a:t>
            </a:r>
            <a:endParaRPr lang="fr-be"/>
          </a:p>
          <a:p>
            <a:pPr>
              <a:defRPr lang="en-us"/>
            </a:pPr>
            <a:r>
              <a:rPr lang="fr-be"/>
              <a:t>List of POCs has been updated</a:t>
            </a:r>
            <a:endParaRPr lang="fr-be"/>
          </a:p>
          <a:p>
            <a:pPr lvl="1">
              <a:defRPr lang="en-us"/>
            </a:pPr>
            <a:endParaRPr lang="en-gb"/>
          </a:p>
        </p:txBody>
      </p:sp>
      <p:pic>
        <p:nvPicPr>
          <p:cNvPr id="4" name="Picture 3"/>
          <p:cNvPicPr>
            <a:picLocks noChangeAspect="1"/>
            <a:extLst>
              <a:ext uri="smNativeData">
                <pr:smNativeData xmlns:pr="smNativeData" val="SMDATA_15_YxbeX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pA0AACsMAAAsCAAA7Qk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Ji0AAKELAAAASwAApiEAABAAAAAmAAAACAAAAP//////////"/>
              </a:ext>
            </a:extLst>
          </p:cNvPicPr>
          <p:nvPr/>
        </p:nvPicPr>
        <p:blipFill>
          <a:blip r:embed="rId2"/>
          <a:srcRect l="34920" t="31150" r="20920" b="25410"/>
          <a:stretch>
            <a:fillRect/>
          </a:stretch>
        </p:blipFill>
        <p:spPr>
          <a:xfrm>
            <a:off x="7339330" y="1890395"/>
            <a:ext cx="4852670" cy="35794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c5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Attendees analysis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OwsAANhFAAAAJgAAEAAAACYAAAAIAAAAACAAAAAAAAA="/>
              </a:ext>
            </a:extLst>
          </p:cNvSpPr>
          <p:nvPr>
            <p:ph type="body" idx="1"/>
          </p:nvPr>
        </p:nvSpPr>
        <p:spPr/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12 member Institutes from 6 countries (missing SW, FR, IR)</a:t>
            </a:r>
            <a:endParaRPr lang="en-gb"/>
          </a:p>
          <a:p>
            <a:pPr>
              <a:defRPr lang="en-us"/>
            </a:pPr>
            <a:r>
              <a:t>Excused members: </a:t>
            </a:r>
            <a:br/>
            <a:r>
              <a:rPr lang="en-us" sz="2000"/>
              <a:t>MDK (BE), NERSC (NO), SHOM (FR), SMHI (SW), KNMI (NL), CEFAS (UK) + EuroGOOS office</a:t>
            </a:r>
            <a:endParaRPr lang="en-gb" sz="2000"/>
          </a:p>
          <a:p>
            <a:pPr>
              <a:defRPr lang="en-us"/>
            </a:pPr>
            <a:r>
              <a:rPr lang="fr-be"/>
              <a:t>Excused people:</a:t>
            </a:r>
            <a:br/>
            <a:r>
              <a:rPr lang="en-us" sz="2000"/>
              <a:t>Susanne Tam, John Siddorn, </a:t>
            </a:r>
            <a:r>
              <a:rPr lang="nl-be" sz="2000"/>
              <a:t>Jitze van der Meulen, </a:t>
            </a:r>
            <a:br/>
            <a:r>
              <a:rPr lang="en-us" sz="2000"/>
              <a:t>Patrick Gorringe, Kate Collingridge, Glenn Nolan</a:t>
            </a:r>
            <a:endParaRPr lang="en-gb" sz="2000"/>
          </a:p>
          <a:p>
            <a:pPr>
              <a:defRPr lang="en-us"/>
            </a:pPr>
            <a:r>
              <a:t>6 “silent” members: </a:t>
            </a:r>
            <a:br/>
            <a:r>
              <a:rPr lang="en-us" sz="2000"/>
              <a:t>Ifremer, ACRI, NIVA, MI, NERC/NOC, </a:t>
            </a:r>
            <a:r>
              <a:rPr lang="en-us" sz="2000">
                <a:solidFill>
                  <a:srgbClr val="D8D8D8"/>
                </a:solidFill>
              </a:rPr>
              <a:t>Meteo-France </a:t>
            </a:r>
            <a:endParaRPr lang="en-gb" sz="2000">
              <a:solidFill>
                <a:srgbClr val="D8D8D8"/>
              </a:solidFill>
            </a:endParaRPr>
          </a:p>
          <a:p>
            <a:pPr>
              <a:defRPr lang="en-us"/>
            </a:pPr>
            <a:endParaRPr lang="fr-be"/>
          </a:p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val="SMDATA_13_YxbeX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8C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fr-be"/>
              <a:t>New member to invite?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val="SMDATA_13_YxbeX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0/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OwsAANhFAAAAJgAAEAAAACYAAAAIAAAAAAAAAAAAAAA=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Sebastien Legrand</dc:creator>
  <cp:keywords/>
  <dc:description/>
  <cp:lastModifiedBy>slegrand</cp:lastModifiedBy>
  <cp:revision>0</cp:revision>
  <dcterms:created xsi:type="dcterms:W3CDTF">2019-10-18T04:24:48Z</dcterms:created>
  <dcterms:modified xsi:type="dcterms:W3CDTF">2019-11-27T06:23:31Z</dcterms:modified>
</cp:coreProperties>
</file>