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19"/>
  </p:notesMasterIdLst>
  <p:sldIdLst>
    <p:sldId id="258" r:id="rId2"/>
    <p:sldId id="257" r:id="rId3"/>
    <p:sldId id="292" r:id="rId4"/>
    <p:sldId id="293" r:id="rId5"/>
    <p:sldId id="262" r:id="rId6"/>
    <p:sldId id="294" r:id="rId7"/>
    <p:sldId id="265" r:id="rId8"/>
    <p:sldId id="266" r:id="rId9"/>
    <p:sldId id="267" r:id="rId10"/>
    <p:sldId id="268" r:id="rId11"/>
    <p:sldId id="271" r:id="rId12"/>
    <p:sldId id="286" r:id="rId13"/>
    <p:sldId id="295" r:id="rId14"/>
    <p:sldId id="296" r:id="rId15"/>
    <p:sldId id="297" r:id="rId16"/>
    <p:sldId id="298" r:id="rId17"/>
    <p:sldId id="29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5"/>
    <p:restoredTop sz="91450"/>
  </p:normalViewPr>
  <p:slideViewPr>
    <p:cSldViewPr snapToGrid="0" snapToObjects="1">
      <p:cViewPr>
        <p:scale>
          <a:sx n="120" d="100"/>
          <a:sy n="120" d="100"/>
        </p:scale>
        <p:origin x="57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1EADA-C959-9D42-926D-428867FF8795}" type="datetimeFigureOut">
              <a:rPr lang="nb-NO" smtClean="0"/>
              <a:t>20.11.18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C6B6F-D073-854D-B68B-AF4ADB0E5BE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95940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126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6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2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69225" cy="1139825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2738465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15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18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89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6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282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82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683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0049A-A0F4-6142-9FD0-6BABE18F4468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C43F8-8FB1-DE45-8980-652B8AEC0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03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-dok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Content Placeholder 2"/>
          <p:cNvSpPr>
            <a:spLocks noGrp="1"/>
          </p:cNvSpPr>
          <p:nvPr>
            <p:ph idx="1"/>
          </p:nvPr>
        </p:nvSpPr>
        <p:spPr>
          <a:xfrm>
            <a:off x="685800" y="5002213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400" i="1" dirty="0">
                <a:solidFill>
                  <a:srgbClr val="000066"/>
                </a:solidFill>
                <a:latin typeface="GillSans" charset="0"/>
              </a:rPr>
              <a:t>Business meeting</a:t>
            </a:r>
          </a:p>
          <a:p>
            <a:pPr algn="ctr" eaLnBrk="1" hangingPunct="1">
              <a:buFontTx/>
              <a:buNone/>
            </a:pPr>
            <a:r>
              <a:rPr lang="en-US" sz="2400" i="1" dirty="0">
                <a:solidFill>
                  <a:srgbClr val="000066"/>
                </a:solidFill>
                <a:latin typeface="GillSans" charset="0"/>
              </a:rPr>
              <a:t>20/11/2018</a:t>
            </a:r>
          </a:p>
        </p:txBody>
      </p:sp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8175" cy="21351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" descr="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900" y="5622925"/>
            <a:ext cx="33051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2286000" y="1822450"/>
            <a:ext cx="45720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 dirty="0"/>
              <a:t>North West European Shelf </a:t>
            </a:r>
            <a:endParaRPr lang="nb-NO" b="1" dirty="0"/>
          </a:p>
          <a:p>
            <a:pPr algn="ctr"/>
            <a:r>
              <a:rPr lang="en-US" b="1" dirty="0"/>
              <a:t>Operational Oceanography System</a:t>
            </a:r>
            <a:endParaRPr lang="nb-NO" b="1" dirty="0"/>
          </a:p>
          <a:p>
            <a:pPr algn="ctr"/>
            <a:r>
              <a:rPr lang="en-US" b="1" dirty="0"/>
              <a:t> </a:t>
            </a:r>
            <a:endParaRPr lang="nb-NO" b="1" dirty="0"/>
          </a:p>
          <a:p>
            <a:pPr algn="ctr"/>
            <a:r>
              <a:rPr lang="en-US" b="1" dirty="0"/>
              <a:t>Annual meeting</a:t>
            </a:r>
            <a:endParaRPr lang="nb-NO" b="1" dirty="0"/>
          </a:p>
          <a:p>
            <a:pPr algn="ctr"/>
            <a:r>
              <a:rPr lang="en-US" b="1" dirty="0"/>
              <a:t> </a:t>
            </a:r>
            <a:endParaRPr lang="nb-NO" b="1" dirty="0"/>
          </a:p>
          <a:p>
            <a:pPr algn="ctr"/>
            <a:r>
              <a:rPr lang="en-US" b="1" dirty="0"/>
              <a:t>RBINS, Brussels</a:t>
            </a:r>
            <a:endParaRPr lang="nb-NO" b="1" dirty="0"/>
          </a:p>
          <a:p>
            <a:pPr algn="ctr"/>
            <a:r>
              <a:rPr lang="en-US" b="1" dirty="0"/>
              <a:t>November 19-21. 2018</a:t>
            </a:r>
            <a:endParaRPr lang="nb-NO" b="1" dirty="0"/>
          </a:p>
        </p:txBody>
      </p:sp>
      <p:sp>
        <p:nvSpPr>
          <p:cNvPr id="307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Gill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099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mic Sans MS"/>
                <a:cs typeface="Comic Sans MS"/>
              </a:rPr>
              <a:t>Participation in annual meetings</a:t>
            </a:r>
          </a:p>
        </p:txBody>
      </p:sp>
      <p:sp>
        <p:nvSpPr>
          <p:cNvPr id="71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>
                <a:latin typeface="Comic Sans MS"/>
                <a:cs typeface="Comic Sans MS"/>
              </a:rPr>
              <a:t>Status:</a:t>
            </a:r>
          </a:p>
          <a:p>
            <a:pPr lvl="1"/>
            <a:r>
              <a:rPr lang="en-US" dirty="0">
                <a:latin typeface="Comic Sans MS"/>
                <a:cs typeface="Comic Sans MS"/>
              </a:rPr>
              <a:t>19 members</a:t>
            </a:r>
          </a:p>
          <a:p>
            <a:pPr lvl="1"/>
            <a:r>
              <a:rPr lang="en-US" dirty="0">
                <a:latin typeface="Comic Sans MS"/>
                <a:cs typeface="Comic Sans MS"/>
              </a:rPr>
              <a:t>4 associated partners</a:t>
            </a:r>
          </a:p>
          <a:p>
            <a:pPr lvl="1"/>
            <a:endParaRPr lang="en-US" dirty="0">
              <a:latin typeface="Comic Sans MS"/>
              <a:cs typeface="Comic Sans MS"/>
            </a:endParaRPr>
          </a:p>
          <a:p>
            <a:pPr lvl="1"/>
            <a:r>
              <a:rPr lang="en-US" dirty="0">
                <a:latin typeface="Comic Sans MS"/>
                <a:cs typeface="Comic Sans MS"/>
              </a:rPr>
              <a:t>12 out of them were present these days</a:t>
            </a:r>
          </a:p>
          <a:p>
            <a:pPr lvl="2"/>
            <a:r>
              <a:rPr lang="en-US" dirty="0">
                <a:latin typeface="Comic Sans MS"/>
                <a:cs typeface="Comic Sans MS"/>
              </a:rPr>
              <a:t>(11 in 201, 13 in 2016, 13 in 2015, 16 in 2014,    16 in 2013, 12 in 2012, 14 in 2011, 13 in 2010, 18 in 2009)</a:t>
            </a:r>
          </a:p>
        </p:txBody>
      </p:sp>
    </p:spTree>
    <p:extLst>
      <p:ext uri="{BB962C8B-B14F-4D97-AF65-F5344CB8AC3E}">
        <p14:creationId xmlns:p14="http://schemas.microsoft.com/office/powerpoint/2010/main" val="72273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685800" y="115888"/>
            <a:ext cx="7769225" cy="1139825"/>
          </a:xfrm>
        </p:spPr>
        <p:txBody>
          <a:bodyPr/>
          <a:lstStyle/>
          <a:p>
            <a:r>
              <a:rPr lang="en-US" dirty="0">
                <a:latin typeface="Comic Sans MS"/>
                <a:cs typeface="Comic Sans MS"/>
              </a:rPr>
              <a:t>Meeting activities 2017/18</a:t>
            </a:r>
          </a:p>
        </p:txBody>
      </p:sp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0" y="1425575"/>
            <a:ext cx="9144000" cy="170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omic Sans MS"/>
                <a:cs typeface="Comic Sans MS"/>
              </a:rPr>
              <a:t> 	</a:t>
            </a:r>
            <a:r>
              <a:rPr lang="en-US" dirty="0" err="1">
                <a:latin typeface="Comic Sans MS"/>
                <a:cs typeface="Comic Sans MS"/>
              </a:rPr>
              <a:t>EuroGOOS</a:t>
            </a:r>
            <a:r>
              <a:rPr lang="en-US" dirty="0">
                <a:latin typeface="Comic Sans MS"/>
                <a:cs typeface="Comic Sans MS"/>
              </a:rPr>
              <a:t> Board of Directors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Comic Sans MS"/>
                <a:cs typeface="Comic Sans MS"/>
              </a:rPr>
              <a:t>				Annual meeting </a:t>
            </a:r>
            <a:r>
              <a:rPr lang="en-US" dirty="0" err="1">
                <a:latin typeface="Comic Sans MS"/>
                <a:cs typeface="Comic Sans MS"/>
              </a:rPr>
              <a:t>EuroGOOS</a:t>
            </a:r>
            <a:r>
              <a:rPr lang="en-US" dirty="0">
                <a:latin typeface="Comic Sans MS"/>
                <a:cs typeface="Comic Sans MS"/>
              </a:rPr>
              <a:t>, including EG Board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Comic Sans MS"/>
                <a:cs typeface="Comic Sans MS"/>
              </a:rPr>
              <a:t>		</a:t>
            </a:r>
            <a:r>
              <a:rPr lang="en-US" dirty="0"/>
              <a:t>				</a:t>
            </a:r>
            <a:r>
              <a:rPr lang="en-US" dirty="0" err="1">
                <a:latin typeface="Comic Sans MS"/>
              </a:rPr>
              <a:t>InSitu</a:t>
            </a:r>
            <a:r>
              <a:rPr lang="en-US" dirty="0">
                <a:latin typeface="Comic Sans MS"/>
              </a:rPr>
              <a:t> requirement workshop</a:t>
            </a:r>
            <a:r>
              <a:rPr lang="en-US" dirty="0">
                <a:latin typeface="Comic Sans MS"/>
                <a:cs typeface="Comic Sans MS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Comic Sans MS"/>
                <a:cs typeface="Comic Sans MS"/>
              </a:rPr>
              <a:t>								Drift project initiated	</a:t>
            </a:r>
          </a:p>
        </p:txBody>
      </p:sp>
    </p:spTree>
    <p:extLst>
      <p:ext uri="{BB962C8B-B14F-4D97-AF65-F5344CB8AC3E}">
        <p14:creationId xmlns:p14="http://schemas.microsoft.com/office/powerpoint/2010/main" val="1902039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5764212"/>
          </a:xfrm>
        </p:spPr>
        <p:txBody>
          <a:bodyPr>
            <a:normAutofit fontScale="47500" lnSpcReduction="20000"/>
          </a:bodyPr>
          <a:lstStyle/>
          <a:p>
            <a:pPr algn="ctr">
              <a:defRPr/>
            </a:pPr>
            <a:r>
              <a:rPr lang="en-GB" sz="2400" b="1" u="sng" dirty="0">
                <a:latin typeface="Comic Sans MS"/>
                <a:cs typeface="Comic Sans MS"/>
              </a:rPr>
              <a:t>Tuesday, November 21</a:t>
            </a:r>
            <a:r>
              <a:rPr lang="en-GB" sz="2400" b="1" u="sng" baseline="30000" dirty="0">
                <a:latin typeface="Comic Sans MS"/>
                <a:cs typeface="Comic Sans MS"/>
              </a:rPr>
              <a:t>st</a:t>
            </a:r>
            <a:r>
              <a:rPr lang="en-GB" sz="2400" b="1" u="sng" dirty="0">
                <a:latin typeface="Comic Sans MS"/>
                <a:cs typeface="Comic Sans MS"/>
              </a:rPr>
              <a:t> </a:t>
            </a:r>
            <a:r>
              <a:rPr lang="en-US" sz="2400" b="1" dirty="0">
                <a:latin typeface="Comic Sans MS"/>
                <a:cs typeface="Comic Sans MS"/>
              </a:rPr>
              <a:t> </a:t>
            </a:r>
            <a:endParaRPr lang="nb-NO" sz="2400" dirty="0">
              <a:latin typeface="Comic Sans MS"/>
              <a:cs typeface="Comic Sans MS"/>
            </a:endParaRPr>
          </a:p>
          <a:p>
            <a:pPr algn="ctr">
              <a:defRPr/>
            </a:pPr>
            <a:r>
              <a:rPr lang="en-GB" sz="1400" b="1" dirty="0">
                <a:latin typeface="Comic Sans MS"/>
                <a:cs typeface="Comic Sans MS"/>
              </a:rPr>
              <a:t>09:00-12.00h Business Meeting</a:t>
            </a:r>
            <a:endParaRPr lang="nb-NO" sz="1400" dirty="0">
              <a:latin typeface="Comic Sans MS"/>
              <a:cs typeface="Comic Sans MS"/>
            </a:endParaRPr>
          </a:p>
          <a:p>
            <a:pPr lvl="2">
              <a:defRPr/>
            </a:pPr>
            <a:r>
              <a:rPr lang="fr-FR" sz="1200" dirty="0">
                <a:latin typeface="Comic Sans MS"/>
                <a:cs typeface="Comic Sans MS"/>
              </a:rPr>
              <a:t>DRAFT Agenda V1 for </a:t>
            </a:r>
            <a:r>
              <a:rPr lang="fr-FR" sz="1200" dirty="0" err="1">
                <a:latin typeface="Comic Sans MS"/>
                <a:cs typeface="Comic Sans MS"/>
              </a:rPr>
              <a:t>formal</a:t>
            </a:r>
            <a:r>
              <a:rPr lang="fr-FR" sz="1200" dirty="0">
                <a:latin typeface="Comic Sans MS"/>
                <a:cs typeface="Comic Sans MS"/>
              </a:rPr>
              <a:t> Business Meeting</a:t>
            </a:r>
            <a:r>
              <a:rPr lang="nb-NO" sz="1200" dirty="0">
                <a:latin typeface="Comic Sans MS"/>
                <a:cs typeface="Comic Sans MS"/>
              </a:rPr>
              <a:t>; </a:t>
            </a:r>
            <a:r>
              <a:rPr lang="fr-FR" sz="1200" dirty="0">
                <a:latin typeface="Comic Sans MS"/>
                <a:cs typeface="Comic Sans MS"/>
              </a:rPr>
              <a:t>Chair : Henning Wehde rapporteur :</a:t>
            </a:r>
            <a:endParaRPr lang="nb-NO" sz="12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Welcome,introductions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Adoption of Agenda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Appointment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rapporteur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Minutes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previous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Meetings;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actions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NOOS Chairman report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Discussion and </a:t>
            </a:r>
            <a:r>
              <a:rPr lang="fr-FR" sz="1600" dirty="0" err="1">
                <a:latin typeface="Comic Sans MS"/>
                <a:cs typeface="Comic Sans MS"/>
              </a:rPr>
              <a:t>decision</a:t>
            </a:r>
            <a:r>
              <a:rPr lang="fr-FR" sz="1600" dirty="0">
                <a:latin typeface="Comic Sans MS"/>
                <a:cs typeface="Comic Sans MS"/>
              </a:rPr>
              <a:t> on NOOS-services, </a:t>
            </a:r>
            <a:r>
              <a:rPr lang="fr-FR" sz="1600" dirty="0" err="1">
                <a:latin typeface="Comic Sans MS"/>
                <a:cs typeface="Comic Sans MS"/>
              </a:rPr>
              <a:t>projects</a:t>
            </a:r>
            <a:r>
              <a:rPr lang="fr-FR" sz="1600" dirty="0">
                <a:latin typeface="Comic Sans MS"/>
                <a:cs typeface="Comic Sans MS"/>
              </a:rPr>
              <a:t> and new </a:t>
            </a:r>
            <a:r>
              <a:rPr lang="fr-FR" sz="1600" dirty="0" err="1">
                <a:latin typeface="Comic Sans MS"/>
                <a:cs typeface="Comic Sans MS"/>
              </a:rPr>
              <a:t>projects</a:t>
            </a:r>
            <a:r>
              <a:rPr lang="fr-FR" sz="1600" dirty="0">
                <a:latin typeface="Comic Sans MS"/>
                <a:cs typeface="Comic Sans MS"/>
              </a:rPr>
              <a:t>/initiatives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fr-FR" sz="1200" dirty="0">
                <a:latin typeface="Comic Sans MS"/>
                <a:cs typeface="Comic Sans MS"/>
              </a:rPr>
              <a:t>Data to the portal; Inventory 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fr-FR" sz="1200" dirty="0">
                <a:latin typeface="Comic Sans MS"/>
                <a:cs typeface="Comic Sans MS"/>
              </a:rPr>
              <a:t>Web site, all to </a:t>
            </a:r>
            <a:r>
              <a:rPr lang="fr-FR" sz="1200" dirty="0" err="1">
                <a:latin typeface="Comic Sans MS"/>
                <a:cs typeface="Comic Sans MS"/>
              </a:rPr>
              <a:t>contribute</a:t>
            </a:r>
            <a:endParaRPr lang="fr-FR" sz="1200" dirty="0">
              <a:latin typeface="Comic Sans MS"/>
              <a:cs typeface="Comic Sans MS"/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fr-FR" sz="1200" dirty="0">
                <a:latin typeface="Comic Sans MS"/>
                <a:cs typeface="Comic Sans MS"/>
              </a:rPr>
              <a:t>Discussion</a:t>
            </a:r>
          </a:p>
          <a:p>
            <a:pPr marL="1200150" lvl="2" indent="-342900">
              <a:buFont typeface="+mj-lt"/>
              <a:buAutoNum type="arabicPeriod"/>
              <a:defRPr/>
            </a:pPr>
            <a:endParaRPr lang="nb-NO" sz="8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latin typeface="Comic Sans MS"/>
                <a:cs typeface="Comic Sans MS"/>
              </a:rPr>
              <a:t>Decision</a:t>
            </a:r>
            <a:r>
              <a:rPr lang="fr-FR" sz="1600" dirty="0">
                <a:latin typeface="Comic Sans MS"/>
                <a:cs typeface="Comic Sans MS"/>
              </a:rPr>
              <a:t> on </a:t>
            </a:r>
            <a:r>
              <a:rPr lang="fr-FR" sz="1600" dirty="0" err="1">
                <a:latin typeface="Comic Sans MS"/>
                <a:cs typeface="Comic Sans MS"/>
              </a:rPr>
              <a:t>progress</a:t>
            </a:r>
            <a:r>
              <a:rPr lang="fr-FR" sz="1600" dirty="0">
                <a:latin typeface="Comic Sans MS"/>
                <a:cs typeface="Comic Sans MS"/>
              </a:rPr>
              <a:t> NOOS-</a:t>
            </a:r>
            <a:r>
              <a:rPr lang="fr-FR" sz="1600" dirty="0" err="1">
                <a:latin typeface="Comic Sans MS"/>
                <a:cs typeface="Comic Sans MS"/>
              </a:rPr>
              <a:t>activities</a:t>
            </a:r>
            <a:r>
              <a:rPr lang="fr-FR" sz="1600" dirty="0">
                <a:latin typeface="Comic Sans MS"/>
                <a:cs typeface="Comic Sans MS"/>
              </a:rPr>
              <a:t> (</a:t>
            </a:r>
            <a:r>
              <a:rPr lang="fr-FR" sz="1600" dirty="0" err="1">
                <a:latin typeface="Comic Sans MS"/>
                <a:cs typeface="Comic Sans MS"/>
              </a:rPr>
              <a:t>partners</a:t>
            </a:r>
            <a:r>
              <a:rPr lang="fr-FR" sz="1600" dirty="0">
                <a:latin typeface="Comic Sans MS"/>
                <a:cs typeface="Comic Sans MS"/>
              </a:rPr>
              <a:t>, web-site, services, </a:t>
            </a:r>
            <a:r>
              <a:rPr lang="fr-FR" sz="1600" dirty="0" err="1">
                <a:latin typeface="Comic Sans MS"/>
                <a:cs typeface="Comic Sans MS"/>
              </a:rPr>
              <a:t>projects</a:t>
            </a:r>
            <a:r>
              <a:rPr lang="fr-FR" sz="1600" dirty="0">
                <a:latin typeface="Comic Sans MS"/>
                <a:cs typeface="Comic Sans MS"/>
              </a:rPr>
              <a:t>)</a:t>
            </a:r>
          </a:p>
          <a:p>
            <a:r>
              <a:rPr lang="en-GB" b="1" dirty="0"/>
              <a:t>Validation working group:</a:t>
            </a:r>
            <a:endParaRPr lang="nb-NO" dirty="0"/>
          </a:p>
          <a:p>
            <a:r>
              <a:rPr lang="en-GB" b="1" dirty="0"/>
              <a:t>BMA Storm-surge forecast exchange and </a:t>
            </a:r>
            <a:r>
              <a:rPr lang="en-GB" b="1" dirty="0" err="1"/>
              <a:t>matroos</a:t>
            </a:r>
            <a:r>
              <a:rPr lang="en-GB" b="1" dirty="0"/>
              <a:t> </a:t>
            </a:r>
            <a:endParaRPr lang="nb-NO" b="1" dirty="0"/>
          </a:p>
          <a:p>
            <a:r>
              <a:rPr lang="en-GB" b="1" dirty="0"/>
              <a:t>Sea level observation exchange </a:t>
            </a:r>
            <a:endParaRPr lang="nb-NO" b="1" dirty="0"/>
          </a:p>
          <a:p>
            <a:r>
              <a:rPr lang="en-GB" b="1" dirty="0"/>
              <a:t>Waves observation exchange</a:t>
            </a:r>
            <a:endParaRPr lang="nb-NO" b="1" dirty="0"/>
          </a:p>
          <a:p>
            <a:r>
              <a:rPr lang="en-GB" b="1" dirty="0"/>
              <a:t>Waves forecast exchange</a:t>
            </a:r>
            <a:endParaRPr lang="nb-NO" b="1" dirty="0"/>
          </a:p>
          <a:p>
            <a:r>
              <a:rPr lang="en-GB" b="1" dirty="0"/>
              <a:t>NOOS working group on drift </a:t>
            </a:r>
            <a:endParaRPr lang="nb-NO" b="1" dirty="0"/>
          </a:p>
          <a:p>
            <a:r>
              <a:rPr lang="en-GB" b="1" dirty="0"/>
              <a:t>River discharge exchange</a:t>
            </a:r>
            <a:endParaRPr lang="nb-NO" b="1" dirty="0"/>
          </a:p>
          <a:p>
            <a:r>
              <a:rPr lang="en-GB" b="1" dirty="0"/>
              <a:t>NOOS website</a:t>
            </a:r>
            <a:r>
              <a:rPr lang="en-GB" dirty="0"/>
              <a:t> </a:t>
            </a:r>
          </a:p>
          <a:p>
            <a:r>
              <a:rPr lang="en-GB" b="1" dirty="0"/>
              <a:t>NOOS/BOOS Multi-model ensemble forecast </a:t>
            </a:r>
            <a:endParaRPr lang="nb-NO" b="1" dirty="0"/>
          </a:p>
          <a:p>
            <a:r>
              <a:rPr lang="en-GB" b="1" dirty="0"/>
              <a:t>NOOS Data portal</a:t>
            </a:r>
            <a:endParaRPr lang="nb-NO" b="1" dirty="0"/>
          </a:p>
          <a:p>
            <a:pPr marL="457200" lvl="1" indent="0">
              <a:buNone/>
              <a:defRPr/>
            </a:pP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Collaboration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with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the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other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ROOSs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EuroGOOS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Review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signatories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to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MoU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identify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candidate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additional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Elections 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reappointments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Members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lvl="2">
              <a:buFont typeface="+mj-lt"/>
              <a:buAutoNum type="arabicPeriod"/>
              <a:defRPr/>
            </a:pP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consists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of: Henning Wehde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 (2015);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Sebastien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Legrand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chair(2014); Jon Rees (2014), Jakob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Woge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Nielsen (2016), Marc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Phillipart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(2016), John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Siddorn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(2013).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John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Siddorn´s</a:t>
            </a: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 term ends in 2017, he can be reappointed for another term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Format, place and date for the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Annual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 2018. 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Date and venue for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next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&amp;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AOB</a:t>
            </a:r>
            <a:endParaRPr lang="en-US" sz="1800" dirty="0">
              <a:solidFill>
                <a:schemeClr val="bg2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31258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57642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GB" sz="2400" b="1" u="sng" dirty="0">
                <a:latin typeface="Comic Sans MS"/>
                <a:cs typeface="Comic Sans MS"/>
              </a:rPr>
              <a:t>Wednesday, November 21</a:t>
            </a:r>
            <a:r>
              <a:rPr lang="en-GB" sz="2400" b="1" u="sng" baseline="30000" dirty="0">
                <a:latin typeface="Comic Sans MS"/>
                <a:cs typeface="Comic Sans MS"/>
              </a:rPr>
              <a:t>st</a:t>
            </a:r>
            <a:r>
              <a:rPr lang="en-GB" sz="2400" b="1" u="sng" dirty="0">
                <a:latin typeface="Comic Sans MS"/>
                <a:cs typeface="Comic Sans MS"/>
              </a:rPr>
              <a:t> </a:t>
            </a:r>
            <a:r>
              <a:rPr lang="en-US" sz="2400" b="1" dirty="0">
                <a:latin typeface="Comic Sans MS"/>
                <a:cs typeface="Comic Sans MS"/>
              </a:rPr>
              <a:t> </a:t>
            </a:r>
            <a:endParaRPr lang="nb-NO" sz="2400" dirty="0">
              <a:latin typeface="Comic Sans MS"/>
              <a:cs typeface="Comic Sans MS"/>
            </a:endParaRPr>
          </a:p>
          <a:p>
            <a:pPr algn="ctr">
              <a:defRPr/>
            </a:pPr>
            <a:r>
              <a:rPr lang="en-GB" sz="1400" b="1" dirty="0">
                <a:latin typeface="Comic Sans MS"/>
                <a:cs typeface="Comic Sans MS"/>
              </a:rPr>
              <a:t>09:00-12.00h Business Meeting</a:t>
            </a:r>
            <a:endParaRPr lang="nb-NO" sz="1400" dirty="0">
              <a:latin typeface="Comic Sans MS"/>
              <a:cs typeface="Comic Sans MS"/>
            </a:endParaRPr>
          </a:p>
          <a:p>
            <a:pPr lvl="2">
              <a:defRPr/>
            </a:pPr>
            <a:r>
              <a:rPr lang="fr-FR" sz="1200" dirty="0">
                <a:latin typeface="Comic Sans MS"/>
                <a:cs typeface="Comic Sans MS"/>
              </a:rPr>
              <a:t>DRAFT Agenda V1 for </a:t>
            </a:r>
            <a:r>
              <a:rPr lang="fr-FR" sz="1200" dirty="0" err="1">
                <a:latin typeface="Comic Sans MS"/>
                <a:cs typeface="Comic Sans MS"/>
              </a:rPr>
              <a:t>formal</a:t>
            </a:r>
            <a:r>
              <a:rPr lang="fr-FR" sz="1200" dirty="0">
                <a:latin typeface="Comic Sans MS"/>
                <a:cs typeface="Comic Sans MS"/>
              </a:rPr>
              <a:t> Business Meeting</a:t>
            </a:r>
            <a:r>
              <a:rPr lang="nb-NO" sz="1200" dirty="0">
                <a:latin typeface="Comic Sans MS"/>
                <a:cs typeface="Comic Sans MS"/>
              </a:rPr>
              <a:t>; </a:t>
            </a:r>
            <a:r>
              <a:rPr lang="fr-FR" sz="1200" dirty="0">
                <a:latin typeface="Comic Sans MS"/>
                <a:cs typeface="Comic Sans MS"/>
              </a:rPr>
              <a:t>Chair : Henning Wehde rapporteur :</a:t>
            </a:r>
            <a:endParaRPr lang="nb-NO" sz="12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Welcome,introductions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Adoption of Agenda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Appointment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rapporteur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Minutes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previous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Meetings;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actions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NOOS Chairman report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Discussion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NOOS-services,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new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/initiatives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progress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NOOS-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activities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(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web-site, 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)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Collaboration </a:t>
            </a:r>
            <a:r>
              <a:rPr lang="fr-FR" sz="1600" dirty="0" err="1">
                <a:latin typeface="Comic Sans MS"/>
                <a:cs typeface="Comic Sans MS"/>
              </a:rPr>
              <a:t>with</a:t>
            </a:r>
            <a:r>
              <a:rPr lang="fr-FR" sz="1600" dirty="0">
                <a:latin typeface="Comic Sans MS"/>
                <a:cs typeface="Comic Sans MS"/>
              </a:rPr>
              <a:t> the </a:t>
            </a:r>
            <a:r>
              <a:rPr lang="fr-FR" sz="1600" dirty="0" err="1">
                <a:latin typeface="Comic Sans MS"/>
                <a:cs typeface="Comic Sans MS"/>
              </a:rPr>
              <a:t>other</a:t>
            </a:r>
            <a:r>
              <a:rPr lang="fr-FR" sz="1600" dirty="0">
                <a:latin typeface="Comic Sans MS"/>
                <a:cs typeface="Comic Sans MS"/>
              </a:rPr>
              <a:t> </a:t>
            </a:r>
            <a:r>
              <a:rPr lang="fr-FR" sz="1600" dirty="0" err="1">
                <a:latin typeface="Comic Sans MS"/>
                <a:cs typeface="Comic Sans MS"/>
              </a:rPr>
              <a:t>ROOSs</a:t>
            </a:r>
            <a:r>
              <a:rPr lang="fr-FR" sz="1600" dirty="0">
                <a:latin typeface="Comic Sans MS"/>
                <a:cs typeface="Comic Sans MS"/>
              </a:rPr>
              <a:t> and </a:t>
            </a:r>
            <a:r>
              <a:rPr lang="fr-FR" sz="1600" dirty="0" err="1">
                <a:latin typeface="Comic Sans MS"/>
                <a:cs typeface="Comic Sans MS"/>
              </a:rPr>
              <a:t>EuroGOOS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Review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signatories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to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MoU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identify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candidate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additional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Elections 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reappointments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Members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lvl="2">
              <a:buFont typeface="+mj-lt"/>
              <a:buAutoNum type="arabicPeriod"/>
              <a:defRPr/>
            </a:pP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consists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of: Henning Wehde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 (2015);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Sebastien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Legrand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chair(2016); Jon Rees (2014), Jakob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Woge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Nielsen (2016), Marc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Phillipart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(2016), John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Siddorn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(2017).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Jon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Reesn´s</a:t>
            </a: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 term ends in 2018, we need a new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cndiidate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Format, place and date for the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Annual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 2019. 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Date and venue for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next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&amp;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AOB</a:t>
            </a:r>
            <a:endParaRPr lang="en-US" sz="1800" dirty="0">
              <a:solidFill>
                <a:schemeClr val="bg2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34183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57642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GB" sz="2400" b="1" u="sng" dirty="0">
                <a:latin typeface="Comic Sans MS"/>
                <a:cs typeface="Comic Sans MS"/>
              </a:rPr>
              <a:t>Wednesday, November 21</a:t>
            </a:r>
            <a:r>
              <a:rPr lang="en-GB" sz="2400" b="1" u="sng" baseline="30000" dirty="0">
                <a:latin typeface="Comic Sans MS"/>
                <a:cs typeface="Comic Sans MS"/>
              </a:rPr>
              <a:t>st</a:t>
            </a:r>
            <a:r>
              <a:rPr lang="en-GB" sz="2400" b="1" u="sng" dirty="0">
                <a:latin typeface="Comic Sans MS"/>
                <a:cs typeface="Comic Sans MS"/>
              </a:rPr>
              <a:t> </a:t>
            </a:r>
            <a:r>
              <a:rPr lang="en-US" sz="2400" b="1" dirty="0">
                <a:latin typeface="Comic Sans MS"/>
                <a:cs typeface="Comic Sans MS"/>
              </a:rPr>
              <a:t> </a:t>
            </a:r>
            <a:endParaRPr lang="nb-NO" sz="2400" dirty="0">
              <a:latin typeface="Comic Sans MS"/>
              <a:cs typeface="Comic Sans MS"/>
            </a:endParaRPr>
          </a:p>
          <a:p>
            <a:pPr algn="ctr">
              <a:defRPr/>
            </a:pPr>
            <a:r>
              <a:rPr lang="en-GB" sz="1400" b="1" dirty="0">
                <a:latin typeface="Comic Sans MS"/>
                <a:cs typeface="Comic Sans MS"/>
              </a:rPr>
              <a:t>09:00-12.00h Business Meeting</a:t>
            </a:r>
            <a:endParaRPr lang="nb-NO" sz="1400" dirty="0">
              <a:latin typeface="Comic Sans MS"/>
              <a:cs typeface="Comic Sans MS"/>
            </a:endParaRPr>
          </a:p>
          <a:p>
            <a:pPr lvl="2">
              <a:defRPr/>
            </a:pPr>
            <a:r>
              <a:rPr lang="fr-FR" sz="1200" dirty="0">
                <a:latin typeface="Comic Sans MS"/>
                <a:cs typeface="Comic Sans MS"/>
              </a:rPr>
              <a:t>DRAFT Agenda V1 for </a:t>
            </a:r>
            <a:r>
              <a:rPr lang="fr-FR" sz="1200" dirty="0" err="1">
                <a:latin typeface="Comic Sans MS"/>
                <a:cs typeface="Comic Sans MS"/>
              </a:rPr>
              <a:t>formal</a:t>
            </a:r>
            <a:r>
              <a:rPr lang="fr-FR" sz="1200" dirty="0">
                <a:latin typeface="Comic Sans MS"/>
                <a:cs typeface="Comic Sans MS"/>
              </a:rPr>
              <a:t> Business Meeting</a:t>
            </a:r>
            <a:r>
              <a:rPr lang="nb-NO" sz="1200" dirty="0">
                <a:latin typeface="Comic Sans MS"/>
                <a:cs typeface="Comic Sans MS"/>
              </a:rPr>
              <a:t>; </a:t>
            </a:r>
            <a:r>
              <a:rPr lang="fr-FR" sz="1200" dirty="0">
                <a:latin typeface="Comic Sans MS"/>
                <a:cs typeface="Comic Sans MS"/>
              </a:rPr>
              <a:t>Chair : Henning Wehde rapporteur :</a:t>
            </a:r>
            <a:endParaRPr lang="nb-NO" sz="12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Welcome,introductions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Adoption of Agenda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Appointment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rapporteur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Minutes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previous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Meetings;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actions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NOOS Chairman report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Discussion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NOOS-services,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new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/initiatives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progress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NOOS-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activities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(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web-site, 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)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Collaboration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with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the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other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ROOSs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EuroGOOS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latin typeface="Comic Sans MS"/>
                <a:cs typeface="Comic Sans MS"/>
              </a:rPr>
              <a:t>Review</a:t>
            </a:r>
            <a:r>
              <a:rPr lang="fr-FR" sz="1600" dirty="0">
                <a:latin typeface="Comic Sans MS"/>
                <a:cs typeface="Comic Sans MS"/>
              </a:rPr>
              <a:t> </a:t>
            </a:r>
            <a:r>
              <a:rPr lang="fr-FR" sz="1600" dirty="0" err="1">
                <a:latin typeface="Comic Sans MS"/>
                <a:cs typeface="Comic Sans MS"/>
              </a:rPr>
              <a:t>status</a:t>
            </a:r>
            <a:r>
              <a:rPr lang="fr-FR" sz="1600" dirty="0">
                <a:latin typeface="Comic Sans MS"/>
                <a:cs typeface="Comic Sans MS"/>
              </a:rPr>
              <a:t> of </a:t>
            </a:r>
            <a:r>
              <a:rPr lang="fr-FR" sz="1600" dirty="0" err="1">
                <a:latin typeface="Comic Sans MS"/>
                <a:cs typeface="Comic Sans MS"/>
              </a:rPr>
              <a:t>signatories</a:t>
            </a:r>
            <a:r>
              <a:rPr lang="fr-FR" sz="1600" dirty="0">
                <a:latin typeface="Comic Sans MS"/>
                <a:cs typeface="Comic Sans MS"/>
              </a:rPr>
              <a:t> to NOOS </a:t>
            </a:r>
            <a:r>
              <a:rPr lang="fr-FR" sz="1600" dirty="0" err="1">
                <a:latin typeface="Comic Sans MS"/>
                <a:cs typeface="Comic Sans MS"/>
              </a:rPr>
              <a:t>MoU</a:t>
            </a:r>
            <a:r>
              <a:rPr lang="fr-FR" sz="1600" dirty="0">
                <a:latin typeface="Comic Sans MS"/>
                <a:cs typeface="Comic Sans MS"/>
              </a:rPr>
              <a:t>, </a:t>
            </a:r>
            <a:r>
              <a:rPr lang="fr-FR" sz="1600" dirty="0" err="1">
                <a:latin typeface="Comic Sans MS"/>
                <a:cs typeface="Comic Sans MS"/>
              </a:rPr>
              <a:t>identify</a:t>
            </a:r>
            <a:r>
              <a:rPr lang="fr-FR" sz="1600" dirty="0">
                <a:latin typeface="Comic Sans MS"/>
                <a:cs typeface="Comic Sans MS"/>
              </a:rPr>
              <a:t> </a:t>
            </a:r>
            <a:r>
              <a:rPr lang="fr-FR" sz="1600" dirty="0" err="1">
                <a:latin typeface="Comic Sans MS"/>
                <a:cs typeface="Comic Sans MS"/>
              </a:rPr>
              <a:t>any</a:t>
            </a:r>
            <a:r>
              <a:rPr lang="fr-FR" sz="1600" dirty="0">
                <a:latin typeface="Comic Sans MS"/>
                <a:cs typeface="Comic Sans MS"/>
              </a:rPr>
              <a:t> candidate </a:t>
            </a:r>
            <a:r>
              <a:rPr lang="fr-FR" sz="1600" dirty="0" err="1">
                <a:latin typeface="Comic Sans MS"/>
                <a:cs typeface="Comic Sans MS"/>
              </a:rPr>
              <a:t>additional</a:t>
            </a:r>
            <a:r>
              <a:rPr lang="fr-FR" sz="1600" dirty="0">
                <a:latin typeface="Comic Sans MS"/>
                <a:cs typeface="Comic Sans MS"/>
              </a:rPr>
              <a:t> </a:t>
            </a:r>
            <a:r>
              <a:rPr lang="fr-FR" sz="1600" dirty="0" err="1">
                <a:latin typeface="Comic Sans MS"/>
                <a:cs typeface="Comic Sans MS"/>
              </a:rPr>
              <a:t>partners</a:t>
            </a:r>
            <a:r>
              <a:rPr lang="fr-FR" sz="1600" dirty="0">
                <a:latin typeface="Comic Sans MS"/>
                <a:cs typeface="Comic Sans MS"/>
              </a:rPr>
              <a:t>.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Elections 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reappointments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Members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lvl="2">
              <a:buFont typeface="+mj-lt"/>
              <a:buAutoNum type="arabicPeriod"/>
              <a:defRPr/>
            </a:pP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consists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of: Henning Wehde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 (2015);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Sebastien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Legrand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chair(2016); Jon Rees (2014), Jakob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Woge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Nielsen (2016), Marc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Phillipart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(2016), John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Siddorn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(2017).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Jon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Reesn´s</a:t>
            </a: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 term ends in 2018, we need a new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cndiidate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Format, place and date for the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Annual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 2019. 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Date and venue for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next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&amp;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AOB</a:t>
            </a:r>
            <a:endParaRPr lang="en-US" sz="1800" dirty="0">
              <a:solidFill>
                <a:schemeClr val="bg2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336520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57642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GB" sz="2400" b="1" u="sng" dirty="0">
                <a:latin typeface="Comic Sans MS"/>
                <a:cs typeface="Comic Sans MS"/>
              </a:rPr>
              <a:t>Wednesday, November 21</a:t>
            </a:r>
            <a:r>
              <a:rPr lang="en-GB" sz="2400" b="1" u="sng" baseline="30000" dirty="0">
                <a:latin typeface="Comic Sans MS"/>
                <a:cs typeface="Comic Sans MS"/>
              </a:rPr>
              <a:t>st</a:t>
            </a:r>
            <a:r>
              <a:rPr lang="en-GB" sz="2400" b="1" u="sng" dirty="0">
                <a:latin typeface="Comic Sans MS"/>
                <a:cs typeface="Comic Sans MS"/>
              </a:rPr>
              <a:t> </a:t>
            </a:r>
            <a:r>
              <a:rPr lang="en-US" sz="2400" b="1" dirty="0">
                <a:latin typeface="Comic Sans MS"/>
                <a:cs typeface="Comic Sans MS"/>
              </a:rPr>
              <a:t> </a:t>
            </a:r>
            <a:endParaRPr lang="nb-NO" sz="2400" dirty="0">
              <a:latin typeface="Comic Sans MS"/>
              <a:cs typeface="Comic Sans MS"/>
            </a:endParaRPr>
          </a:p>
          <a:p>
            <a:pPr algn="ctr">
              <a:defRPr/>
            </a:pPr>
            <a:r>
              <a:rPr lang="en-GB" sz="1400" b="1" dirty="0">
                <a:latin typeface="Comic Sans MS"/>
                <a:cs typeface="Comic Sans MS"/>
              </a:rPr>
              <a:t>09:00-12.00h Business Meeting</a:t>
            </a:r>
            <a:endParaRPr lang="nb-NO" sz="1400" dirty="0">
              <a:latin typeface="Comic Sans MS"/>
              <a:cs typeface="Comic Sans MS"/>
            </a:endParaRPr>
          </a:p>
          <a:p>
            <a:pPr lvl="2">
              <a:defRPr/>
            </a:pPr>
            <a:r>
              <a:rPr lang="fr-FR" sz="1200" dirty="0">
                <a:latin typeface="Comic Sans MS"/>
                <a:cs typeface="Comic Sans MS"/>
              </a:rPr>
              <a:t>DRAFT Agenda V1 for </a:t>
            </a:r>
            <a:r>
              <a:rPr lang="fr-FR" sz="1200" dirty="0" err="1">
                <a:latin typeface="Comic Sans MS"/>
                <a:cs typeface="Comic Sans MS"/>
              </a:rPr>
              <a:t>formal</a:t>
            </a:r>
            <a:r>
              <a:rPr lang="fr-FR" sz="1200" dirty="0">
                <a:latin typeface="Comic Sans MS"/>
                <a:cs typeface="Comic Sans MS"/>
              </a:rPr>
              <a:t> Business Meeting</a:t>
            </a:r>
            <a:r>
              <a:rPr lang="nb-NO" sz="1200" dirty="0">
                <a:latin typeface="Comic Sans MS"/>
                <a:cs typeface="Comic Sans MS"/>
              </a:rPr>
              <a:t>; </a:t>
            </a:r>
            <a:r>
              <a:rPr lang="fr-FR" sz="1200" dirty="0">
                <a:latin typeface="Comic Sans MS"/>
                <a:cs typeface="Comic Sans MS"/>
              </a:rPr>
              <a:t>Chair : Henning Wehde rapporteur :</a:t>
            </a:r>
            <a:endParaRPr lang="nb-NO" sz="12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Welcome,introductions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Adoption of Agenda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Appointment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rapporteur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Minutes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previous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Meetings;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actions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NOOS Chairman report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Discussion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NOOS-services,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new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/initiatives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progress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NOOS-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activities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(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web-site, 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)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Collaboration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with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the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other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ROOSs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EuroGOOS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Review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signatories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to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MoU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identify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candidate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additional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Elections or </a:t>
            </a:r>
            <a:r>
              <a:rPr lang="fr-FR" sz="1600" dirty="0" err="1">
                <a:latin typeface="Comic Sans MS"/>
                <a:cs typeface="Comic Sans MS"/>
              </a:rPr>
              <a:t>reappointments</a:t>
            </a:r>
            <a:r>
              <a:rPr lang="fr-FR" sz="1600" dirty="0">
                <a:latin typeface="Comic Sans MS"/>
                <a:cs typeface="Comic Sans MS"/>
              </a:rPr>
              <a:t> of </a:t>
            </a:r>
            <a:r>
              <a:rPr lang="fr-FR" sz="1600" dirty="0" err="1">
                <a:latin typeface="Comic Sans MS"/>
                <a:cs typeface="Comic Sans MS"/>
              </a:rPr>
              <a:t>Steering</a:t>
            </a:r>
            <a:r>
              <a:rPr lang="fr-FR" sz="1600" dirty="0">
                <a:latin typeface="Comic Sans MS"/>
                <a:cs typeface="Comic Sans MS"/>
              </a:rPr>
              <a:t> Group </a:t>
            </a:r>
            <a:r>
              <a:rPr lang="fr-FR" sz="1600" dirty="0" err="1">
                <a:latin typeface="Comic Sans MS"/>
                <a:cs typeface="Comic Sans MS"/>
              </a:rPr>
              <a:t>Members</a:t>
            </a:r>
            <a:r>
              <a:rPr lang="fr-FR" sz="1600" dirty="0">
                <a:latin typeface="Comic Sans MS"/>
                <a:cs typeface="Comic Sans MS"/>
              </a:rPr>
              <a:t>.</a:t>
            </a:r>
            <a:endParaRPr lang="nb-NO" sz="1600" dirty="0">
              <a:latin typeface="Comic Sans MS"/>
              <a:cs typeface="Comic Sans MS"/>
            </a:endParaRPr>
          </a:p>
          <a:p>
            <a:pPr lvl="2">
              <a:buFont typeface="+mj-lt"/>
              <a:buAutoNum type="arabicPeriod"/>
              <a:defRPr/>
            </a:pPr>
            <a:r>
              <a:rPr lang="fr-FR" sz="1200" dirty="0" err="1">
                <a:latin typeface="Comic Sans MS"/>
                <a:cs typeface="Comic Sans MS"/>
              </a:rPr>
              <a:t>Steering</a:t>
            </a:r>
            <a:r>
              <a:rPr lang="fr-FR" sz="1200" dirty="0">
                <a:latin typeface="Comic Sans MS"/>
                <a:cs typeface="Comic Sans MS"/>
              </a:rPr>
              <a:t> group </a:t>
            </a:r>
            <a:r>
              <a:rPr lang="fr-FR" sz="1200" dirty="0" err="1">
                <a:latin typeface="Comic Sans MS"/>
                <a:cs typeface="Comic Sans MS"/>
              </a:rPr>
              <a:t>consists</a:t>
            </a:r>
            <a:r>
              <a:rPr lang="fr-FR" sz="1200" dirty="0">
                <a:latin typeface="Comic Sans MS"/>
                <a:cs typeface="Comic Sans MS"/>
              </a:rPr>
              <a:t> of: Henning Wehde </a:t>
            </a:r>
            <a:r>
              <a:rPr lang="fr-FR" sz="1200" dirty="0" err="1">
                <a:latin typeface="Comic Sans MS"/>
                <a:cs typeface="Comic Sans MS"/>
              </a:rPr>
              <a:t>co</a:t>
            </a:r>
            <a:r>
              <a:rPr lang="fr-FR" sz="1200" dirty="0">
                <a:latin typeface="Comic Sans MS"/>
                <a:cs typeface="Comic Sans MS"/>
              </a:rPr>
              <a:t> chair (2015); </a:t>
            </a:r>
            <a:r>
              <a:rPr lang="fr-FR" sz="1200" dirty="0" err="1">
                <a:latin typeface="Comic Sans MS"/>
                <a:cs typeface="Comic Sans MS"/>
              </a:rPr>
              <a:t>Sebastien</a:t>
            </a:r>
            <a:r>
              <a:rPr lang="fr-FR" sz="1200" dirty="0">
                <a:latin typeface="Comic Sans MS"/>
                <a:cs typeface="Comic Sans MS"/>
              </a:rPr>
              <a:t> Legrand </a:t>
            </a:r>
            <a:r>
              <a:rPr lang="fr-FR" sz="1200" dirty="0" err="1">
                <a:latin typeface="Comic Sans MS"/>
                <a:cs typeface="Comic Sans MS"/>
              </a:rPr>
              <a:t>co</a:t>
            </a:r>
            <a:r>
              <a:rPr lang="fr-FR" sz="1200" dirty="0">
                <a:latin typeface="Comic Sans MS"/>
                <a:cs typeface="Comic Sans MS"/>
              </a:rPr>
              <a:t> chair(2016); Jon Rees (2014), Jakob </a:t>
            </a:r>
            <a:r>
              <a:rPr lang="fr-FR" sz="1200" dirty="0" err="1">
                <a:latin typeface="Comic Sans MS"/>
                <a:cs typeface="Comic Sans MS"/>
              </a:rPr>
              <a:t>Woge</a:t>
            </a:r>
            <a:r>
              <a:rPr lang="fr-FR" sz="1200" dirty="0">
                <a:latin typeface="Comic Sans MS"/>
                <a:cs typeface="Comic Sans MS"/>
              </a:rPr>
              <a:t> Nielsen (2016), Marc </a:t>
            </a:r>
            <a:r>
              <a:rPr lang="fr-FR" sz="1200" dirty="0" err="1">
                <a:latin typeface="Comic Sans MS"/>
                <a:cs typeface="Comic Sans MS"/>
              </a:rPr>
              <a:t>Phillipart</a:t>
            </a:r>
            <a:r>
              <a:rPr lang="fr-FR" sz="1200" dirty="0">
                <a:latin typeface="Comic Sans MS"/>
                <a:cs typeface="Comic Sans MS"/>
              </a:rPr>
              <a:t> (2016), John </a:t>
            </a:r>
            <a:r>
              <a:rPr lang="fr-FR" sz="1200" dirty="0" err="1">
                <a:latin typeface="Comic Sans MS"/>
                <a:cs typeface="Comic Sans MS"/>
              </a:rPr>
              <a:t>Siddorn</a:t>
            </a:r>
            <a:r>
              <a:rPr lang="fr-FR" sz="1200" dirty="0">
                <a:latin typeface="Comic Sans MS"/>
                <a:cs typeface="Comic Sans MS"/>
              </a:rPr>
              <a:t> (2017).</a:t>
            </a:r>
            <a:endParaRPr lang="nb-NO" sz="1200" dirty="0">
              <a:latin typeface="Comic Sans MS"/>
              <a:cs typeface="Comic Sans MS"/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GB" sz="1200" dirty="0">
                <a:latin typeface="Comic Sans MS"/>
                <a:cs typeface="Comic Sans MS"/>
              </a:rPr>
              <a:t>Jon </a:t>
            </a:r>
            <a:r>
              <a:rPr lang="en-GB" sz="1200" dirty="0" err="1">
                <a:latin typeface="Comic Sans MS"/>
                <a:cs typeface="Comic Sans MS"/>
              </a:rPr>
              <a:t>Reesn´s</a:t>
            </a:r>
            <a:r>
              <a:rPr lang="en-GB" sz="1200" dirty="0">
                <a:latin typeface="Comic Sans MS"/>
                <a:cs typeface="Comic Sans MS"/>
              </a:rPr>
              <a:t> term ends in 2018, we need a new </a:t>
            </a:r>
            <a:r>
              <a:rPr lang="en-GB" sz="1200" dirty="0" err="1">
                <a:latin typeface="Comic Sans MS"/>
                <a:cs typeface="Comic Sans MS"/>
              </a:rPr>
              <a:t>cndiidate</a:t>
            </a:r>
            <a:endParaRPr lang="nb-NO" sz="1200" dirty="0"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Format, place and date for the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Annual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 2019. 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Date and venue for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next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&amp;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AOB</a:t>
            </a:r>
            <a:endParaRPr lang="en-US" sz="1800" dirty="0">
              <a:solidFill>
                <a:schemeClr val="bg2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3226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57642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GB" sz="2400" b="1" u="sng" dirty="0">
                <a:latin typeface="Comic Sans MS"/>
                <a:cs typeface="Comic Sans MS"/>
              </a:rPr>
              <a:t>Wednesday, November 21</a:t>
            </a:r>
            <a:r>
              <a:rPr lang="en-GB" sz="2400" b="1" u="sng" baseline="30000" dirty="0">
                <a:latin typeface="Comic Sans MS"/>
                <a:cs typeface="Comic Sans MS"/>
              </a:rPr>
              <a:t>st</a:t>
            </a:r>
            <a:r>
              <a:rPr lang="en-GB" sz="2400" b="1" u="sng" dirty="0">
                <a:latin typeface="Comic Sans MS"/>
                <a:cs typeface="Comic Sans MS"/>
              </a:rPr>
              <a:t> </a:t>
            </a:r>
            <a:r>
              <a:rPr lang="en-US" sz="2400" b="1" dirty="0">
                <a:latin typeface="Comic Sans MS"/>
                <a:cs typeface="Comic Sans MS"/>
              </a:rPr>
              <a:t> </a:t>
            </a:r>
            <a:endParaRPr lang="nb-NO" sz="2400" dirty="0">
              <a:latin typeface="Comic Sans MS"/>
              <a:cs typeface="Comic Sans MS"/>
            </a:endParaRPr>
          </a:p>
          <a:p>
            <a:pPr algn="ctr">
              <a:defRPr/>
            </a:pPr>
            <a:r>
              <a:rPr lang="en-GB" sz="1400" b="1" dirty="0">
                <a:latin typeface="Comic Sans MS"/>
                <a:cs typeface="Comic Sans MS"/>
              </a:rPr>
              <a:t>09:00-12.00h Business Meeting</a:t>
            </a:r>
            <a:endParaRPr lang="nb-NO" sz="1400" dirty="0">
              <a:latin typeface="Comic Sans MS"/>
              <a:cs typeface="Comic Sans MS"/>
            </a:endParaRPr>
          </a:p>
          <a:p>
            <a:pPr lvl="2">
              <a:defRPr/>
            </a:pPr>
            <a:r>
              <a:rPr lang="fr-FR" sz="1200" dirty="0">
                <a:latin typeface="Comic Sans MS"/>
                <a:cs typeface="Comic Sans MS"/>
              </a:rPr>
              <a:t>DRAFT Agenda V1 for </a:t>
            </a:r>
            <a:r>
              <a:rPr lang="fr-FR" sz="1200" dirty="0" err="1">
                <a:latin typeface="Comic Sans MS"/>
                <a:cs typeface="Comic Sans MS"/>
              </a:rPr>
              <a:t>formal</a:t>
            </a:r>
            <a:r>
              <a:rPr lang="fr-FR" sz="1200" dirty="0">
                <a:latin typeface="Comic Sans MS"/>
                <a:cs typeface="Comic Sans MS"/>
              </a:rPr>
              <a:t> Business Meeting</a:t>
            </a:r>
            <a:r>
              <a:rPr lang="nb-NO" sz="1200" dirty="0">
                <a:latin typeface="Comic Sans MS"/>
                <a:cs typeface="Comic Sans MS"/>
              </a:rPr>
              <a:t>; </a:t>
            </a:r>
            <a:r>
              <a:rPr lang="fr-FR" sz="1200" dirty="0">
                <a:latin typeface="Comic Sans MS"/>
                <a:cs typeface="Comic Sans MS"/>
              </a:rPr>
              <a:t>Chair : Henning Wehde rapporteur :</a:t>
            </a:r>
            <a:endParaRPr lang="nb-NO" sz="12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Welcome,introductions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Adoption of Agenda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Appointment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rapporteur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Minutes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previous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Meetings;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actions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NOOS Chairman report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Discussion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NOOS-services,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new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/initiatives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progress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NOOS-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activities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(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web-site, 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)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Collaboration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with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the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other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ROOSs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EuroGOOS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Review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signatories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to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MoU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identify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candidate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additional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Elections 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reappointments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Members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lvl="2">
              <a:buFont typeface="+mj-lt"/>
              <a:buAutoNum type="arabicPeriod"/>
              <a:defRPr/>
            </a:pP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consists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of: Henning Wehde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 (2015);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Sebastien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Legrand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chair(2016); Jon Rees (2014), Jakob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Woge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Nielsen (2016), Marc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Phillipart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(2016), John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Siddorn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(2017).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Jon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Reesn´s</a:t>
            </a: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 term ends in 2018, we need a new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cndiidate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Format, place and date for the NOOS </a:t>
            </a:r>
            <a:r>
              <a:rPr lang="fr-FR" sz="1600" dirty="0" err="1">
                <a:latin typeface="Comic Sans MS"/>
                <a:cs typeface="Comic Sans MS"/>
              </a:rPr>
              <a:t>Annual</a:t>
            </a:r>
            <a:r>
              <a:rPr lang="fr-FR" sz="1600" dirty="0">
                <a:latin typeface="Comic Sans MS"/>
                <a:cs typeface="Comic Sans MS"/>
              </a:rPr>
              <a:t> Meeting 2019. </a:t>
            </a:r>
            <a:endParaRPr lang="nb-NO" sz="1600" dirty="0"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Date and venue for </a:t>
            </a:r>
            <a:r>
              <a:rPr lang="fr-FR" sz="1600" dirty="0" err="1">
                <a:latin typeface="Comic Sans MS"/>
                <a:cs typeface="Comic Sans MS"/>
              </a:rPr>
              <a:t>next</a:t>
            </a:r>
            <a:r>
              <a:rPr lang="fr-FR" sz="1600" dirty="0">
                <a:latin typeface="Comic Sans MS"/>
                <a:cs typeface="Comic Sans MS"/>
              </a:rPr>
              <a:t> </a:t>
            </a:r>
            <a:r>
              <a:rPr lang="fr-FR" sz="1600" dirty="0" err="1">
                <a:latin typeface="Comic Sans MS"/>
                <a:cs typeface="Comic Sans MS"/>
              </a:rPr>
              <a:t>Steering</a:t>
            </a:r>
            <a:r>
              <a:rPr lang="fr-FR" sz="1600" dirty="0">
                <a:latin typeface="Comic Sans MS"/>
                <a:cs typeface="Comic Sans MS"/>
              </a:rPr>
              <a:t> Group &amp; </a:t>
            </a:r>
            <a:r>
              <a:rPr lang="fr-FR" sz="1600" dirty="0" err="1">
                <a:latin typeface="Comic Sans MS"/>
                <a:cs typeface="Comic Sans MS"/>
              </a:rPr>
              <a:t>Projects</a:t>
            </a:r>
            <a:r>
              <a:rPr lang="fr-FR" sz="1600" dirty="0">
                <a:latin typeface="Comic Sans MS"/>
                <a:cs typeface="Comic Sans MS"/>
              </a:rPr>
              <a:t> meeting</a:t>
            </a:r>
            <a:endParaRPr lang="nb-NO" sz="1600" dirty="0"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AOB</a:t>
            </a:r>
            <a:endParaRPr lang="en-US" sz="1800" dirty="0">
              <a:solidFill>
                <a:schemeClr val="bg2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229059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57642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GB" sz="2400" b="1" u="sng" dirty="0">
                <a:latin typeface="Comic Sans MS"/>
                <a:cs typeface="Comic Sans MS"/>
              </a:rPr>
              <a:t>Wednesday, November 21</a:t>
            </a:r>
            <a:r>
              <a:rPr lang="en-GB" sz="2400" b="1" u="sng" baseline="30000" dirty="0">
                <a:latin typeface="Comic Sans MS"/>
                <a:cs typeface="Comic Sans MS"/>
              </a:rPr>
              <a:t>st</a:t>
            </a:r>
            <a:r>
              <a:rPr lang="en-GB" sz="2400" b="1" u="sng" dirty="0">
                <a:latin typeface="Comic Sans MS"/>
                <a:cs typeface="Comic Sans MS"/>
              </a:rPr>
              <a:t> </a:t>
            </a:r>
            <a:r>
              <a:rPr lang="en-US" sz="2400" b="1" dirty="0">
                <a:latin typeface="Comic Sans MS"/>
                <a:cs typeface="Comic Sans MS"/>
              </a:rPr>
              <a:t> </a:t>
            </a:r>
            <a:endParaRPr lang="nb-NO" sz="2400" dirty="0">
              <a:latin typeface="Comic Sans MS"/>
              <a:cs typeface="Comic Sans MS"/>
            </a:endParaRPr>
          </a:p>
          <a:p>
            <a:pPr algn="ctr">
              <a:defRPr/>
            </a:pPr>
            <a:r>
              <a:rPr lang="en-GB" sz="1400" b="1" dirty="0">
                <a:latin typeface="Comic Sans MS"/>
                <a:cs typeface="Comic Sans MS"/>
              </a:rPr>
              <a:t>09:00-12.00h Business Meeting</a:t>
            </a:r>
            <a:endParaRPr lang="nb-NO" sz="1400" dirty="0">
              <a:latin typeface="Comic Sans MS"/>
              <a:cs typeface="Comic Sans MS"/>
            </a:endParaRPr>
          </a:p>
          <a:p>
            <a:pPr lvl="2">
              <a:defRPr/>
            </a:pPr>
            <a:r>
              <a:rPr lang="fr-FR" sz="1200" dirty="0">
                <a:latin typeface="Comic Sans MS"/>
                <a:cs typeface="Comic Sans MS"/>
              </a:rPr>
              <a:t>DRAFT Agenda V1 for </a:t>
            </a:r>
            <a:r>
              <a:rPr lang="fr-FR" sz="1200" dirty="0" err="1">
                <a:latin typeface="Comic Sans MS"/>
                <a:cs typeface="Comic Sans MS"/>
              </a:rPr>
              <a:t>formal</a:t>
            </a:r>
            <a:r>
              <a:rPr lang="fr-FR" sz="1200" dirty="0">
                <a:latin typeface="Comic Sans MS"/>
                <a:cs typeface="Comic Sans MS"/>
              </a:rPr>
              <a:t> Business Meeting</a:t>
            </a:r>
            <a:r>
              <a:rPr lang="nb-NO" sz="1200" dirty="0">
                <a:latin typeface="Comic Sans MS"/>
                <a:cs typeface="Comic Sans MS"/>
              </a:rPr>
              <a:t>; </a:t>
            </a:r>
            <a:r>
              <a:rPr lang="fr-FR" sz="1200" dirty="0">
                <a:latin typeface="Comic Sans MS"/>
                <a:cs typeface="Comic Sans MS"/>
              </a:rPr>
              <a:t>Chair : Henning Wehde rapporteur :</a:t>
            </a:r>
            <a:endParaRPr lang="nb-NO" sz="12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Welcome,introductions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Adoption of Agenda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Appointment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rapporteur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Minutes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previous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Meetings;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actions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NOOS Chairman report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Discussion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NOOS-services,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new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/initiatives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progress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NOOS-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activities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(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web-site, 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)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Collaboration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with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the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other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ROOSs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EuroGOOS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Review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signatories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to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MoU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identify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candidate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additional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Elections 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reappointments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Members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lvl="2">
              <a:buFont typeface="+mj-lt"/>
              <a:buAutoNum type="arabicPeriod"/>
              <a:defRPr/>
            </a:pP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consists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of: Henning Wehde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 (2015);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Sebastien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Legrand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chair(2016); Jon Rees (2014), Jakob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Woge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Nielsen (2016), Marc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Phillipart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(2016), John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Siddorn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(2017).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Jon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Reesn´s</a:t>
            </a: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 term ends in 2018, we need a new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cndiidate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Format, place and date for the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Annual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 2019. 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Date and venue for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next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&amp;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AOB</a:t>
            </a:r>
            <a:endParaRPr lang="en-US" sz="18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545098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57642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GB" sz="2400" b="1" u="sng" dirty="0">
                <a:latin typeface="Comic Sans MS"/>
                <a:cs typeface="Comic Sans MS"/>
              </a:rPr>
              <a:t>Wednesday, November 21</a:t>
            </a:r>
            <a:r>
              <a:rPr lang="en-GB" sz="2400" b="1" u="sng" baseline="30000" dirty="0">
                <a:latin typeface="Comic Sans MS"/>
                <a:cs typeface="Comic Sans MS"/>
              </a:rPr>
              <a:t>st</a:t>
            </a:r>
            <a:r>
              <a:rPr lang="en-GB" sz="2400" b="1" u="sng" dirty="0">
                <a:latin typeface="Comic Sans MS"/>
                <a:cs typeface="Comic Sans MS"/>
              </a:rPr>
              <a:t> </a:t>
            </a:r>
            <a:r>
              <a:rPr lang="en-US" sz="2400" b="1" dirty="0">
                <a:latin typeface="Comic Sans MS"/>
                <a:cs typeface="Comic Sans MS"/>
              </a:rPr>
              <a:t> </a:t>
            </a:r>
            <a:endParaRPr lang="nb-NO" sz="2400" dirty="0">
              <a:latin typeface="Comic Sans MS"/>
              <a:cs typeface="Comic Sans MS"/>
            </a:endParaRPr>
          </a:p>
          <a:p>
            <a:pPr algn="ctr">
              <a:defRPr/>
            </a:pPr>
            <a:r>
              <a:rPr lang="en-GB" sz="1400" b="1" dirty="0">
                <a:latin typeface="Comic Sans MS"/>
                <a:cs typeface="Comic Sans MS"/>
              </a:rPr>
              <a:t>09:00-12.00h Business Meeting</a:t>
            </a:r>
            <a:endParaRPr lang="nb-NO" sz="1400" dirty="0">
              <a:latin typeface="Comic Sans MS"/>
              <a:cs typeface="Comic Sans MS"/>
            </a:endParaRPr>
          </a:p>
          <a:p>
            <a:pPr lvl="2">
              <a:defRPr/>
            </a:pPr>
            <a:r>
              <a:rPr lang="fr-FR" sz="1200" dirty="0">
                <a:latin typeface="Comic Sans MS"/>
                <a:cs typeface="Comic Sans MS"/>
              </a:rPr>
              <a:t>DRAFT Agenda V1 for </a:t>
            </a:r>
            <a:r>
              <a:rPr lang="fr-FR" sz="1200" dirty="0" err="1">
                <a:latin typeface="Comic Sans MS"/>
                <a:cs typeface="Comic Sans MS"/>
              </a:rPr>
              <a:t>formal</a:t>
            </a:r>
            <a:r>
              <a:rPr lang="fr-FR" sz="1200" dirty="0">
                <a:latin typeface="Comic Sans MS"/>
                <a:cs typeface="Comic Sans MS"/>
              </a:rPr>
              <a:t> Business Meeting</a:t>
            </a:r>
            <a:r>
              <a:rPr lang="nb-NO" sz="1200" dirty="0">
                <a:latin typeface="Comic Sans MS"/>
                <a:cs typeface="Comic Sans MS"/>
              </a:rPr>
              <a:t>; </a:t>
            </a:r>
            <a:r>
              <a:rPr lang="fr-FR" sz="1200" dirty="0">
                <a:latin typeface="Comic Sans MS"/>
                <a:cs typeface="Comic Sans MS"/>
              </a:rPr>
              <a:t>Chair : Henning Wehde rapporteur :</a:t>
            </a:r>
            <a:endParaRPr lang="nb-NO" sz="12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latin typeface="Comic Sans MS"/>
                <a:cs typeface="Comic Sans MS"/>
              </a:rPr>
              <a:t>Welcome,introductions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Adoption of Agenda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latin typeface="Comic Sans MS"/>
                <a:cs typeface="Comic Sans MS"/>
              </a:rPr>
              <a:t>Appointment</a:t>
            </a:r>
            <a:r>
              <a:rPr lang="fr-FR" sz="1600" dirty="0">
                <a:latin typeface="Comic Sans MS"/>
                <a:cs typeface="Comic Sans MS"/>
              </a:rPr>
              <a:t> of rapporteur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Minutes of </a:t>
            </a:r>
            <a:r>
              <a:rPr lang="fr-FR" sz="1600" dirty="0" err="1">
                <a:latin typeface="Comic Sans MS"/>
                <a:cs typeface="Comic Sans MS"/>
              </a:rPr>
              <a:t>previous</a:t>
            </a:r>
            <a:r>
              <a:rPr lang="fr-FR" sz="1600" dirty="0">
                <a:latin typeface="Comic Sans MS"/>
                <a:cs typeface="Comic Sans MS"/>
              </a:rPr>
              <a:t> Meetings; </a:t>
            </a:r>
            <a:r>
              <a:rPr lang="fr-FR" sz="1600" dirty="0" err="1">
                <a:latin typeface="Comic Sans MS"/>
                <a:cs typeface="Comic Sans MS"/>
              </a:rPr>
              <a:t>Status</a:t>
            </a:r>
            <a:r>
              <a:rPr lang="fr-FR" sz="1600" dirty="0">
                <a:latin typeface="Comic Sans MS"/>
                <a:cs typeface="Comic Sans MS"/>
              </a:rPr>
              <a:t> of actions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NOOS Chairman report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Discussion and </a:t>
            </a:r>
            <a:r>
              <a:rPr lang="fr-FR" sz="1600" dirty="0" err="1">
                <a:latin typeface="Comic Sans MS"/>
                <a:cs typeface="Comic Sans MS"/>
              </a:rPr>
              <a:t>decision</a:t>
            </a:r>
            <a:r>
              <a:rPr lang="fr-FR" sz="1600" dirty="0">
                <a:latin typeface="Comic Sans MS"/>
                <a:cs typeface="Comic Sans MS"/>
              </a:rPr>
              <a:t> on NOOS-services, </a:t>
            </a:r>
            <a:r>
              <a:rPr lang="fr-FR" sz="1600" dirty="0" err="1">
                <a:latin typeface="Comic Sans MS"/>
                <a:cs typeface="Comic Sans MS"/>
              </a:rPr>
              <a:t>projects</a:t>
            </a:r>
            <a:r>
              <a:rPr lang="fr-FR" sz="1600" dirty="0">
                <a:latin typeface="Comic Sans MS"/>
                <a:cs typeface="Comic Sans MS"/>
              </a:rPr>
              <a:t> and new </a:t>
            </a:r>
            <a:r>
              <a:rPr lang="fr-FR" sz="1600" dirty="0" err="1">
                <a:latin typeface="Comic Sans MS"/>
                <a:cs typeface="Comic Sans MS"/>
              </a:rPr>
              <a:t>projects</a:t>
            </a:r>
            <a:r>
              <a:rPr lang="fr-FR" sz="1600" dirty="0">
                <a:latin typeface="Comic Sans MS"/>
                <a:cs typeface="Comic Sans MS"/>
              </a:rPr>
              <a:t>/initiatives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latin typeface="Comic Sans MS"/>
                <a:cs typeface="Comic Sans MS"/>
              </a:rPr>
              <a:t>Decision</a:t>
            </a:r>
            <a:r>
              <a:rPr lang="fr-FR" sz="1600" dirty="0">
                <a:latin typeface="Comic Sans MS"/>
                <a:cs typeface="Comic Sans MS"/>
              </a:rPr>
              <a:t> on </a:t>
            </a:r>
            <a:r>
              <a:rPr lang="fr-FR" sz="1600" dirty="0" err="1">
                <a:latin typeface="Comic Sans MS"/>
                <a:cs typeface="Comic Sans MS"/>
              </a:rPr>
              <a:t>progress</a:t>
            </a:r>
            <a:r>
              <a:rPr lang="fr-FR" sz="1600" dirty="0">
                <a:latin typeface="Comic Sans MS"/>
                <a:cs typeface="Comic Sans MS"/>
              </a:rPr>
              <a:t> NOOS-</a:t>
            </a:r>
            <a:r>
              <a:rPr lang="fr-FR" sz="1600" dirty="0" err="1">
                <a:latin typeface="Comic Sans MS"/>
                <a:cs typeface="Comic Sans MS"/>
              </a:rPr>
              <a:t>activities</a:t>
            </a:r>
            <a:r>
              <a:rPr lang="fr-FR" sz="1600" dirty="0">
                <a:latin typeface="Comic Sans MS"/>
                <a:cs typeface="Comic Sans MS"/>
              </a:rPr>
              <a:t> (</a:t>
            </a:r>
            <a:r>
              <a:rPr lang="fr-FR" sz="1600" dirty="0" err="1">
                <a:latin typeface="Comic Sans MS"/>
                <a:cs typeface="Comic Sans MS"/>
              </a:rPr>
              <a:t>partners</a:t>
            </a:r>
            <a:r>
              <a:rPr lang="fr-FR" sz="1600" dirty="0">
                <a:latin typeface="Comic Sans MS"/>
                <a:cs typeface="Comic Sans MS"/>
              </a:rPr>
              <a:t>, web-site, services, </a:t>
            </a:r>
            <a:r>
              <a:rPr lang="fr-FR" sz="1600" dirty="0" err="1">
                <a:latin typeface="Comic Sans MS"/>
                <a:cs typeface="Comic Sans MS"/>
              </a:rPr>
              <a:t>projects</a:t>
            </a:r>
            <a:r>
              <a:rPr lang="fr-FR" sz="1600" dirty="0">
                <a:latin typeface="Comic Sans MS"/>
                <a:cs typeface="Comic Sans MS"/>
              </a:rPr>
              <a:t>)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Collaboration </a:t>
            </a:r>
            <a:r>
              <a:rPr lang="fr-FR" sz="1600" dirty="0" err="1">
                <a:latin typeface="Comic Sans MS"/>
                <a:cs typeface="Comic Sans MS"/>
              </a:rPr>
              <a:t>with</a:t>
            </a:r>
            <a:r>
              <a:rPr lang="fr-FR" sz="1600" dirty="0">
                <a:latin typeface="Comic Sans MS"/>
                <a:cs typeface="Comic Sans MS"/>
              </a:rPr>
              <a:t> the </a:t>
            </a:r>
            <a:r>
              <a:rPr lang="fr-FR" sz="1600" dirty="0" err="1">
                <a:latin typeface="Comic Sans MS"/>
                <a:cs typeface="Comic Sans MS"/>
              </a:rPr>
              <a:t>other</a:t>
            </a:r>
            <a:r>
              <a:rPr lang="fr-FR" sz="1600" dirty="0">
                <a:latin typeface="Comic Sans MS"/>
                <a:cs typeface="Comic Sans MS"/>
              </a:rPr>
              <a:t> </a:t>
            </a:r>
            <a:r>
              <a:rPr lang="fr-FR" sz="1600" dirty="0" err="1">
                <a:latin typeface="Comic Sans MS"/>
                <a:cs typeface="Comic Sans MS"/>
              </a:rPr>
              <a:t>ROOSs</a:t>
            </a:r>
            <a:r>
              <a:rPr lang="fr-FR" sz="1600" dirty="0">
                <a:latin typeface="Comic Sans MS"/>
                <a:cs typeface="Comic Sans MS"/>
              </a:rPr>
              <a:t> and </a:t>
            </a:r>
            <a:r>
              <a:rPr lang="fr-FR" sz="1600" dirty="0" err="1">
                <a:latin typeface="Comic Sans MS"/>
                <a:cs typeface="Comic Sans MS"/>
              </a:rPr>
              <a:t>EuroGOOS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latin typeface="Comic Sans MS"/>
                <a:cs typeface="Comic Sans MS"/>
              </a:rPr>
              <a:t>Review</a:t>
            </a:r>
            <a:r>
              <a:rPr lang="fr-FR" sz="1600" dirty="0">
                <a:latin typeface="Comic Sans MS"/>
                <a:cs typeface="Comic Sans MS"/>
              </a:rPr>
              <a:t> </a:t>
            </a:r>
            <a:r>
              <a:rPr lang="fr-FR" sz="1600" dirty="0" err="1">
                <a:latin typeface="Comic Sans MS"/>
                <a:cs typeface="Comic Sans MS"/>
              </a:rPr>
              <a:t>status</a:t>
            </a:r>
            <a:r>
              <a:rPr lang="fr-FR" sz="1600" dirty="0">
                <a:latin typeface="Comic Sans MS"/>
                <a:cs typeface="Comic Sans MS"/>
              </a:rPr>
              <a:t> of </a:t>
            </a:r>
            <a:r>
              <a:rPr lang="fr-FR" sz="1600" dirty="0" err="1">
                <a:latin typeface="Comic Sans MS"/>
                <a:cs typeface="Comic Sans MS"/>
              </a:rPr>
              <a:t>signatories</a:t>
            </a:r>
            <a:r>
              <a:rPr lang="fr-FR" sz="1600" dirty="0">
                <a:latin typeface="Comic Sans MS"/>
                <a:cs typeface="Comic Sans MS"/>
              </a:rPr>
              <a:t> to NOOS </a:t>
            </a:r>
            <a:r>
              <a:rPr lang="fr-FR" sz="1600" dirty="0" err="1">
                <a:latin typeface="Comic Sans MS"/>
                <a:cs typeface="Comic Sans MS"/>
              </a:rPr>
              <a:t>MoU</a:t>
            </a:r>
            <a:r>
              <a:rPr lang="fr-FR" sz="1600" dirty="0">
                <a:latin typeface="Comic Sans MS"/>
                <a:cs typeface="Comic Sans MS"/>
              </a:rPr>
              <a:t>, </a:t>
            </a:r>
            <a:r>
              <a:rPr lang="fr-FR" sz="1600" dirty="0" err="1">
                <a:latin typeface="Comic Sans MS"/>
                <a:cs typeface="Comic Sans MS"/>
              </a:rPr>
              <a:t>identify</a:t>
            </a:r>
            <a:r>
              <a:rPr lang="fr-FR" sz="1600" dirty="0">
                <a:latin typeface="Comic Sans MS"/>
                <a:cs typeface="Comic Sans MS"/>
              </a:rPr>
              <a:t> </a:t>
            </a:r>
            <a:r>
              <a:rPr lang="fr-FR" sz="1600" dirty="0" err="1">
                <a:latin typeface="Comic Sans MS"/>
                <a:cs typeface="Comic Sans MS"/>
              </a:rPr>
              <a:t>any</a:t>
            </a:r>
            <a:r>
              <a:rPr lang="fr-FR" sz="1600" dirty="0">
                <a:latin typeface="Comic Sans MS"/>
                <a:cs typeface="Comic Sans MS"/>
              </a:rPr>
              <a:t> candidate </a:t>
            </a:r>
            <a:r>
              <a:rPr lang="fr-FR" sz="1600" dirty="0" err="1">
                <a:latin typeface="Comic Sans MS"/>
                <a:cs typeface="Comic Sans MS"/>
              </a:rPr>
              <a:t>additional</a:t>
            </a:r>
            <a:r>
              <a:rPr lang="fr-FR" sz="1600" dirty="0">
                <a:latin typeface="Comic Sans MS"/>
                <a:cs typeface="Comic Sans MS"/>
              </a:rPr>
              <a:t> </a:t>
            </a:r>
            <a:r>
              <a:rPr lang="fr-FR" sz="1600" dirty="0" err="1">
                <a:latin typeface="Comic Sans MS"/>
                <a:cs typeface="Comic Sans MS"/>
              </a:rPr>
              <a:t>partners</a:t>
            </a:r>
            <a:r>
              <a:rPr lang="fr-FR" sz="1600" dirty="0">
                <a:latin typeface="Comic Sans MS"/>
                <a:cs typeface="Comic Sans MS"/>
              </a:rPr>
              <a:t>.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Elections or </a:t>
            </a:r>
            <a:r>
              <a:rPr lang="fr-FR" sz="1600" dirty="0" err="1">
                <a:latin typeface="Comic Sans MS"/>
                <a:cs typeface="Comic Sans MS"/>
              </a:rPr>
              <a:t>reappointments</a:t>
            </a:r>
            <a:r>
              <a:rPr lang="fr-FR" sz="1600" dirty="0">
                <a:latin typeface="Comic Sans MS"/>
                <a:cs typeface="Comic Sans MS"/>
              </a:rPr>
              <a:t> of </a:t>
            </a:r>
            <a:r>
              <a:rPr lang="fr-FR" sz="1600" dirty="0" err="1">
                <a:latin typeface="Comic Sans MS"/>
                <a:cs typeface="Comic Sans MS"/>
              </a:rPr>
              <a:t>Steering</a:t>
            </a:r>
            <a:r>
              <a:rPr lang="fr-FR" sz="1600" dirty="0">
                <a:latin typeface="Comic Sans MS"/>
                <a:cs typeface="Comic Sans MS"/>
              </a:rPr>
              <a:t> Group </a:t>
            </a:r>
            <a:r>
              <a:rPr lang="fr-FR" sz="1600" dirty="0" err="1">
                <a:latin typeface="Comic Sans MS"/>
                <a:cs typeface="Comic Sans MS"/>
              </a:rPr>
              <a:t>Members</a:t>
            </a:r>
            <a:r>
              <a:rPr lang="fr-FR" sz="1600" dirty="0">
                <a:latin typeface="Comic Sans MS"/>
                <a:cs typeface="Comic Sans MS"/>
              </a:rPr>
              <a:t>.</a:t>
            </a:r>
            <a:endParaRPr lang="nb-NO" sz="1600" dirty="0">
              <a:latin typeface="Comic Sans MS"/>
              <a:cs typeface="Comic Sans MS"/>
            </a:endParaRPr>
          </a:p>
          <a:p>
            <a:pPr lvl="2">
              <a:buFont typeface="+mj-lt"/>
              <a:buAutoNum type="arabicPeriod"/>
              <a:defRPr/>
            </a:pPr>
            <a:r>
              <a:rPr lang="fr-FR" sz="1200" dirty="0" err="1">
                <a:latin typeface="Comic Sans MS"/>
                <a:cs typeface="Comic Sans MS"/>
              </a:rPr>
              <a:t>Steering</a:t>
            </a:r>
            <a:r>
              <a:rPr lang="fr-FR" sz="1200" dirty="0">
                <a:latin typeface="Comic Sans MS"/>
                <a:cs typeface="Comic Sans MS"/>
              </a:rPr>
              <a:t> group </a:t>
            </a:r>
            <a:r>
              <a:rPr lang="fr-FR" sz="1200" dirty="0" err="1">
                <a:latin typeface="Comic Sans MS"/>
                <a:cs typeface="Comic Sans MS"/>
              </a:rPr>
              <a:t>consists</a:t>
            </a:r>
            <a:r>
              <a:rPr lang="fr-FR" sz="1200" dirty="0">
                <a:latin typeface="Comic Sans MS"/>
                <a:cs typeface="Comic Sans MS"/>
              </a:rPr>
              <a:t> of: Henning Wehde </a:t>
            </a:r>
            <a:r>
              <a:rPr lang="fr-FR" sz="1200" dirty="0" err="1">
                <a:latin typeface="Comic Sans MS"/>
                <a:cs typeface="Comic Sans MS"/>
              </a:rPr>
              <a:t>co</a:t>
            </a:r>
            <a:r>
              <a:rPr lang="fr-FR" sz="1200" dirty="0">
                <a:latin typeface="Comic Sans MS"/>
                <a:cs typeface="Comic Sans MS"/>
              </a:rPr>
              <a:t> chair (2015); </a:t>
            </a:r>
            <a:r>
              <a:rPr lang="fr-FR" sz="1200" dirty="0" err="1">
                <a:latin typeface="Comic Sans MS"/>
                <a:cs typeface="Comic Sans MS"/>
              </a:rPr>
              <a:t>Sebastien</a:t>
            </a:r>
            <a:r>
              <a:rPr lang="fr-FR" sz="1200" dirty="0">
                <a:latin typeface="Comic Sans MS"/>
                <a:cs typeface="Comic Sans MS"/>
              </a:rPr>
              <a:t> Legrand </a:t>
            </a:r>
            <a:r>
              <a:rPr lang="fr-FR" sz="1200" dirty="0" err="1">
                <a:latin typeface="Comic Sans MS"/>
                <a:cs typeface="Comic Sans MS"/>
              </a:rPr>
              <a:t>co</a:t>
            </a:r>
            <a:r>
              <a:rPr lang="fr-FR" sz="1200" dirty="0">
                <a:latin typeface="Comic Sans MS"/>
                <a:cs typeface="Comic Sans MS"/>
              </a:rPr>
              <a:t> chair(2016); Jon Rees (2014), Jakob </a:t>
            </a:r>
            <a:r>
              <a:rPr lang="fr-FR" sz="1200" dirty="0" err="1">
                <a:latin typeface="Comic Sans MS"/>
                <a:cs typeface="Comic Sans MS"/>
              </a:rPr>
              <a:t>Woge</a:t>
            </a:r>
            <a:r>
              <a:rPr lang="fr-FR" sz="1200" dirty="0">
                <a:latin typeface="Comic Sans MS"/>
                <a:cs typeface="Comic Sans MS"/>
              </a:rPr>
              <a:t> Nielsen (2016), Marc </a:t>
            </a:r>
            <a:r>
              <a:rPr lang="fr-FR" sz="1200" dirty="0" err="1">
                <a:latin typeface="Comic Sans MS"/>
                <a:cs typeface="Comic Sans MS"/>
              </a:rPr>
              <a:t>Phillipart</a:t>
            </a:r>
            <a:r>
              <a:rPr lang="fr-FR" sz="1200" dirty="0">
                <a:latin typeface="Comic Sans MS"/>
                <a:cs typeface="Comic Sans MS"/>
              </a:rPr>
              <a:t> (2016), John </a:t>
            </a:r>
            <a:r>
              <a:rPr lang="fr-FR" sz="1200" dirty="0" err="1">
                <a:latin typeface="Comic Sans MS"/>
                <a:cs typeface="Comic Sans MS"/>
              </a:rPr>
              <a:t>Siddorn</a:t>
            </a:r>
            <a:r>
              <a:rPr lang="fr-FR" sz="1200" dirty="0">
                <a:latin typeface="Comic Sans MS"/>
                <a:cs typeface="Comic Sans MS"/>
              </a:rPr>
              <a:t> (2017).</a:t>
            </a:r>
            <a:endParaRPr lang="nb-NO" sz="1200" dirty="0">
              <a:latin typeface="Comic Sans MS"/>
              <a:cs typeface="Comic Sans MS"/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GB" sz="1200" dirty="0">
                <a:latin typeface="Comic Sans MS"/>
                <a:cs typeface="Comic Sans MS"/>
              </a:rPr>
              <a:t>Jon </a:t>
            </a:r>
            <a:r>
              <a:rPr lang="en-GB" sz="1200" dirty="0" err="1">
                <a:latin typeface="Comic Sans MS"/>
                <a:cs typeface="Comic Sans MS"/>
              </a:rPr>
              <a:t>Reesn´s</a:t>
            </a:r>
            <a:r>
              <a:rPr lang="en-GB" sz="1200" dirty="0">
                <a:latin typeface="Comic Sans MS"/>
                <a:cs typeface="Comic Sans MS"/>
              </a:rPr>
              <a:t> term ends in 2018, we need a new </a:t>
            </a:r>
            <a:r>
              <a:rPr lang="en-GB" sz="1200" dirty="0" err="1">
                <a:latin typeface="Comic Sans MS"/>
                <a:cs typeface="Comic Sans MS"/>
              </a:rPr>
              <a:t>cndiidate</a:t>
            </a:r>
            <a:endParaRPr lang="nb-NO" sz="1200" dirty="0"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Format, place and date for the NOOS </a:t>
            </a:r>
            <a:r>
              <a:rPr lang="fr-FR" sz="1600" dirty="0" err="1">
                <a:latin typeface="Comic Sans MS"/>
                <a:cs typeface="Comic Sans MS"/>
              </a:rPr>
              <a:t>Annual</a:t>
            </a:r>
            <a:r>
              <a:rPr lang="fr-FR" sz="1600" dirty="0">
                <a:latin typeface="Comic Sans MS"/>
                <a:cs typeface="Comic Sans MS"/>
              </a:rPr>
              <a:t> Meeting 2019. </a:t>
            </a:r>
            <a:endParaRPr lang="nb-NO" sz="1600" dirty="0"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Date and venue for </a:t>
            </a:r>
            <a:r>
              <a:rPr lang="fr-FR" sz="1600" dirty="0" err="1">
                <a:latin typeface="Comic Sans MS"/>
                <a:cs typeface="Comic Sans MS"/>
              </a:rPr>
              <a:t>next</a:t>
            </a:r>
            <a:r>
              <a:rPr lang="fr-FR" sz="1600" dirty="0">
                <a:latin typeface="Comic Sans MS"/>
                <a:cs typeface="Comic Sans MS"/>
              </a:rPr>
              <a:t> </a:t>
            </a:r>
            <a:r>
              <a:rPr lang="fr-FR" sz="1600" dirty="0" err="1">
                <a:latin typeface="Comic Sans MS"/>
                <a:cs typeface="Comic Sans MS"/>
              </a:rPr>
              <a:t>Steering</a:t>
            </a:r>
            <a:r>
              <a:rPr lang="fr-FR" sz="1600" dirty="0">
                <a:latin typeface="Comic Sans MS"/>
                <a:cs typeface="Comic Sans MS"/>
              </a:rPr>
              <a:t> Group &amp; </a:t>
            </a:r>
            <a:r>
              <a:rPr lang="fr-FR" sz="1600" dirty="0" err="1">
                <a:latin typeface="Comic Sans MS"/>
                <a:cs typeface="Comic Sans MS"/>
              </a:rPr>
              <a:t>Projects</a:t>
            </a:r>
            <a:r>
              <a:rPr lang="fr-FR" sz="1600" dirty="0">
                <a:latin typeface="Comic Sans MS"/>
                <a:cs typeface="Comic Sans MS"/>
              </a:rPr>
              <a:t> meeting</a:t>
            </a:r>
            <a:endParaRPr lang="nb-NO" sz="1600" dirty="0"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AOB</a:t>
            </a:r>
            <a:endParaRPr lang="en-US" sz="18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506985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57642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GB" sz="2400" b="1" u="sng" dirty="0">
                <a:latin typeface="Comic Sans MS"/>
                <a:cs typeface="Comic Sans MS"/>
              </a:rPr>
              <a:t>Wednesday, November 21</a:t>
            </a:r>
            <a:r>
              <a:rPr lang="en-GB" sz="2400" b="1" u="sng" baseline="30000" dirty="0">
                <a:latin typeface="Comic Sans MS"/>
                <a:cs typeface="Comic Sans MS"/>
              </a:rPr>
              <a:t>st</a:t>
            </a:r>
            <a:r>
              <a:rPr lang="en-GB" sz="2400" b="1" u="sng" dirty="0">
                <a:latin typeface="Comic Sans MS"/>
                <a:cs typeface="Comic Sans MS"/>
              </a:rPr>
              <a:t> </a:t>
            </a:r>
            <a:r>
              <a:rPr lang="en-US" sz="2400" b="1" dirty="0">
                <a:latin typeface="Comic Sans MS"/>
                <a:cs typeface="Comic Sans MS"/>
              </a:rPr>
              <a:t> </a:t>
            </a:r>
            <a:endParaRPr lang="nb-NO" sz="2400" dirty="0">
              <a:latin typeface="Comic Sans MS"/>
              <a:cs typeface="Comic Sans MS"/>
            </a:endParaRPr>
          </a:p>
          <a:p>
            <a:pPr algn="ctr">
              <a:defRPr/>
            </a:pPr>
            <a:r>
              <a:rPr lang="en-GB" sz="1400" b="1" dirty="0">
                <a:latin typeface="Comic Sans MS"/>
                <a:cs typeface="Comic Sans MS"/>
              </a:rPr>
              <a:t>09:00-12.00h Business Meeting</a:t>
            </a:r>
            <a:endParaRPr lang="nb-NO" sz="1400" dirty="0">
              <a:latin typeface="Comic Sans MS"/>
              <a:cs typeface="Comic Sans MS"/>
            </a:endParaRPr>
          </a:p>
          <a:p>
            <a:pPr lvl="2">
              <a:defRPr/>
            </a:pPr>
            <a:r>
              <a:rPr lang="fr-FR" sz="1200" dirty="0">
                <a:latin typeface="Comic Sans MS"/>
                <a:cs typeface="Comic Sans MS"/>
              </a:rPr>
              <a:t>DRAFT Agenda V1 for </a:t>
            </a:r>
            <a:r>
              <a:rPr lang="fr-FR" sz="1200" dirty="0" err="1">
                <a:latin typeface="Comic Sans MS"/>
                <a:cs typeface="Comic Sans MS"/>
              </a:rPr>
              <a:t>formal</a:t>
            </a:r>
            <a:r>
              <a:rPr lang="fr-FR" sz="1200" dirty="0">
                <a:latin typeface="Comic Sans MS"/>
                <a:cs typeface="Comic Sans MS"/>
              </a:rPr>
              <a:t> Business Meeting</a:t>
            </a:r>
            <a:r>
              <a:rPr lang="nb-NO" sz="1200" dirty="0">
                <a:latin typeface="Comic Sans MS"/>
                <a:cs typeface="Comic Sans MS"/>
              </a:rPr>
              <a:t>; </a:t>
            </a:r>
            <a:r>
              <a:rPr lang="fr-FR" sz="1200" dirty="0">
                <a:latin typeface="Comic Sans MS"/>
                <a:cs typeface="Comic Sans MS"/>
              </a:rPr>
              <a:t>Chair : Henning Wehde rapporteur :</a:t>
            </a:r>
            <a:endParaRPr lang="nb-NO" sz="12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latin typeface="Comic Sans MS"/>
                <a:cs typeface="Comic Sans MS"/>
              </a:rPr>
              <a:t>Welcome,introductions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Adoption of Agenda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latin typeface="Comic Sans MS"/>
                <a:cs typeface="Comic Sans MS"/>
              </a:rPr>
              <a:t>Appointment</a:t>
            </a:r>
            <a:r>
              <a:rPr lang="fr-FR" sz="1600" dirty="0">
                <a:latin typeface="Comic Sans MS"/>
                <a:cs typeface="Comic Sans MS"/>
              </a:rPr>
              <a:t> of rapporteur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Minutes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previous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Meetings;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actions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NOOS Chairman report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Discussion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NOOS-services,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new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/initiatives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progress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NOOS-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activities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(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web-site, 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)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Collaboration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with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the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other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ROOSs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EuroGOOS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Review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signatories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to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MoU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identify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candidate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additional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Elections 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reappointments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Members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lvl="2">
              <a:buFont typeface="+mj-lt"/>
              <a:buAutoNum type="arabicPeriod"/>
              <a:defRPr/>
            </a:pP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consists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of: Henning Wehde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 (2015);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Sebastien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Legrand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chair(2016); Jon Rees (2014), Jakob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Woge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Nielsen (2016), Marc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Phillipart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(2016), John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Siddorn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(2017).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Jon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Reesn´s</a:t>
            </a: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 term ends in 2018, we need a new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cndiidate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Format, place and date for the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Annual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 2019. 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Date and venue for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next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&amp;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AOB</a:t>
            </a:r>
            <a:endParaRPr lang="en-US" sz="1800" dirty="0">
              <a:solidFill>
                <a:schemeClr val="bg2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400099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57642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GB" sz="2400" b="1" u="sng" dirty="0">
                <a:latin typeface="Comic Sans MS"/>
                <a:cs typeface="Comic Sans MS"/>
              </a:rPr>
              <a:t>Wednesday, November 21</a:t>
            </a:r>
            <a:r>
              <a:rPr lang="en-GB" sz="2400" b="1" u="sng" baseline="30000" dirty="0">
                <a:latin typeface="Comic Sans MS"/>
                <a:cs typeface="Comic Sans MS"/>
              </a:rPr>
              <a:t>st</a:t>
            </a:r>
            <a:r>
              <a:rPr lang="en-GB" sz="2400" b="1" u="sng" dirty="0">
                <a:latin typeface="Comic Sans MS"/>
                <a:cs typeface="Comic Sans MS"/>
              </a:rPr>
              <a:t> </a:t>
            </a:r>
            <a:r>
              <a:rPr lang="en-US" sz="2400" b="1" dirty="0">
                <a:latin typeface="Comic Sans MS"/>
                <a:cs typeface="Comic Sans MS"/>
              </a:rPr>
              <a:t> </a:t>
            </a:r>
            <a:endParaRPr lang="nb-NO" sz="2400" dirty="0">
              <a:latin typeface="Comic Sans MS"/>
              <a:cs typeface="Comic Sans MS"/>
            </a:endParaRPr>
          </a:p>
          <a:p>
            <a:pPr algn="ctr">
              <a:defRPr/>
            </a:pPr>
            <a:r>
              <a:rPr lang="en-GB" sz="1400" b="1" dirty="0">
                <a:latin typeface="Comic Sans MS"/>
                <a:cs typeface="Comic Sans MS"/>
              </a:rPr>
              <a:t>09:00-12.00h Business Meeting</a:t>
            </a:r>
            <a:endParaRPr lang="nb-NO" sz="1400" dirty="0">
              <a:latin typeface="Comic Sans MS"/>
              <a:cs typeface="Comic Sans MS"/>
            </a:endParaRPr>
          </a:p>
          <a:p>
            <a:pPr lvl="2">
              <a:defRPr/>
            </a:pPr>
            <a:r>
              <a:rPr lang="fr-FR" sz="1200" dirty="0">
                <a:latin typeface="Comic Sans MS"/>
                <a:cs typeface="Comic Sans MS"/>
              </a:rPr>
              <a:t>DRAFT Agenda V1 for </a:t>
            </a:r>
            <a:r>
              <a:rPr lang="fr-FR" sz="1200" dirty="0" err="1">
                <a:latin typeface="Comic Sans MS"/>
                <a:cs typeface="Comic Sans MS"/>
              </a:rPr>
              <a:t>formal</a:t>
            </a:r>
            <a:r>
              <a:rPr lang="fr-FR" sz="1200" dirty="0">
                <a:latin typeface="Comic Sans MS"/>
                <a:cs typeface="Comic Sans MS"/>
              </a:rPr>
              <a:t> Business Meeting</a:t>
            </a:r>
            <a:r>
              <a:rPr lang="nb-NO" sz="1200" dirty="0">
                <a:latin typeface="Comic Sans MS"/>
                <a:cs typeface="Comic Sans MS"/>
              </a:rPr>
              <a:t>; </a:t>
            </a:r>
            <a:r>
              <a:rPr lang="fr-FR" sz="1200" dirty="0">
                <a:latin typeface="Comic Sans MS"/>
                <a:cs typeface="Comic Sans MS"/>
              </a:rPr>
              <a:t>Chair : Henning Wehde rapporteur :</a:t>
            </a:r>
            <a:endParaRPr lang="nb-NO" sz="12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Welcome,introductions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Adoption of Agenda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Appointment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rapporteur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Minutes of </a:t>
            </a:r>
            <a:r>
              <a:rPr lang="fr-FR" sz="1600" dirty="0" err="1">
                <a:latin typeface="Comic Sans MS"/>
                <a:cs typeface="Comic Sans MS"/>
              </a:rPr>
              <a:t>previous</a:t>
            </a:r>
            <a:r>
              <a:rPr lang="fr-FR" sz="1600" dirty="0">
                <a:latin typeface="Comic Sans MS"/>
                <a:cs typeface="Comic Sans MS"/>
              </a:rPr>
              <a:t> Meetings; </a:t>
            </a:r>
            <a:r>
              <a:rPr lang="fr-FR" sz="1600" dirty="0" err="1">
                <a:latin typeface="Comic Sans MS"/>
                <a:cs typeface="Comic Sans MS"/>
              </a:rPr>
              <a:t>Status</a:t>
            </a:r>
            <a:r>
              <a:rPr lang="fr-FR" sz="1600" dirty="0">
                <a:latin typeface="Comic Sans MS"/>
                <a:cs typeface="Comic Sans MS"/>
              </a:rPr>
              <a:t> of actions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NOOS Chairman report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Discussion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NOOS-services,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new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/initiatives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progress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NOOS-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activities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(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web-site, 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)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Collaboration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with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the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other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ROOSs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EuroGOOS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Review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signatories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to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MoU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identify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candidate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additional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Elections 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reappointments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Members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lvl="2">
              <a:buFont typeface="+mj-lt"/>
              <a:buAutoNum type="arabicPeriod"/>
              <a:defRPr/>
            </a:pP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consists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of: Henning Wehde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 (2015);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Sebastien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Legrand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chair(2016); Jon Rees (2014), Jakob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Woge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Nielsen (2016), Marc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Phillipart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(2016), John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Siddorn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(2017).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Jon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Reesn´s</a:t>
            </a: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 term ends in 2018, we need a new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cndiidate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Format, place and date for the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Annual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 2019. 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Date and venue for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next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&amp;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AOB</a:t>
            </a:r>
            <a:endParaRPr lang="en-US" sz="1800" dirty="0">
              <a:solidFill>
                <a:schemeClr val="bg2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58408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6100"/>
            <a:ext cx="8229600" cy="56816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 </a:t>
            </a:r>
            <a:endParaRPr lang="nb-NO" dirty="0"/>
          </a:p>
          <a:p>
            <a:pPr marL="0" indent="0">
              <a:buNone/>
            </a:pPr>
            <a:r>
              <a:rPr lang="en-GB" sz="8000" dirty="0">
                <a:latin typeface="Comic Sans MS"/>
                <a:cs typeface="Comic Sans MS"/>
              </a:rPr>
              <a:t>ACTIONS</a:t>
            </a:r>
            <a:endParaRPr lang="nb-NO" sz="8000" dirty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en-US" dirty="0">
                <a:latin typeface="Comic Sans MS"/>
                <a:cs typeface="Comic Sans MS"/>
              </a:rPr>
              <a:t> </a:t>
            </a:r>
            <a:endParaRPr lang="nb-NO" sz="8000" i="1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580202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57642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GB" sz="2400" b="1" u="sng" dirty="0">
                <a:latin typeface="Comic Sans MS"/>
                <a:cs typeface="Comic Sans MS"/>
              </a:rPr>
              <a:t>Wednesday, November 21</a:t>
            </a:r>
            <a:r>
              <a:rPr lang="en-GB" sz="2400" b="1" u="sng" baseline="30000" dirty="0">
                <a:latin typeface="Comic Sans MS"/>
                <a:cs typeface="Comic Sans MS"/>
              </a:rPr>
              <a:t>st</a:t>
            </a:r>
            <a:r>
              <a:rPr lang="en-GB" sz="2400" b="1" u="sng" dirty="0">
                <a:latin typeface="Comic Sans MS"/>
                <a:cs typeface="Comic Sans MS"/>
              </a:rPr>
              <a:t> </a:t>
            </a:r>
            <a:r>
              <a:rPr lang="en-US" sz="2400" b="1" dirty="0">
                <a:latin typeface="Comic Sans MS"/>
                <a:cs typeface="Comic Sans MS"/>
              </a:rPr>
              <a:t> </a:t>
            </a:r>
            <a:endParaRPr lang="nb-NO" sz="2400" dirty="0">
              <a:latin typeface="Comic Sans MS"/>
              <a:cs typeface="Comic Sans MS"/>
            </a:endParaRPr>
          </a:p>
          <a:p>
            <a:pPr algn="ctr">
              <a:defRPr/>
            </a:pPr>
            <a:r>
              <a:rPr lang="en-GB" sz="1400" b="1" dirty="0">
                <a:latin typeface="Comic Sans MS"/>
                <a:cs typeface="Comic Sans MS"/>
              </a:rPr>
              <a:t>09:00-12.00h Business Meeting</a:t>
            </a:r>
            <a:endParaRPr lang="nb-NO" sz="1400" dirty="0">
              <a:latin typeface="Comic Sans MS"/>
              <a:cs typeface="Comic Sans MS"/>
            </a:endParaRPr>
          </a:p>
          <a:p>
            <a:pPr lvl="2">
              <a:defRPr/>
            </a:pPr>
            <a:r>
              <a:rPr lang="fr-FR" sz="1200" dirty="0">
                <a:latin typeface="Comic Sans MS"/>
                <a:cs typeface="Comic Sans MS"/>
              </a:rPr>
              <a:t>DRAFT Agenda V1 for </a:t>
            </a:r>
            <a:r>
              <a:rPr lang="fr-FR" sz="1200" dirty="0" err="1">
                <a:latin typeface="Comic Sans MS"/>
                <a:cs typeface="Comic Sans MS"/>
              </a:rPr>
              <a:t>formal</a:t>
            </a:r>
            <a:r>
              <a:rPr lang="fr-FR" sz="1200" dirty="0">
                <a:latin typeface="Comic Sans MS"/>
                <a:cs typeface="Comic Sans MS"/>
              </a:rPr>
              <a:t> Business Meeting</a:t>
            </a:r>
            <a:r>
              <a:rPr lang="nb-NO" sz="1200" dirty="0">
                <a:latin typeface="Comic Sans MS"/>
                <a:cs typeface="Comic Sans MS"/>
              </a:rPr>
              <a:t>; </a:t>
            </a:r>
            <a:r>
              <a:rPr lang="fr-FR" sz="1200" dirty="0">
                <a:latin typeface="Comic Sans MS"/>
                <a:cs typeface="Comic Sans MS"/>
              </a:rPr>
              <a:t>Chair : Henning Wehde rapporteur :</a:t>
            </a:r>
            <a:endParaRPr lang="nb-NO" sz="12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Welcome,introductions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Adoption of Agenda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Appointment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rapporteur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Minutes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previous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Meetings;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actions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latin typeface="Comic Sans MS"/>
                <a:cs typeface="Comic Sans MS"/>
              </a:rPr>
              <a:t>NOOS Chairman report</a:t>
            </a:r>
            <a:endParaRPr lang="nb-NO" sz="1600" dirty="0"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Discussion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NOOS-services,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new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/initiatives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Decision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progress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NOOS-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activities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(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web-site, services,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)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Collaboration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with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the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other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ROOSs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and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EuroGOOS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Review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status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signatories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to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MoU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,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identify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any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candidate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additional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partners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Elections 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reappointments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of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Members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.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lvl="2">
              <a:buFont typeface="+mj-lt"/>
              <a:buAutoNum type="arabicPeriod"/>
              <a:defRPr/>
            </a:pP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group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consists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of: Henning Wehde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 (2015);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Sebastien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Legrand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co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chair(2016); Jon Rees (2014), Jakob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Woge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Nielsen (2016), Marc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Phillipart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(2016), John </a:t>
            </a:r>
            <a:r>
              <a:rPr lang="fr-FR" sz="1200" dirty="0" err="1">
                <a:solidFill>
                  <a:schemeClr val="bg2"/>
                </a:solidFill>
                <a:latin typeface="Comic Sans MS"/>
                <a:cs typeface="Comic Sans MS"/>
              </a:rPr>
              <a:t>Siddorn</a:t>
            </a:r>
            <a:r>
              <a:rPr lang="fr-FR" sz="1200" dirty="0">
                <a:solidFill>
                  <a:schemeClr val="bg2"/>
                </a:solidFill>
                <a:latin typeface="Comic Sans MS"/>
                <a:cs typeface="Comic Sans MS"/>
              </a:rPr>
              <a:t> (2017).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Jon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Reesn´s</a:t>
            </a:r>
            <a:r>
              <a:rPr lang="en-GB" sz="1200" dirty="0">
                <a:solidFill>
                  <a:schemeClr val="bg2"/>
                </a:solidFill>
                <a:latin typeface="Comic Sans MS"/>
                <a:cs typeface="Comic Sans MS"/>
              </a:rPr>
              <a:t> term ends in 2018, we need a new </a:t>
            </a:r>
            <a:r>
              <a:rPr lang="en-GB" sz="1200" dirty="0" err="1">
                <a:solidFill>
                  <a:schemeClr val="bg2"/>
                </a:solidFill>
                <a:latin typeface="Comic Sans MS"/>
                <a:cs typeface="Comic Sans MS"/>
              </a:rPr>
              <a:t>cndiidate</a:t>
            </a:r>
            <a:endParaRPr lang="nb-NO" sz="12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Format, place and date for the NOOS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Annual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 2019. 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Date and venue for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next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Steering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Group &amp; </a:t>
            </a:r>
            <a:r>
              <a:rPr lang="fr-FR" sz="1600" dirty="0" err="1">
                <a:solidFill>
                  <a:schemeClr val="bg2"/>
                </a:solidFill>
                <a:latin typeface="Comic Sans MS"/>
                <a:cs typeface="Comic Sans MS"/>
              </a:rPr>
              <a:t>Projects</a:t>
            </a: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 meeting</a:t>
            </a:r>
            <a:endParaRPr lang="nb-NO" sz="1600" dirty="0">
              <a:solidFill>
                <a:schemeClr val="bg2"/>
              </a:solidFill>
              <a:latin typeface="Comic Sans MS"/>
              <a:cs typeface="Comic Sans MS"/>
            </a:endParaRPr>
          </a:p>
          <a:p>
            <a:pPr marL="857250" lvl="1" indent="-457200">
              <a:buFont typeface="+mj-lt"/>
              <a:buAutoNum type="arabicPeriod"/>
              <a:defRPr/>
            </a:pPr>
            <a:r>
              <a:rPr lang="fr-FR" sz="1600" dirty="0">
                <a:solidFill>
                  <a:schemeClr val="bg2"/>
                </a:solidFill>
                <a:latin typeface="Comic Sans MS"/>
                <a:cs typeface="Comic Sans MS"/>
              </a:rPr>
              <a:t>AOB</a:t>
            </a:r>
            <a:endParaRPr lang="en-US" sz="1800" dirty="0">
              <a:solidFill>
                <a:schemeClr val="bg2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722978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Object 2"/>
          <p:cNvGraphicFramePr>
            <a:graphicFrameLocks noChangeAspect="1"/>
          </p:cNvGraphicFramePr>
          <p:nvPr/>
        </p:nvGraphicFramePr>
        <p:xfrm>
          <a:off x="1511300" y="115888"/>
          <a:ext cx="6121400" cy="359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Document" r:id="rId3" imgW="6121175" imgH="3593968" progId="Word.Document.12">
                  <p:embed/>
                </p:oleObj>
              </mc:Choice>
              <mc:Fallback>
                <p:oleObj name="Document" r:id="rId3" imgW="6121175" imgH="3593968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1300" y="115888"/>
                        <a:ext cx="6121400" cy="359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0" y="3573463"/>
            <a:ext cx="91440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 dirty="0"/>
          </a:p>
          <a:p>
            <a:endParaRPr lang="en-US" dirty="0"/>
          </a:p>
          <a:p>
            <a:pPr algn="ctr"/>
            <a:r>
              <a:rPr lang="en-US" b="1" dirty="0">
                <a:latin typeface="Comic Sans MS" charset="0"/>
                <a:cs typeface="Comic Sans MS" charset="0"/>
              </a:rPr>
              <a:t>NOOS Chairman´s report </a:t>
            </a:r>
          </a:p>
          <a:p>
            <a:pPr algn="ctr"/>
            <a:endParaRPr lang="en-US" dirty="0">
              <a:latin typeface="Comic Sans MS" charset="0"/>
              <a:cs typeface="Comic Sans MS" charset="0"/>
            </a:endParaRPr>
          </a:p>
          <a:p>
            <a:pPr algn="ctr"/>
            <a:r>
              <a:rPr lang="en-US" b="1" dirty="0">
                <a:latin typeface="Comic Sans MS" charset="0"/>
                <a:cs typeface="Comic Sans MS" charset="0"/>
              </a:rPr>
              <a:t>NOOS AM 2018 </a:t>
            </a:r>
            <a:endParaRPr lang="en-US" dirty="0">
              <a:latin typeface="Comic Sans MS" charset="0"/>
              <a:cs typeface="Comic Sans MS" charset="0"/>
            </a:endParaRPr>
          </a:p>
          <a:p>
            <a:pPr algn="ctr"/>
            <a:endParaRPr lang="en-US" b="1" dirty="0">
              <a:latin typeface="Comic Sans MS" charset="0"/>
              <a:cs typeface="Comic Sans MS" charset="0"/>
            </a:endParaRPr>
          </a:p>
          <a:p>
            <a:pPr algn="ctr"/>
            <a:r>
              <a:rPr lang="en-US" b="1" dirty="0">
                <a:latin typeface="Comic Sans MS" charset="0"/>
                <a:cs typeface="Comic Sans MS" charset="0"/>
              </a:rPr>
              <a:t>21</a:t>
            </a:r>
            <a:r>
              <a:rPr lang="en-US" b="1" baseline="30000" dirty="0">
                <a:latin typeface="Comic Sans MS" charset="0"/>
                <a:cs typeface="Comic Sans MS" charset="0"/>
              </a:rPr>
              <a:t>st</a:t>
            </a:r>
            <a:r>
              <a:rPr lang="en-US" b="1" dirty="0">
                <a:latin typeface="Comic Sans MS" charset="0"/>
                <a:cs typeface="Comic Sans MS" charset="0"/>
              </a:rPr>
              <a:t> November 2018, Brussels</a:t>
            </a:r>
            <a:endParaRPr lang="en-US" dirty="0">
              <a:latin typeface="Comic Sans MS" charset="0"/>
              <a:cs typeface="Comic Sans MS" charset="0"/>
            </a:endParaRPr>
          </a:p>
        </p:txBody>
      </p: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250825" y="6165850"/>
            <a:ext cx="1008063" cy="460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2949386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116013" y="2168525"/>
            <a:ext cx="9144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latin typeface="Comic Sans MS"/>
                <a:cs typeface="Comic Sans MS"/>
              </a:rPr>
              <a:t>Issues</a:t>
            </a:r>
          </a:p>
          <a:p>
            <a:pPr>
              <a:defRPr/>
            </a:pPr>
            <a:endParaRPr lang="en-US" dirty="0">
              <a:latin typeface="Comic Sans MS"/>
              <a:cs typeface="Comic Sans MS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dirty="0">
                <a:latin typeface="Comic Sans MS"/>
                <a:cs typeface="Comic Sans MS"/>
              </a:rPr>
              <a:t>Membership 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dirty="0">
                <a:latin typeface="Comic Sans MS"/>
                <a:cs typeface="Comic Sans MS"/>
              </a:rPr>
              <a:t>Information on activities since last Annual Meeting </a:t>
            </a:r>
          </a:p>
        </p:txBody>
      </p:sp>
    </p:spTree>
    <p:extLst>
      <p:ext uri="{BB962C8B-B14F-4D97-AF65-F5344CB8AC3E}">
        <p14:creationId xmlns:p14="http://schemas.microsoft.com/office/powerpoint/2010/main" val="1945061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>
          <a:xfrm>
            <a:off x="571500" y="-26988"/>
            <a:ext cx="7772400" cy="1143001"/>
          </a:xfrm>
        </p:spPr>
        <p:txBody>
          <a:bodyPr/>
          <a:lstStyle/>
          <a:p>
            <a:r>
              <a:rPr lang="en-US" dirty="0">
                <a:latin typeface="Comic Sans MS"/>
                <a:cs typeface="Comic Sans MS"/>
              </a:rPr>
              <a:t>NOOS members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981075"/>
            <a:ext cx="7772400" cy="44529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dirty="0">
                <a:latin typeface="Comic Sans MS"/>
                <a:cs typeface="Comic Sans MS"/>
              </a:rPr>
              <a:t>France: 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ACRI ST, IFREMER,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Meteo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,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Shom</a:t>
            </a:r>
            <a:endParaRPr lang="en-US" sz="2400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pPr>
              <a:defRPr/>
            </a:pPr>
            <a:r>
              <a:rPr lang="en-US" sz="2400" dirty="0">
                <a:latin typeface="Comic Sans MS"/>
                <a:cs typeface="Comic Sans MS"/>
              </a:rPr>
              <a:t>Germany: BSH, HZG,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Uni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 Oldenburg</a:t>
            </a:r>
          </a:p>
          <a:p>
            <a:pPr>
              <a:defRPr/>
            </a:pPr>
            <a:r>
              <a:rPr lang="en-US" sz="2400" dirty="0">
                <a:latin typeface="Comic Sans MS"/>
                <a:cs typeface="Comic Sans MS"/>
              </a:rPr>
              <a:t>UK: CEFAS, </a:t>
            </a:r>
            <a:r>
              <a:rPr lang="en-US" sz="2400" dirty="0" err="1">
                <a:latin typeface="Comic Sans MS"/>
                <a:cs typeface="Comic Sans MS"/>
              </a:rPr>
              <a:t>Metoffice</a:t>
            </a:r>
            <a:r>
              <a:rPr lang="en-US" sz="2400" dirty="0">
                <a:latin typeface="Comic Sans MS"/>
                <a:cs typeface="Comic Sans MS"/>
              </a:rPr>
              <a:t>,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Nerc</a:t>
            </a:r>
            <a:endParaRPr lang="en-US" sz="2400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pPr>
              <a:defRPr/>
            </a:pPr>
            <a:r>
              <a:rPr lang="en-US" sz="2400" dirty="0">
                <a:latin typeface="Comic Sans MS"/>
                <a:cs typeface="Comic Sans MS"/>
              </a:rPr>
              <a:t>Netherlands: </a:t>
            </a:r>
            <a:r>
              <a:rPr lang="en-US" sz="2400" dirty="0" err="1">
                <a:latin typeface="Comic Sans MS"/>
                <a:cs typeface="Comic Sans MS"/>
              </a:rPr>
              <a:t>Deltares</a:t>
            </a:r>
            <a:r>
              <a:rPr lang="en-US" sz="2400" dirty="0">
                <a:latin typeface="Comic Sans MS"/>
                <a:cs typeface="Comic Sans MS"/>
              </a:rPr>
              <a:t>, KNMI, RWS</a:t>
            </a:r>
          </a:p>
          <a:p>
            <a:pPr>
              <a:defRPr/>
            </a:pPr>
            <a:r>
              <a:rPr lang="en-US" sz="2400" dirty="0">
                <a:latin typeface="Comic Sans MS"/>
                <a:cs typeface="Comic Sans MS"/>
              </a:rPr>
              <a:t>Denmark: FCOO, DMI</a:t>
            </a:r>
          </a:p>
          <a:p>
            <a:pPr>
              <a:defRPr/>
            </a:pPr>
            <a:r>
              <a:rPr lang="en-US" sz="2400" dirty="0">
                <a:latin typeface="Comic Sans MS"/>
                <a:cs typeface="Comic Sans MS"/>
              </a:rPr>
              <a:t>Belgium: MDK, OD Nature</a:t>
            </a:r>
          </a:p>
          <a:p>
            <a:pPr>
              <a:defRPr/>
            </a:pPr>
            <a:r>
              <a:rPr lang="en-US" sz="2400" dirty="0">
                <a:latin typeface="Comic Sans MS"/>
                <a:cs typeface="Comic Sans MS"/>
              </a:rPr>
              <a:t>Norway: </a:t>
            </a:r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MetNorway</a:t>
            </a:r>
            <a:r>
              <a:rPr lang="en-US" sz="2400" dirty="0">
                <a:latin typeface="Comic Sans MS"/>
                <a:cs typeface="Comic Sans MS"/>
              </a:rPr>
              <a:t>, IMR, 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NERSC, NIVA</a:t>
            </a:r>
          </a:p>
          <a:p>
            <a:pPr>
              <a:defRPr/>
            </a:pPr>
            <a:r>
              <a:rPr lang="en-US" sz="2400" dirty="0">
                <a:latin typeface="Comic Sans MS"/>
                <a:cs typeface="Comic Sans MS"/>
              </a:rPr>
              <a:t>Ireland: MI</a:t>
            </a:r>
          </a:p>
          <a:p>
            <a:pPr>
              <a:defRPr/>
            </a:pPr>
            <a:r>
              <a:rPr lang="en-US" sz="2400" dirty="0">
                <a:latin typeface="Comic Sans MS"/>
                <a:cs typeface="Comic Sans MS"/>
              </a:rPr>
              <a:t>Sweden: 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SMHI</a:t>
            </a:r>
            <a:endParaRPr lang="en-US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pPr>
              <a:defRPr/>
            </a:pPr>
            <a:endParaRPr lang="en-US" sz="2400" dirty="0">
              <a:latin typeface="Comic Sans MS"/>
              <a:cs typeface="Comic Sans MS"/>
            </a:endParaRPr>
          </a:p>
          <a:p>
            <a:pPr>
              <a:defRPr/>
            </a:pPr>
            <a:endParaRPr lang="en-US" dirty="0">
              <a:solidFill>
                <a:schemeClr val="accent6"/>
              </a:solidFill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6470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2560</TotalTime>
  <Words>193</Words>
  <Application>Microsoft Macintosh PowerPoint</Application>
  <PresentationFormat>Skjermfremvisning (4:3)</PresentationFormat>
  <Paragraphs>241</Paragraphs>
  <Slides>17</Slides>
  <Notes>0</Notes>
  <HiddenSlides>0</HiddenSlides>
  <MMClips>0</MMClips>
  <ScaleCrop>false</ScaleCrop>
  <HeadingPairs>
    <vt:vector size="8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Innebygde OLE-servere</vt:lpstr>
      </vt:variant>
      <vt:variant>
        <vt:i4>1</vt:i4>
      </vt:variant>
      <vt:variant>
        <vt:lpstr>Lysbildetitler</vt:lpstr>
      </vt:variant>
      <vt:variant>
        <vt:i4>17</vt:i4>
      </vt:variant>
    </vt:vector>
  </HeadingPairs>
  <TitlesOfParts>
    <vt:vector size="24" baseType="lpstr">
      <vt:lpstr>ＭＳ Ｐゴシック</vt:lpstr>
      <vt:lpstr>Arial</vt:lpstr>
      <vt:lpstr>Calibri</vt:lpstr>
      <vt:lpstr>Comic Sans MS</vt:lpstr>
      <vt:lpstr>GillSans</vt:lpstr>
      <vt:lpstr>Office Theme</vt:lpstr>
      <vt:lpstr>Document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NOOS members</vt:lpstr>
      <vt:lpstr>Participation in annual meetings</vt:lpstr>
      <vt:lpstr>Meeting activities 2017/18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HI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Wehde Henning</dc:creator>
  <cp:lastModifiedBy>Wehde Henning</cp:lastModifiedBy>
  <cp:revision>43</cp:revision>
  <dcterms:created xsi:type="dcterms:W3CDTF">2015-10-28T16:33:39Z</dcterms:created>
  <dcterms:modified xsi:type="dcterms:W3CDTF">2018-11-21T07:52:33Z</dcterms:modified>
</cp:coreProperties>
</file>