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66" r:id="rId2"/>
    <p:sldId id="306" r:id="rId3"/>
    <p:sldId id="307" r:id="rId4"/>
    <p:sldId id="309" r:id="rId5"/>
    <p:sldId id="314" r:id="rId6"/>
    <p:sldId id="294" r:id="rId7"/>
    <p:sldId id="310" r:id="rId8"/>
    <p:sldId id="311" r:id="rId9"/>
    <p:sldId id="299" r:id="rId10"/>
  </p:sldIdLst>
  <p:sldSz cx="9144000" cy="6858000" type="screen4x3"/>
  <p:notesSz cx="9944100" cy="6805613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2745"/>
    <a:srgbClr val="1F497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6" d="100"/>
          <a:sy n="76" d="100"/>
        </p:scale>
        <p:origin x="-1056" y="-7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9110" cy="34028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5632689" y="0"/>
            <a:ext cx="4309110" cy="34028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0BA8CB1-9397-4865-B8E3-C2D6CA4EBCC6}" type="datetimeFigureOut">
              <a:rPr lang="de-DE" smtClean="0"/>
              <a:t>14.11.2018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6464151"/>
            <a:ext cx="4309110" cy="34028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5632689" y="6464151"/>
            <a:ext cx="4309110" cy="34028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3E6B78-6C4D-4F7B-A156-B6E503AF510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5963019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9110" cy="34028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5632689" y="0"/>
            <a:ext cx="4309110" cy="34028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EF32D0A-94CE-4537-8CD2-7468CED5BCE1}" type="datetimeFigureOut">
              <a:rPr lang="de-DE" smtClean="0"/>
              <a:t>14.11.2018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3271838" y="511175"/>
            <a:ext cx="3400425" cy="25511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994410" y="3232666"/>
            <a:ext cx="7955280" cy="3062526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6464151"/>
            <a:ext cx="4309110" cy="34028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5632689" y="6464151"/>
            <a:ext cx="4309110" cy="34028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10305A5-3CDB-47EC-8BF2-62E310A58FF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113860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8" name="AutoShape 6" descr="Bildergebnis für logo european commission"/>
          <p:cNvSpPr>
            <a:spLocks noChangeAspect="1" noChangeArrowheads="1"/>
          </p:cNvSpPr>
          <p:nvPr userDrawn="1"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9" name="AutoShape 9" descr="Bildergebnis für logo european commission"/>
          <p:cNvSpPr>
            <a:spLocks noChangeAspect="1" noChangeArrowheads="1"/>
          </p:cNvSpPr>
          <p:nvPr userDrawn="1"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1040142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SH_Titelfolie_2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8" name="AutoShape 6" descr="Bildergebnis für logo european commission"/>
          <p:cNvSpPr>
            <a:spLocks noChangeAspect="1" noChangeArrowheads="1"/>
          </p:cNvSpPr>
          <p:nvPr userDrawn="1"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9" name="AutoShape 9" descr="Bildergebnis für logo european commission"/>
          <p:cNvSpPr>
            <a:spLocks noChangeAspect="1" noChangeArrowheads="1"/>
          </p:cNvSpPr>
          <p:nvPr userDrawn="1"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4313505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7504" y="44624"/>
            <a:ext cx="8928992" cy="1143000"/>
          </a:xfrm>
        </p:spPr>
        <p:txBody>
          <a:bodyPr>
            <a:norm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79512" y="1412776"/>
            <a:ext cx="8784976" cy="4713387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7596336" y="6448251"/>
            <a:ext cx="1440160" cy="365125"/>
          </a:xfrm>
        </p:spPr>
        <p:txBody>
          <a:bodyPr/>
          <a:lstStyle>
            <a:lvl1pPr algn="ctr">
              <a:defRPr sz="1800">
                <a:solidFill>
                  <a:schemeClr val="tx1"/>
                </a:solidFill>
              </a:defRPr>
            </a:lvl1pPr>
          </a:lstStyle>
          <a:p>
            <a:r>
              <a:rPr lang="de-DE" smtClean="0"/>
              <a:t>Slide </a:t>
            </a:r>
            <a:fld id="{8E9CB16A-B60D-4B30-8B3E-4760E63257D6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8" name="Textfeld 7"/>
          <p:cNvSpPr txBox="1"/>
          <p:nvPr userDrawn="1"/>
        </p:nvSpPr>
        <p:spPr>
          <a:xfrm>
            <a:off x="2987824" y="6457334"/>
            <a:ext cx="4356000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de-DE" smtClean="0"/>
              <a:t>Inga.Golbeck@bsh.de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945117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 Inhalt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180000" y="1533600"/>
            <a:ext cx="4176000" cy="4525963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788000" y="1533600"/>
            <a:ext cx="4176000" cy="4525963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107504" y="44624"/>
            <a:ext cx="8928992" cy="1143000"/>
          </a:xfrm>
        </p:spPr>
        <p:txBody>
          <a:bodyPr>
            <a:norm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7596336" y="6448251"/>
            <a:ext cx="1440160" cy="365125"/>
          </a:xfrm>
        </p:spPr>
        <p:txBody>
          <a:bodyPr/>
          <a:lstStyle>
            <a:lvl1pPr algn="ctr">
              <a:defRPr sz="1800">
                <a:solidFill>
                  <a:schemeClr val="tx1"/>
                </a:solidFill>
              </a:defRPr>
            </a:lvl1pPr>
          </a:lstStyle>
          <a:p>
            <a:r>
              <a:rPr lang="de-DE" smtClean="0"/>
              <a:t>Slide </a:t>
            </a:r>
            <a:fld id="{8E9CB16A-B60D-4B30-8B3E-4760E63257D6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11" name="Textfeld 10"/>
          <p:cNvSpPr txBox="1"/>
          <p:nvPr userDrawn="1"/>
        </p:nvSpPr>
        <p:spPr>
          <a:xfrm>
            <a:off x="2987824" y="6457334"/>
            <a:ext cx="4356000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de-DE" smtClean="0"/>
              <a:t>Inga.Golbeck@bsh.de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46123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gleich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80000" y="1535113"/>
            <a:ext cx="4176000" cy="639762"/>
          </a:xfrm>
        </p:spPr>
        <p:txBody>
          <a:bodyPr anchor="ctr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180000" y="2174875"/>
            <a:ext cx="41760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788000" y="1535113"/>
            <a:ext cx="4176000" cy="639762"/>
          </a:xfrm>
        </p:spPr>
        <p:txBody>
          <a:bodyPr anchor="ctr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788000" y="2174875"/>
            <a:ext cx="41760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10" name="Titel 1"/>
          <p:cNvSpPr>
            <a:spLocks noGrp="1"/>
          </p:cNvSpPr>
          <p:nvPr>
            <p:ph type="title"/>
          </p:nvPr>
        </p:nvSpPr>
        <p:spPr>
          <a:xfrm>
            <a:off x="107504" y="44624"/>
            <a:ext cx="8928992" cy="1143000"/>
          </a:xfrm>
        </p:spPr>
        <p:txBody>
          <a:bodyPr>
            <a:norm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7596336" y="6448251"/>
            <a:ext cx="1440160" cy="365125"/>
          </a:xfrm>
        </p:spPr>
        <p:txBody>
          <a:bodyPr/>
          <a:lstStyle>
            <a:lvl1pPr algn="ctr">
              <a:defRPr sz="1800">
                <a:solidFill>
                  <a:schemeClr val="tx1"/>
                </a:solidFill>
              </a:defRPr>
            </a:lvl1pPr>
          </a:lstStyle>
          <a:p>
            <a:r>
              <a:rPr lang="de-DE" smtClean="0"/>
              <a:t>Slide </a:t>
            </a:r>
            <a:fld id="{8E9CB16A-B60D-4B30-8B3E-4760E63257D6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87824" y="6457334"/>
            <a:ext cx="4356000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de-DE" smtClean="0"/>
              <a:t>Inga.Golbeck@bsh.de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323210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1"/>
          <p:cNvSpPr>
            <a:spLocks noGrp="1"/>
          </p:cNvSpPr>
          <p:nvPr>
            <p:ph type="title"/>
          </p:nvPr>
        </p:nvSpPr>
        <p:spPr>
          <a:xfrm>
            <a:off x="107504" y="44624"/>
            <a:ext cx="8928992" cy="1143000"/>
          </a:xfrm>
        </p:spPr>
        <p:txBody>
          <a:bodyPr>
            <a:norm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7596336" y="6448251"/>
            <a:ext cx="1440160" cy="365125"/>
          </a:xfrm>
        </p:spPr>
        <p:txBody>
          <a:bodyPr/>
          <a:lstStyle>
            <a:lvl1pPr algn="ctr">
              <a:defRPr sz="1800">
                <a:solidFill>
                  <a:schemeClr val="tx1"/>
                </a:solidFill>
              </a:defRPr>
            </a:lvl1pPr>
          </a:lstStyle>
          <a:p>
            <a:r>
              <a:rPr lang="de-DE" smtClean="0"/>
              <a:t>Slide </a:t>
            </a:r>
            <a:fld id="{8E9CB16A-B60D-4B30-8B3E-4760E63257D6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9" name="Textfeld 8"/>
          <p:cNvSpPr txBox="1"/>
          <p:nvPr userDrawn="1"/>
        </p:nvSpPr>
        <p:spPr>
          <a:xfrm>
            <a:off x="2987824" y="6457334"/>
            <a:ext cx="4356000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de-DE" smtClean="0"/>
              <a:t>Inga.Golbeck@bsh.de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570298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C6AE42-9F26-4034-922A-13CA7C051958}" type="datetime1">
              <a:rPr lang="de-DE" smtClean="0"/>
              <a:t>14.11.2018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9CB16A-B60D-4B30-8B3E-4760E63257D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920530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6F63CF-EB98-4719-BF36-6063F9A13803}" type="datetime1">
              <a:rPr lang="de-DE" smtClean="0"/>
              <a:t>14.11.2018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9CB16A-B60D-4B30-8B3E-4760E63257D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914608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7" r:id="rId2"/>
    <p:sldLayoutId id="2147483650" r:id="rId3"/>
    <p:sldLayoutId id="2147483652" r:id="rId4"/>
    <p:sldLayoutId id="2147483653" r:id="rId5"/>
    <p:sldLayoutId id="2147483654" r:id="rId6"/>
    <p:sldLayoutId id="2147483655" r:id="rId7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2.bsh.de/aktdat/community_products/noos/warningsystem/Warning_system_TS_NOOS.pdf" TargetMode="Externa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0.gi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gif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Multi-Model-Ensemble </a:t>
            </a:r>
            <a:r>
              <a:rPr lang="en-US" dirty="0" smtClean="0"/>
              <a:t>in NOOS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043608" y="3886200"/>
            <a:ext cx="7056784" cy="1752600"/>
          </a:xfrm>
        </p:spPr>
        <p:txBody>
          <a:bodyPr>
            <a:normAutofit fontScale="92500"/>
          </a:bodyPr>
          <a:lstStyle/>
          <a:p>
            <a:r>
              <a:rPr lang="de-DE" sz="2400" dirty="0" smtClean="0"/>
              <a:t>NOOS </a:t>
            </a:r>
            <a:r>
              <a:rPr lang="de-DE" sz="2400" dirty="0"/>
              <a:t>Annual Meeting, </a:t>
            </a:r>
            <a:r>
              <a:rPr lang="de-DE" sz="2400" dirty="0" err="1" smtClean="0"/>
              <a:t>Brussels</a:t>
            </a:r>
            <a:r>
              <a:rPr lang="de-DE" sz="2400" dirty="0" smtClean="0"/>
              <a:t>, 19-21</a:t>
            </a:r>
            <a:r>
              <a:rPr lang="de-DE" sz="2400" baseline="30000" dirty="0" smtClean="0"/>
              <a:t>th</a:t>
            </a:r>
            <a:r>
              <a:rPr lang="de-DE" sz="2400" dirty="0" smtClean="0"/>
              <a:t> November 2018</a:t>
            </a:r>
          </a:p>
          <a:p>
            <a:endParaRPr lang="de-DE" sz="2400" dirty="0"/>
          </a:p>
          <a:p>
            <a:r>
              <a:rPr lang="de-DE" sz="2400" dirty="0" smtClean="0"/>
              <a:t>Inga Golbeck</a:t>
            </a:r>
          </a:p>
          <a:p>
            <a:r>
              <a:rPr lang="de-DE" sz="1800" dirty="0" smtClean="0"/>
              <a:t>Federal Maritime </a:t>
            </a:r>
            <a:r>
              <a:rPr lang="de-DE" sz="1800" dirty="0" err="1" smtClean="0"/>
              <a:t>and</a:t>
            </a:r>
            <a:r>
              <a:rPr lang="de-DE" sz="1800" dirty="0" smtClean="0"/>
              <a:t> </a:t>
            </a:r>
            <a:r>
              <a:rPr lang="de-DE" sz="1800" dirty="0" err="1" smtClean="0"/>
              <a:t>Hydrographic</a:t>
            </a:r>
            <a:r>
              <a:rPr lang="de-DE" sz="1800" dirty="0" smtClean="0"/>
              <a:t> Agency (BSH)</a:t>
            </a:r>
            <a:endParaRPr lang="de-DE" sz="1800" dirty="0"/>
          </a:p>
        </p:txBody>
      </p:sp>
    </p:spTree>
    <p:extLst>
      <p:ext uri="{BB962C8B-B14F-4D97-AF65-F5344CB8AC3E}">
        <p14:creationId xmlns:p14="http://schemas.microsoft.com/office/powerpoint/2010/main" val="3628581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0" y="44624"/>
            <a:ext cx="8388424" cy="1143000"/>
          </a:xfrm>
        </p:spPr>
        <p:txBody>
          <a:bodyPr>
            <a:normAutofit/>
          </a:bodyPr>
          <a:lstStyle/>
          <a:p>
            <a:r>
              <a:rPr lang="de-DE" dirty="0" smtClean="0"/>
              <a:t>MME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forecast</a:t>
            </a:r>
            <a:r>
              <a:rPr lang="de-DE" dirty="0" smtClean="0"/>
              <a:t> </a:t>
            </a:r>
            <a:r>
              <a:rPr lang="de-DE" dirty="0" err="1" smtClean="0"/>
              <a:t>products</a:t>
            </a:r>
            <a:r>
              <a:rPr lang="de-DE" dirty="0" smtClean="0"/>
              <a:t> : </a:t>
            </a:r>
            <a:r>
              <a:rPr lang="de-DE" dirty="0" err="1" smtClean="0"/>
              <a:t>Overview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84" y="1484784"/>
            <a:ext cx="4608224" cy="4680520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US" sz="1600" dirty="0" smtClean="0">
                <a:solidFill>
                  <a:srgbClr val="0070C0"/>
                </a:solidFill>
              </a:rPr>
              <a:t>„Poor-man‘s ensemble“</a:t>
            </a:r>
            <a:r>
              <a:rPr lang="en-US" sz="1600" dirty="0" smtClean="0"/>
              <a:t>: MME based on several independent ocean forecasting models for North Sea (8 members) and Baltic Sea (10 members)</a:t>
            </a:r>
          </a:p>
          <a:p>
            <a:pPr>
              <a:buFont typeface="Wingdings" panose="05000000000000000000" pitchFamily="2" charset="2"/>
              <a:buChar char="Ø"/>
            </a:pPr>
            <a:endParaRPr lang="en-US" sz="1600" dirty="0">
              <a:solidFill>
                <a:srgbClr val="0070C0"/>
              </a:solidFill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US" sz="1600" dirty="0" smtClean="0">
                <a:solidFill>
                  <a:srgbClr val="0070C0"/>
                </a:solidFill>
              </a:rPr>
              <a:t>Data </a:t>
            </a:r>
            <a:r>
              <a:rPr lang="en-US" sz="1600" dirty="0">
                <a:solidFill>
                  <a:srgbClr val="0070C0"/>
                </a:solidFill>
              </a:rPr>
              <a:t>and parameters:</a:t>
            </a:r>
          </a:p>
          <a:p>
            <a:pPr lvl="1">
              <a:buFont typeface="Symbol" panose="05050102010706020507" pitchFamily="18" charset="2"/>
              <a:buChar char="-"/>
            </a:pPr>
            <a:r>
              <a:rPr lang="en-US" sz="1400" dirty="0"/>
              <a:t>Hourly </a:t>
            </a:r>
            <a:r>
              <a:rPr lang="en-US" sz="1400" dirty="0" smtClean="0"/>
              <a:t>48h-forecasts: </a:t>
            </a:r>
            <a:endParaRPr lang="en-US" sz="1400" dirty="0"/>
          </a:p>
          <a:p>
            <a:pPr lvl="2">
              <a:buFont typeface="Symbol" panose="05050102010706020507" pitchFamily="18" charset="2"/>
              <a:buChar char="-"/>
            </a:pPr>
            <a:r>
              <a:rPr lang="en-US" sz="1400" dirty="0"/>
              <a:t>Sea surface temperature, - salinity, - currents </a:t>
            </a:r>
            <a:endParaRPr lang="en-US" sz="1400" dirty="0" smtClean="0"/>
          </a:p>
          <a:p>
            <a:pPr lvl="2">
              <a:buFont typeface="Symbol" panose="05050102010706020507" pitchFamily="18" charset="2"/>
              <a:buChar char="-"/>
            </a:pPr>
            <a:r>
              <a:rPr lang="en-US" sz="1400" dirty="0" smtClean="0"/>
              <a:t>Sea </a:t>
            </a:r>
            <a:r>
              <a:rPr lang="en-US" sz="1400" dirty="0"/>
              <a:t>bottom temperature, - salinity</a:t>
            </a:r>
          </a:p>
          <a:p>
            <a:pPr lvl="2">
              <a:buFont typeface="Symbol" panose="05050102010706020507" pitchFamily="18" charset="2"/>
              <a:buChar char="-"/>
            </a:pPr>
            <a:r>
              <a:rPr lang="en-US" sz="1400" dirty="0"/>
              <a:t>Water </a:t>
            </a:r>
            <a:r>
              <a:rPr lang="en-US" sz="1400" dirty="0" smtClean="0"/>
              <a:t>level (</a:t>
            </a:r>
            <a:r>
              <a:rPr lang="en-US" sz="1400" i="1" dirty="0" smtClean="0">
                <a:solidFill>
                  <a:srgbClr val="0070C0"/>
                </a:solidFill>
              </a:rPr>
              <a:t>only BOOS</a:t>
            </a:r>
            <a:r>
              <a:rPr lang="en-US" sz="1400" dirty="0" smtClean="0"/>
              <a:t>)</a:t>
            </a:r>
            <a:endParaRPr lang="en-US" sz="1400" dirty="0"/>
          </a:p>
          <a:p>
            <a:pPr lvl="1">
              <a:buFont typeface="Symbol" panose="05050102010706020507" pitchFamily="18" charset="2"/>
              <a:buChar char="-"/>
            </a:pPr>
            <a:r>
              <a:rPr lang="en-US" sz="1400" dirty="0"/>
              <a:t>Mass and salt transports (daily data</a:t>
            </a:r>
            <a:r>
              <a:rPr lang="en-US" sz="1400" dirty="0" smtClean="0"/>
              <a:t>)</a:t>
            </a:r>
            <a:endParaRPr lang="en-US" sz="1600" dirty="0" smtClean="0">
              <a:solidFill>
                <a:srgbClr val="0070C0"/>
              </a:solidFill>
            </a:endParaRPr>
          </a:p>
          <a:p>
            <a:pPr marL="457200" lvl="1" indent="0">
              <a:buNone/>
            </a:pPr>
            <a:endParaRPr lang="en-US" sz="1000" dirty="0" smtClean="0"/>
          </a:p>
          <a:p>
            <a:pPr>
              <a:buFont typeface="Wingdings" panose="05000000000000000000" pitchFamily="2" charset="2"/>
              <a:buChar char="Ø"/>
            </a:pPr>
            <a:r>
              <a:rPr lang="en-US" sz="1600" dirty="0" smtClean="0">
                <a:solidFill>
                  <a:srgbClr val="0070C0"/>
                </a:solidFill>
              </a:rPr>
              <a:t>Financing &amp; Partners of NOOS &amp; BOOS MME: </a:t>
            </a:r>
          </a:p>
          <a:p>
            <a:pPr lvl="1">
              <a:buFont typeface="Symbol" panose="05050102010706020507" pitchFamily="18" charset="2"/>
              <a:buChar char="-"/>
            </a:pPr>
            <a:r>
              <a:rPr lang="en-US" sz="1400" dirty="0" smtClean="0"/>
              <a:t>MME developed in Copernicus Marine Service</a:t>
            </a:r>
          </a:p>
          <a:p>
            <a:pPr lvl="1">
              <a:buFont typeface="Symbol" panose="05050102010706020507" pitchFamily="18" charset="2"/>
              <a:buChar char="-"/>
            </a:pPr>
            <a:r>
              <a:rPr lang="en-US" sz="1400" dirty="0" smtClean="0"/>
              <a:t>MME lead: BSH </a:t>
            </a:r>
          </a:p>
          <a:p>
            <a:pPr>
              <a:buFont typeface="Wingdings" panose="05000000000000000000" pitchFamily="2" charset="2"/>
              <a:buChar char="Ø"/>
            </a:pPr>
            <a:endParaRPr lang="en-US" sz="1600" dirty="0" smtClean="0">
              <a:solidFill>
                <a:srgbClr val="0070C0"/>
              </a:solidFill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 smtClean="0"/>
              <a:t>Slide </a:t>
            </a:r>
            <a:fld id="{8E9CB16A-B60D-4B30-8B3E-4760E63257D6}" type="slidenum">
              <a:rPr lang="de-DE" smtClean="0"/>
              <a:pPr/>
              <a:t>2</a:t>
            </a:fld>
            <a:endParaRPr lang="de-DE"/>
          </a:p>
        </p:txBody>
      </p:sp>
      <p:sp>
        <p:nvSpPr>
          <p:cNvPr id="9" name="Inhaltsplatzhalter 2"/>
          <p:cNvSpPr txBox="1">
            <a:spLocks/>
          </p:cNvSpPr>
          <p:nvPr/>
        </p:nvSpPr>
        <p:spPr>
          <a:xfrm>
            <a:off x="4644008" y="1484784"/>
            <a:ext cx="4499992" cy="4320480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Ø"/>
            </a:pPr>
            <a:r>
              <a:rPr lang="en-US" sz="1600" dirty="0">
                <a:solidFill>
                  <a:srgbClr val="0070C0"/>
                </a:solidFill>
              </a:rPr>
              <a:t>Aims and benefits of MME:</a:t>
            </a:r>
          </a:p>
          <a:p>
            <a:pPr lvl="1">
              <a:buFont typeface="Symbol" panose="05050102010706020507" pitchFamily="18" charset="2"/>
              <a:buChar char="-"/>
            </a:pPr>
            <a:r>
              <a:rPr lang="en-US" sz="1400" dirty="0"/>
              <a:t>Temporal / spatial distribution of forecast </a:t>
            </a:r>
            <a:r>
              <a:rPr lang="en-US" sz="1400" b="1" dirty="0">
                <a:solidFill>
                  <a:srgbClr val="0070C0"/>
                </a:solidFill>
              </a:rPr>
              <a:t>uncertainties </a:t>
            </a:r>
          </a:p>
          <a:p>
            <a:pPr lvl="1">
              <a:buFont typeface="Symbol" panose="05050102010706020507" pitchFamily="18" charset="2"/>
              <a:buChar char="-"/>
            </a:pPr>
            <a:r>
              <a:rPr lang="en-US" sz="1400" dirty="0"/>
              <a:t>Supplement to single-model </a:t>
            </a:r>
            <a:r>
              <a:rPr lang="en-US" sz="1400" b="1" dirty="0">
                <a:solidFill>
                  <a:srgbClr val="0070C0"/>
                </a:solidFill>
              </a:rPr>
              <a:t>validation</a:t>
            </a:r>
          </a:p>
          <a:p>
            <a:pPr lvl="1">
              <a:buFont typeface="Symbol" panose="05050102010706020507" pitchFamily="18" charset="2"/>
              <a:buChar char="-"/>
            </a:pPr>
            <a:r>
              <a:rPr lang="en-US" sz="1400" b="1" dirty="0">
                <a:solidFill>
                  <a:srgbClr val="0070C0"/>
                </a:solidFill>
              </a:rPr>
              <a:t>Best estimates </a:t>
            </a:r>
            <a:r>
              <a:rPr lang="en-US" sz="1400" dirty="0"/>
              <a:t>of forecasts (e.g. water level)</a:t>
            </a:r>
          </a:p>
          <a:p>
            <a:pPr lvl="1">
              <a:buFont typeface="Symbol" panose="05050102010706020507" pitchFamily="18" charset="2"/>
              <a:buChar char="-"/>
            </a:pPr>
            <a:r>
              <a:rPr lang="en-US" sz="1400" dirty="0"/>
              <a:t>Detection of forecast products </a:t>
            </a:r>
            <a:r>
              <a:rPr lang="en-US" sz="1400" b="1" dirty="0">
                <a:solidFill>
                  <a:srgbClr val="0070C0"/>
                </a:solidFill>
              </a:rPr>
              <a:t>drifting</a:t>
            </a:r>
            <a:r>
              <a:rPr lang="en-US" sz="1400" dirty="0">
                <a:solidFill>
                  <a:srgbClr val="0070C0"/>
                </a:solidFill>
              </a:rPr>
              <a:t> </a:t>
            </a:r>
            <a:r>
              <a:rPr lang="en-US" sz="1400" dirty="0"/>
              <a:t>away from MME</a:t>
            </a:r>
          </a:p>
          <a:p>
            <a:pPr marL="457200" lvl="1" indent="0">
              <a:buNone/>
            </a:pPr>
            <a:endParaRPr lang="en-US" sz="1400" dirty="0"/>
          </a:p>
          <a:p>
            <a:pPr>
              <a:buFont typeface="Wingdings" panose="05000000000000000000" pitchFamily="2" charset="2"/>
              <a:buChar char="Ø"/>
            </a:pPr>
            <a:r>
              <a:rPr lang="de-DE" sz="1600" dirty="0" err="1" smtClean="0">
                <a:solidFill>
                  <a:srgbClr val="0070C0"/>
                </a:solidFill>
              </a:rPr>
              <a:t>Documentation</a:t>
            </a:r>
            <a:r>
              <a:rPr lang="de-DE" sz="1600" dirty="0" smtClean="0">
                <a:solidFill>
                  <a:srgbClr val="0070C0"/>
                </a:solidFill>
              </a:rPr>
              <a:t>:</a:t>
            </a:r>
          </a:p>
          <a:p>
            <a:pPr lvl="1">
              <a:buFont typeface="Symbol" panose="05050102010706020507" pitchFamily="18" charset="2"/>
              <a:buChar char="-"/>
            </a:pPr>
            <a:r>
              <a:rPr lang="de-DE" sz="1400" dirty="0"/>
              <a:t>Golbeck, I., Li, X., Janssen, F. et al. </a:t>
            </a:r>
            <a:r>
              <a:rPr lang="de-DE" sz="1400" dirty="0" smtClean="0"/>
              <a:t>(</a:t>
            </a:r>
            <a:r>
              <a:rPr lang="de-DE" sz="1400" dirty="0"/>
              <a:t>2015) </a:t>
            </a:r>
            <a:r>
              <a:rPr lang="de-DE" sz="1400" dirty="0" smtClean="0"/>
              <a:t>65</a:t>
            </a:r>
            <a:r>
              <a:rPr lang="en-GB" sz="1400" dirty="0" smtClean="0"/>
              <a:t>: </a:t>
            </a:r>
            <a:r>
              <a:rPr lang="en-US" sz="1400" dirty="0"/>
              <a:t>Uncertainty estimation for operational ocean </a:t>
            </a:r>
            <a:r>
              <a:rPr lang="en-US" sz="1400" dirty="0" smtClean="0"/>
              <a:t>forecast products—a </a:t>
            </a:r>
            <a:r>
              <a:rPr lang="en-US" sz="1400" dirty="0"/>
              <a:t>multi-model ensemble for the North </a:t>
            </a:r>
            <a:r>
              <a:rPr lang="en-US" sz="1400" dirty="0" smtClean="0"/>
              <a:t>Sea and </a:t>
            </a:r>
            <a:r>
              <a:rPr lang="en-US" sz="1400" dirty="0"/>
              <a:t>the Baltic </a:t>
            </a:r>
            <a:r>
              <a:rPr lang="en-US" sz="1400" dirty="0" smtClean="0"/>
              <a:t>Sea, Ocean Dynamics</a:t>
            </a:r>
            <a:endParaRPr lang="en-GB" sz="1400" dirty="0" smtClean="0">
              <a:sym typeface="Wingdings" panose="05000000000000000000" pitchFamily="2" charset="2"/>
            </a:endParaRPr>
          </a:p>
          <a:p>
            <a:pPr marL="457200" lvl="1" indent="0">
              <a:buNone/>
            </a:pPr>
            <a:endParaRPr lang="en-GB" sz="1400" dirty="0" smtClean="0">
              <a:sym typeface="Wingdings" panose="05000000000000000000" pitchFamily="2" charset="2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GB" sz="1600" dirty="0" smtClean="0">
                <a:solidFill>
                  <a:srgbClr val="0070C0"/>
                </a:solidFill>
                <a:sym typeface="Wingdings" panose="05000000000000000000" pitchFamily="2" charset="2"/>
              </a:rPr>
              <a:t>Website NOOS MME: </a:t>
            </a:r>
          </a:p>
          <a:p>
            <a:pPr lvl="1">
              <a:buFont typeface="Symbol" panose="05050102010706020507" pitchFamily="18" charset="2"/>
              <a:buChar char="-"/>
            </a:pPr>
            <a:r>
              <a:rPr lang="en-GB" sz="1400" i="1" dirty="0"/>
              <a:t>http://noos.eurogoos.eu/community-products/multi-model-ensemble-of-forecast-products/</a:t>
            </a:r>
            <a:endParaRPr lang="en-GB" sz="1400" dirty="0">
              <a:sym typeface="Wingdings" panose="05000000000000000000" pitchFamily="2" charset="2"/>
            </a:endParaRPr>
          </a:p>
        </p:txBody>
      </p:sp>
      <p:pic>
        <p:nvPicPr>
          <p:cNvPr id="12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021" t="86509" r="39435" b="6462"/>
          <a:stretch/>
        </p:blipFill>
        <p:spPr bwMode="auto">
          <a:xfrm>
            <a:off x="1115616" y="5678848"/>
            <a:ext cx="2214414" cy="5246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332" t="89718" r="44756" b="4128"/>
          <a:stretch/>
        </p:blipFill>
        <p:spPr bwMode="auto">
          <a:xfrm>
            <a:off x="467544" y="5197657"/>
            <a:ext cx="3898882" cy="4851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19184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333" t="6533" r="31417" b="4128"/>
          <a:stretch/>
        </p:blipFill>
        <p:spPr bwMode="auto">
          <a:xfrm>
            <a:off x="4612234" y="644312"/>
            <a:ext cx="4531766" cy="5718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0" y="44624"/>
            <a:ext cx="5004048" cy="1143000"/>
          </a:xfrm>
        </p:spPr>
        <p:txBody>
          <a:bodyPr/>
          <a:lstStyle/>
          <a:p>
            <a:r>
              <a:rPr lang="de-DE" dirty="0" smtClean="0"/>
              <a:t>MME: </a:t>
            </a:r>
            <a:r>
              <a:rPr lang="de-DE" dirty="0" err="1" smtClean="0"/>
              <a:t>Metrics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62824" y="1665780"/>
            <a:ext cx="4576450" cy="4104457"/>
          </a:xfrm>
        </p:spPr>
        <p:txBody>
          <a:bodyPr>
            <a:normAutofit fontScale="92500" lnSpcReduction="10000"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GB" sz="1800" dirty="0" smtClean="0"/>
              <a:t>Uncertainty </a:t>
            </a:r>
            <a:r>
              <a:rPr lang="en-GB" sz="1800" dirty="0"/>
              <a:t>estimates / forecast ensemble statistics – </a:t>
            </a:r>
            <a:r>
              <a:rPr lang="en-GB" sz="1800" dirty="0">
                <a:solidFill>
                  <a:srgbClr val="FF0000"/>
                </a:solidFill>
              </a:rPr>
              <a:t>daily</a:t>
            </a:r>
            <a:r>
              <a:rPr lang="en-GB" sz="1800" dirty="0"/>
              <a:t> </a:t>
            </a:r>
            <a:r>
              <a:rPr lang="en-GB" sz="1800" dirty="0" smtClean="0">
                <a:solidFill>
                  <a:srgbClr val="FF0000"/>
                </a:solidFill>
              </a:rPr>
              <a:t>update</a:t>
            </a:r>
          </a:p>
          <a:p>
            <a:pPr marL="360000" lvl="1">
              <a:buFont typeface="Wingdings" panose="05000000000000000000" pitchFamily="2" charset="2"/>
              <a:buChar char="§"/>
            </a:pPr>
            <a:r>
              <a:rPr lang="en-GB" sz="1500" dirty="0"/>
              <a:t>MME mean, median, min, max, standard deviation</a:t>
            </a:r>
          </a:p>
          <a:p>
            <a:pPr marL="360000" lvl="1">
              <a:buFont typeface="Wingdings" panose="05000000000000000000" pitchFamily="2" charset="2"/>
              <a:buChar char="§"/>
            </a:pPr>
            <a:r>
              <a:rPr lang="en-GB" sz="1500" dirty="0"/>
              <a:t>Bias between MME median </a:t>
            </a:r>
            <a:r>
              <a:rPr lang="en-GB" sz="1500" dirty="0" smtClean="0"/>
              <a:t>&amp; ensemble members</a:t>
            </a:r>
            <a:endParaRPr lang="en-GB" sz="1500" dirty="0"/>
          </a:p>
          <a:p>
            <a:pPr marL="360000" lvl="1">
              <a:buFont typeface="Wingdings" panose="05000000000000000000" pitchFamily="2" charset="2"/>
              <a:buChar char="§"/>
            </a:pPr>
            <a:r>
              <a:rPr lang="en-GB" sz="1500" dirty="0"/>
              <a:t>Individual metrics for </a:t>
            </a:r>
            <a:r>
              <a:rPr lang="en-GB" sz="1500" dirty="0" smtClean="0"/>
              <a:t>transports, currents</a:t>
            </a:r>
          </a:p>
          <a:p>
            <a:pPr marL="457200" lvl="1" indent="0">
              <a:buNone/>
            </a:pPr>
            <a:endParaRPr lang="en-GB" sz="1000" dirty="0" smtClean="0"/>
          </a:p>
          <a:p>
            <a:pPr>
              <a:buFont typeface="Wingdings" panose="05000000000000000000" pitchFamily="2" charset="2"/>
              <a:buChar char="Ø"/>
            </a:pPr>
            <a:r>
              <a:rPr lang="en-GB" sz="1800" dirty="0" smtClean="0"/>
              <a:t>Validation – </a:t>
            </a:r>
            <a:r>
              <a:rPr lang="en-GB" sz="1800" dirty="0" smtClean="0">
                <a:solidFill>
                  <a:srgbClr val="FF0000"/>
                </a:solidFill>
              </a:rPr>
              <a:t>monthly</a:t>
            </a:r>
            <a:r>
              <a:rPr lang="en-GB" sz="1800" dirty="0" smtClean="0"/>
              <a:t> </a:t>
            </a:r>
            <a:r>
              <a:rPr lang="en-GB" sz="1800" dirty="0" smtClean="0">
                <a:solidFill>
                  <a:srgbClr val="FF0000"/>
                </a:solidFill>
              </a:rPr>
              <a:t>update</a:t>
            </a:r>
          </a:p>
          <a:p>
            <a:pPr marL="360000" lvl="1">
              <a:buFont typeface="Wingdings" panose="05000000000000000000" pitchFamily="2" charset="2"/>
              <a:buChar char="§"/>
            </a:pPr>
            <a:r>
              <a:rPr lang="en-GB" sz="1500" dirty="0" smtClean="0"/>
              <a:t>CMEMS in-situ data: Temperature</a:t>
            </a:r>
            <a:r>
              <a:rPr lang="en-GB" sz="1500" dirty="0"/>
              <a:t>, salinity (bottom, surface</a:t>
            </a:r>
            <a:r>
              <a:rPr lang="en-GB" sz="1500" dirty="0" smtClean="0"/>
              <a:t>)</a:t>
            </a:r>
            <a:endParaRPr lang="en-GB" sz="1500" dirty="0"/>
          </a:p>
          <a:p>
            <a:pPr marL="360000" lvl="1">
              <a:buFont typeface="Wingdings" panose="05000000000000000000" pitchFamily="2" charset="2"/>
              <a:buChar char="§"/>
            </a:pPr>
            <a:r>
              <a:rPr lang="en-GB" sz="1500" dirty="0"/>
              <a:t>CMEMS L3 satellite </a:t>
            </a:r>
            <a:r>
              <a:rPr lang="en-GB" sz="1500" dirty="0" smtClean="0"/>
              <a:t>data: SST</a:t>
            </a:r>
          </a:p>
          <a:p>
            <a:pPr marL="74250" lvl="1" indent="0">
              <a:buNone/>
            </a:pPr>
            <a:endParaRPr lang="en-GB" sz="1000" dirty="0" smtClean="0"/>
          </a:p>
          <a:p>
            <a:pPr>
              <a:buFont typeface="Wingdings" panose="05000000000000000000" pitchFamily="2" charset="2"/>
              <a:buChar char="Ø"/>
            </a:pPr>
            <a:r>
              <a:rPr lang="en-GB" sz="1800" dirty="0" smtClean="0">
                <a:sym typeface="Wingdings" panose="05000000000000000000" pitchFamily="2" charset="2"/>
              </a:rPr>
              <a:t>“Warning System”</a:t>
            </a:r>
            <a:r>
              <a:rPr lang="en-GB" sz="1800" dirty="0"/>
              <a:t> – </a:t>
            </a:r>
            <a:r>
              <a:rPr lang="en-GB" sz="1800" dirty="0">
                <a:solidFill>
                  <a:srgbClr val="FF0000"/>
                </a:solidFill>
              </a:rPr>
              <a:t>daily</a:t>
            </a:r>
            <a:r>
              <a:rPr lang="en-GB" sz="1800" dirty="0"/>
              <a:t> </a:t>
            </a:r>
            <a:r>
              <a:rPr lang="en-GB" sz="1800" dirty="0">
                <a:solidFill>
                  <a:srgbClr val="FF0000"/>
                </a:solidFill>
              </a:rPr>
              <a:t>update</a:t>
            </a:r>
            <a:endParaRPr lang="en-GB" sz="1800" dirty="0"/>
          </a:p>
          <a:p>
            <a:pPr marL="360000" lvl="1">
              <a:buFont typeface="Wingdings" panose="05000000000000000000" pitchFamily="2" charset="2"/>
              <a:buChar char="§"/>
            </a:pPr>
            <a:r>
              <a:rPr lang="en-GB" sz="1500" dirty="0"/>
              <a:t>Based on </a:t>
            </a:r>
            <a:r>
              <a:rPr lang="en-GB" sz="1500" dirty="0" err="1"/>
              <a:t>spatio</a:t>
            </a:r>
            <a:r>
              <a:rPr lang="en-GB" sz="1500" dirty="0"/>
              <a:t>-temporal difference between MME median </a:t>
            </a:r>
            <a:r>
              <a:rPr lang="en-GB" sz="1500" dirty="0" smtClean="0"/>
              <a:t>&amp; ensemble members</a:t>
            </a:r>
          </a:p>
          <a:p>
            <a:pPr marL="360000" lvl="1">
              <a:buFont typeface="Wingdings" panose="05000000000000000000" pitchFamily="2" charset="2"/>
              <a:buChar char="§"/>
            </a:pPr>
            <a:r>
              <a:rPr lang="en-GB" sz="1500" dirty="0"/>
              <a:t>see: </a:t>
            </a:r>
            <a:r>
              <a:rPr lang="en-GB" sz="1500" dirty="0">
                <a:hlinkClick r:id="rId3"/>
              </a:rPr>
              <a:t>https://www2.bsh.de/aktdat/community_products/noos/warningsystem/Warning_system_TS_NOOS.pdf</a:t>
            </a:r>
            <a:endParaRPr lang="en-GB" sz="1500" dirty="0"/>
          </a:p>
          <a:p>
            <a:pPr marL="360000" lvl="1">
              <a:buFont typeface="Wingdings" panose="05000000000000000000" pitchFamily="2" charset="2"/>
              <a:buChar char="§"/>
            </a:pPr>
            <a:endParaRPr lang="en-GB" sz="150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 smtClean="0"/>
              <a:t>Slide </a:t>
            </a:r>
            <a:fld id="{8E9CB16A-B60D-4B30-8B3E-4760E63257D6}" type="slidenum">
              <a:rPr lang="de-DE" smtClean="0"/>
              <a:pPr/>
              <a:t>3</a:t>
            </a:fld>
            <a:endParaRPr lang="de-DE"/>
          </a:p>
        </p:txBody>
      </p:sp>
      <p:sp>
        <p:nvSpPr>
          <p:cNvPr id="7" name="Rechteck 6"/>
          <p:cNvSpPr/>
          <p:nvPr/>
        </p:nvSpPr>
        <p:spPr>
          <a:xfrm>
            <a:off x="4639274" y="4760473"/>
            <a:ext cx="4481035" cy="929090"/>
          </a:xfrm>
          <a:prstGeom prst="rect">
            <a:avLst/>
          </a:prstGeom>
          <a:noFill/>
          <a:ln w="22225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/>
              <a:t>&lt;</a:t>
            </a:r>
            <a:endParaRPr lang="de-DE" dirty="0"/>
          </a:p>
        </p:txBody>
      </p:sp>
      <p:sp>
        <p:nvSpPr>
          <p:cNvPr id="9" name="Rechteck 8"/>
          <p:cNvSpPr/>
          <p:nvPr/>
        </p:nvSpPr>
        <p:spPr>
          <a:xfrm>
            <a:off x="4651208" y="3824484"/>
            <a:ext cx="2304256" cy="901765"/>
          </a:xfrm>
          <a:prstGeom prst="rect">
            <a:avLst/>
          </a:prstGeom>
          <a:noFill/>
          <a:ln w="2222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/>
              <a:t>&lt;</a:t>
            </a:r>
            <a:endParaRPr lang="de-DE" dirty="0"/>
          </a:p>
        </p:txBody>
      </p:sp>
      <p:sp>
        <p:nvSpPr>
          <p:cNvPr id="10" name="Rechteck 9"/>
          <p:cNvSpPr/>
          <p:nvPr/>
        </p:nvSpPr>
        <p:spPr>
          <a:xfrm>
            <a:off x="4647437" y="2883726"/>
            <a:ext cx="3100114" cy="910783"/>
          </a:xfrm>
          <a:prstGeom prst="rect">
            <a:avLst/>
          </a:prstGeom>
          <a:noFill/>
          <a:ln w="2222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/>
              <a:t>&lt;</a:t>
            </a:r>
            <a:endParaRPr lang="de-DE" dirty="0"/>
          </a:p>
        </p:txBody>
      </p:sp>
      <p:sp>
        <p:nvSpPr>
          <p:cNvPr id="11" name="Rechteck 10"/>
          <p:cNvSpPr/>
          <p:nvPr/>
        </p:nvSpPr>
        <p:spPr>
          <a:xfrm>
            <a:off x="4644008" y="1934716"/>
            <a:ext cx="3103543" cy="910783"/>
          </a:xfrm>
          <a:prstGeom prst="rect">
            <a:avLst/>
          </a:prstGeom>
          <a:noFill/>
          <a:ln w="2222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/>
              <a:t>&lt;</a:t>
            </a:r>
            <a:endParaRPr lang="de-DE" dirty="0"/>
          </a:p>
        </p:txBody>
      </p:sp>
      <p:sp>
        <p:nvSpPr>
          <p:cNvPr id="12" name="Rechteck 11"/>
          <p:cNvSpPr/>
          <p:nvPr/>
        </p:nvSpPr>
        <p:spPr>
          <a:xfrm>
            <a:off x="4644221" y="997583"/>
            <a:ext cx="4073382" cy="910783"/>
          </a:xfrm>
          <a:prstGeom prst="rect">
            <a:avLst/>
          </a:prstGeom>
          <a:noFill/>
          <a:ln w="2222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/>
              <a:t>&lt;</a:t>
            </a:r>
            <a:endParaRPr lang="de-DE" dirty="0"/>
          </a:p>
        </p:txBody>
      </p:sp>
      <p:sp>
        <p:nvSpPr>
          <p:cNvPr id="13" name="Rechteck 12"/>
          <p:cNvSpPr/>
          <p:nvPr/>
        </p:nvSpPr>
        <p:spPr>
          <a:xfrm>
            <a:off x="107117" y="1628110"/>
            <a:ext cx="4413337" cy="560512"/>
          </a:xfrm>
          <a:prstGeom prst="rect">
            <a:avLst/>
          </a:prstGeom>
          <a:noFill/>
          <a:ln w="2222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14" name="Rechteck 13"/>
          <p:cNvSpPr/>
          <p:nvPr/>
        </p:nvSpPr>
        <p:spPr>
          <a:xfrm>
            <a:off x="107117" y="3013854"/>
            <a:ext cx="3099142" cy="361017"/>
          </a:xfrm>
          <a:prstGeom prst="rect">
            <a:avLst/>
          </a:prstGeom>
          <a:noFill/>
          <a:ln w="2222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15" name="Rechteck 14"/>
          <p:cNvSpPr/>
          <p:nvPr/>
        </p:nvSpPr>
        <p:spPr>
          <a:xfrm>
            <a:off x="107117" y="4095793"/>
            <a:ext cx="3500381" cy="359146"/>
          </a:xfrm>
          <a:prstGeom prst="rect">
            <a:avLst/>
          </a:prstGeom>
          <a:noFill/>
          <a:ln w="22225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046348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Example</a:t>
            </a:r>
            <a:r>
              <a:rPr lang="de-DE" dirty="0" smtClean="0"/>
              <a:t> „</a:t>
            </a:r>
            <a:r>
              <a:rPr lang="de-DE" dirty="0" err="1" smtClean="0"/>
              <a:t>Warning</a:t>
            </a:r>
            <a:r>
              <a:rPr lang="de-DE" dirty="0" smtClean="0"/>
              <a:t>-system“ (1/2)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 smtClean="0"/>
              <a:t>Slide </a:t>
            </a:r>
            <a:fld id="{8E9CB16A-B60D-4B30-8B3E-4760E63257D6}" type="slidenum">
              <a:rPr lang="de-DE" smtClean="0"/>
              <a:pPr/>
              <a:t>4</a:t>
            </a:fld>
            <a:endParaRPr lang="de-DE"/>
          </a:p>
        </p:txBody>
      </p:sp>
      <p:sp>
        <p:nvSpPr>
          <p:cNvPr id="6" name="Inhaltsplatzhalter 2"/>
          <p:cNvSpPr txBox="1">
            <a:spLocks/>
          </p:cNvSpPr>
          <p:nvPr/>
        </p:nvSpPr>
        <p:spPr>
          <a:xfrm>
            <a:off x="251520" y="1338868"/>
            <a:ext cx="3969961" cy="804292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None/>
            </a:pPr>
            <a:r>
              <a:rPr lang="en-US" sz="1600" dirty="0" smtClean="0"/>
              <a:t>Layout updated: information about positive or negative deviation (</a:t>
            </a:r>
            <a:r>
              <a:rPr lang="en-US" sz="1600" b="1" dirty="0" smtClean="0">
                <a:solidFill>
                  <a:srgbClr val="FF0000"/>
                </a:solidFill>
              </a:rPr>
              <a:t>+ </a:t>
            </a:r>
            <a:r>
              <a:rPr lang="en-US" sz="1600" dirty="0" smtClean="0">
                <a:solidFill>
                  <a:srgbClr val="FF0000"/>
                </a:solidFill>
              </a:rPr>
              <a:t>: forecast product </a:t>
            </a:r>
            <a:r>
              <a:rPr lang="en-US" sz="1600" dirty="0" smtClean="0">
                <a:solidFill>
                  <a:srgbClr val="FF0000"/>
                </a:solidFill>
              </a:rPr>
              <a:t>warmer/saltier </a:t>
            </a:r>
            <a:r>
              <a:rPr lang="en-US" sz="1600" dirty="0" smtClean="0">
                <a:solidFill>
                  <a:srgbClr val="FF0000"/>
                </a:solidFill>
              </a:rPr>
              <a:t>than MME</a:t>
            </a:r>
            <a:r>
              <a:rPr lang="en-US" sz="1600" dirty="0" smtClean="0"/>
              <a:t>)</a:t>
            </a:r>
          </a:p>
        </p:txBody>
      </p:sp>
      <p:sp>
        <p:nvSpPr>
          <p:cNvPr id="12" name="Inhaltsplatzhalter 2"/>
          <p:cNvSpPr txBox="1">
            <a:spLocks/>
          </p:cNvSpPr>
          <p:nvPr/>
        </p:nvSpPr>
        <p:spPr>
          <a:xfrm>
            <a:off x="7347866" y="5146427"/>
            <a:ext cx="1722628" cy="55818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de-DE" sz="1400" dirty="0" err="1" smtClean="0"/>
              <a:t>Overview</a:t>
            </a:r>
            <a:r>
              <a:rPr lang="de-DE" sz="1400" dirty="0" smtClean="0"/>
              <a:t> </a:t>
            </a:r>
            <a:r>
              <a:rPr lang="de-DE" sz="1400" dirty="0" err="1" smtClean="0"/>
              <a:t>of</a:t>
            </a:r>
            <a:r>
              <a:rPr lang="de-DE" sz="1400" dirty="0" smtClean="0"/>
              <a:t> </a:t>
            </a:r>
            <a:r>
              <a:rPr lang="de-DE" sz="1400" dirty="0" err="1" smtClean="0"/>
              <a:t>warnings</a:t>
            </a:r>
            <a:r>
              <a:rPr lang="de-DE" sz="1400" dirty="0" smtClean="0"/>
              <a:t> </a:t>
            </a:r>
            <a:r>
              <a:rPr lang="de-DE" sz="1400" dirty="0" err="1" smtClean="0"/>
              <a:t>of</a:t>
            </a:r>
            <a:r>
              <a:rPr lang="de-DE" sz="1400" dirty="0" smtClean="0"/>
              <a:t> </a:t>
            </a:r>
            <a:r>
              <a:rPr lang="de-DE" sz="1400" dirty="0" err="1" smtClean="0"/>
              <a:t>the</a:t>
            </a:r>
            <a:r>
              <a:rPr lang="de-DE" sz="1400" dirty="0" smtClean="0"/>
              <a:t> last 30 </a:t>
            </a:r>
            <a:r>
              <a:rPr lang="de-DE" sz="1400" dirty="0" err="1" smtClean="0"/>
              <a:t>days</a:t>
            </a:r>
            <a:r>
              <a:rPr lang="de-DE" sz="1400" dirty="0"/>
              <a:t> </a:t>
            </a:r>
            <a:r>
              <a:rPr lang="de-DE" sz="1400" dirty="0" smtClean="0"/>
              <a:t>– </a:t>
            </a:r>
            <a:r>
              <a:rPr lang="de-DE" sz="1400" dirty="0" err="1" smtClean="0"/>
              <a:t>daily</a:t>
            </a:r>
            <a:r>
              <a:rPr lang="de-DE" sz="1400" dirty="0" smtClean="0"/>
              <a:t> update</a:t>
            </a:r>
            <a:endParaRPr lang="de-DE" sz="1400" dirty="0"/>
          </a:p>
        </p:txBody>
      </p:sp>
      <p:pic>
        <p:nvPicPr>
          <p:cNvPr id="1028" name="Picture 4" descr="https://www2.bsh.de/aktdat/community_products/noos/warningsystem/allnws_warning30days.pn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291" b="2473"/>
          <a:stretch/>
        </p:blipFill>
        <p:spPr bwMode="auto">
          <a:xfrm>
            <a:off x="6621326" y="1428464"/>
            <a:ext cx="4898336" cy="36023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hteck 2"/>
          <p:cNvSpPr/>
          <p:nvPr/>
        </p:nvSpPr>
        <p:spPr>
          <a:xfrm>
            <a:off x="4416842" y="1338868"/>
            <a:ext cx="2387405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80000" indent="-180000"/>
            <a:r>
              <a:rPr lang="en-US" b="1" dirty="0">
                <a:solidFill>
                  <a:srgbClr val="FF0000"/>
                </a:solidFill>
              </a:rPr>
              <a:t>1</a:t>
            </a:r>
            <a:r>
              <a:rPr lang="en-US" b="1" baseline="30000" dirty="0">
                <a:solidFill>
                  <a:srgbClr val="FF0000"/>
                </a:solidFill>
              </a:rPr>
              <a:t>st</a:t>
            </a:r>
            <a:r>
              <a:rPr lang="en-US" b="1" dirty="0">
                <a:solidFill>
                  <a:srgbClr val="FF0000"/>
                </a:solidFill>
              </a:rPr>
              <a:t> warning “Daily-median-test”:</a:t>
            </a:r>
            <a:r>
              <a:rPr lang="en-US" dirty="0"/>
              <a:t>   </a:t>
            </a:r>
            <a:r>
              <a:rPr lang="en-US" dirty="0" smtClean="0"/>
              <a:t>   </a:t>
            </a:r>
            <a:r>
              <a:rPr lang="en-US" i="1" dirty="0" smtClean="0"/>
              <a:t>Difference to MME </a:t>
            </a:r>
            <a:r>
              <a:rPr lang="en-US" i="1" dirty="0"/>
              <a:t>median </a:t>
            </a:r>
            <a:r>
              <a:rPr lang="en-US" i="1" dirty="0" smtClean="0"/>
              <a:t>± 2*standard </a:t>
            </a:r>
            <a:r>
              <a:rPr lang="en-US" i="1" dirty="0"/>
              <a:t>deviation</a:t>
            </a:r>
          </a:p>
          <a:p>
            <a:pPr marL="180000" indent="-180000"/>
            <a:endParaRPr lang="en-US" b="1" dirty="0"/>
          </a:p>
          <a:p>
            <a:pPr marL="180000" indent="-180000"/>
            <a:r>
              <a:rPr lang="en-US" b="1" dirty="0">
                <a:solidFill>
                  <a:srgbClr val="FF0000"/>
                </a:solidFill>
              </a:rPr>
              <a:t>2</a:t>
            </a:r>
            <a:r>
              <a:rPr lang="en-US" b="1" baseline="30000" dirty="0">
                <a:solidFill>
                  <a:srgbClr val="FF0000"/>
                </a:solidFill>
              </a:rPr>
              <a:t>nd</a:t>
            </a:r>
            <a:r>
              <a:rPr lang="en-US" b="1" dirty="0">
                <a:solidFill>
                  <a:srgbClr val="FF0000"/>
                </a:solidFill>
              </a:rPr>
              <a:t> warning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b="1" dirty="0">
                <a:solidFill>
                  <a:srgbClr val="FF0000"/>
                </a:solidFill>
              </a:rPr>
              <a:t>“30days-threshold-test”:</a:t>
            </a:r>
            <a:r>
              <a:rPr lang="en-US" b="1" dirty="0"/>
              <a:t> </a:t>
            </a:r>
            <a:r>
              <a:rPr lang="en-US" i="1" dirty="0" smtClean="0"/>
              <a:t>Differences to </a:t>
            </a:r>
            <a:r>
              <a:rPr lang="en-US" i="1" dirty="0" smtClean="0"/>
              <a:t>mean </a:t>
            </a:r>
            <a:r>
              <a:rPr lang="en-US" i="1" dirty="0" smtClean="0"/>
              <a:t>differences </a:t>
            </a:r>
            <a:r>
              <a:rPr lang="en-US" i="1" dirty="0"/>
              <a:t>of last 30 days </a:t>
            </a:r>
            <a:r>
              <a:rPr lang="en-US" i="1" dirty="0" smtClean="0"/>
              <a:t>± 2*mean </a:t>
            </a:r>
            <a:r>
              <a:rPr lang="en-US" i="1" dirty="0"/>
              <a:t>standard deviation</a:t>
            </a:r>
            <a:endParaRPr lang="en-GB" i="1" dirty="0"/>
          </a:p>
        </p:txBody>
      </p:sp>
      <p:pic>
        <p:nvPicPr>
          <p:cNvPr id="5" name="Picture 2" descr="https://www2.bsh.de/aktdat/community_products/noos/warningsystem/SSS1.pn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3281"/>
          <a:stretch/>
        </p:blipFill>
        <p:spPr bwMode="auto">
          <a:xfrm>
            <a:off x="146673" y="2143160"/>
            <a:ext cx="4179654" cy="40143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https://www2.bsh.de/aktdat/community_products/noos/warningsystem/SSS1.pn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554" t="35913" b="38305"/>
          <a:stretch/>
        </p:blipFill>
        <p:spPr bwMode="auto">
          <a:xfrm>
            <a:off x="4598680" y="4691782"/>
            <a:ext cx="1917535" cy="15537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25068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2955"/>
          <a:stretch/>
        </p:blipFill>
        <p:spPr bwMode="auto">
          <a:xfrm>
            <a:off x="201511" y="1494532"/>
            <a:ext cx="4647720" cy="444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Example</a:t>
            </a:r>
            <a:r>
              <a:rPr lang="de-DE" dirty="0"/>
              <a:t> </a:t>
            </a:r>
            <a:r>
              <a:rPr lang="de-DE" dirty="0" smtClean="0"/>
              <a:t>„</a:t>
            </a:r>
            <a:r>
              <a:rPr lang="de-DE" dirty="0" err="1" smtClean="0"/>
              <a:t>Warning</a:t>
            </a:r>
            <a:r>
              <a:rPr lang="de-DE" dirty="0" smtClean="0"/>
              <a:t>-System“ (2/2) 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580112" y="1690152"/>
            <a:ext cx="3384376" cy="1090776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de-DE" sz="2000" dirty="0" err="1" smtClean="0"/>
              <a:t>Example</a:t>
            </a:r>
            <a:r>
              <a:rPr lang="de-DE" sz="2000" dirty="0" smtClean="0"/>
              <a:t>: </a:t>
            </a:r>
            <a:r>
              <a:rPr lang="de-DE" sz="2000" dirty="0" err="1" smtClean="0"/>
              <a:t>Sea</a:t>
            </a:r>
            <a:r>
              <a:rPr lang="de-DE" sz="2000" dirty="0" smtClean="0"/>
              <a:t> </a:t>
            </a:r>
            <a:r>
              <a:rPr lang="de-DE" sz="2000" dirty="0" err="1" smtClean="0"/>
              <a:t>surface</a:t>
            </a:r>
            <a:r>
              <a:rPr lang="de-DE" sz="2000" dirty="0" smtClean="0"/>
              <a:t> </a:t>
            </a:r>
            <a:r>
              <a:rPr lang="de-DE" sz="2000" dirty="0" err="1" smtClean="0"/>
              <a:t>temperature</a:t>
            </a:r>
            <a:endParaRPr lang="de-DE" sz="2000" dirty="0" smtClean="0"/>
          </a:p>
          <a:p>
            <a:pPr>
              <a:buFont typeface="Wingdings" panose="05000000000000000000" pitchFamily="2" charset="2"/>
              <a:buChar char="Ø"/>
            </a:pPr>
            <a:r>
              <a:rPr lang="de-DE" sz="2000" dirty="0" err="1" smtClean="0"/>
              <a:t>Drifting</a:t>
            </a:r>
            <a:r>
              <a:rPr lang="de-DE" sz="2000" dirty="0" smtClean="0"/>
              <a:t> CMOD </a:t>
            </a:r>
            <a:r>
              <a:rPr lang="de-DE" sz="2000" dirty="0" err="1" smtClean="0"/>
              <a:t>forecast</a:t>
            </a:r>
            <a:r>
              <a:rPr lang="de-DE" sz="2000" dirty="0" smtClean="0"/>
              <a:t> in </a:t>
            </a:r>
            <a:r>
              <a:rPr lang="de-DE" sz="2000" dirty="0" err="1" smtClean="0"/>
              <a:t>warning</a:t>
            </a:r>
            <a:r>
              <a:rPr lang="de-DE" sz="2000" dirty="0" smtClean="0"/>
              <a:t> </a:t>
            </a:r>
            <a:r>
              <a:rPr lang="de-DE" sz="2000" dirty="0" err="1" smtClean="0"/>
              <a:t>system</a:t>
            </a:r>
            <a:r>
              <a:rPr lang="de-DE" sz="2000" dirty="0" smtClean="0"/>
              <a:t> </a:t>
            </a:r>
            <a:r>
              <a:rPr lang="de-DE" sz="2000" dirty="0" err="1" smtClean="0"/>
              <a:t>detected</a:t>
            </a:r>
            <a:r>
              <a:rPr lang="de-DE" sz="2000" dirty="0" smtClean="0"/>
              <a:t> &gt; SST </a:t>
            </a:r>
            <a:r>
              <a:rPr lang="de-DE" sz="2000" dirty="0" err="1" smtClean="0"/>
              <a:t>too</a:t>
            </a:r>
            <a:r>
              <a:rPr lang="de-DE" sz="2000" dirty="0" smtClean="0"/>
              <a:t> </a:t>
            </a:r>
            <a:r>
              <a:rPr lang="de-DE" sz="2000" dirty="0" err="1" smtClean="0"/>
              <a:t>cold</a:t>
            </a:r>
            <a:endParaRPr lang="de-DE" sz="200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 smtClean="0"/>
              <a:t>Slide </a:t>
            </a:r>
            <a:fld id="{8E9CB16A-B60D-4B30-8B3E-4760E63257D6}" type="slidenum">
              <a:rPr lang="de-DE" smtClean="0"/>
              <a:pPr/>
              <a:t>5</a:t>
            </a:fld>
            <a:endParaRPr lang="de-DE"/>
          </a:p>
        </p:txBody>
      </p:sp>
      <p:pic>
        <p:nvPicPr>
          <p:cNvPr id="16" name="Picture 2" descr="https://www2.bsh.de/aktdat/community_products/noos/warningsystem/SST1.pn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158" t="40341" b="41420"/>
          <a:stretch/>
        </p:blipFill>
        <p:spPr bwMode="auto">
          <a:xfrm>
            <a:off x="1213766" y="1725027"/>
            <a:ext cx="1311605" cy="8457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0" name="Gerade Verbindung mit Pfeil 9"/>
          <p:cNvCxnSpPr/>
          <p:nvPr/>
        </p:nvCxnSpPr>
        <p:spPr>
          <a:xfrm>
            <a:off x="4283968" y="1988841"/>
            <a:ext cx="0" cy="1512167"/>
          </a:xfrm>
          <a:prstGeom prst="straightConnector1">
            <a:avLst/>
          </a:prstGeom>
          <a:ln w="28575">
            <a:solidFill>
              <a:srgbClr val="00B0F0"/>
            </a:solidFill>
            <a:prstDash val="sysDash"/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Gruppieren 5"/>
          <p:cNvGrpSpPr/>
          <p:nvPr/>
        </p:nvGrpSpPr>
        <p:grpSpPr>
          <a:xfrm>
            <a:off x="5115656" y="3715527"/>
            <a:ext cx="3809232" cy="1879558"/>
            <a:chOff x="5342480" y="2460145"/>
            <a:chExt cx="3809232" cy="1879558"/>
          </a:xfrm>
        </p:grpSpPr>
        <p:pic>
          <p:nvPicPr>
            <p:cNvPr id="18" name="Picture 4" descr="MME"/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262" r="65265" b="68377"/>
            <a:stretch/>
          </p:blipFill>
          <p:spPr bwMode="auto">
            <a:xfrm>
              <a:off x="5342480" y="2460145"/>
              <a:ext cx="1315116" cy="186969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9" name="Picture 4" descr="MME"/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2544" b="68377"/>
            <a:stretch/>
          </p:blipFill>
          <p:spPr bwMode="auto">
            <a:xfrm>
              <a:off x="6581021" y="2470008"/>
              <a:ext cx="1363949" cy="186969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" name="Picture 4" descr="MME"/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0518" r="32881" b="68377"/>
            <a:stretch/>
          </p:blipFill>
          <p:spPr bwMode="auto">
            <a:xfrm>
              <a:off x="7830237" y="2467345"/>
              <a:ext cx="1321475" cy="186969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cxnSp>
        <p:nvCxnSpPr>
          <p:cNvPr id="11" name="Gerade Verbindung mit Pfeil 10"/>
          <p:cNvCxnSpPr>
            <a:stCxn id="19" idx="0"/>
          </p:cNvCxnSpPr>
          <p:nvPr/>
        </p:nvCxnSpPr>
        <p:spPr>
          <a:xfrm flipH="1" flipV="1">
            <a:off x="4391980" y="1988841"/>
            <a:ext cx="2644192" cy="1736549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84930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MME of multi-year products</a:t>
            </a:r>
            <a:endParaRPr lang="en-GB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13061" y="1340769"/>
            <a:ext cx="4242915" cy="1224135"/>
          </a:xfrm>
        </p:spPr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ü"/>
            </a:pPr>
            <a:r>
              <a:rPr lang="en-US" sz="1600" i="1" dirty="0">
                <a:solidFill>
                  <a:srgbClr val="0070C0"/>
                </a:solidFill>
              </a:rPr>
              <a:t>Present time period</a:t>
            </a:r>
            <a:r>
              <a:rPr lang="en-US" sz="1600" dirty="0"/>
              <a:t>: Feb 2002 – June 2012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sz="1600" i="1" dirty="0">
                <a:solidFill>
                  <a:srgbClr val="0070C0"/>
                </a:solidFill>
              </a:rPr>
              <a:t>Parameters</a:t>
            </a:r>
            <a:r>
              <a:rPr lang="en-US" sz="1600" dirty="0"/>
              <a:t>: temperature, salinity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sz="1600" i="1" dirty="0">
                <a:solidFill>
                  <a:srgbClr val="0070C0"/>
                </a:solidFill>
              </a:rPr>
              <a:t>Resolution</a:t>
            </a:r>
            <a:r>
              <a:rPr lang="en-US" sz="1600" dirty="0"/>
              <a:t>: 4D data; monthly mean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sz="1600" i="1" dirty="0">
                <a:solidFill>
                  <a:srgbClr val="0070C0"/>
                </a:solidFill>
              </a:rPr>
              <a:t>Target grid</a:t>
            </a:r>
            <a:r>
              <a:rPr lang="en-US" sz="1600" dirty="0"/>
              <a:t>: 3D interpolation on CMEMS </a:t>
            </a:r>
            <a:r>
              <a:rPr lang="en-US" sz="1600" dirty="0" smtClean="0"/>
              <a:t>grid</a:t>
            </a:r>
            <a:endParaRPr lang="en-US" sz="160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 smtClean="0"/>
              <a:t>Slide </a:t>
            </a:r>
            <a:fld id="{8E9CB16A-B60D-4B30-8B3E-4760E63257D6}" type="slidenum">
              <a:rPr lang="de-DE" smtClean="0"/>
              <a:pPr/>
              <a:t>6</a:t>
            </a:fld>
            <a:endParaRPr lang="de-DE"/>
          </a:p>
        </p:txBody>
      </p:sp>
      <p:sp>
        <p:nvSpPr>
          <p:cNvPr id="5" name="Inhaltsplatzhalter 2"/>
          <p:cNvSpPr txBox="1">
            <a:spLocks/>
          </p:cNvSpPr>
          <p:nvPr/>
        </p:nvSpPr>
        <p:spPr>
          <a:xfrm>
            <a:off x="4644008" y="1340768"/>
            <a:ext cx="4392488" cy="10801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ü"/>
            </a:pPr>
            <a:r>
              <a:rPr lang="en-US" sz="1600" dirty="0" smtClean="0">
                <a:solidFill>
                  <a:srgbClr val="0070C0"/>
                </a:solidFill>
              </a:rPr>
              <a:t>Weighting </a:t>
            </a:r>
            <a:r>
              <a:rPr lang="en-US" sz="1600" dirty="0" smtClean="0"/>
              <a:t>with “</a:t>
            </a:r>
            <a:r>
              <a:rPr lang="en-GB" sz="1600" dirty="0" smtClean="0"/>
              <a:t>KLIWAS </a:t>
            </a:r>
            <a:r>
              <a:rPr lang="en-GB" sz="1600" dirty="0"/>
              <a:t>North Sea climatology” </a:t>
            </a:r>
            <a:r>
              <a:rPr lang="en-GB" sz="1600" dirty="0" smtClean="0"/>
              <a:t>(1873 – 2013) - gridded </a:t>
            </a:r>
            <a:r>
              <a:rPr lang="en-GB" sz="1600" dirty="0"/>
              <a:t>set of yearly and monthly mean hydrographic and surface meteorological </a:t>
            </a:r>
            <a:r>
              <a:rPr lang="en-GB" sz="1600" dirty="0" smtClean="0"/>
              <a:t>data</a:t>
            </a:r>
            <a:endParaRPr lang="en-US" sz="1600" dirty="0"/>
          </a:p>
        </p:txBody>
      </p:sp>
      <p:grpSp>
        <p:nvGrpSpPr>
          <p:cNvPr id="8" name="Gruppieren 7"/>
          <p:cNvGrpSpPr/>
          <p:nvPr/>
        </p:nvGrpSpPr>
        <p:grpSpPr>
          <a:xfrm>
            <a:off x="755576" y="2647208"/>
            <a:ext cx="2448272" cy="3302072"/>
            <a:chOff x="294728" y="2768860"/>
            <a:chExt cx="2448272" cy="3302072"/>
          </a:xfrm>
        </p:grpSpPr>
        <p:pic>
          <p:nvPicPr>
            <p:cNvPr id="7" name="Grafik 6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4728" y="2768860"/>
              <a:ext cx="2448272" cy="3302072"/>
            </a:xfrm>
            <a:prstGeom prst="rect">
              <a:avLst/>
            </a:prstGeom>
            <a:noFill/>
          </p:spPr>
        </p:pic>
        <p:grpSp>
          <p:nvGrpSpPr>
            <p:cNvPr id="10" name="Gruppieren 9"/>
            <p:cNvGrpSpPr>
              <a:grpSpLocks noChangeAspect="1"/>
            </p:cNvGrpSpPr>
            <p:nvPr/>
          </p:nvGrpSpPr>
          <p:grpSpPr>
            <a:xfrm>
              <a:off x="526966" y="3012038"/>
              <a:ext cx="869651" cy="2490605"/>
              <a:chOff x="0" y="0"/>
              <a:chExt cx="722463" cy="2069232"/>
            </a:xfrm>
          </p:grpSpPr>
          <p:sp>
            <p:nvSpPr>
              <p:cNvPr id="11" name="Textfeld 2"/>
              <p:cNvSpPr txBox="1">
                <a:spLocks noChangeArrowheads="1"/>
              </p:cNvSpPr>
              <p:nvPr/>
            </p:nvSpPr>
            <p:spPr bwMode="auto">
              <a:xfrm>
                <a:off x="0" y="1515512"/>
                <a:ext cx="673100" cy="5537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>
                <a:noAutofit/>
              </a:bodyPr>
              <a:lstStyle/>
              <a:p>
                <a:pPr>
                  <a:lnSpc>
                    <a:spcPct val="115000"/>
                  </a:lnSpc>
                  <a:spcAft>
                    <a:spcPts val="0"/>
                  </a:spcAft>
                </a:pPr>
                <a:r>
                  <a:rPr lang="de-DE" sz="1100" dirty="0">
                    <a:effectLst/>
                    <a:latin typeface="Calibri"/>
                    <a:ea typeface="Calibri"/>
                    <a:cs typeface="Times New Roman"/>
                  </a:rPr>
                  <a:t>POLCOMS</a:t>
                </a:r>
              </a:p>
              <a:p>
                <a:pPr>
                  <a:lnSpc>
                    <a:spcPct val="115000"/>
                  </a:lnSpc>
                  <a:spcAft>
                    <a:spcPts val="0"/>
                  </a:spcAft>
                </a:pPr>
                <a:r>
                  <a:rPr lang="de-DE" sz="1100" dirty="0">
                    <a:effectLst/>
                    <a:latin typeface="Calibri"/>
                    <a:ea typeface="Calibri"/>
                    <a:cs typeface="Times New Roman"/>
                  </a:rPr>
                  <a:t>NEMO</a:t>
                </a:r>
              </a:p>
              <a:p>
                <a:pPr>
                  <a:lnSpc>
                    <a:spcPct val="115000"/>
                  </a:lnSpc>
                  <a:spcAft>
                    <a:spcPts val="0"/>
                  </a:spcAft>
                </a:pPr>
                <a:r>
                  <a:rPr lang="de-DE" sz="1100" dirty="0">
                    <a:effectLst/>
                    <a:latin typeface="Calibri"/>
                    <a:ea typeface="Calibri"/>
                    <a:cs typeface="Times New Roman"/>
                  </a:rPr>
                  <a:t>FOAM</a:t>
                </a:r>
              </a:p>
            </p:txBody>
          </p:sp>
          <p:sp>
            <p:nvSpPr>
              <p:cNvPr id="12" name="Textfeld 2"/>
              <p:cNvSpPr txBox="1">
                <a:spLocks noChangeArrowheads="1"/>
              </p:cNvSpPr>
              <p:nvPr/>
            </p:nvSpPr>
            <p:spPr bwMode="auto">
              <a:xfrm rot="17400528">
                <a:off x="203200" y="439752"/>
                <a:ext cx="800100" cy="2384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>
                <a:spAutoFit/>
              </a:bodyPr>
              <a:lstStyle/>
              <a:p>
                <a:pPr>
                  <a:lnSpc>
                    <a:spcPct val="115000"/>
                  </a:lnSpc>
                  <a:spcAft>
                    <a:spcPts val="0"/>
                  </a:spcAft>
                </a:pPr>
                <a:r>
                  <a:rPr lang="de-DE" sz="1100">
                    <a:effectLst/>
                    <a:latin typeface="Calibri"/>
                    <a:ea typeface="Calibri"/>
                    <a:cs typeface="Times New Roman"/>
                  </a:rPr>
                  <a:t>NORWECOM</a:t>
                </a:r>
              </a:p>
            </p:txBody>
          </p:sp>
          <p:sp>
            <p:nvSpPr>
              <p:cNvPr id="13" name="Textfeld 2"/>
              <p:cNvSpPr txBox="1">
                <a:spLocks noChangeArrowheads="1"/>
              </p:cNvSpPr>
              <p:nvPr/>
            </p:nvSpPr>
            <p:spPr bwMode="auto">
              <a:xfrm rot="17307712">
                <a:off x="152400" y="334977"/>
                <a:ext cx="488950" cy="2384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>
                <a:spAutoFit/>
              </a:bodyPr>
              <a:lstStyle/>
              <a:p>
                <a:pPr>
                  <a:lnSpc>
                    <a:spcPct val="115000"/>
                  </a:lnSpc>
                  <a:spcAft>
                    <a:spcPts val="0"/>
                  </a:spcAft>
                </a:pPr>
                <a:r>
                  <a:rPr lang="de-DE" sz="1100">
                    <a:effectLst/>
                    <a:latin typeface="Calibri"/>
                    <a:ea typeface="Calibri"/>
                    <a:cs typeface="Times New Roman"/>
                  </a:rPr>
                  <a:t>ROMS</a:t>
                </a:r>
              </a:p>
            </p:txBody>
          </p:sp>
          <p:sp>
            <p:nvSpPr>
              <p:cNvPr id="14" name="Textfeld 2"/>
              <p:cNvSpPr txBox="1">
                <a:spLocks noChangeArrowheads="1"/>
              </p:cNvSpPr>
              <p:nvPr/>
            </p:nvSpPr>
            <p:spPr bwMode="auto">
              <a:xfrm rot="17307712">
                <a:off x="-98425" y="187489"/>
                <a:ext cx="604520" cy="22954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>
                <a:noAutofit/>
              </a:bodyPr>
              <a:lstStyle/>
              <a:p>
                <a:pPr>
                  <a:lnSpc>
                    <a:spcPct val="115000"/>
                  </a:lnSpc>
                  <a:spcAft>
                    <a:spcPts val="0"/>
                  </a:spcAft>
                </a:pPr>
                <a:r>
                  <a:rPr lang="de-DE" sz="1100">
                    <a:effectLst/>
                    <a:latin typeface="Calibri"/>
                    <a:ea typeface="Calibri"/>
                    <a:cs typeface="Times New Roman"/>
                  </a:rPr>
                  <a:t>IBIRYSV1</a:t>
                </a:r>
              </a:p>
            </p:txBody>
          </p:sp>
        </p:grpSp>
      </p:grpSp>
      <p:sp>
        <p:nvSpPr>
          <p:cNvPr id="16" name="Rechteck 15"/>
          <p:cNvSpPr/>
          <p:nvPr/>
        </p:nvSpPr>
        <p:spPr>
          <a:xfrm>
            <a:off x="532352" y="5889698"/>
            <a:ext cx="403244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000" i="1" dirty="0"/>
              <a:t>http://noos.eurogoos.eu/community-products/multi-model-ensemble-of-multi-year-products/</a:t>
            </a:r>
          </a:p>
        </p:txBody>
      </p:sp>
      <p:sp>
        <p:nvSpPr>
          <p:cNvPr id="17" name="Inhaltsplatzhalter 2"/>
          <p:cNvSpPr txBox="1">
            <a:spLocks/>
          </p:cNvSpPr>
          <p:nvPr/>
        </p:nvSpPr>
        <p:spPr>
          <a:xfrm>
            <a:off x="4644008" y="3112508"/>
            <a:ext cx="4392488" cy="2332716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600" b="1" dirty="0" smtClean="0"/>
              <a:t>Will be updated to: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1600" dirty="0" smtClean="0">
                <a:solidFill>
                  <a:srgbClr val="0070C0"/>
                </a:solidFill>
              </a:rPr>
              <a:t>CMEMS reanalysis time period</a:t>
            </a:r>
            <a:r>
              <a:rPr lang="en-US" sz="1600" dirty="0" smtClean="0"/>
              <a:t>: 1992 – 2016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1600" dirty="0" smtClean="0">
                <a:solidFill>
                  <a:srgbClr val="0070C0"/>
                </a:solidFill>
              </a:rPr>
              <a:t>Include only „CMEMS products“</a:t>
            </a:r>
            <a:r>
              <a:rPr lang="en-US" sz="1600" dirty="0" smtClean="0"/>
              <a:t>: 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1600" dirty="0" smtClean="0"/>
              <a:t>FOAM AMM7 (NWS MFC)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1600" dirty="0" smtClean="0"/>
              <a:t>IBIRYSV1 (IBI MFC)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1600" dirty="0" smtClean="0"/>
              <a:t>POLCOMS (PML)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1600" dirty="0" smtClean="0"/>
              <a:t>NEMO (NOC)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1600" i="1" dirty="0" smtClean="0"/>
              <a:t>Possibly product from Global MFC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1600" dirty="0" smtClean="0">
                <a:solidFill>
                  <a:srgbClr val="0070C0"/>
                </a:solidFill>
              </a:rPr>
              <a:t>Improve weighting</a:t>
            </a:r>
            <a:endParaRPr lang="en-US" sz="1600" dirty="0">
              <a:solidFill>
                <a:srgbClr val="0070C0"/>
              </a:solidFill>
            </a:endParaRPr>
          </a:p>
        </p:txBody>
      </p:sp>
      <p:sp>
        <p:nvSpPr>
          <p:cNvPr id="6" name="Pfeil nach rechts 5"/>
          <p:cNvSpPr/>
          <p:nvPr/>
        </p:nvSpPr>
        <p:spPr>
          <a:xfrm>
            <a:off x="4154344" y="3162576"/>
            <a:ext cx="496856" cy="21602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47756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BOOS MME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/>
              <a:t>s</a:t>
            </a:r>
            <a:r>
              <a:rPr lang="de-DE" dirty="0" err="1" smtClean="0"/>
              <a:t>ea</a:t>
            </a:r>
            <a:r>
              <a:rPr lang="de-DE" dirty="0" smtClean="0"/>
              <a:t> </a:t>
            </a:r>
            <a:r>
              <a:rPr lang="de-DE" dirty="0" err="1" smtClean="0"/>
              <a:t>level</a:t>
            </a:r>
            <a:r>
              <a:rPr lang="de-DE" dirty="0" smtClean="0"/>
              <a:t> – „</a:t>
            </a:r>
            <a:r>
              <a:rPr lang="de-DE" dirty="0" err="1" smtClean="0"/>
              <a:t>best</a:t>
            </a:r>
            <a:r>
              <a:rPr lang="de-DE" dirty="0" smtClean="0"/>
              <a:t> </a:t>
            </a:r>
            <a:r>
              <a:rPr lang="de-DE" dirty="0" err="1" smtClean="0"/>
              <a:t>estimate</a:t>
            </a:r>
            <a:r>
              <a:rPr lang="de-DE" dirty="0" smtClean="0"/>
              <a:t>“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 smtClean="0"/>
              <a:t>Slide </a:t>
            </a:r>
            <a:fld id="{8E9CB16A-B60D-4B30-8B3E-4760E63257D6}" type="slidenum">
              <a:rPr lang="de-DE" smtClean="0"/>
              <a:pPr/>
              <a:t>7</a:t>
            </a:fld>
            <a:endParaRPr lang="de-DE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4" y="1286524"/>
            <a:ext cx="3132918" cy="34999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hteck 5"/>
          <p:cNvSpPr/>
          <p:nvPr/>
        </p:nvSpPr>
        <p:spPr>
          <a:xfrm>
            <a:off x="174418" y="4941168"/>
            <a:ext cx="3016752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700" dirty="0" smtClean="0"/>
              <a:t>24 BOOS stations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700" dirty="0" smtClean="0"/>
              <a:t>BIAS removed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700" dirty="0" smtClean="0"/>
              <a:t>RMSE </a:t>
            </a:r>
            <a:r>
              <a:rPr lang="en-US" sz="1700" dirty="0"/>
              <a:t>of MME weighted mean</a:t>
            </a:r>
            <a:endParaRPr lang="en-US" sz="1700" dirty="0" smtClean="0"/>
          </a:p>
        </p:txBody>
      </p:sp>
      <p:sp>
        <p:nvSpPr>
          <p:cNvPr id="7" name="Inhaltsplatzhalter 2"/>
          <p:cNvSpPr txBox="1">
            <a:spLocks/>
          </p:cNvSpPr>
          <p:nvPr/>
        </p:nvSpPr>
        <p:spPr>
          <a:xfrm>
            <a:off x="3419872" y="1321828"/>
            <a:ext cx="5040560" cy="115865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700" dirty="0" smtClean="0"/>
              <a:t>Comparison of forecasts with MME weighted mean </a:t>
            </a:r>
            <a:r>
              <a:rPr lang="en-US" sz="1700" dirty="0" smtClean="0">
                <a:sym typeface="Wingdings" panose="05000000000000000000" pitchFamily="2" charset="2"/>
              </a:rPr>
              <a:t></a:t>
            </a:r>
            <a:r>
              <a:rPr lang="en-US" sz="1700" dirty="0" smtClean="0"/>
              <a:t> „best estimate“</a:t>
            </a:r>
          </a:p>
          <a:p>
            <a:r>
              <a:rPr lang="en-US" sz="1700" dirty="0" smtClean="0"/>
              <a:t>Calculation of weights using RMSEs of the forecasts 2 days before present</a:t>
            </a:r>
            <a:endParaRPr lang="en-US" sz="1700" dirty="0"/>
          </a:p>
        </p:txBody>
      </p:sp>
      <p:pic>
        <p:nvPicPr>
          <p:cNvPr id="1029" name="Picture 5" descr="Waterlevel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2428123"/>
            <a:ext cx="6094703" cy="38091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Ellipse 2"/>
          <p:cNvSpPr/>
          <p:nvPr/>
        </p:nvSpPr>
        <p:spPr>
          <a:xfrm>
            <a:off x="553952" y="3349792"/>
            <a:ext cx="360040" cy="216024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20007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BOOS MME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sea</a:t>
            </a:r>
            <a:r>
              <a:rPr lang="de-DE" dirty="0" smtClean="0"/>
              <a:t> </a:t>
            </a:r>
            <a:r>
              <a:rPr lang="de-DE" dirty="0" err="1" smtClean="0"/>
              <a:t>level</a:t>
            </a:r>
            <a:r>
              <a:rPr lang="de-DE" dirty="0" smtClean="0"/>
              <a:t> - </a:t>
            </a:r>
            <a:r>
              <a:rPr lang="de-DE" dirty="0" err="1" smtClean="0"/>
              <a:t>validation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 smtClean="0"/>
              <a:t>Slide </a:t>
            </a:r>
            <a:fld id="{8E9CB16A-B60D-4B30-8B3E-4760E63257D6}" type="slidenum">
              <a:rPr lang="de-DE" smtClean="0"/>
              <a:pPr/>
              <a:t>8</a:t>
            </a:fld>
            <a:endParaRPr lang="de-DE"/>
          </a:p>
        </p:txBody>
      </p:sp>
      <p:sp>
        <p:nvSpPr>
          <p:cNvPr id="5" name="Inhaltsplatzhalter 2"/>
          <p:cNvSpPr txBox="1">
            <a:spLocks/>
          </p:cNvSpPr>
          <p:nvPr/>
        </p:nvSpPr>
        <p:spPr>
          <a:xfrm>
            <a:off x="3768186" y="1412776"/>
            <a:ext cx="5375814" cy="12961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de-DE" sz="1800" dirty="0" err="1" smtClean="0"/>
              <a:t>Monthly</a:t>
            </a:r>
            <a:r>
              <a:rPr lang="de-DE" sz="1800" dirty="0" smtClean="0"/>
              <a:t> </a:t>
            </a:r>
            <a:r>
              <a:rPr lang="de-DE" sz="1800" dirty="0" err="1" smtClean="0"/>
              <a:t>values</a:t>
            </a:r>
            <a:r>
              <a:rPr lang="de-DE" sz="1800" dirty="0" smtClean="0"/>
              <a:t> </a:t>
            </a:r>
            <a:r>
              <a:rPr lang="de-DE" sz="1800" dirty="0" err="1" smtClean="0"/>
              <a:t>and</a:t>
            </a:r>
            <a:r>
              <a:rPr lang="de-DE" sz="1800" dirty="0" smtClean="0"/>
              <a:t> </a:t>
            </a:r>
            <a:r>
              <a:rPr lang="de-DE" sz="1800" dirty="0" err="1" smtClean="0"/>
              <a:t>daily</a:t>
            </a:r>
            <a:r>
              <a:rPr lang="de-DE" sz="1800" dirty="0" smtClean="0"/>
              <a:t> time </a:t>
            </a:r>
            <a:r>
              <a:rPr lang="de-DE" sz="1800" dirty="0" err="1" smtClean="0"/>
              <a:t>series</a:t>
            </a:r>
            <a:r>
              <a:rPr lang="de-DE" sz="1800" dirty="0" smtClean="0"/>
              <a:t> </a:t>
            </a:r>
            <a:r>
              <a:rPr lang="de-DE" sz="1800" dirty="0" err="1" smtClean="0"/>
              <a:t>of</a:t>
            </a:r>
            <a:r>
              <a:rPr lang="de-DE" sz="1800" dirty="0" smtClean="0"/>
              <a:t> RMSEs</a:t>
            </a:r>
          </a:p>
          <a:p>
            <a:pPr>
              <a:buFont typeface="Wingdings" panose="05000000000000000000" pitchFamily="2" charset="2"/>
              <a:buChar char="Ø"/>
            </a:pPr>
            <a:endParaRPr lang="de-DE" sz="2000" dirty="0" smtClean="0">
              <a:sym typeface="Wingdings" panose="05000000000000000000" pitchFamily="2" charset="2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de-DE" sz="1800" dirty="0" smtClean="0">
                <a:sym typeface="Wingdings" panose="05000000000000000000" pitchFamily="2" charset="2"/>
              </a:rPr>
              <a:t>MME </a:t>
            </a:r>
            <a:r>
              <a:rPr lang="de-DE" sz="1800" dirty="0" err="1" smtClean="0">
                <a:sym typeface="Wingdings" panose="05000000000000000000" pitchFamily="2" charset="2"/>
              </a:rPr>
              <a:t>provides</a:t>
            </a:r>
            <a:r>
              <a:rPr lang="de-DE" sz="1800" dirty="0" smtClean="0">
                <a:sym typeface="Wingdings" panose="05000000000000000000" pitchFamily="2" charset="2"/>
              </a:rPr>
              <a:t> </a:t>
            </a:r>
            <a:r>
              <a:rPr lang="de-DE" sz="1800" dirty="0" err="1" smtClean="0">
                <a:sym typeface="Wingdings" panose="05000000000000000000" pitchFamily="2" charset="2"/>
              </a:rPr>
              <a:t>best</a:t>
            </a:r>
            <a:r>
              <a:rPr lang="de-DE" sz="1800" dirty="0" smtClean="0">
                <a:sym typeface="Wingdings" panose="05000000000000000000" pitchFamily="2" charset="2"/>
              </a:rPr>
              <a:t> </a:t>
            </a:r>
            <a:r>
              <a:rPr lang="de-DE" sz="1800" dirty="0" err="1" smtClean="0">
                <a:sym typeface="Wingdings" panose="05000000000000000000" pitchFamily="2" charset="2"/>
              </a:rPr>
              <a:t>estimate</a:t>
            </a:r>
            <a:r>
              <a:rPr lang="de-DE" sz="1800" dirty="0" smtClean="0">
                <a:sym typeface="Wingdings" panose="05000000000000000000" pitchFamily="2" charset="2"/>
              </a:rPr>
              <a:t> at </a:t>
            </a:r>
            <a:r>
              <a:rPr lang="de-DE" sz="1800" dirty="0" err="1" smtClean="0">
                <a:sym typeface="Wingdings" panose="05000000000000000000" pitchFamily="2" charset="2"/>
              </a:rPr>
              <a:t>most</a:t>
            </a:r>
            <a:r>
              <a:rPr lang="de-DE" sz="1800" dirty="0" smtClean="0">
                <a:sym typeface="Wingdings" panose="05000000000000000000" pitchFamily="2" charset="2"/>
              </a:rPr>
              <a:t> </a:t>
            </a:r>
            <a:r>
              <a:rPr lang="de-DE" sz="1800" dirty="0" err="1" smtClean="0">
                <a:sym typeface="Wingdings" panose="05000000000000000000" pitchFamily="2" charset="2"/>
              </a:rPr>
              <a:t>stations</a:t>
            </a:r>
            <a:endParaRPr lang="de-DE" sz="1800" dirty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50"/>
          <a:stretch/>
        </p:blipFill>
        <p:spPr bwMode="auto">
          <a:xfrm>
            <a:off x="12636" y="1295400"/>
            <a:ext cx="3716254" cy="49498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Ellipse 5"/>
          <p:cNvSpPr/>
          <p:nvPr/>
        </p:nvSpPr>
        <p:spPr>
          <a:xfrm>
            <a:off x="282000" y="1932072"/>
            <a:ext cx="432048" cy="21602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2052" name="Picture 4" descr="https://www2.bsh.de/aktdat/community_products/boos/mme_wl_val/archiv/201808/201808.RMSD.Gre.BAL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8009" y="2852936"/>
            <a:ext cx="5345201" cy="33581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63387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Outlook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79512" y="1412777"/>
            <a:ext cx="8784976" cy="4176464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de-DE" dirty="0" err="1" smtClean="0">
                <a:solidFill>
                  <a:srgbClr val="0070C0"/>
                </a:solidFill>
              </a:rPr>
              <a:t>Is</a:t>
            </a:r>
            <a:r>
              <a:rPr lang="de-DE" dirty="0" smtClean="0">
                <a:solidFill>
                  <a:srgbClr val="0070C0"/>
                </a:solidFill>
              </a:rPr>
              <a:t> </a:t>
            </a:r>
            <a:r>
              <a:rPr lang="de-DE" dirty="0" err="1" smtClean="0">
                <a:solidFill>
                  <a:srgbClr val="0070C0"/>
                </a:solidFill>
              </a:rPr>
              <a:t>there</a:t>
            </a:r>
            <a:r>
              <a:rPr lang="de-DE" dirty="0" smtClean="0">
                <a:solidFill>
                  <a:srgbClr val="0070C0"/>
                </a:solidFill>
              </a:rPr>
              <a:t> an </a:t>
            </a:r>
            <a:r>
              <a:rPr lang="de-DE" dirty="0" err="1" smtClean="0">
                <a:solidFill>
                  <a:srgbClr val="0070C0"/>
                </a:solidFill>
              </a:rPr>
              <a:t>interest</a:t>
            </a:r>
            <a:r>
              <a:rPr lang="de-DE" dirty="0" smtClean="0">
                <a:solidFill>
                  <a:srgbClr val="0070C0"/>
                </a:solidFill>
              </a:rPr>
              <a:t> </a:t>
            </a:r>
            <a:r>
              <a:rPr lang="de-DE" dirty="0" err="1" smtClean="0">
                <a:solidFill>
                  <a:srgbClr val="0070C0"/>
                </a:solidFill>
              </a:rPr>
              <a:t>for</a:t>
            </a:r>
            <a:r>
              <a:rPr lang="de-DE" dirty="0" smtClean="0">
                <a:solidFill>
                  <a:srgbClr val="0070C0"/>
                </a:solidFill>
              </a:rPr>
              <a:t> </a:t>
            </a:r>
            <a:r>
              <a:rPr lang="de-DE" dirty="0" err="1" smtClean="0">
                <a:solidFill>
                  <a:srgbClr val="0070C0"/>
                </a:solidFill>
              </a:rPr>
              <a:t>having</a:t>
            </a:r>
            <a:r>
              <a:rPr lang="de-DE" dirty="0" smtClean="0">
                <a:solidFill>
                  <a:srgbClr val="0070C0"/>
                </a:solidFill>
              </a:rPr>
              <a:t> an MME </a:t>
            </a:r>
            <a:r>
              <a:rPr lang="de-DE" dirty="0" err="1" smtClean="0">
                <a:solidFill>
                  <a:srgbClr val="0070C0"/>
                </a:solidFill>
              </a:rPr>
              <a:t>of</a:t>
            </a:r>
            <a:r>
              <a:rPr lang="de-DE" dirty="0" smtClean="0">
                <a:solidFill>
                  <a:srgbClr val="0070C0"/>
                </a:solidFill>
              </a:rPr>
              <a:t> </a:t>
            </a:r>
            <a:r>
              <a:rPr lang="de-DE" dirty="0" err="1" smtClean="0">
                <a:solidFill>
                  <a:srgbClr val="0070C0"/>
                </a:solidFill>
              </a:rPr>
              <a:t>wave</a:t>
            </a:r>
            <a:r>
              <a:rPr lang="de-DE" dirty="0" smtClean="0">
                <a:solidFill>
                  <a:srgbClr val="0070C0"/>
                </a:solidFill>
              </a:rPr>
              <a:t> </a:t>
            </a:r>
            <a:r>
              <a:rPr lang="de-DE" dirty="0" err="1" smtClean="0">
                <a:solidFill>
                  <a:srgbClr val="0070C0"/>
                </a:solidFill>
              </a:rPr>
              <a:t>parameters</a:t>
            </a:r>
            <a:r>
              <a:rPr lang="de-DE" dirty="0" smtClean="0">
                <a:solidFill>
                  <a:srgbClr val="0070C0"/>
                </a:solidFill>
              </a:rPr>
              <a:t>?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de-DE" dirty="0" smtClean="0"/>
              <a:t>E.g. </a:t>
            </a:r>
            <a:r>
              <a:rPr lang="de-DE" dirty="0" err="1" smtClean="0"/>
              <a:t>wave</a:t>
            </a:r>
            <a:r>
              <a:rPr lang="de-DE" dirty="0" smtClean="0"/>
              <a:t> </a:t>
            </a:r>
            <a:r>
              <a:rPr lang="de-DE" dirty="0" err="1" smtClean="0"/>
              <a:t>period</a:t>
            </a:r>
            <a:r>
              <a:rPr lang="de-DE" dirty="0" smtClean="0"/>
              <a:t>, </a:t>
            </a:r>
            <a:r>
              <a:rPr lang="de-DE" dirty="0" err="1" smtClean="0"/>
              <a:t>significant</a:t>
            </a:r>
            <a:r>
              <a:rPr lang="de-DE" dirty="0" smtClean="0"/>
              <a:t> </a:t>
            </a:r>
            <a:r>
              <a:rPr lang="de-DE" dirty="0" err="1" smtClean="0"/>
              <a:t>wave</a:t>
            </a:r>
            <a:r>
              <a:rPr lang="de-DE" dirty="0" smtClean="0"/>
              <a:t> </a:t>
            </a:r>
            <a:r>
              <a:rPr lang="de-DE" dirty="0" err="1" smtClean="0"/>
              <a:t>height</a:t>
            </a:r>
            <a:endParaRPr lang="de-DE" dirty="0"/>
          </a:p>
          <a:p>
            <a:pPr>
              <a:buFont typeface="Wingdings" panose="05000000000000000000" pitchFamily="2" charset="2"/>
              <a:buChar char="Ø"/>
            </a:pPr>
            <a:endParaRPr lang="de-DE" dirty="0" smtClean="0"/>
          </a:p>
          <a:p>
            <a:pPr>
              <a:buFont typeface="Wingdings" panose="05000000000000000000" pitchFamily="2" charset="2"/>
              <a:buChar char="Ø"/>
            </a:pPr>
            <a:r>
              <a:rPr lang="de-DE" dirty="0" err="1" smtClean="0">
                <a:solidFill>
                  <a:srgbClr val="0070C0"/>
                </a:solidFill>
              </a:rPr>
              <a:t>Should</a:t>
            </a:r>
            <a:r>
              <a:rPr lang="de-DE" dirty="0" smtClean="0">
                <a:solidFill>
                  <a:srgbClr val="0070C0"/>
                </a:solidFill>
              </a:rPr>
              <a:t> </a:t>
            </a:r>
            <a:r>
              <a:rPr lang="de-DE" dirty="0" err="1" smtClean="0">
                <a:solidFill>
                  <a:srgbClr val="0070C0"/>
                </a:solidFill>
              </a:rPr>
              <a:t>we</a:t>
            </a:r>
            <a:r>
              <a:rPr lang="de-DE" dirty="0" smtClean="0">
                <a:solidFill>
                  <a:srgbClr val="0070C0"/>
                </a:solidFill>
              </a:rPr>
              <a:t> </a:t>
            </a:r>
            <a:r>
              <a:rPr lang="de-DE" dirty="0" err="1" smtClean="0">
                <a:solidFill>
                  <a:srgbClr val="0070C0"/>
                </a:solidFill>
              </a:rPr>
              <a:t>extend</a:t>
            </a:r>
            <a:r>
              <a:rPr lang="de-DE" dirty="0" smtClean="0">
                <a:solidFill>
                  <a:srgbClr val="0070C0"/>
                </a:solidFill>
              </a:rPr>
              <a:t> </a:t>
            </a:r>
            <a:r>
              <a:rPr lang="de-DE" dirty="0" err="1" smtClean="0">
                <a:solidFill>
                  <a:srgbClr val="0070C0"/>
                </a:solidFill>
              </a:rPr>
              <a:t>the</a:t>
            </a:r>
            <a:r>
              <a:rPr lang="de-DE" dirty="0" smtClean="0">
                <a:solidFill>
                  <a:srgbClr val="0070C0"/>
                </a:solidFill>
              </a:rPr>
              <a:t> BOOS MME </a:t>
            </a:r>
            <a:r>
              <a:rPr lang="de-DE" dirty="0" err="1" smtClean="0">
                <a:solidFill>
                  <a:srgbClr val="0070C0"/>
                </a:solidFill>
              </a:rPr>
              <a:t>of</a:t>
            </a:r>
            <a:r>
              <a:rPr lang="de-DE" dirty="0" smtClean="0">
                <a:solidFill>
                  <a:srgbClr val="0070C0"/>
                </a:solidFill>
              </a:rPr>
              <a:t> </a:t>
            </a:r>
            <a:r>
              <a:rPr lang="de-DE" dirty="0" err="1" smtClean="0">
                <a:solidFill>
                  <a:srgbClr val="0070C0"/>
                </a:solidFill>
              </a:rPr>
              <a:t>water</a:t>
            </a:r>
            <a:r>
              <a:rPr lang="de-DE" dirty="0" smtClean="0">
                <a:solidFill>
                  <a:srgbClr val="0070C0"/>
                </a:solidFill>
              </a:rPr>
              <a:t> </a:t>
            </a:r>
            <a:r>
              <a:rPr lang="de-DE" dirty="0" err="1" smtClean="0">
                <a:solidFill>
                  <a:srgbClr val="0070C0"/>
                </a:solidFill>
              </a:rPr>
              <a:t>level</a:t>
            </a:r>
            <a:r>
              <a:rPr lang="de-DE" dirty="0" smtClean="0">
                <a:solidFill>
                  <a:srgbClr val="0070C0"/>
                </a:solidFill>
              </a:rPr>
              <a:t> </a:t>
            </a:r>
            <a:r>
              <a:rPr lang="de-DE" dirty="0" err="1" smtClean="0">
                <a:solidFill>
                  <a:srgbClr val="0070C0"/>
                </a:solidFill>
              </a:rPr>
              <a:t>to</a:t>
            </a:r>
            <a:r>
              <a:rPr lang="de-DE" dirty="0" smtClean="0">
                <a:solidFill>
                  <a:srgbClr val="0070C0"/>
                </a:solidFill>
              </a:rPr>
              <a:t> </a:t>
            </a:r>
            <a:r>
              <a:rPr lang="de-DE" dirty="0" err="1" smtClean="0">
                <a:solidFill>
                  <a:srgbClr val="0070C0"/>
                </a:solidFill>
              </a:rPr>
              <a:t>the</a:t>
            </a:r>
            <a:r>
              <a:rPr lang="de-DE" dirty="0" smtClean="0">
                <a:solidFill>
                  <a:srgbClr val="0070C0"/>
                </a:solidFill>
              </a:rPr>
              <a:t> NOOS </a:t>
            </a:r>
            <a:r>
              <a:rPr lang="de-DE" dirty="0" err="1" smtClean="0">
                <a:solidFill>
                  <a:srgbClr val="0070C0"/>
                </a:solidFill>
              </a:rPr>
              <a:t>area</a:t>
            </a:r>
            <a:r>
              <a:rPr lang="de-DE" dirty="0">
                <a:solidFill>
                  <a:srgbClr val="0070C0"/>
                </a:solidFill>
              </a:rPr>
              <a:t> </a:t>
            </a:r>
            <a:r>
              <a:rPr lang="de-DE" dirty="0" smtClean="0">
                <a:solidFill>
                  <a:srgbClr val="0070C0"/>
                </a:solidFill>
              </a:rPr>
              <a:t>(</a:t>
            </a:r>
            <a:r>
              <a:rPr lang="de-DE" dirty="0" err="1" smtClean="0">
                <a:solidFill>
                  <a:srgbClr val="0070C0"/>
                </a:solidFill>
              </a:rPr>
              <a:t>without</a:t>
            </a:r>
            <a:r>
              <a:rPr lang="de-DE" dirty="0" smtClean="0">
                <a:solidFill>
                  <a:srgbClr val="0070C0"/>
                </a:solidFill>
              </a:rPr>
              <a:t> </a:t>
            </a:r>
            <a:r>
              <a:rPr lang="de-DE" dirty="0" err="1" smtClean="0">
                <a:solidFill>
                  <a:srgbClr val="0070C0"/>
                </a:solidFill>
              </a:rPr>
              <a:t>being</a:t>
            </a:r>
            <a:r>
              <a:rPr lang="de-DE" dirty="0" smtClean="0">
                <a:solidFill>
                  <a:srgbClr val="0070C0"/>
                </a:solidFill>
              </a:rPr>
              <a:t> a </a:t>
            </a:r>
            <a:r>
              <a:rPr lang="de-DE" dirty="0" err="1" smtClean="0">
                <a:solidFill>
                  <a:srgbClr val="0070C0"/>
                </a:solidFill>
              </a:rPr>
              <a:t>competitive</a:t>
            </a:r>
            <a:r>
              <a:rPr lang="de-DE" dirty="0" smtClean="0">
                <a:solidFill>
                  <a:srgbClr val="0070C0"/>
                </a:solidFill>
              </a:rPr>
              <a:t> </a:t>
            </a:r>
            <a:r>
              <a:rPr lang="de-DE" dirty="0" err="1" smtClean="0">
                <a:solidFill>
                  <a:srgbClr val="0070C0"/>
                </a:solidFill>
              </a:rPr>
              <a:t>product</a:t>
            </a:r>
            <a:r>
              <a:rPr lang="de-DE" dirty="0" smtClean="0">
                <a:solidFill>
                  <a:srgbClr val="0070C0"/>
                </a:solidFill>
              </a:rPr>
              <a:t> </a:t>
            </a:r>
            <a:r>
              <a:rPr lang="de-DE" dirty="0" err="1" smtClean="0">
                <a:solidFill>
                  <a:srgbClr val="0070C0"/>
                </a:solidFill>
              </a:rPr>
              <a:t>to</a:t>
            </a:r>
            <a:r>
              <a:rPr lang="de-DE" dirty="0" smtClean="0">
                <a:solidFill>
                  <a:srgbClr val="0070C0"/>
                </a:solidFill>
              </a:rPr>
              <a:t> MATROOS)?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de-DE" dirty="0" smtClean="0"/>
              <a:t>MME WL </a:t>
            </a:r>
            <a:r>
              <a:rPr lang="de-DE" dirty="0" err="1" smtClean="0"/>
              <a:t>has</a:t>
            </a:r>
            <a:r>
              <a:rPr lang="de-DE" dirty="0" smtClean="0"/>
              <a:t> </a:t>
            </a:r>
            <a:r>
              <a:rPr lang="de-DE" dirty="0" err="1" smtClean="0"/>
              <a:t>proven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yield</a:t>
            </a:r>
            <a:r>
              <a:rPr lang="de-DE" dirty="0" smtClean="0"/>
              <a:t> „</a:t>
            </a:r>
            <a:r>
              <a:rPr lang="de-DE" dirty="0" err="1" smtClean="0"/>
              <a:t>best</a:t>
            </a:r>
            <a:r>
              <a:rPr lang="de-DE" dirty="0" smtClean="0"/>
              <a:t> </a:t>
            </a:r>
            <a:r>
              <a:rPr lang="de-DE" dirty="0" err="1" smtClean="0"/>
              <a:t>estimates</a:t>
            </a:r>
            <a:r>
              <a:rPr lang="de-DE" dirty="0" smtClean="0"/>
              <a:t>“ at </a:t>
            </a:r>
            <a:r>
              <a:rPr lang="de-DE" dirty="0" err="1" smtClean="0"/>
              <a:t>most</a:t>
            </a:r>
            <a:r>
              <a:rPr lang="de-DE" dirty="0" smtClean="0"/>
              <a:t> </a:t>
            </a:r>
            <a:r>
              <a:rPr lang="de-DE" dirty="0" err="1" smtClean="0"/>
              <a:t>stations</a:t>
            </a:r>
            <a:endParaRPr lang="de-DE" dirty="0" smtClean="0"/>
          </a:p>
          <a:p>
            <a:pPr lvl="1">
              <a:buFont typeface="Wingdings" panose="05000000000000000000" pitchFamily="2" charset="2"/>
              <a:buChar char="Ø"/>
            </a:pPr>
            <a:r>
              <a:rPr lang="de-DE" dirty="0" smtClean="0"/>
              <a:t>MME WL </a:t>
            </a:r>
            <a:r>
              <a:rPr lang="de-DE" dirty="0" err="1" smtClean="0"/>
              <a:t>is</a:t>
            </a:r>
            <a:r>
              <a:rPr lang="de-DE" dirty="0" smtClean="0"/>
              <a:t> </a:t>
            </a:r>
            <a:r>
              <a:rPr lang="de-DE" dirty="0" err="1" smtClean="0"/>
              <a:t>frequently</a:t>
            </a:r>
            <a:r>
              <a:rPr lang="de-DE" dirty="0" smtClean="0"/>
              <a:t> </a:t>
            </a:r>
            <a:r>
              <a:rPr lang="de-DE" dirty="0" err="1" smtClean="0"/>
              <a:t>used</a:t>
            </a:r>
            <a:r>
              <a:rPr lang="de-DE" dirty="0" smtClean="0"/>
              <a:t> </a:t>
            </a:r>
            <a:r>
              <a:rPr lang="de-DE" dirty="0" err="1" smtClean="0"/>
              <a:t>by</a:t>
            </a:r>
            <a:r>
              <a:rPr lang="de-DE" dirty="0" smtClean="0"/>
              <a:t> BSH </a:t>
            </a:r>
            <a:r>
              <a:rPr lang="de-DE" dirty="0" err="1" smtClean="0"/>
              <a:t>and</a:t>
            </a:r>
            <a:r>
              <a:rPr lang="de-DE" dirty="0" smtClean="0"/>
              <a:t> DMI operational </a:t>
            </a:r>
            <a:r>
              <a:rPr lang="de-DE" dirty="0" err="1" smtClean="0"/>
              <a:t>storm</a:t>
            </a:r>
            <a:r>
              <a:rPr lang="de-DE" dirty="0" smtClean="0"/>
              <a:t> </a:t>
            </a:r>
            <a:r>
              <a:rPr lang="de-DE" dirty="0" err="1" smtClean="0"/>
              <a:t>surge</a:t>
            </a:r>
            <a:r>
              <a:rPr lang="de-DE" dirty="0" smtClean="0"/>
              <a:t> </a:t>
            </a:r>
            <a:r>
              <a:rPr lang="de-DE" dirty="0" err="1" smtClean="0"/>
              <a:t>forecasting</a:t>
            </a:r>
            <a:r>
              <a:rPr lang="de-DE" dirty="0" smtClean="0"/>
              <a:t> </a:t>
            </a:r>
            <a:r>
              <a:rPr lang="de-DE" dirty="0" err="1" smtClean="0"/>
              <a:t>centers</a:t>
            </a:r>
            <a:endParaRPr lang="de-DE" dirty="0" smtClean="0"/>
          </a:p>
          <a:p>
            <a:pPr lvl="1">
              <a:buFont typeface="Wingdings" panose="05000000000000000000" pitchFamily="2" charset="2"/>
              <a:buChar char="Ø"/>
            </a:pPr>
            <a:r>
              <a:rPr lang="de-DE" dirty="0" smtClean="0"/>
              <a:t>Users </a:t>
            </a:r>
            <a:r>
              <a:rPr lang="de-DE" dirty="0" err="1" smtClean="0"/>
              <a:t>are</a:t>
            </a:r>
            <a:r>
              <a:rPr lang="de-DE" dirty="0" smtClean="0"/>
              <a:t> </a:t>
            </a:r>
            <a:r>
              <a:rPr lang="de-DE" dirty="0" err="1" smtClean="0"/>
              <a:t>asking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/>
              <a:t> </a:t>
            </a:r>
            <a:r>
              <a:rPr lang="de-DE" dirty="0" err="1" smtClean="0"/>
              <a:t>include</a:t>
            </a:r>
            <a:r>
              <a:rPr lang="de-DE" dirty="0" smtClean="0"/>
              <a:t> </a:t>
            </a:r>
            <a:r>
              <a:rPr lang="de-DE" dirty="0" err="1" smtClean="0"/>
              <a:t>more</a:t>
            </a:r>
            <a:r>
              <a:rPr lang="de-DE" dirty="0" smtClean="0"/>
              <a:t> </a:t>
            </a:r>
            <a:r>
              <a:rPr lang="de-DE" dirty="0" err="1" smtClean="0"/>
              <a:t>stations</a:t>
            </a:r>
            <a:r>
              <a:rPr lang="de-DE" dirty="0" smtClean="0"/>
              <a:t> (also in NOOS </a:t>
            </a:r>
            <a:r>
              <a:rPr lang="de-DE" dirty="0" err="1" smtClean="0"/>
              <a:t>area</a:t>
            </a:r>
            <a:r>
              <a:rPr lang="de-DE" dirty="0" smtClean="0"/>
              <a:t>)</a:t>
            </a:r>
          </a:p>
          <a:p>
            <a:endParaRPr lang="de-DE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 smtClean="0"/>
              <a:t>Slide </a:t>
            </a:r>
            <a:fld id="{8E9CB16A-B60D-4B30-8B3E-4760E63257D6}" type="slidenum">
              <a:rPr lang="de-DE" smtClean="0"/>
              <a:pPr/>
              <a:t>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59952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MEMS_BSH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645</Words>
  <Application>Microsoft Office PowerPoint</Application>
  <PresentationFormat>Bildschirmpräsentation (4:3)</PresentationFormat>
  <Paragraphs>104</Paragraphs>
  <Slides>9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9</vt:i4>
      </vt:variant>
    </vt:vector>
  </HeadingPairs>
  <TitlesOfParts>
    <vt:vector size="10" baseType="lpstr">
      <vt:lpstr>CMEMS_BSH</vt:lpstr>
      <vt:lpstr>Multi-Model-Ensemble in NOOS</vt:lpstr>
      <vt:lpstr>MME of forecast products : Overview</vt:lpstr>
      <vt:lpstr>MME: Metrics</vt:lpstr>
      <vt:lpstr>Example „Warning-system“ (1/2)</vt:lpstr>
      <vt:lpstr>Example „Warning-System“ (2/2) </vt:lpstr>
      <vt:lpstr>MME of multi-year products</vt:lpstr>
      <vt:lpstr>BOOS MME of sea level – „best estimate“</vt:lpstr>
      <vt:lpstr>BOOS MME of sea level - validation</vt:lpstr>
      <vt:lpstr>Outlook</vt:lpstr>
    </vt:vector>
  </TitlesOfParts>
  <Company>BSH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Iris Ehlert</dc:creator>
  <cp:lastModifiedBy>Stephan Dick</cp:lastModifiedBy>
  <cp:revision>179</cp:revision>
  <cp:lastPrinted>2016-10-14T09:55:16Z</cp:lastPrinted>
  <dcterms:created xsi:type="dcterms:W3CDTF">2015-06-18T14:07:57Z</dcterms:created>
  <dcterms:modified xsi:type="dcterms:W3CDTF">2018-11-14T09:28:00Z</dcterms:modified>
</cp:coreProperties>
</file>