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9" r:id="rId4"/>
    <p:sldId id="269" r:id="rId5"/>
    <p:sldId id="260" r:id="rId6"/>
    <p:sldId id="262" r:id="rId7"/>
    <p:sldId id="264" r:id="rId8"/>
    <p:sldId id="271" r:id="rId9"/>
    <p:sldId id="272" r:id="rId10"/>
    <p:sldId id="270" r:id="rId11"/>
    <p:sldId id="267" r:id="rId12"/>
    <p:sldId id="273" r:id="rId13"/>
    <p:sldId id="274" r:id="rId14"/>
    <p:sldId id="268" r:id="rId15"/>
    <p:sldId id="275" r:id="rId16"/>
  </p:sldIdLst>
  <p:sldSz cx="9144000" cy="6858000" type="screen4x3"/>
  <p:notesSz cx="6805613" cy="9939338"/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D75C"/>
    <a:srgbClr val="D7DA18"/>
    <a:srgbClr val="EAEAEA"/>
    <a:srgbClr val="3F5C59"/>
    <a:srgbClr val="FFFF00"/>
    <a:srgbClr val="00FF00"/>
    <a:srgbClr val="FF0000"/>
    <a:srgbClr val="FF33CC"/>
    <a:srgbClr val="FFFF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9" autoAdjust="0"/>
    <p:restoredTop sz="86474" autoAdjust="0"/>
  </p:normalViewPr>
  <p:slideViewPr>
    <p:cSldViewPr>
      <p:cViewPr>
        <p:scale>
          <a:sx n="100" d="100"/>
          <a:sy n="100" d="100"/>
        </p:scale>
        <p:origin x="76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882" y="2910"/>
      </p:cViewPr>
      <p:guideLst>
        <p:guide orient="horz" pos="3131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t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charset="0"/>
              </a:defRPr>
            </a:lvl1pPr>
          </a:lstStyle>
          <a:p>
            <a:endParaRPr lang="da-DK"/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charset="0"/>
              </a:defRPr>
            </a:lvl1pPr>
          </a:lstStyle>
          <a:p>
            <a:endParaRPr lang="da-DK"/>
          </a:p>
        </p:txBody>
      </p:sp>
      <p:sp>
        <p:nvSpPr>
          <p:cNvPr id="339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b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charset="0"/>
              </a:defRPr>
            </a:lvl1pPr>
          </a:lstStyle>
          <a:p>
            <a:endParaRPr lang="da-DK"/>
          </a:p>
        </p:txBody>
      </p:sp>
      <p:sp>
        <p:nvSpPr>
          <p:cNvPr id="339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charset="0"/>
              </a:defRPr>
            </a:lvl1pPr>
          </a:lstStyle>
          <a:p>
            <a:fld id="{44584B63-CD7D-479C-BC27-708E60684A3F}" type="slidenum">
              <a:rPr lang="da-DK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87781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t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charset="0"/>
              </a:defRPr>
            </a:lvl1pPr>
          </a:lstStyle>
          <a:p>
            <a:endParaRPr lang="da-DK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charset="0"/>
              </a:defRPr>
            </a:lvl1pPr>
          </a:lstStyle>
          <a:p>
            <a:endParaRPr lang="da-DK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6713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b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charset="0"/>
              </a:defRPr>
            </a:lvl1pPr>
          </a:lstStyle>
          <a:p>
            <a:endParaRPr lang="da-DK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26" tIns="46263" rIns="92526" bIns="46263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charset="0"/>
              </a:defRPr>
            </a:lvl1pPr>
          </a:lstStyle>
          <a:p>
            <a:fld id="{EE4465B7-EFF7-47A8-8BAC-3BF65DB8E9F4}" type="slidenum">
              <a:rPr lang="da-DK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1677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4465B7-EFF7-47A8-8BAC-3BF65DB8E9F4}" type="slidenum">
              <a:rPr lang="da-DK" smtClean="0"/>
              <a:pPr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7382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dirty="0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F5C59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dirty="0"/>
              <a:t>Klik for at redigere undertiteltypografien i masteren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1771650" cy="6096000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371600" y="0"/>
            <a:ext cx="5162550" cy="6096000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/>
              <a:t>Klik for at redigere undertiteltypografien i masteren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991100" y="19812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/>
              <a:t> 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da-DK"/>
              <a:t> 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1771650" cy="6096000"/>
          </a:xfr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371600" y="0"/>
            <a:ext cx="5162550" cy="6096000"/>
          </a:xfr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og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0"/>
            <a:ext cx="6705600" cy="1143000"/>
          </a:xfr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abel 2"/>
          <p:cNvSpPr>
            <a:spLocks noGrp="1"/>
          </p:cNvSpPr>
          <p:nvPr>
            <p:ph type="tbl" idx="1"/>
          </p:nvPr>
        </p:nvSpPr>
        <p:spPr>
          <a:xfrm>
            <a:off x="1371600" y="1981200"/>
            <a:ext cx="7086600" cy="4114800"/>
          </a:xfrm>
        </p:spPr>
        <p:txBody>
          <a:bodyPr/>
          <a:lstStyle/>
          <a:p>
            <a:endParaRPr lang="da-DK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991100" y="19812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99592" y="449796"/>
            <a:ext cx="741682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/>
              <a:t> </a:t>
            </a: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629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400" b="1">
                <a:latin typeface="+mn-lt"/>
              </a:defRPr>
            </a:lvl1pPr>
          </a:lstStyle>
          <a:p>
            <a:endParaRPr lang="da-DK"/>
          </a:p>
        </p:txBody>
      </p:sp>
      <p:sp>
        <p:nvSpPr>
          <p:cNvPr id="4864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/>
              <a:t> </a:t>
            </a:r>
          </a:p>
        </p:txBody>
      </p:sp>
      <p:pic>
        <p:nvPicPr>
          <p:cNvPr id="1029" name="Picture 5" descr="\\tsclient\brs\Dokumenter\FMN Publikation A4 Skabelon\FMN Publikation A4 Skabelon\GEOMETOC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4679"/>
            <a:ext cx="3195165" cy="14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tsclient\brs\Dokumenter\FMN Publikation A4 Skabelon\FMN Publikation A4 Skabelon\FMI_LOGO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7" y="243567"/>
            <a:ext cx="3097213" cy="43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3F5C5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800" b="1">
          <a:solidFill>
            <a:srgbClr val="3F5C5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400" b="1">
          <a:solidFill>
            <a:srgbClr val="3F5C5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000" b="1">
          <a:solidFill>
            <a:srgbClr val="3F5C59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b="1">
          <a:solidFill>
            <a:srgbClr val="3F5C5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600" b="1">
          <a:solidFill>
            <a:srgbClr val="3F5C5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ChangeArrowheads="1"/>
          </p:cNvSpPr>
          <p:nvPr/>
        </p:nvSpPr>
        <p:spPr bwMode="auto">
          <a:xfrm>
            <a:off x="0" y="1231900"/>
            <a:ext cx="1258888" cy="56261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a-DK" sz="4000" b="1">
              <a:latin typeface="Arial" charset="0"/>
            </a:endParaRPr>
          </a:p>
        </p:txBody>
      </p:sp>
      <p:sp>
        <p:nvSpPr>
          <p:cNvPr id="690179" name="Rectangle 3"/>
          <p:cNvSpPr>
            <a:spLocks noChangeArrowheads="1"/>
          </p:cNvSpPr>
          <p:nvPr/>
        </p:nvSpPr>
        <p:spPr bwMode="auto">
          <a:xfrm>
            <a:off x="1257300" y="1219200"/>
            <a:ext cx="7886700" cy="5638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a-DK" sz="4000" b="1">
              <a:latin typeface="Arial" charset="0"/>
            </a:endParaRPr>
          </a:p>
        </p:txBody>
      </p:sp>
      <p:sp>
        <p:nvSpPr>
          <p:cNvPr id="6901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0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titeltypografien i masteren</a:t>
            </a:r>
          </a:p>
        </p:txBody>
      </p:sp>
      <p:pic>
        <p:nvPicPr>
          <p:cNvPr id="690181" name="Picture 5" descr="Fmrke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26425" y="0"/>
            <a:ext cx="80962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0182" name="Line 6"/>
          <p:cNvSpPr>
            <a:spLocks noChangeShapeType="1"/>
          </p:cNvSpPr>
          <p:nvPr/>
        </p:nvSpPr>
        <p:spPr bwMode="auto">
          <a:xfrm>
            <a:off x="1257300" y="1219200"/>
            <a:ext cx="7924800" cy="1588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/>
          </a:ln>
          <a:effectLst>
            <a:outerShdw dist="25400" dir="54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da-DK"/>
          </a:p>
        </p:txBody>
      </p:sp>
      <p:sp>
        <p:nvSpPr>
          <p:cNvPr id="690183" name="Line 7"/>
          <p:cNvSpPr>
            <a:spLocks noChangeShapeType="1"/>
          </p:cNvSpPr>
          <p:nvPr/>
        </p:nvSpPr>
        <p:spPr bwMode="auto">
          <a:xfrm flipV="1">
            <a:off x="1249363" y="-9525"/>
            <a:ext cx="1587" cy="6858000"/>
          </a:xfrm>
          <a:prstGeom prst="line">
            <a:avLst/>
          </a:prstGeom>
          <a:noFill/>
          <a:ln w="9525">
            <a:solidFill>
              <a:srgbClr val="C8C8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/>
          </a:p>
        </p:txBody>
      </p:sp>
      <p:sp>
        <p:nvSpPr>
          <p:cNvPr id="69018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redfsbigere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pic>
        <p:nvPicPr>
          <p:cNvPr id="690185" name="Picture 9" descr="sok(1)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850" y="46038"/>
            <a:ext cx="604838" cy="1079500"/>
          </a:xfrm>
          <a:prstGeom prst="rect">
            <a:avLst/>
          </a:prstGeom>
          <a:solidFill>
            <a:schemeClr val="hlink"/>
          </a:solidFill>
        </p:spPr>
      </p:pic>
      <p:sp>
        <p:nvSpPr>
          <p:cNvPr id="690186" name="Rectangle 10"/>
          <p:cNvSpPr>
            <a:spLocks noChangeArrowheads="1"/>
          </p:cNvSpPr>
          <p:nvPr/>
        </p:nvSpPr>
        <p:spPr bwMode="auto">
          <a:xfrm>
            <a:off x="8686800" y="6629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r"/>
            <a:fld id="{51EB0F8C-6D49-4D1C-88E0-BA3C2E395138}" type="slidenum">
              <a:rPr lang="da-DK" sz="1400" b="1">
                <a:solidFill>
                  <a:srgbClr val="003366"/>
                </a:solidFill>
                <a:latin typeface="Verdana" pitchFamily="34" charset="0"/>
              </a:rPr>
              <a:pPr algn="r"/>
              <a:t>‹nr.›</a:t>
            </a:fld>
            <a:endParaRPr lang="da-DK" sz="1400" b="1">
              <a:solidFill>
                <a:srgbClr val="003366"/>
              </a:solidFill>
              <a:latin typeface="Verdana" pitchFamily="34" charset="0"/>
            </a:endParaRPr>
          </a:p>
        </p:txBody>
      </p:sp>
      <p:sp>
        <p:nvSpPr>
          <p:cNvPr id="690187" name="WordArt 11"/>
          <p:cNvSpPr>
            <a:spLocks noChangeArrowheads="1" noChangeShapeType="1" noTextEdit="1"/>
          </p:cNvSpPr>
          <p:nvPr/>
        </p:nvSpPr>
        <p:spPr bwMode="auto">
          <a:xfrm rot="5400000">
            <a:off x="-1969293" y="3817144"/>
            <a:ext cx="5181600" cy="3508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da-DK" sz="1400" i="1" kern="10">
                <a:ln w="9525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DDDDDD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Verdana"/>
                <a:ea typeface="Verdana"/>
                <a:cs typeface="Verdana"/>
              </a:rPr>
              <a:t>ADMIRAL DAN FLEET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2800" b="1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2400" b="1">
          <a:solidFill>
            <a:srgbClr val="0033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2000" b="1">
          <a:solidFill>
            <a:srgbClr val="0033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b="1">
          <a:solidFill>
            <a:srgbClr val="0033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1600" b="1">
          <a:solidFill>
            <a:srgbClr val="0033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1600" b="1">
          <a:solidFill>
            <a:srgbClr val="0033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1600" b="1">
          <a:solidFill>
            <a:srgbClr val="0033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1600" b="1">
          <a:solidFill>
            <a:srgbClr val="0033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66"/>
        </a:buClr>
        <a:buChar char="•"/>
        <a:defRPr sz="1600" b="1">
          <a:solidFill>
            <a:srgbClr val="003366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72716"/>
            <a:ext cx="7772400" cy="3996443"/>
          </a:xfrm>
        </p:spPr>
        <p:txBody>
          <a:bodyPr/>
          <a:lstStyle/>
          <a:p>
            <a:r>
              <a:rPr lang="en-GB" sz="3600" noProof="0" dirty="0"/>
              <a:t>Dissemination</a:t>
            </a:r>
            <a:br>
              <a:rPr lang="en-GB" sz="3600" noProof="0" dirty="0"/>
            </a:br>
            <a:r>
              <a:rPr lang="en-GB" sz="3600" noProof="0" dirty="0"/>
              <a:t>Impact Matrix, </a:t>
            </a:r>
            <a:br>
              <a:rPr lang="en-GB" sz="3600" noProof="0" dirty="0"/>
            </a:br>
            <a:r>
              <a:rPr lang="en-GB" sz="3600" noProof="0" dirty="0"/>
              <a:t>Ensemble Models and</a:t>
            </a:r>
            <a:br>
              <a:rPr lang="en-GB" sz="3600" noProof="0" dirty="0"/>
            </a:br>
            <a:r>
              <a:rPr lang="en-GB" sz="3600" noProof="0" dirty="0"/>
              <a:t>Climatology Data</a:t>
            </a:r>
            <a:br>
              <a:rPr lang="en-GB" sz="4000" noProof="0" dirty="0"/>
            </a:br>
            <a:br>
              <a:rPr lang="en-GB" noProof="0" dirty="0"/>
            </a:br>
            <a:r>
              <a:rPr lang="en-GB" noProof="0" dirty="0"/>
              <a:t>Niels Holt</a:t>
            </a:r>
            <a:br>
              <a:rPr lang="en-GB" noProof="0" dirty="0"/>
            </a:br>
            <a:r>
              <a:rPr lang="en-GB" noProof="0" dirty="0"/>
              <a:t>NOOS AM 19. Nov 2018</a:t>
            </a:r>
            <a:br>
              <a:rPr lang="en-GB" noProof="0" dirty="0"/>
            </a:br>
            <a:br>
              <a:rPr lang="en-GB" noProof="0" dirty="0"/>
            </a:br>
            <a:endParaRPr lang="en-GB" noProof="0" dirty="0"/>
          </a:p>
        </p:txBody>
      </p:sp>
      <p:pic>
        <p:nvPicPr>
          <p:cNvPr id="3" name="Picture 2" descr="49a844d2-19e5-4b5b-a317-8a194e1a31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941912"/>
            <a:ext cx="38957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35"/>
          <p:cNvSpPr/>
          <p:nvPr/>
        </p:nvSpPr>
        <p:spPr bwMode="auto">
          <a:xfrm>
            <a:off x="1082263" y="2490086"/>
            <a:ext cx="7234153" cy="385523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1" name="Tabel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716466"/>
              </p:ext>
            </p:extLst>
          </p:nvPr>
        </p:nvGraphicFramePr>
        <p:xfrm>
          <a:off x="1190786" y="2636912"/>
          <a:ext cx="701496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0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7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9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30D2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 95%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Tabel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27008"/>
              </p:ext>
            </p:extLst>
          </p:nvPr>
        </p:nvGraphicFramePr>
        <p:xfrm>
          <a:off x="1190786" y="3068196"/>
          <a:ext cx="701496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8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4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6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52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194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 65%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el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590136"/>
              </p:ext>
            </p:extLst>
          </p:nvPr>
        </p:nvGraphicFramePr>
        <p:xfrm>
          <a:off x="1190787" y="3499480"/>
          <a:ext cx="7014967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7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1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36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2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</a:t>
                      </a:r>
                      <a:r>
                        <a:rPr lang="da-DK" baseline="0" dirty="0"/>
                        <a:t> 65%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Tabel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268240"/>
              </p:ext>
            </p:extLst>
          </p:nvPr>
        </p:nvGraphicFramePr>
        <p:xfrm>
          <a:off x="1190787" y="3930764"/>
          <a:ext cx="701496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8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9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8D75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</a:t>
                      </a:r>
                      <a:r>
                        <a:rPr lang="da-DK" baseline="0" dirty="0"/>
                        <a:t> 65%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Tabel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10717"/>
              </p:ext>
            </p:extLst>
          </p:nvPr>
        </p:nvGraphicFramePr>
        <p:xfrm>
          <a:off x="1190788" y="4362048"/>
          <a:ext cx="701496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2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5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40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33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D703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 95%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" name="Tekstboks 3">
            <a:extLst>
              <a:ext uri="{FF2B5EF4-FFF2-40B4-BE49-F238E27FC236}">
                <a16:creationId xmlns:a16="http://schemas.microsoft.com/office/drawing/2014/main" id="{5CD52FDB-7124-4EA1-A5D4-79A66F8069D5}"/>
              </a:ext>
            </a:extLst>
          </p:cNvPr>
          <p:cNvSpPr txBox="1"/>
          <p:nvPr/>
        </p:nvSpPr>
        <p:spPr>
          <a:xfrm>
            <a:off x="0" y="844260"/>
            <a:ext cx="914399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F5C59"/>
                </a:solidFill>
                <a:latin typeface="+mn-lt"/>
              </a:rPr>
              <a:t>Probability Scale</a:t>
            </a:r>
          </a:p>
          <a:p>
            <a:pPr algn="ctr"/>
            <a:endParaRPr lang="en-US" sz="1000" b="1" dirty="0">
              <a:solidFill>
                <a:srgbClr val="3F5C59"/>
              </a:solidFill>
              <a:latin typeface="+mn-lt"/>
            </a:endParaRPr>
          </a:p>
          <a:p>
            <a:pPr algn="ctr"/>
            <a:r>
              <a:rPr lang="en-US" i="1" dirty="0">
                <a:solidFill>
                  <a:srgbClr val="3F5C59"/>
                </a:solidFill>
                <a:latin typeface="+mn-lt"/>
              </a:rPr>
              <a:t>“Probability that a given type of operation is possible”</a:t>
            </a:r>
          </a:p>
        </p:txBody>
      </p:sp>
      <p:graphicFrame>
        <p:nvGraphicFramePr>
          <p:cNvPr id="37" name="Tabel 33">
            <a:extLst>
              <a:ext uri="{FF2B5EF4-FFF2-40B4-BE49-F238E27FC236}">
                <a16:creationId xmlns:a16="http://schemas.microsoft.com/office/drawing/2014/main" id="{875171C5-C57E-4A2A-9C77-CA68265EC3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513578"/>
              </p:ext>
            </p:extLst>
          </p:nvPr>
        </p:nvGraphicFramePr>
        <p:xfrm>
          <a:off x="1192726" y="4894364"/>
          <a:ext cx="701108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1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70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1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23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Never Red (??)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&lt;5%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" name="Tabel 33">
            <a:extLst>
              <a:ext uri="{FF2B5EF4-FFF2-40B4-BE49-F238E27FC236}">
                <a16:creationId xmlns:a16="http://schemas.microsoft.com/office/drawing/2014/main" id="{2FE5FE2F-B3D6-42BC-BC97-1C7A323D6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657067"/>
              </p:ext>
            </p:extLst>
          </p:nvPr>
        </p:nvGraphicFramePr>
        <p:xfrm>
          <a:off x="1192726" y="5362416"/>
          <a:ext cx="701108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1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9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16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Never Green (??)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&lt;5%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Tabel 33">
            <a:extLst>
              <a:ext uri="{FF2B5EF4-FFF2-40B4-BE49-F238E27FC236}">
                <a16:creationId xmlns:a16="http://schemas.microsoft.com/office/drawing/2014/main" id="{B3328701-3D84-418C-A8B4-8909CE113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743968"/>
              </p:ext>
            </p:extLst>
          </p:nvPr>
        </p:nvGraphicFramePr>
        <p:xfrm>
          <a:off x="1188136" y="5866472"/>
          <a:ext cx="702026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3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1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4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656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35"/>
          <p:cNvSpPr/>
          <p:nvPr/>
        </p:nvSpPr>
        <p:spPr bwMode="auto">
          <a:xfrm>
            <a:off x="1115616" y="4113076"/>
            <a:ext cx="3816424" cy="2376264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026824"/>
              </p:ext>
            </p:extLst>
          </p:nvPr>
        </p:nvGraphicFramePr>
        <p:xfrm>
          <a:off x="3707905" y="1952836"/>
          <a:ext cx="216023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3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el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29819"/>
              </p:ext>
            </p:extLst>
          </p:nvPr>
        </p:nvGraphicFramePr>
        <p:xfrm>
          <a:off x="3563889" y="2168860"/>
          <a:ext cx="216023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2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Gruppe 1"/>
          <p:cNvGrpSpPr/>
          <p:nvPr/>
        </p:nvGrpSpPr>
        <p:grpSpPr>
          <a:xfrm>
            <a:off x="1331640" y="2014626"/>
            <a:ext cx="1152128" cy="1473376"/>
            <a:chOff x="7238521" y="2249348"/>
            <a:chExt cx="2283159" cy="2504352"/>
          </a:xfrm>
          <a:solidFill>
            <a:srgbClr val="FF33CC"/>
          </a:solidFill>
        </p:grpSpPr>
        <p:sp>
          <p:nvSpPr>
            <p:cNvPr id="7" name="Indlæsning/udlæsning 2"/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8" name="Gruppe 3"/>
            <p:cNvGrpSpPr/>
            <p:nvPr/>
          </p:nvGrpSpPr>
          <p:grpSpPr>
            <a:xfrm>
              <a:off x="7238521" y="2249348"/>
              <a:ext cx="2283159" cy="2351952"/>
              <a:chOff x="7238521" y="2249348"/>
              <a:chExt cx="2283159" cy="2351952"/>
            </a:xfrm>
            <a:grpFill/>
          </p:grpSpPr>
          <p:sp>
            <p:nvSpPr>
              <p:cNvPr id="9" name="Indlæsning/udlæsning 4"/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" name="Indlæsning/udlæsning 5"/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" name="Indlæsning/udlæsning 6"/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Indlæsning/udlæsning 7"/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Indlæsning/udlæsning 8"/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" name="Indlæsning/udlæsning 9"/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" name="Indlæsning/udlæsning 10"/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" name="Indlæsning/udlæsning 11"/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" name="Indlæsning/udlæsning 12"/>
              <p:cNvSpPr/>
              <p:nvPr/>
            </p:nvSpPr>
            <p:spPr bwMode="auto">
              <a:xfrm rot="19297761" flipV="1">
                <a:off x="7238521" y="2249348"/>
                <a:ext cx="2283159" cy="1104787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sp>
        <p:nvSpPr>
          <p:cNvPr id="18" name="Tekstboks 13"/>
          <p:cNvSpPr txBox="1"/>
          <p:nvPr/>
        </p:nvSpPr>
        <p:spPr>
          <a:xfrm>
            <a:off x="2711371" y="2251296"/>
            <a:ext cx="708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6000" dirty="0"/>
              <a:t>+</a:t>
            </a:r>
            <a:endParaRPr lang="en-GB" sz="6000" dirty="0"/>
          </a:p>
        </p:txBody>
      </p:sp>
      <p:graphicFrame>
        <p:nvGraphicFramePr>
          <p:cNvPr id="19" name="Tabel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54333"/>
              </p:ext>
            </p:extLst>
          </p:nvPr>
        </p:nvGraphicFramePr>
        <p:xfrm>
          <a:off x="3419873" y="2384884"/>
          <a:ext cx="216023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/>
                      <a:r>
                        <a:rPr lang="en-US" sz="1000" noProof="0"/>
                        <a:t>Operation type 1</a:t>
                      </a:r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Wind</a:t>
                      </a: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noProof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noProof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Waves</a:t>
                      </a: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noProof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0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Visibility</a:t>
                      </a: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kstboks 17"/>
          <p:cNvSpPr txBox="1"/>
          <p:nvPr/>
        </p:nvSpPr>
        <p:spPr>
          <a:xfrm>
            <a:off x="746051" y="1016732"/>
            <a:ext cx="788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F5C59"/>
                </a:solidFill>
                <a:latin typeface="+mj-lt"/>
              </a:rPr>
              <a:t>Impact Probability Layer</a:t>
            </a:r>
          </a:p>
        </p:txBody>
      </p:sp>
      <p:graphicFrame>
        <p:nvGraphicFramePr>
          <p:cNvPr id="21" name="Tabel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831560"/>
              </p:ext>
            </p:extLst>
          </p:nvPr>
        </p:nvGraphicFramePr>
        <p:xfrm>
          <a:off x="1254329" y="4257092"/>
          <a:ext cx="359828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56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30D2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 95%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Tabel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56063"/>
              </p:ext>
            </p:extLst>
          </p:nvPr>
        </p:nvGraphicFramePr>
        <p:xfrm>
          <a:off x="1259633" y="4688376"/>
          <a:ext cx="36003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7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54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194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 65%</a:t>
                      </a:r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el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39080"/>
              </p:ext>
            </p:extLst>
          </p:nvPr>
        </p:nvGraphicFramePr>
        <p:xfrm>
          <a:off x="1264003" y="5119660"/>
          <a:ext cx="359798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4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</a:t>
                      </a:r>
                      <a:r>
                        <a:rPr lang="da-DK" baseline="0" dirty="0"/>
                        <a:t> 65%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Tabel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7579"/>
              </p:ext>
            </p:extLst>
          </p:nvPr>
        </p:nvGraphicFramePr>
        <p:xfrm>
          <a:off x="1264003" y="5550944"/>
          <a:ext cx="359990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19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8D75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</a:t>
                      </a:r>
                      <a:r>
                        <a:rPr lang="da-DK" baseline="0" dirty="0"/>
                        <a:t> 65%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Tabel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944078"/>
              </p:ext>
            </p:extLst>
          </p:nvPr>
        </p:nvGraphicFramePr>
        <p:xfrm>
          <a:off x="1254328" y="5982228"/>
          <a:ext cx="360570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D703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&gt; 95%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kstboks 34"/>
          <p:cNvSpPr txBox="1"/>
          <p:nvPr/>
        </p:nvSpPr>
        <p:spPr>
          <a:xfrm>
            <a:off x="6383779" y="2250191"/>
            <a:ext cx="708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6000" dirty="0"/>
              <a:t>+</a:t>
            </a:r>
            <a:endParaRPr lang="en-GB" sz="6000" dirty="0"/>
          </a:p>
        </p:txBody>
      </p:sp>
      <p:sp>
        <p:nvSpPr>
          <p:cNvPr id="27" name="Tekstboks 36"/>
          <p:cNvSpPr txBox="1"/>
          <p:nvPr/>
        </p:nvSpPr>
        <p:spPr>
          <a:xfrm>
            <a:off x="5159643" y="4609581"/>
            <a:ext cx="708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6000" dirty="0"/>
              <a:t>=</a:t>
            </a:r>
            <a:endParaRPr lang="en-GB" sz="6000" dirty="0"/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3C8CCC0B-FA67-421C-93B0-457D13D5CCFE}"/>
              </a:ext>
            </a:extLst>
          </p:cNvPr>
          <p:cNvSpPr/>
          <p:nvPr/>
        </p:nvSpPr>
        <p:spPr bwMode="auto">
          <a:xfrm>
            <a:off x="5868144" y="3775399"/>
            <a:ext cx="2762275" cy="27139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8" name="Gruppe 37"/>
          <p:cNvGrpSpPr/>
          <p:nvPr/>
        </p:nvGrpSpPr>
        <p:grpSpPr>
          <a:xfrm>
            <a:off x="6228184" y="4185084"/>
            <a:ext cx="1936605" cy="1827909"/>
            <a:chOff x="1709672" y="2629840"/>
            <a:chExt cx="1936605" cy="1827909"/>
          </a:xfrm>
        </p:grpSpPr>
        <p:sp>
          <p:nvSpPr>
            <p:cNvPr id="29" name="Indlæsning/udlæsning 38"/>
            <p:cNvSpPr/>
            <p:nvPr/>
          </p:nvSpPr>
          <p:spPr bwMode="auto">
            <a:xfrm rot="19297761" flipV="1">
              <a:off x="1709672" y="3493935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Indlæsning/udlæsning 39"/>
            <p:cNvSpPr/>
            <p:nvPr/>
          </p:nvSpPr>
          <p:spPr bwMode="auto">
            <a:xfrm rot="19297761" flipV="1">
              <a:off x="1709672" y="3349920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Indlæsning/udlæsning 40"/>
            <p:cNvSpPr/>
            <p:nvPr/>
          </p:nvSpPr>
          <p:spPr bwMode="auto">
            <a:xfrm rot="19297761" flipV="1">
              <a:off x="1709672" y="3205904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Indlæsning/udlæsning 41"/>
            <p:cNvSpPr/>
            <p:nvPr/>
          </p:nvSpPr>
          <p:spPr bwMode="auto">
            <a:xfrm rot="19297761" flipV="1">
              <a:off x="1709672" y="3061888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Indlæsning/udlæsning 42"/>
            <p:cNvSpPr/>
            <p:nvPr/>
          </p:nvSpPr>
          <p:spPr bwMode="auto">
            <a:xfrm rot="19297761" flipV="1">
              <a:off x="1709672" y="2917872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Indlæsning/udlæsning 43"/>
            <p:cNvSpPr/>
            <p:nvPr/>
          </p:nvSpPr>
          <p:spPr bwMode="auto">
            <a:xfrm rot="19297761" flipV="1">
              <a:off x="1709672" y="2773856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Indlæsning/udlæsning 44"/>
            <p:cNvSpPr/>
            <p:nvPr/>
          </p:nvSpPr>
          <p:spPr bwMode="auto">
            <a:xfrm rot="19297761" flipV="1">
              <a:off x="1709672" y="2629840"/>
              <a:ext cx="1936605" cy="963814"/>
            </a:xfrm>
            <a:prstGeom prst="flowChartInputOutput">
              <a:avLst/>
            </a:prstGeom>
            <a:blipFill dpi="0" rotWithShape="0">
              <a:blip r:embed="rId2"/>
              <a:srcRect/>
              <a:stretch>
                <a:fillRect r="9000" b="13000"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28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32" y="1592794"/>
            <a:ext cx="4104450" cy="486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roces 5"/>
          <p:cNvSpPr/>
          <p:nvPr/>
        </p:nvSpPr>
        <p:spPr bwMode="auto">
          <a:xfrm>
            <a:off x="4824032" y="1614294"/>
            <a:ext cx="4097182" cy="4860541"/>
          </a:xfrm>
          <a:prstGeom prst="flowChartProcess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Lige forbindelse 24"/>
          <p:cNvCxnSpPr/>
          <p:nvPr/>
        </p:nvCxnSpPr>
        <p:spPr bwMode="auto">
          <a:xfrm>
            <a:off x="4391980" y="1627614"/>
            <a:ext cx="0" cy="469150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E734F34B-1C34-4839-97A2-A362038CA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1" y="1628800"/>
            <a:ext cx="3859690" cy="4847221"/>
          </a:xfrm>
          <a:prstGeom prst="rect">
            <a:avLst/>
          </a:prstGeom>
          <a:noFill/>
          <a:ln w="25400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Rektangel 18">
            <a:extLst>
              <a:ext uri="{FF2B5EF4-FFF2-40B4-BE49-F238E27FC236}">
                <a16:creationId xmlns:a16="http://schemas.microsoft.com/office/drawing/2014/main" id="{F018B9B9-64F1-497B-BE5B-9D7A1310B771}"/>
              </a:ext>
            </a:extLst>
          </p:cNvPr>
          <p:cNvSpPr/>
          <p:nvPr/>
        </p:nvSpPr>
        <p:spPr bwMode="auto">
          <a:xfrm>
            <a:off x="2195736" y="3176972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E1B97047-3736-468C-800A-1F1E0F0B77D1}"/>
              </a:ext>
            </a:extLst>
          </p:cNvPr>
          <p:cNvSpPr/>
          <p:nvPr/>
        </p:nvSpPr>
        <p:spPr bwMode="auto">
          <a:xfrm>
            <a:off x="2483768" y="3176972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AAD27901-AC12-482A-A5CF-3C324207572E}"/>
              </a:ext>
            </a:extLst>
          </p:cNvPr>
          <p:cNvSpPr/>
          <p:nvPr/>
        </p:nvSpPr>
        <p:spPr bwMode="auto">
          <a:xfrm>
            <a:off x="2195736" y="3465004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E8FBA55E-B130-4DA4-B971-48247C6B7947}"/>
              </a:ext>
            </a:extLst>
          </p:cNvPr>
          <p:cNvSpPr/>
          <p:nvPr/>
        </p:nvSpPr>
        <p:spPr bwMode="auto">
          <a:xfrm>
            <a:off x="2483768" y="3465004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C33E599C-B295-4093-A79E-9730D7A4B806}"/>
              </a:ext>
            </a:extLst>
          </p:cNvPr>
          <p:cNvSpPr/>
          <p:nvPr/>
        </p:nvSpPr>
        <p:spPr bwMode="auto">
          <a:xfrm>
            <a:off x="2195736" y="2888940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016A0714-A173-431F-9AB8-94042085D254}"/>
              </a:ext>
            </a:extLst>
          </p:cNvPr>
          <p:cNvSpPr/>
          <p:nvPr/>
        </p:nvSpPr>
        <p:spPr bwMode="auto">
          <a:xfrm>
            <a:off x="2483768" y="2888940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095D6970-8248-4D1B-8BF3-78673A0F0644}"/>
              </a:ext>
            </a:extLst>
          </p:cNvPr>
          <p:cNvSpPr/>
          <p:nvPr/>
        </p:nvSpPr>
        <p:spPr bwMode="auto">
          <a:xfrm>
            <a:off x="2771800" y="2888940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F4E1AC1B-3223-49B0-89B4-F683BAD72BAE}"/>
              </a:ext>
            </a:extLst>
          </p:cNvPr>
          <p:cNvSpPr/>
          <p:nvPr/>
        </p:nvSpPr>
        <p:spPr bwMode="auto">
          <a:xfrm>
            <a:off x="2771800" y="3176972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FD97C502-36F3-4532-993C-EE1FE50C2E25}"/>
              </a:ext>
            </a:extLst>
          </p:cNvPr>
          <p:cNvSpPr/>
          <p:nvPr/>
        </p:nvSpPr>
        <p:spPr bwMode="auto">
          <a:xfrm>
            <a:off x="2771800" y="3465004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6166B3C0-3A1E-4E0A-B0D8-055BB7CFE2E7}"/>
              </a:ext>
            </a:extLst>
          </p:cNvPr>
          <p:cNvSpPr/>
          <p:nvPr/>
        </p:nvSpPr>
        <p:spPr bwMode="auto">
          <a:xfrm>
            <a:off x="6732240" y="3176972"/>
            <a:ext cx="288032" cy="28803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Lige pilforbindelse 30">
            <a:extLst>
              <a:ext uri="{FF2B5EF4-FFF2-40B4-BE49-F238E27FC236}">
                <a16:creationId xmlns:a16="http://schemas.microsoft.com/office/drawing/2014/main" id="{31406957-8EC1-4136-AD06-E6AF9B8C2142}"/>
              </a:ext>
            </a:extLst>
          </p:cNvPr>
          <p:cNvCxnSpPr>
            <a:cxnSpLocks/>
          </p:cNvCxnSpPr>
          <p:nvPr/>
        </p:nvCxnSpPr>
        <p:spPr bwMode="auto">
          <a:xfrm>
            <a:off x="2627784" y="3320988"/>
            <a:ext cx="4244839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33" name="Tekstboks 17">
            <a:extLst>
              <a:ext uri="{FF2B5EF4-FFF2-40B4-BE49-F238E27FC236}">
                <a16:creationId xmlns:a16="http://schemas.microsoft.com/office/drawing/2014/main" id="{C8CEC908-DCFA-4C70-95A1-68992C9A87FA}"/>
              </a:ext>
            </a:extLst>
          </p:cNvPr>
          <p:cNvSpPr txBox="1"/>
          <p:nvPr/>
        </p:nvSpPr>
        <p:spPr>
          <a:xfrm>
            <a:off x="0" y="94472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F5C59"/>
                </a:solidFill>
                <a:latin typeface="+mj-lt"/>
              </a:rPr>
              <a:t>Uncertainties in single model</a:t>
            </a:r>
          </a:p>
        </p:txBody>
      </p:sp>
    </p:spTree>
    <p:extLst>
      <p:ext uri="{BB962C8B-B14F-4D97-AF65-F5344CB8AC3E}">
        <p14:creationId xmlns:p14="http://schemas.microsoft.com/office/powerpoint/2010/main" val="1250857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kstboks 4">
            <a:extLst>
              <a:ext uri="{FF2B5EF4-FFF2-40B4-BE49-F238E27FC236}">
                <a16:creationId xmlns:a16="http://schemas.microsoft.com/office/drawing/2014/main" id="{2700C551-1487-4435-85D2-0DEE0454B672}"/>
              </a:ext>
            </a:extLst>
          </p:cNvPr>
          <p:cNvSpPr txBox="1"/>
          <p:nvPr/>
        </p:nvSpPr>
        <p:spPr>
          <a:xfrm>
            <a:off x="107504" y="4550348"/>
            <a:ext cx="2264462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Model #N</a:t>
            </a: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365" y="1592796"/>
            <a:ext cx="4680518" cy="208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boks 4"/>
          <p:cNvSpPr txBox="1"/>
          <p:nvPr/>
        </p:nvSpPr>
        <p:spPr>
          <a:xfrm>
            <a:off x="3419364" y="1592796"/>
            <a:ext cx="468052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2018-11-19 15:00: Operation type 1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ces 5"/>
          <p:cNvSpPr/>
          <p:nvPr/>
        </p:nvSpPr>
        <p:spPr bwMode="auto">
          <a:xfrm>
            <a:off x="3419365" y="1592797"/>
            <a:ext cx="4680518" cy="2089191"/>
          </a:xfrm>
          <a:prstGeom prst="flowChartProcess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Lige forbindelse 24"/>
          <p:cNvCxnSpPr/>
          <p:nvPr/>
        </p:nvCxnSpPr>
        <p:spPr bwMode="auto">
          <a:xfrm>
            <a:off x="2699792" y="1833835"/>
            <a:ext cx="0" cy="469150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4" name="Lige pilforbindelse 25"/>
          <p:cNvCxnSpPr>
            <a:cxnSpLocks/>
          </p:cNvCxnSpPr>
          <p:nvPr/>
        </p:nvCxnSpPr>
        <p:spPr bwMode="auto">
          <a:xfrm>
            <a:off x="2371969" y="3717032"/>
            <a:ext cx="921635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Tekstboks 26"/>
          <p:cNvSpPr txBox="1"/>
          <p:nvPr/>
        </p:nvSpPr>
        <p:spPr>
          <a:xfrm>
            <a:off x="-1" y="94472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800" b="1" dirty="0" err="1">
                <a:solidFill>
                  <a:srgbClr val="3F5C59"/>
                </a:solidFill>
                <a:latin typeface="Verdana"/>
              </a:rPr>
              <a:t>Multi</a:t>
            </a:r>
            <a:r>
              <a:rPr lang="da-DK" sz="2800" b="1" dirty="0">
                <a:solidFill>
                  <a:srgbClr val="3F5C59"/>
                </a:solidFill>
                <a:latin typeface="Verdana"/>
              </a:rPr>
              <a:t> Model Ensemble</a:t>
            </a:r>
            <a:endParaRPr lang="en-GB" b="1" dirty="0">
              <a:solidFill>
                <a:srgbClr val="3F5C59"/>
              </a:solidFill>
              <a:latin typeface="+mj-lt"/>
            </a:endParaRPr>
          </a:p>
        </p:txBody>
      </p:sp>
      <p:pic>
        <p:nvPicPr>
          <p:cNvPr id="24" name="Picture 4">
            <a:extLst>
              <a:ext uri="{FF2B5EF4-FFF2-40B4-BE49-F238E27FC236}">
                <a16:creationId xmlns:a16="http://schemas.microsoft.com/office/drawing/2014/main" id="{08ED1893-3DEC-4CAD-8222-6B0C21A83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13" y="4994523"/>
            <a:ext cx="2254028" cy="148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kstboks 4">
            <a:extLst>
              <a:ext uri="{FF2B5EF4-FFF2-40B4-BE49-F238E27FC236}">
                <a16:creationId xmlns:a16="http://schemas.microsoft.com/office/drawing/2014/main" id="{75A76B40-8637-4821-AD48-B0EE7AAED93A}"/>
              </a:ext>
            </a:extLst>
          </p:cNvPr>
          <p:cNvSpPr txBox="1"/>
          <p:nvPr/>
        </p:nvSpPr>
        <p:spPr>
          <a:xfrm>
            <a:off x="107504" y="1906130"/>
            <a:ext cx="226446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Model #1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kstboks 4">
            <a:extLst>
              <a:ext uri="{FF2B5EF4-FFF2-40B4-BE49-F238E27FC236}">
                <a16:creationId xmlns:a16="http://schemas.microsoft.com/office/drawing/2014/main" id="{E7275D9B-97A8-4DEF-A085-A633F8EB381C}"/>
              </a:ext>
            </a:extLst>
          </p:cNvPr>
          <p:cNvSpPr txBox="1"/>
          <p:nvPr/>
        </p:nvSpPr>
        <p:spPr>
          <a:xfrm>
            <a:off x="107504" y="2307779"/>
            <a:ext cx="226446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Model #2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kstfelt 28">
            <a:extLst>
              <a:ext uri="{FF2B5EF4-FFF2-40B4-BE49-F238E27FC236}">
                <a16:creationId xmlns:a16="http://schemas.microsoft.com/office/drawing/2014/main" id="{18E3C64D-E00D-4CBD-9A6E-A109C3342695}"/>
              </a:ext>
            </a:extLst>
          </p:cNvPr>
          <p:cNvSpPr txBox="1"/>
          <p:nvPr/>
        </p:nvSpPr>
        <p:spPr>
          <a:xfrm>
            <a:off x="116313" y="2709428"/>
            <a:ext cx="22644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</p:txBody>
      </p:sp>
      <p:graphicFrame>
        <p:nvGraphicFramePr>
          <p:cNvPr id="31" name="Tabel 29">
            <a:extLst>
              <a:ext uri="{FF2B5EF4-FFF2-40B4-BE49-F238E27FC236}">
                <a16:creationId xmlns:a16="http://schemas.microsoft.com/office/drawing/2014/main" id="{A1D942F8-B9DE-4947-82F4-900BA9065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67274"/>
              </p:ext>
            </p:extLst>
          </p:nvPr>
        </p:nvGraphicFramePr>
        <p:xfrm>
          <a:off x="3131334" y="3933056"/>
          <a:ext cx="5256580" cy="865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0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0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0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09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09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382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/>
                        <a:t>Område A: 2018-11-19: Operation type 1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0CB0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0CB0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0CB0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0CB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066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18D75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D9194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D70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00-03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03-06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06-09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09-12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12-15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15-18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18-21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2" name="Tabel 29">
            <a:extLst>
              <a:ext uri="{FF2B5EF4-FFF2-40B4-BE49-F238E27FC236}">
                <a16:creationId xmlns:a16="http://schemas.microsoft.com/office/drawing/2014/main" id="{85B71C01-BF19-474E-850C-6828A876F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83969"/>
              </p:ext>
            </p:extLst>
          </p:nvPr>
        </p:nvGraphicFramePr>
        <p:xfrm>
          <a:off x="3464116" y="4941168"/>
          <a:ext cx="4591016" cy="864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5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55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079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/>
                        <a:t>Område A: 2018-11-19: Operation type 1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0CB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06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18D7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150"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NIGHT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100" dirty="0"/>
                        <a:t>DAY</a:t>
                      </a:r>
                      <a:endParaRPr lang="en-GB"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3" name="Tabel 29">
            <a:extLst>
              <a:ext uri="{FF2B5EF4-FFF2-40B4-BE49-F238E27FC236}">
                <a16:creationId xmlns:a16="http://schemas.microsoft.com/office/drawing/2014/main" id="{0E7F8FA0-2BAF-4F79-9A3F-EE3D080FEC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067557"/>
              </p:ext>
            </p:extLst>
          </p:nvPr>
        </p:nvGraphicFramePr>
        <p:xfrm>
          <a:off x="3527377" y="5917996"/>
          <a:ext cx="4464494" cy="639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7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/>
                        <a:t>Område A: 2018-11-19: Operation type 1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06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D7DA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715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91" y="1592796"/>
            <a:ext cx="4680518" cy="234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boks 4"/>
          <p:cNvSpPr txBox="1"/>
          <p:nvPr/>
        </p:nvSpPr>
        <p:spPr>
          <a:xfrm>
            <a:off x="3491372" y="1592796"/>
            <a:ext cx="468052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dirty="0">
                <a:latin typeface="Arial" panose="020B0604020202020204" pitchFamily="34" charset="0"/>
                <a:cs typeface="Arial" panose="020B0604020202020204" pitchFamily="34" charset="0"/>
              </a:rPr>
              <a:t>August: Operation type 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ces 5"/>
          <p:cNvSpPr/>
          <p:nvPr/>
        </p:nvSpPr>
        <p:spPr bwMode="auto">
          <a:xfrm>
            <a:off x="3491374" y="1592797"/>
            <a:ext cx="4680518" cy="2340256"/>
          </a:xfrm>
          <a:prstGeom prst="flowChartProcess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Lige forbindelse 24"/>
          <p:cNvCxnSpPr>
            <a:cxnSpLocks/>
          </p:cNvCxnSpPr>
          <p:nvPr/>
        </p:nvCxnSpPr>
        <p:spPr bwMode="auto">
          <a:xfrm>
            <a:off x="2699792" y="1592796"/>
            <a:ext cx="0" cy="514857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4" name="Lige pilforbindelse 25"/>
          <p:cNvCxnSpPr>
            <a:cxnSpLocks/>
          </p:cNvCxnSpPr>
          <p:nvPr/>
        </p:nvCxnSpPr>
        <p:spPr bwMode="auto">
          <a:xfrm>
            <a:off x="2371969" y="3717032"/>
            <a:ext cx="921635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Tekstboks 26"/>
          <p:cNvSpPr txBox="1"/>
          <p:nvPr/>
        </p:nvSpPr>
        <p:spPr>
          <a:xfrm>
            <a:off x="-1" y="94472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800" b="1" dirty="0">
                <a:solidFill>
                  <a:srgbClr val="3F5C59"/>
                </a:solidFill>
                <a:latin typeface="Verdana"/>
              </a:rPr>
              <a:t>Climatology</a:t>
            </a:r>
            <a:endParaRPr lang="en-GB" b="1" dirty="0">
              <a:solidFill>
                <a:srgbClr val="3F5C59"/>
              </a:solidFill>
              <a:latin typeface="+mj-lt"/>
            </a:endParaRPr>
          </a:p>
        </p:txBody>
      </p:sp>
      <p:graphicFrame>
        <p:nvGraphicFramePr>
          <p:cNvPr id="17" name="Tabel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87303"/>
              </p:ext>
            </p:extLst>
          </p:nvPr>
        </p:nvGraphicFramePr>
        <p:xfrm>
          <a:off x="3376577" y="4299082"/>
          <a:ext cx="4968546" cy="1204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4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2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249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err="1"/>
                        <a:t>Area</a:t>
                      </a:r>
                      <a:r>
                        <a:rPr lang="da-DK" sz="1600" dirty="0"/>
                        <a:t> A: August: Operation type 1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00CB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534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D7DA1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0" marR="0" marT="0" marB="0" anchor="ctr">
                    <a:solidFill>
                      <a:srgbClr val="18D7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457">
                <a:tc>
                  <a:txBody>
                    <a:bodyPr/>
                    <a:lstStyle/>
                    <a:p>
                      <a:pPr algn="ctr"/>
                      <a:r>
                        <a:rPr lang="da-DK" sz="2800" dirty="0"/>
                        <a:t>NIGHT</a:t>
                      </a:r>
                      <a:endParaRPr lang="en-GB" sz="2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2800" dirty="0"/>
                        <a:t>DAY</a:t>
                      </a:r>
                      <a:endParaRPr lang="en-GB" sz="2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Tekstboks 4">
            <a:extLst>
              <a:ext uri="{FF2B5EF4-FFF2-40B4-BE49-F238E27FC236}">
                <a16:creationId xmlns:a16="http://schemas.microsoft.com/office/drawing/2014/main" id="{DDAC46AB-3E8F-457D-81D4-1C5411F74DCA}"/>
              </a:ext>
            </a:extLst>
          </p:cNvPr>
          <p:cNvSpPr txBox="1"/>
          <p:nvPr/>
        </p:nvSpPr>
        <p:spPr>
          <a:xfrm>
            <a:off x="174497" y="4201010"/>
            <a:ext cx="2264462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August 2017</a:t>
            </a: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a-DK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CD262045-ED42-4704-80BB-FDAFB9595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06" y="4645185"/>
            <a:ext cx="2254028" cy="148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kstboks 4">
            <a:extLst>
              <a:ext uri="{FF2B5EF4-FFF2-40B4-BE49-F238E27FC236}">
                <a16:creationId xmlns:a16="http://schemas.microsoft.com/office/drawing/2014/main" id="{61389013-D9DD-488A-A302-50D3E35C5D82}"/>
              </a:ext>
            </a:extLst>
          </p:cNvPr>
          <p:cNvSpPr txBox="1"/>
          <p:nvPr/>
        </p:nvSpPr>
        <p:spPr>
          <a:xfrm>
            <a:off x="174497" y="1556792"/>
            <a:ext cx="226446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August 1990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kstboks 4">
            <a:extLst>
              <a:ext uri="{FF2B5EF4-FFF2-40B4-BE49-F238E27FC236}">
                <a16:creationId xmlns:a16="http://schemas.microsoft.com/office/drawing/2014/main" id="{FF2CABEB-C69C-45A7-9BD5-9553E9BA807C}"/>
              </a:ext>
            </a:extLst>
          </p:cNvPr>
          <p:cNvSpPr txBox="1"/>
          <p:nvPr/>
        </p:nvSpPr>
        <p:spPr>
          <a:xfrm>
            <a:off x="174497" y="1958441"/>
            <a:ext cx="226446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2000" dirty="0">
                <a:latin typeface="Arial" panose="020B0604020202020204" pitchFamily="34" charset="0"/>
                <a:cs typeface="Arial" panose="020B0604020202020204" pitchFamily="34" charset="0"/>
              </a:rPr>
              <a:t>August 1991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717D5437-92B9-4596-B418-1771804EAE54}"/>
              </a:ext>
            </a:extLst>
          </p:cNvPr>
          <p:cNvSpPr txBox="1"/>
          <p:nvPr/>
        </p:nvSpPr>
        <p:spPr>
          <a:xfrm>
            <a:off x="183306" y="2360090"/>
            <a:ext cx="22644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  <a:p>
            <a:pPr algn="ctr"/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441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Lige forbindelse 1"/>
          <p:cNvCxnSpPr/>
          <p:nvPr/>
        </p:nvCxnSpPr>
        <p:spPr bwMode="auto">
          <a:xfrm>
            <a:off x="3744416" y="1689819"/>
            <a:ext cx="0" cy="469150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grpSp>
        <p:nvGrpSpPr>
          <p:cNvPr id="41" name="Gruppe 2"/>
          <p:cNvGrpSpPr/>
          <p:nvPr/>
        </p:nvGrpSpPr>
        <p:grpSpPr>
          <a:xfrm>
            <a:off x="1029209" y="2536790"/>
            <a:ext cx="2283159" cy="2476386"/>
            <a:chOff x="7238521" y="2277314"/>
            <a:chExt cx="2283159" cy="2476386"/>
          </a:xfrm>
          <a:solidFill>
            <a:schemeClr val="bg1">
              <a:lumMod val="75000"/>
              <a:alpha val="51000"/>
            </a:schemeClr>
          </a:solidFill>
        </p:grpSpPr>
        <p:sp>
          <p:nvSpPr>
            <p:cNvPr id="42" name="Indlæsning/udlæsning 3"/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3" name="Gruppe 4"/>
            <p:cNvGrpSpPr/>
            <p:nvPr/>
          </p:nvGrpSpPr>
          <p:grpSpPr>
            <a:xfrm>
              <a:off x="7238521" y="2277314"/>
              <a:ext cx="2283159" cy="2323986"/>
              <a:chOff x="7238521" y="2277314"/>
              <a:chExt cx="2283159" cy="2323986"/>
            </a:xfrm>
            <a:grpFill/>
          </p:grpSpPr>
          <p:sp>
            <p:nvSpPr>
              <p:cNvPr id="44" name="Indlæsning/udlæsning 5"/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5" name="Indlæsning/udlæsning 6"/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Indlæsning/udlæsning 7"/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" name="Indlæsning/udlæsning 8"/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8" name="Indlæsning/udlæsning 9"/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Indlæsning/udlæsning 10"/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Indlæsning/udlæsning 11"/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1" name="Indlæsning/udlæsning 12"/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2" name="Indlæsning/udlæsning 13"/>
              <p:cNvSpPr/>
              <p:nvPr/>
            </p:nvSpPr>
            <p:spPr bwMode="auto">
              <a:xfrm rot="19297761" flipV="1">
                <a:off x="7238521" y="2277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96" y="1842219"/>
            <a:ext cx="3444317" cy="459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kstboks 19"/>
          <p:cNvSpPr txBox="1"/>
          <p:nvPr/>
        </p:nvSpPr>
        <p:spPr>
          <a:xfrm>
            <a:off x="648072" y="1052736"/>
            <a:ext cx="788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3F5C59"/>
                </a:solidFill>
                <a:latin typeface="+mj-lt"/>
              </a:rPr>
              <a:t>Classic Presentation</a:t>
            </a:r>
          </a:p>
        </p:txBody>
      </p:sp>
      <p:cxnSp>
        <p:nvCxnSpPr>
          <p:cNvPr id="55" name="Lige pilforbindelse 20"/>
          <p:cNvCxnSpPr/>
          <p:nvPr/>
        </p:nvCxnSpPr>
        <p:spPr bwMode="auto">
          <a:xfrm>
            <a:off x="3582144" y="3573016"/>
            <a:ext cx="522312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6" name="Indlæsning/udlæsning 21"/>
          <p:cNvSpPr/>
          <p:nvPr/>
        </p:nvSpPr>
        <p:spPr bwMode="auto">
          <a:xfrm rot="19297761" flipV="1">
            <a:off x="1702490" y="2639173"/>
            <a:ext cx="936595" cy="520307"/>
          </a:xfrm>
          <a:prstGeom prst="flowChartInputOutpu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03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030178"/>
              </p:ext>
            </p:extLst>
          </p:nvPr>
        </p:nvGraphicFramePr>
        <p:xfrm>
          <a:off x="2771800" y="2384884"/>
          <a:ext cx="4140459" cy="2556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7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6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71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0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39071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3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866589"/>
              </p:ext>
            </p:extLst>
          </p:nvPr>
        </p:nvGraphicFramePr>
        <p:xfrm>
          <a:off x="2627784" y="2600908"/>
          <a:ext cx="4140459" cy="2556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7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6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71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0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39071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2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342743"/>
              </p:ext>
            </p:extLst>
          </p:nvPr>
        </p:nvGraphicFramePr>
        <p:xfrm>
          <a:off x="2483768" y="2816932"/>
          <a:ext cx="4140459" cy="25562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7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6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71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0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39071">
                <a:tc gridSpan="7"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Operation type 1</a:t>
                      </a:r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en-US" sz="180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Wind</a:t>
                      </a: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noProof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noProof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en-US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Waves</a:t>
                      </a: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noProof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071">
                <a:tc>
                  <a:txBody>
                    <a:bodyPr/>
                    <a:lstStyle/>
                    <a:p>
                      <a:r>
                        <a:rPr lang="en-US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Visibility</a:t>
                      </a: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noProof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 marL="36000" marR="36000" marT="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kstboks 3"/>
          <p:cNvSpPr txBox="1"/>
          <p:nvPr/>
        </p:nvSpPr>
        <p:spPr>
          <a:xfrm>
            <a:off x="647564" y="1088740"/>
            <a:ext cx="78843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F5C59"/>
                </a:solidFill>
                <a:latin typeface="+mn-lt"/>
              </a:rPr>
              <a:t>Impact Matrix</a:t>
            </a:r>
          </a:p>
          <a:p>
            <a:pPr algn="ctr"/>
            <a:r>
              <a:rPr lang="en-US" dirty="0">
                <a:solidFill>
                  <a:srgbClr val="3F5C59"/>
                </a:solidFill>
                <a:latin typeface="+mn-lt"/>
              </a:rPr>
              <a:t>Limits for each type of operation</a:t>
            </a:r>
          </a:p>
        </p:txBody>
      </p:sp>
    </p:spTree>
    <p:extLst>
      <p:ext uri="{BB962C8B-B14F-4D97-AF65-F5344CB8AC3E}">
        <p14:creationId xmlns:p14="http://schemas.microsoft.com/office/powerpoint/2010/main" val="253802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037363"/>
              </p:ext>
            </p:extLst>
          </p:nvPr>
        </p:nvGraphicFramePr>
        <p:xfrm>
          <a:off x="5328085" y="2204273"/>
          <a:ext cx="216023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3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Tabel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178306"/>
              </p:ext>
            </p:extLst>
          </p:nvPr>
        </p:nvGraphicFramePr>
        <p:xfrm>
          <a:off x="5184069" y="2420297"/>
          <a:ext cx="216023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2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2" name="Gruppe 1"/>
          <p:cNvGrpSpPr/>
          <p:nvPr/>
        </p:nvGrpSpPr>
        <p:grpSpPr>
          <a:xfrm>
            <a:off x="1511660" y="1914527"/>
            <a:ext cx="1656184" cy="1890333"/>
            <a:chOff x="7238521" y="2249348"/>
            <a:chExt cx="2283159" cy="2504352"/>
          </a:xfrm>
        </p:grpSpPr>
        <p:sp>
          <p:nvSpPr>
            <p:cNvPr id="23" name="Indlæsning/udlæsning 2"/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4" name="Gruppe 3"/>
            <p:cNvGrpSpPr/>
            <p:nvPr/>
          </p:nvGrpSpPr>
          <p:grpSpPr>
            <a:xfrm>
              <a:off x="7238521" y="2249348"/>
              <a:ext cx="2283159" cy="2351952"/>
              <a:chOff x="7238521" y="2249348"/>
              <a:chExt cx="2283159" cy="2351952"/>
            </a:xfrm>
          </p:grpSpPr>
          <p:sp>
            <p:nvSpPr>
              <p:cNvPr id="25" name="Indlæsning/udlæsning 4"/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Indlæsning/udlæsning 5"/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Indlæsning/udlæsning 6"/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8" name="Indlæsning/udlæsning 7"/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Indlæsning/udlæsning 8"/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Indlæsning/udlæsning 9"/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1" name="Indlæsning/udlæsning 10"/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2" name="Indlæsning/udlæsning 11"/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3" name="Indlæsning/udlæsning 12"/>
              <p:cNvSpPr/>
              <p:nvPr/>
            </p:nvSpPr>
            <p:spPr bwMode="auto">
              <a:xfrm rot="19297761" flipV="1">
                <a:off x="7238521" y="2249348"/>
                <a:ext cx="2283159" cy="1104787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sp>
        <p:nvSpPr>
          <p:cNvPr id="34" name="Tekstboks 13"/>
          <p:cNvSpPr txBox="1"/>
          <p:nvPr/>
        </p:nvSpPr>
        <p:spPr>
          <a:xfrm>
            <a:off x="3887925" y="2482752"/>
            <a:ext cx="61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6000" dirty="0"/>
              <a:t>+</a:t>
            </a:r>
            <a:endParaRPr lang="en-GB" sz="6000" dirty="0"/>
          </a:p>
        </p:txBody>
      </p:sp>
      <p:graphicFrame>
        <p:nvGraphicFramePr>
          <p:cNvPr id="35" name="Tabel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927200"/>
              </p:ext>
            </p:extLst>
          </p:nvPr>
        </p:nvGraphicFramePr>
        <p:xfrm>
          <a:off x="5040053" y="2636321"/>
          <a:ext cx="2160239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3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4320">
                <a:tc gridSpan="7">
                  <a:txBody>
                    <a:bodyPr/>
                    <a:lstStyle/>
                    <a:p>
                      <a:pPr algn="ctr"/>
                      <a:r>
                        <a:rPr lang="da-DK" sz="1000" dirty="0"/>
                        <a:t>Operation type 1</a:t>
                      </a:r>
                      <a:endParaRPr lang="en-GB" sz="1000" dirty="0"/>
                    </a:p>
                  </a:txBody>
                  <a:tcPr marL="36000" marR="0" marT="36000" marB="36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Vind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 marL="36000" marR="3600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Bølger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da-DK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Sigtbarhed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36000" marR="36000" marT="0" marB="0"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6" name="Tekstboks 17"/>
          <p:cNvSpPr txBox="1"/>
          <p:nvPr/>
        </p:nvSpPr>
        <p:spPr>
          <a:xfrm>
            <a:off x="647564" y="1052736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800" b="1" dirty="0" err="1">
                <a:solidFill>
                  <a:srgbClr val="3F5C59"/>
                </a:solidFill>
                <a:latin typeface="+mj-lt"/>
              </a:rPr>
              <a:t>Impact</a:t>
            </a:r>
            <a:r>
              <a:rPr lang="da-DK" sz="2800" b="1" dirty="0">
                <a:solidFill>
                  <a:srgbClr val="3F5C59"/>
                </a:solidFill>
                <a:latin typeface="+mj-lt"/>
              </a:rPr>
              <a:t> </a:t>
            </a:r>
            <a:r>
              <a:rPr lang="da-DK" sz="2800" b="1" dirty="0" err="1">
                <a:solidFill>
                  <a:srgbClr val="3F5C59"/>
                </a:solidFill>
                <a:latin typeface="+mj-lt"/>
              </a:rPr>
              <a:t>Layer</a:t>
            </a:r>
            <a:endParaRPr lang="en-GB" sz="2800" b="1" dirty="0">
              <a:solidFill>
                <a:srgbClr val="3F5C59"/>
              </a:solidFill>
              <a:latin typeface="+mj-lt"/>
            </a:endParaRPr>
          </a:p>
        </p:txBody>
      </p:sp>
      <p:grpSp>
        <p:nvGrpSpPr>
          <p:cNvPr id="37" name="Gruppe 29"/>
          <p:cNvGrpSpPr/>
          <p:nvPr/>
        </p:nvGrpSpPr>
        <p:grpSpPr>
          <a:xfrm>
            <a:off x="3432421" y="4742416"/>
            <a:ext cx="1895663" cy="1782928"/>
            <a:chOff x="4076183" y="4481752"/>
            <a:chExt cx="1895663" cy="1782928"/>
          </a:xfrm>
        </p:grpSpPr>
        <p:sp>
          <p:nvSpPr>
            <p:cNvPr id="38" name="Indlæsning/udlæsning 20"/>
            <p:cNvSpPr/>
            <p:nvPr/>
          </p:nvSpPr>
          <p:spPr bwMode="auto">
            <a:xfrm rot="19326765" flipV="1">
              <a:off x="4076183" y="5333061"/>
              <a:ext cx="1872208" cy="931619"/>
            </a:xfrm>
            <a:prstGeom prst="flowChartInputOutpu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9" name="Gruppe 28"/>
            <p:cNvGrpSpPr/>
            <p:nvPr/>
          </p:nvGrpSpPr>
          <p:grpSpPr>
            <a:xfrm>
              <a:off x="4084683" y="4625768"/>
              <a:ext cx="1887163" cy="1507683"/>
              <a:chOff x="4084683" y="4625768"/>
              <a:chExt cx="1887163" cy="1507683"/>
            </a:xfrm>
          </p:grpSpPr>
          <p:sp>
            <p:nvSpPr>
              <p:cNvPr id="57" name="Indlæsning/udlæsning 22"/>
              <p:cNvSpPr/>
              <p:nvPr/>
            </p:nvSpPr>
            <p:spPr bwMode="auto">
              <a:xfrm rot="19326765" flipV="1">
                <a:off x="4099638" y="5201832"/>
                <a:ext cx="1872208" cy="931619"/>
              </a:xfrm>
              <a:prstGeom prst="flowChartInputOutpu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8" name="Indlæsning/udlæsning 23"/>
              <p:cNvSpPr/>
              <p:nvPr/>
            </p:nvSpPr>
            <p:spPr bwMode="auto">
              <a:xfrm rot="19326765" flipV="1">
                <a:off x="4084683" y="5057816"/>
                <a:ext cx="1872208" cy="931619"/>
              </a:xfrm>
              <a:prstGeom prst="flowChartInputOutpu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9" name="Indlæsning/udlæsning 24"/>
              <p:cNvSpPr/>
              <p:nvPr/>
            </p:nvSpPr>
            <p:spPr bwMode="auto">
              <a:xfrm rot="19326765" flipV="1">
                <a:off x="4084683" y="4913800"/>
                <a:ext cx="1872208" cy="931619"/>
              </a:xfrm>
              <a:prstGeom prst="flowChartInputOutpu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0" name="Indlæsning/udlæsning 25"/>
              <p:cNvSpPr/>
              <p:nvPr/>
            </p:nvSpPr>
            <p:spPr bwMode="auto">
              <a:xfrm rot="19326765" flipV="1">
                <a:off x="4084683" y="4756997"/>
                <a:ext cx="1872208" cy="931619"/>
              </a:xfrm>
              <a:prstGeom prst="flowChartInputOutpu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1" name="Indlæsning/udlæsning 26"/>
              <p:cNvSpPr/>
              <p:nvPr/>
            </p:nvSpPr>
            <p:spPr bwMode="auto">
              <a:xfrm rot="19326765" flipV="1">
                <a:off x="4084683" y="4625768"/>
                <a:ext cx="1872208" cy="931619"/>
              </a:xfrm>
              <a:prstGeom prst="flowChartInputOutpu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40" name="Indlæsning/udlæsning 27"/>
            <p:cNvSpPr/>
            <p:nvPr/>
          </p:nvSpPr>
          <p:spPr bwMode="auto">
            <a:xfrm rot="19326765" flipV="1">
              <a:off x="4084683" y="4481752"/>
              <a:ext cx="1872208" cy="931619"/>
            </a:xfrm>
            <a:prstGeom prst="flowChartInputOutput">
              <a:avLst/>
            </a:prstGeom>
            <a:blipFill>
              <a:blip r:embed="rId2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2" name="Venstre klammeparentes 30"/>
          <p:cNvSpPr/>
          <p:nvPr/>
        </p:nvSpPr>
        <p:spPr bwMode="auto">
          <a:xfrm rot="16200000">
            <a:off x="4167258" y="637301"/>
            <a:ext cx="449445" cy="69127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92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Lige forbindelse 1"/>
          <p:cNvCxnSpPr/>
          <p:nvPr/>
        </p:nvCxnSpPr>
        <p:spPr bwMode="auto">
          <a:xfrm>
            <a:off x="3743908" y="1761827"/>
            <a:ext cx="0" cy="469150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3" name="Tekstboks 14"/>
          <p:cNvSpPr txBox="1"/>
          <p:nvPr/>
        </p:nvSpPr>
        <p:spPr>
          <a:xfrm>
            <a:off x="647564" y="1016732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800" b="1" dirty="0" err="1">
                <a:solidFill>
                  <a:srgbClr val="3F5C59"/>
                </a:solidFill>
                <a:latin typeface="+mj-lt"/>
              </a:rPr>
              <a:t>Impact</a:t>
            </a:r>
            <a:r>
              <a:rPr lang="da-DK" sz="2800" b="1" dirty="0">
                <a:solidFill>
                  <a:srgbClr val="3F5C59"/>
                </a:solidFill>
                <a:latin typeface="+mj-lt"/>
              </a:rPr>
              <a:t> Maps</a:t>
            </a:r>
            <a:endParaRPr lang="en-GB" sz="2800" b="1" dirty="0">
              <a:solidFill>
                <a:srgbClr val="3F5C59"/>
              </a:solidFill>
              <a:latin typeface="+mj-lt"/>
            </a:endParaRPr>
          </a:p>
        </p:txBody>
      </p:sp>
      <p:cxnSp>
        <p:nvCxnSpPr>
          <p:cNvPr id="4" name="Lige pilforbindelse 15"/>
          <p:cNvCxnSpPr/>
          <p:nvPr/>
        </p:nvCxnSpPr>
        <p:spPr bwMode="auto">
          <a:xfrm>
            <a:off x="3581636" y="3645024"/>
            <a:ext cx="522312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2" y="1740143"/>
            <a:ext cx="3507713" cy="467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e 18"/>
          <p:cNvGrpSpPr/>
          <p:nvPr/>
        </p:nvGrpSpPr>
        <p:grpSpPr>
          <a:xfrm>
            <a:off x="1079612" y="2639207"/>
            <a:ext cx="2328576" cy="2211156"/>
            <a:chOff x="4076183" y="4481752"/>
            <a:chExt cx="1895663" cy="1782928"/>
          </a:xfrm>
        </p:grpSpPr>
        <p:sp>
          <p:nvSpPr>
            <p:cNvPr id="7" name="Indlæsning/udlæsning 19"/>
            <p:cNvSpPr/>
            <p:nvPr/>
          </p:nvSpPr>
          <p:spPr bwMode="auto">
            <a:xfrm rot="19326765" flipV="1">
              <a:off x="4076183" y="5333061"/>
              <a:ext cx="1872208" cy="931619"/>
            </a:xfrm>
            <a:prstGeom prst="flowChartInputOutput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8" name="Gruppe 20"/>
            <p:cNvGrpSpPr/>
            <p:nvPr/>
          </p:nvGrpSpPr>
          <p:grpSpPr>
            <a:xfrm>
              <a:off x="4084683" y="4625768"/>
              <a:ext cx="1887163" cy="1507683"/>
              <a:chOff x="4084683" y="4625768"/>
              <a:chExt cx="1887163" cy="1507683"/>
            </a:xfrm>
          </p:grpSpPr>
          <p:sp>
            <p:nvSpPr>
              <p:cNvPr id="10" name="Indlæsning/udlæsning 22"/>
              <p:cNvSpPr/>
              <p:nvPr/>
            </p:nvSpPr>
            <p:spPr bwMode="auto">
              <a:xfrm rot="19326765" flipV="1">
                <a:off x="4099638" y="5201832"/>
                <a:ext cx="1872208" cy="931619"/>
              </a:xfrm>
              <a:prstGeom prst="flowChartInputOutpu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" name="Indlæsning/udlæsning 23"/>
              <p:cNvSpPr/>
              <p:nvPr/>
            </p:nvSpPr>
            <p:spPr bwMode="auto">
              <a:xfrm rot="19326765" flipV="1">
                <a:off x="4084683" y="5057816"/>
                <a:ext cx="1872208" cy="931619"/>
              </a:xfrm>
              <a:prstGeom prst="flowChartInputOutpu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2" name="Indlæsning/udlæsning 24"/>
              <p:cNvSpPr/>
              <p:nvPr/>
            </p:nvSpPr>
            <p:spPr bwMode="auto">
              <a:xfrm rot="19326765" flipV="1">
                <a:off x="4084683" y="4913800"/>
                <a:ext cx="1872208" cy="931619"/>
              </a:xfrm>
              <a:prstGeom prst="flowChartInputOutpu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Indlæsning/udlæsning 25"/>
              <p:cNvSpPr/>
              <p:nvPr/>
            </p:nvSpPr>
            <p:spPr bwMode="auto">
              <a:xfrm rot="19326765" flipV="1">
                <a:off x="4084683" y="4756997"/>
                <a:ext cx="1872208" cy="931619"/>
              </a:xfrm>
              <a:prstGeom prst="flowChartInputOutpu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" name="Indlæsning/udlæsning 26"/>
              <p:cNvSpPr/>
              <p:nvPr/>
            </p:nvSpPr>
            <p:spPr bwMode="auto">
              <a:xfrm rot="19326765" flipV="1">
                <a:off x="4084683" y="4625768"/>
                <a:ext cx="1872208" cy="931619"/>
              </a:xfrm>
              <a:prstGeom prst="flowChartInputOutpu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9" name="Indlæsning/udlæsning 21"/>
            <p:cNvSpPr/>
            <p:nvPr/>
          </p:nvSpPr>
          <p:spPr bwMode="auto">
            <a:xfrm rot="19326765" flipV="1">
              <a:off x="4084683" y="4481752"/>
              <a:ext cx="1872208" cy="931619"/>
            </a:xfrm>
            <a:prstGeom prst="flowChartInputOutput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5" name="Indlæsning/udlæsning 16"/>
          <p:cNvSpPr/>
          <p:nvPr/>
        </p:nvSpPr>
        <p:spPr bwMode="auto">
          <a:xfrm rot="19297761" flipV="1">
            <a:off x="1701982" y="2799408"/>
            <a:ext cx="936595" cy="520307"/>
          </a:xfrm>
          <a:prstGeom prst="flowChartInputOutput">
            <a:avLst/>
          </a:prstGeom>
          <a:solidFill>
            <a:schemeClr val="bg1">
              <a:alpha val="67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832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boks 13"/>
          <p:cNvSpPr txBox="1"/>
          <p:nvPr/>
        </p:nvSpPr>
        <p:spPr>
          <a:xfrm>
            <a:off x="683568" y="1232756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3F5C59"/>
                </a:solidFill>
                <a:latin typeface="+mn-lt"/>
              </a:rPr>
              <a:t>Ensemble</a:t>
            </a:r>
          </a:p>
        </p:txBody>
      </p:sp>
      <p:grpSp>
        <p:nvGrpSpPr>
          <p:cNvPr id="3" name="Gruppe 15"/>
          <p:cNvGrpSpPr/>
          <p:nvPr/>
        </p:nvGrpSpPr>
        <p:grpSpPr>
          <a:xfrm>
            <a:off x="796776" y="2645745"/>
            <a:ext cx="1417376" cy="1631839"/>
            <a:chOff x="1372840" y="2726586"/>
            <a:chExt cx="1417376" cy="1631839"/>
          </a:xfrm>
        </p:grpSpPr>
        <p:grpSp>
          <p:nvGrpSpPr>
            <p:cNvPr id="4" name="Gruppe 1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6" name="Indlæsning/udlæsning 2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7" name="Gruppe 3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8" name="Indlæsning/udlæsning 4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" name="Indlæsning/udlæsning 5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" name="Indlæsning/udlæsning 6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" name="Indlæsning/udlæsning 7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2" name="Indlæsning/udlæsning 8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3" name="Indlæsning/udlæsning 9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Indlæsning/udlæsning 10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Indlæsning/udlæsning 11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6" name="Indlæsning/udlæsning 12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" name="Tekstboks 14"/>
            <p:cNvSpPr txBox="1"/>
            <p:nvPr/>
          </p:nvSpPr>
          <p:spPr>
            <a:xfrm>
              <a:off x="1372840" y="3896760"/>
              <a:ext cx="1417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Setup #1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e 16"/>
          <p:cNvGrpSpPr/>
          <p:nvPr/>
        </p:nvGrpSpPr>
        <p:grpSpPr>
          <a:xfrm>
            <a:off x="2385952" y="2645745"/>
            <a:ext cx="1417376" cy="1619928"/>
            <a:chOff x="1439299" y="2726586"/>
            <a:chExt cx="1417376" cy="1619928"/>
          </a:xfrm>
        </p:grpSpPr>
        <p:grpSp>
          <p:nvGrpSpPr>
            <p:cNvPr id="18" name="Gruppe 17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20" name="Indlæsning/udlæsning 19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21" name="Gruppe 20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22" name="Indlæsning/udlæsning 21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3" name="Indlæsning/udlæsning 22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4" name="Indlæsning/udlæsning 23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" name="Indlæsning/udlæsning 24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6" name="Indlæsning/udlæsning 25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7" name="Indlæsning/udlæsning 26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8" name="Indlæsning/udlæsning 27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9" name="Indlæsning/udlæsning 28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" name="Indlæsning/udlæsning 29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9" name="Tekstboks 18"/>
            <p:cNvSpPr txBox="1"/>
            <p:nvPr/>
          </p:nvSpPr>
          <p:spPr>
            <a:xfrm>
              <a:off x="1439299" y="3884849"/>
              <a:ext cx="1417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Setup #2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uppe 30"/>
          <p:cNvGrpSpPr/>
          <p:nvPr/>
        </p:nvGrpSpPr>
        <p:grpSpPr>
          <a:xfrm>
            <a:off x="6271681" y="2645745"/>
            <a:ext cx="1468672" cy="1619928"/>
            <a:chOff x="1375137" y="2726586"/>
            <a:chExt cx="1468672" cy="1619928"/>
          </a:xfrm>
        </p:grpSpPr>
        <p:grpSp>
          <p:nvGrpSpPr>
            <p:cNvPr id="32" name="Gruppe 31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34" name="Indlæsning/udlæsning 33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35" name="Gruppe 34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36" name="Indlæsning/udlæsning 35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7" name="Indlæsning/udlæsning 36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8" name="Indlæsning/udlæsning 37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9" name="Indlæsning/udlæsning 38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0" name="Indlæsning/udlæsning 39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1" name="Indlæsning/udlæsning 40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2" name="Indlæsning/udlæsning 41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3" name="Indlæsning/udlæsning 42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" name="Indlæsning/udlæsning 43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33" name="Tekstboks 32"/>
            <p:cNvSpPr txBox="1"/>
            <p:nvPr/>
          </p:nvSpPr>
          <p:spPr>
            <a:xfrm>
              <a:off x="1375137" y="3884849"/>
              <a:ext cx="14686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Setup #N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Tekstboks 44"/>
          <p:cNvSpPr txBox="1"/>
          <p:nvPr/>
        </p:nvSpPr>
        <p:spPr>
          <a:xfrm>
            <a:off x="3995936" y="292790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>
                <a:latin typeface="Arial" panose="020B0604020202020204" pitchFamily="34" charset="0"/>
                <a:cs typeface="Arial" panose="020B0604020202020204" pitchFamily="34" charset="0"/>
              </a:rPr>
              <a:t>…..….</a:t>
            </a:r>
            <a:endParaRPr lang="en-GB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Venstre klammeparentes 45"/>
          <p:cNvSpPr/>
          <p:nvPr/>
        </p:nvSpPr>
        <p:spPr bwMode="auto">
          <a:xfrm rot="16200000">
            <a:off x="4059246" y="936025"/>
            <a:ext cx="449445" cy="69127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7" name="Gruppe 61"/>
          <p:cNvGrpSpPr/>
          <p:nvPr/>
        </p:nvGrpSpPr>
        <p:grpSpPr>
          <a:xfrm>
            <a:off x="3713178" y="4842272"/>
            <a:ext cx="1141579" cy="951822"/>
            <a:chOff x="7238521" y="2277314"/>
            <a:chExt cx="2283159" cy="2476386"/>
          </a:xfrm>
          <a:solidFill>
            <a:srgbClr val="FF33CC"/>
          </a:solidFill>
        </p:grpSpPr>
        <p:sp>
          <p:nvSpPr>
            <p:cNvPr id="48" name="Indlæsning/udlæsning 63"/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9" name="Gruppe 64"/>
            <p:cNvGrpSpPr/>
            <p:nvPr/>
          </p:nvGrpSpPr>
          <p:grpSpPr>
            <a:xfrm>
              <a:off x="7238521" y="2277314"/>
              <a:ext cx="2283159" cy="2323986"/>
              <a:chOff x="7238521" y="2277314"/>
              <a:chExt cx="2283159" cy="2323986"/>
            </a:xfrm>
            <a:grpFill/>
          </p:grpSpPr>
          <p:sp>
            <p:nvSpPr>
              <p:cNvPr id="50" name="Indlæsning/udlæsning 65"/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1" name="Indlæsning/udlæsning 66"/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2" name="Indlæsning/udlæsning 67"/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3" name="Indlæsning/udlæsning 68"/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4" name="Indlæsning/udlæsning 69"/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" name="Indlæsning/udlæsning 70"/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Indlæsning/udlæsning 71"/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7" name="Indlæsning/udlæsning 72"/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8" name="Indlæsning/udlæsning 73"/>
              <p:cNvSpPr/>
              <p:nvPr/>
            </p:nvSpPr>
            <p:spPr bwMode="auto">
              <a:xfrm rot="19297761" flipV="1">
                <a:off x="7238521" y="2277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9216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boks 13"/>
          <p:cNvSpPr txBox="1"/>
          <p:nvPr/>
        </p:nvSpPr>
        <p:spPr>
          <a:xfrm>
            <a:off x="683568" y="1232756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3F5C59"/>
                </a:solidFill>
                <a:latin typeface="+mn-lt"/>
              </a:rPr>
              <a:t>Multi Model</a:t>
            </a:r>
          </a:p>
        </p:txBody>
      </p:sp>
      <p:grpSp>
        <p:nvGrpSpPr>
          <p:cNvPr id="3" name="Gruppe 15"/>
          <p:cNvGrpSpPr/>
          <p:nvPr/>
        </p:nvGrpSpPr>
        <p:grpSpPr>
          <a:xfrm>
            <a:off x="796776" y="2645745"/>
            <a:ext cx="1452642" cy="1631839"/>
            <a:chOff x="1372840" y="2726586"/>
            <a:chExt cx="1452642" cy="1631839"/>
          </a:xfrm>
        </p:grpSpPr>
        <p:grpSp>
          <p:nvGrpSpPr>
            <p:cNvPr id="4" name="Gruppe 1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6" name="Indlæsning/udlæsning 2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7" name="Gruppe 3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8" name="Indlæsning/udlæsning 4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" name="Indlæsning/udlæsning 5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" name="Indlæsning/udlæsning 6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" name="Indlæsning/udlæsning 7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2" name="Indlæsning/udlæsning 8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3" name="Indlæsning/udlæsning 9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Indlæsning/udlæsning 10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Indlæsning/udlæsning 11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6" name="Indlæsning/udlæsning 12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" name="Tekstboks 14"/>
            <p:cNvSpPr txBox="1"/>
            <p:nvPr/>
          </p:nvSpPr>
          <p:spPr>
            <a:xfrm>
              <a:off x="1372840" y="3896760"/>
              <a:ext cx="14526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Model #1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pe 16"/>
          <p:cNvGrpSpPr/>
          <p:nvPr/>
        </p:nvGrpSpPr>
        <p:grpSpPr>
          <a:xfrm>
            <a:off x="2385952" y="2645745"/>
            <a:ext cx="1452642" cy="1619928"/>
            <a:chOff x="1439299" y="2726586"/>
            <a:chExt cx="1452642" cy="1619928"/>
          </a:xfrm>
        </p:grpSpPr>
        <p:grpSp>
          <p:nvGrpSpPr>
            <p:cNvPr id="18" name="Gruppe 17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20" name="Indlæsning/udlæsning 19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21" name="Gruppe 20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22" name="Indlæsning/udlæsning 21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3" name="Indlæsning/udlæsning 22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4" name="Indlæsning/udlæsning 23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" name="Indlæsning/udlæsning 24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6" name="Indlæsning/udlæsning 25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7" name="Indlæsning/udlæsning 26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8" name="Indlæsning/udlæsning 27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9" name="Indlæsning/udlæsning 28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" name="Indlæsning/udlæsning 29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9" name="Tekstboks 18"/>
            <p:cNvSpPr txBox="1"/>
            <p:nvPr/>
          </p:nvSpPr>
          <p:spPr>
            <a:xfrm>
              <a:off x="1439299" y="3884849"/>
              <a:ext cx="14526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Model #2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uppe 30"/>
          <p:cNvGrpSpPr/>
          <p:nvPr/>
        </p:nvGrpSpPr>
        <p:grpSpPr>
          <a:xfrm>
            <a:off x="6271681" y="2645745"/>
            <a:ext cx="1503938" cy="1619928"/>
            <a:chOff x="1375137" y="2726586"/>
            <a:chExt cx="1503938" cy="1619928"/>
          </a:xfrm>
        </p:grpSpPr>
        <p:grpSp>
          <p:nvGrpSpPr>
            <p:cNvPr id="32" name="Gruppe 31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34" name="Indlæsning/udlæsning 33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35" name="Gruppe 34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36" name="Indlæsning/udlæsning 35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7" name="Indlæsning/udlæsning 36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8" name="Indlæsning/udlæsning 37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9" name="Indlæsning/udlæsning 38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0" name="Indlæsning/udlæsning 39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1" name="Indlæsning/udlæsning 40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2" name="Indlæsning/udlæsning 41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3" name="Indlæsning/udlæsning 42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" name="Indlæsning/udlæsning 43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33" name="Tekstboks 32"/>
            <p:cNvSpPr txBox="1"/>
            <p:nvPr/>
          </p:nvSpPr>
          <p:spPr>
            <a:xfrm>
              <a:off x="1375137" y="3884849"/>
              <a:ext cx="15039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Model #N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Tekstboks 44"/>
          <p:cNvSpPr txBox="1"/>
          <p:nvPr/>
        </p:nvSpPr>
        <p:spPr>
          <a:xfrm>
            <a:off x="3995936" y="292790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>
                <a:latin typeface="Arial" panose="020B0604020202020204" pitchFamily="34" charset="0"/>
                <a:cs typeface="Arial" panose="020B0604020202020204" pitchFamily="34" charset="0"/>
              </a:rPr>
              <a:t>…..….</a:t>
            </a:r>
            <a:endParaRPr lang="en-GB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Venstre klammeparentes 45"/>
          <p:cNvSpPr/>
          <p:nvPr/>
        </p:nvSpPr>
        <p:spPr bwMode="auto">
          <a:xfrm rot="16200000">
            <a:off x="4059246" y="936025"/>
            <a:ext cx="449445" cy="69127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7" name="Gruppe 61"/>
          <p:cNvGrpSpPr/>
          <p:nvPr/>
        </p:nvGrpSpPr>
        <p:grpSpPr>
          <a:xfrm>
            <a:off x="3713178" y="4842272"/>
            <a:ext cx="1141579" cy="951822"/>
            <a:chOff x="7238521" y="2277314"/>
            <a:chExt cx="2283159" cy="2476386"/>
          </a:xfrm>
          <a:solidFill>
            <a:srgbClr val="FF33CC"/>
          </a:solidFill>
        </p:grpSpPr>
        <p:sp>
          <p:nvSpPr>
            <p:cNvPr id="48" name="Indlæsning/udlæsning 63"/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9" name="Gruppe 64"/>
            <p:cNvGrpSpPr/>
            <p:nvPr/>
          </p:nvGrpSpPr>
          <p:grpSpPr>
            <a:xfrm>
              <a:off x="7238521" y="2277314"/>
              <a:ext cx="2283159" cy="2323986"/>
              <a:chOff x="7238521" y="2277314"/>
              <a:chExt cx="2283159" cy="2323986"/>
            </a:xfrm>
            <a:grpFill/>
          </p:grpSpPr>
          <p:sp>
            <p:nvSpPr>
              <p:cNvPr id="50" name="Indlæsning/udlæsning 65"/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1" name="Indlæsning/udlæsning 66"/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2" name="Indlæsning/udlæsning 67"/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3" name="Indlæsning/udlæsning 68"/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4" name="Indlæsning/udlæsning 69"/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" name="Indlæsning/udlæsning 70"/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Indlæsning/udlæsning 71"/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7" name="Indlæsning/udlæsning 72"/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8" name="Indlæsning/udlæsning 73"/>
              <p:cNvSpPr/>
              <p:nvPr/>
            </p:nvSpPr>
            <p:spPr bwMode="auto">
              <a:xfrm rot="19297761" flipV="1">
                <a:off x="7238521" y="2277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5678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boks 13"/>
          <p:cNvSpPr txBox="1"/>
          <p:nvPr/>
        </p:nvSpPr>
        <p:spPr>
          <a:xfrm>
            <a:off x="683568" y="1232756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3F5C59"/>
                </a:solidFill>
                <a:latin typeface="+mn-lt"/>
              </a:rPr>
              <a:t>Summary for area/day/week</a:t>
            </a:r>
          </a:p>
        </p:txBody>
      </p:sp>
      <p:grpSp>
        <p:nvGrpSpPr>
          <p:cNvPr id="59" name="Gruppe 15">
            <a:extLst>
              <a:ext uri="{FF2B5EF4-FFF2-40B4-BE49-F238E27FC236}">
                <a16:creationId xmlns:a16="http://schemas.microsoft.com/office/drawing/2014/main" id="{57A56EF0-52EA-4A30-AD6E-1A54B0B19F2C}"/>
              </a:ext>
            </a:extLst>
          </p:cNvPr>
          <p:cNvGrpSpPr/>
          <p:nvPr/>
        </p:nvGrpSpPr>
        <p:grpSpPr>
          <a:xfrm>
            <a:off x="971600" y="2577378"/>
            <a:ext cx="1141579" cy="1601785"/>
            <a:chOff x="1547664" y="2726586"/>
            <a:chExt cx="1141579" cy="1601785"/>
          </a:xfrm>
        </p:grpSpPr>
        <p:grpSp>
          <p:nvGrpSpPr>
            <p:cNvPr id="60" name="Gruppe 1">
              <a:extLst>
                <a:ext uri="{FF2B5EF4-FFF2-40B4-BE49-F238E27FC236}">
                  <a16:creationId xmlns:a16="http://schemas.microsoft.com/office/drawing/2014/main" id="{6C56E775-4130-4084-BCCC-C1126C6EA24B}"/>
                </a:ext>
              </a:extLst>
            </p:cNvPr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62" name="Indlæsning/udlæsning 2">
                <a:extLst>
                  <a:ext uri="{FF2B5EF4-FFF2-40B4-BE49-F238E27FC236}">
                    <a16:creationId xmlns:a16="http://schemas.microsoft.com/office/drawing/2014/main" id="{1B67A476-2D40-42A3-8AF0-FE41C4E7E28A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63" name="Gruppe 3">
                <a:extLst>
                  <a:ext uri="{FF2B5EF4-FFF2-40B4-BE49-F238E27FC236}">
                    <a16:creationId xmlns:a16="http://schemas.microsoft.com/office/drawing/2014/main" id="{9034325B-1036-4C44-92E4-6FCF6E5F359B}"/>
                  </a:ext>
                </a:extLst>
              </p:cNvPr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64" name="Indlæsning/udlæsning 4">
                  <a:extLst>
                    <a:ext uri="{FF2B5EF4-FFF2-40B4-BE49-F238E27FC236}">
                      <a16:creationId xmlns:a16="http://schemas.microsoft.com/office/drawing/2014/main" id="{E9D8281E-F006-4576-9278-FCDCEEF90626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5" name="Indlæsning/udlæsning 5">
                  <a:extLst>
                    <a:ext uri="{FF2B5EF4-FFF2-40B4-BE49-F238E27FC236}">
                      <a16:creationId xmlns:a16="http://schemas.microsoft.com/office/drawing/2014/main" id="{08D182B0-177C-4D61-B64B-022D15145305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6" name="Indlæsning/udlæsning 6">
                  <a:extLst>
                    <a:ext uri="{FF2B5EF4-FFF2-40B4-BE49-F238E27FC236}">
                      <a16:creationId xmlns:a16="http://schemas.microsoft.com/office/drawing/2014/main" id="{7F6AB5EE-3897-48C4-9AF8-86114FAF8DC5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7" name="Indlæsning/udlæsning 7">
                  <a:extLst>
                    <a:ext uri="{FF2B5EF4-FFF2-40B4-BE49-F238E27FC236}">
                      <a16:creationId xmlns:a16="http://schemas.microsoft.com/office/drawing/2014/main" id="{015C15B4-DA47-43FB-BA72-FC65B7CC0902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8" name="Indlæsning/udlæsning 8">
                  <a:extLst>
                    <a:ext uri="{FF2B5EF4-FFF2-40B4-BE49-F238E27FC236}">
                      <a16:creationId xmlns:a16="http://schemas.microsoft.com/office/drawing/2014/main" id="{FF09C195-C967-4B64-B423-4C0868FE6E01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9" name="Indlæsning/udlæsning 9">
                  <a:extLst>
                    <a:ext uri="{FF2B5EF4-FFF2-40B4-BE49-F238E27FC236}">
                      <a16:creationId xmlns:a16="http://schemas.microsoft.com/office/drawing/2014/main" id="{6C217444-09DC-4F18-9461-67DFDC89CCAF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0" name="Indlæsning/udlæsning 10">
                  <a:extLst>
                    <a:ext uri="{FF2B5EF4-FFF2-40B4-BE49-F238E27FC236}">
                      <a16:creationId xmlns:a16="http://schemas.microsoft.com/office/drawing/2014/main" id="{83FDD59B-34F7-4C1F-99D4-A5E95C5A22F1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1" name="Indlæsning/udlæsning 11">
                  <a:extLst>
                    <a:ext uri="{FF2B5EF4-FFF2-40B4-BE49-F238E27FC236}">
                      <a16:creationId xmlns:a16="http://schemas.microsoft.com/office/drawing/2014/main" id="{664B0C49-20F3-4B3C-8E9B-00F1F63D7058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2" name="Indlæsning/udlæsning 12">
                  <a:extLst>
                    <a:ext uri="{FF2B5EF4-FFF2-40B4-BE49-F238E27FC236}">
                      <a16:creationId xmlns:a16="http://schemas.microsoft.com/office/drawing/2014/main" id="{D0C9C561-BDC5-424C-9C35-36E95E336BBB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61" name="Tekstboks 14">
              <a:extLst>
                <a:ext uri="{FF2B5EF4-FFF2-40B4-BE49-F238E27FC236}">
                  <a16:creationId xmlns:a16="http://schemas.microsoft.com/office/drawing/2014/main" id="{57D5049F-F6B4-4D88-93EB-AE46FCEECBCE}"/>
                </a:ext>
              </a:extLst>
            </p:cNvPr>
            <p:cNvSpPr txBox="1"/>
            <p:nvPr/>
          </p:nvSpPr>
          <p:spPr>
            <a:xfrm>
              <a:off x="1605000" y="3866706"/>
              <a:ext cx="955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00:00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3" name="Tekstboks 44">
            <a:extLst>
              <a:ext uri="{FF2B5EF4-FFF2-40B4-BE49-F238E27FC236}">
                <a16:creationId xmlns:a16="http://schemas.microsoft.com/office/drawing/2014/main" id="{C54610AD-706D-4047-AD5D-BE01DB4FC39A}"/>
              </a:ext>
            </a:extLst>
          </p:cNvPr>
          <p:cNvSpPr txBox="1"/>
          <p:nvPr/>
        </p:nvSpPr>
        <p:spPr>
          <a:xfrm>
            <a:off x="3995936" y="2916605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>
                <a:latin typeface="Arial" panose="020B0604020202020204" pitchFamily="34" charset="0"/>
                <a:cs typeface="Arial" panose="020B0604020202020204" pitchFamily="34" charset="0"/>
              </a:rPr>
              <a:t>…..….</a:t>
            </a:r>
            <a:endParaRPr lang="en-GB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Venstre klammeparentes 73">
            <a:extLst>
              <a:ext uri="{FF2B5EF4-FFF2-40B4-BE49-F238E27FC236}">
                <a16:creationId xmlns:a16="http://schemas.microsoft.com/office/drawing/2014/main" id="{157433BF-6DBB-46AB-A3F9-704B5F43F047}"/>
              </a:ext>
            </a:extLst>
          </p:cNvPr>
          <p:cNvSpPr/>
          <p:nvPr/>
        </p:nvSpPr>
        <p:spPr bwMode="auto">
          <a:xfrm rot="16200000">
            <a:off x="4059246" y="936025"/>
            <a:ext cx="449445" cy="69127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5" name="Gruppe 61">
            <a:extLst>
              <a:ext uri="{FF2B5EF4-FFF2-40B4-BE49-F238E27FC236}">
                <a16:creationId xmlns:a16="http://schemas.microsoft.com/office/drawing/2014/main" id="{691EEC8D-225D-486C-9699-3891ED3889FC}"/>
              </a:ext>
            </a:extLst>
          </p:cNvPr>
          <p:cNvGrpSpPr/>
          <p:nvPr/>
        </p:nvGrpSpPr>
        <p:grpSpPr>
          <a:xfrm>
            <a:off x="3713178" y="4842272"/>
            <a:ext cx="1141579" cy="951822"/>
            <a:chOff x="7238521" y="2277314"/>
            <a:chExt cx="2283159" cy="2476386"/>
          </a:xfrm>
          <a:solidFill>
            <a:srgbClr val="FF33CC"/>
          </a:solidFill>
        </p:grpSpPr>
        <p:sp>
          <p:nvSpPr>
            <p:cNvPr id="76" name="Indlæsning/udlæsning 63">
              <a:extLst>
                <a:ext uri="{FF2B5EF4-FFF2-40B4-BE49-F238E27FC236}">
                  <a16:creationId xmlns:a16="http://schemas.microsoft.com/office/drawing/2014/main" id="{DB91CE65-5696-4EE9-8510-CE6C00609914}"/>
                </a:ext>
              </a:extLst>
            </p:cNvPr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77" name="Gruppe 64">
              <a:extLst>
                <a:ext uri="{FF2B5EF4-FFF2-40B4-BE49-F238E27FC236}">
                  <a16:creationId xmlns:a16="http://schemas.microsoft.com/office/drawing/2014/main" id="{51A63022-136A-49E0-9DB6-3A0654C6A872}"/>
                </a:ext>
              </a:extLst>
            </p:cNvPr>
            <p:cNvGrpSpPr/>
            <p:nvPr/>
          </p:nvGrpSpPr>
          <p:grpSpPr>
            <a:xfrm>
              <a:off x="7238521" y="2277314"/>
              <a:ext cx="2283159" cy="2323986"/>
              <a:chOff x="7238521" y="2277314"/>
              <a:chExt cx="2283159" cy="2323986"/>
            </a:xfrm>
            <a:grpFill/>
          </p:grpSpPr>
          <p:sp>
            <p:nvSpPr>
              <p:cNvPr id="78" name="Indlæsning/udlæsning 65">
                <a:extLst>
                  <a:ext uri="{FF2B5EF4-FFF2-40B4-BE49-F238E27FC236}">
                    <a16:creationId xmlns:a16="http://schemas.microsoft.com/office/drawing/2014/main" id="{0A5FB14C-2B7B-4766-88EE-AF5C74E3A61D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9" name="Indlæsning/udlæsning 66">
                <a:extLst>
                  <a:ext uri="{FF2B5EF4-FFF2-40B4-BE49-F238E27FC236}">
                    <a16:creationId xmlns:a16="http://schemas.microsoft.com/office/drawing/2014/main" id="{4D69F95A-2CF1-4B68-99DA-CFEC3775353D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0" name="Indlæsning/udlæsning 67">
                <a:extLst>
                  <a:ext uri="{FF2B5EF4-FFF2-40B4-BE49-F238E27FC236}">
                    <a16:creationId xmlns:a16="http://schemas.microsoft.com/office/drawing/2014/main" id="{DAD6915C-962B-4FC6-BC8E-43A2DDE77E32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1" name="Indlæsning/udlæsning 68">
                <a:extLst>
                  <a:ext uri="{FF2B5EF4-FFF2-40B4-BE49-F238E27FC236}">
                    <a16:creationId xmlns:a16="http://schemas.microsoft.com/office/drawing/2014/main" id="{B269D10D-8DD9-4B5E-B3D5-FBDF0A2E0AF2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2" name="Indlæsning/udlæsning 69">
                <a:extLst>
                  <a:ext uri="{FF2B5EF4-FFF2-40B4-BE49-F238E27FC236}">
                    <a16:creationId xmlns:a16="http://schemas.microsoft.com/office/drawing/2014/main" id="{5D91F054-8637-4DCB-8771-A8D5FBA38806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3" name="Indlæsning/udlæsning 70">
                <a:extLst>
                  <a:ext uri="{FF2B5EF4-FFF2-40B4-BE49-F238E27FC236}">
                    <a16:creationId xmlns:a16="http://schemas.microsoft.com/office/drawing/2014/main" id="{CA651048-5F97-4AD1-AE72-9E2ACA0D3503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4" name="Indlæsning/udlæsning 71">
                <a:extLst>
                  <a:ext uri="{FF2B5EF4-FFF2-40B4-BE49-F238E27FC236}">
                    <a16:creationId xmlns:a16="http://schemas.microsoft.com/office/drawing/2014/main" id="{0AC04703-0F88-48F4-A172-85A203764F43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5" name="Indlæsning/udlæsning 72">
                <a:extLst>
                  <a:ext uri="{FF2B5EF4-FFF2-40B4-BE49-F238E27FC236}">
                    <a16:creationId xmlns:a16="http://schemas.microsoft.com/office/drawing/2014/main" id="{649CCEE1-757A-4F3C-A279-355E4B53F70A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6" name="Indlæsning/udlæsning 73">
                <a:extLst>
                  <a:ext uri="{FF2B5EF4-FFF2-40B4-BE49-F238E27FC236}">
                    <a16:creationId xmlns:a16="http://schemas.microsoft.com/office/drawing/2014/main" id="{3A3FF903-E4B9-4DE6-AEDF-2D0DCAFB40E9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2277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87" name="Gruppe 15">
            <a:extLst>
              <a:ext uri="{FF2B5EF4-FFF2-40B4-BE49-F238E27FC236}">
                <a16:creationId xmlns:a16="http://schemas.microsoft.com/office/drawing/2014/main" id="{5FF8AD37-821F-478D-8FCD-9EFC3F81CE3C}"/>
              </a:ext>
            </a:extLst>
          </p:cNvPr>
          <p:cNvGrpSpPr/>
          <p:nvPr/>
        </p:nvGrpSpPr>
        <p:grpSpPr>
          <a:xfrm>
            <a:off x="2488024" y="2577378"/>
            <a:ext cx="1141579" cy="1601785"/>
            <a:chOff x="1547664" y="2726586"/>
            <a:chExt cx="1141579" cy="1601785"/>
          </a:xfrm>
        </p:grpSpPr>
        <p:grpSp>
          <p:nvGrpSpPr>
            <p:cNvPr id="88" name="Gruppe 1">
              <a:extLst>
                <a:ext uri="{FF2B5EF4-FFF2-40B4-BE49-F238E27FC236}">
                  <a16:creationId xmlns:a16="http://schemas.microsoft.com/office/drawing/2014/main" id="{AFD85A35-4B69-41F0-91FC-8A9A01E59914}"/>
                </a:ext>
              </a:extLst>
            </p:cNvPr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90" name="Indlæsning/udlæsning 2">
                <a:extLst>
                  <a:ext uri="{FF2B5EF4-FFF2-40B4-BE49-F238E27FC236}">
                    <a16:creationId xmlns:a16="http://schemas.microsoft.com/office/drawing/2014/main" id="{23E89FFE-D980-4D13-8598-8EF0D8A9DECB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91" name="Gruppe 3">
                <a:extLst>
                  <a:ext uri="{FF2B5EF4-FFF2-40B4-BE49-F238E27FC236}">
                    <a16:creationId xmlns:a16="http://schemas.microsoft.com/office/drawing/2014/main" id="{A739A03C-E345-4E35-A58F-BC7C7F691BD3}"/>
                  </a:ext>
                </a:extLst>
              </p:cNvPr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92" name="Indlæsning/udlæsning 4">
                  <a:extLst>
                    <a:ext uri="{FF2B5EF4-FFF2-40B4-BE49-F238E27FC236}">
                      <a16:creationId xmlns:a16="http://schemas.microsoft.com/office/drawing/2014/main" id="{7F97A778-47EC-4617-AD4A-F0C3D42DFF66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3" name="Indlæsning/udlæsning 5">
                  <a:extLst>
                    <a:ext uri="{FF2B5EF4-FFF2-40B4-BE49-F238E27FC236}">
                      <a16:creationId xmlns:a16="http://schemas.microsoft.com/office/drawing/2014/main" id="{0A27BD15-BB60-4ACD-ACBD-B33717DA079F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4" name="Indlæsning/udlæsning 6">
                  <a:extLst>
                    <a:ext uri="{FF2B5EF4-FFF2-40B4-BE49-F238E27FC236}">
                      <a16:creationId xmlns:a16="http://schemas.microsoft.com/office/drawing/2014/main" id="{11DF6C64-7373-44EF-8202-407D37A0DFED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5" name="Indlæsning/udlæsning 7">
                  <a:extLst>
                    <a:ext uri="{FF2B5EF4-FFF2-40B4-BE49-F238E27FC236}">
                      <a16:creationId xmlns:a16="http://schemas.microsoft.com/office/drawing/2014/main" id="{63EDBC6F-192C-4374-8502-1A81AF9D872A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6" name="Indlæsning/udlæsning 8">
                  <a:extLst>
                    <a:ext uri="{FF2B5EF4-FFF2-40B4-BE49-F238E27FC236}">
                      <a16:creationId xmlns:a16="http://schemas.microsoft.com/office/drawing/2014/main" id="{EE909093-D5FE-4D5F-9FD4-1B0AC92C1A84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7" name="Indlæsning/udlæsning 9">
                  <a:extLst>
                    <a:ext uri="{FF2B5EF4-FFF2-40B4-BE49-F238E27FC236}">
                      <a16:creationId xmlns:a16="http://schemas.microsoft.com/office/drawing/2014/main" id="{90F883F3-0560-49BE-9A41-07DA68244FF9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8" name="Indlæsning/udlæsning 10">
                  <a:extLst>
                    <a:ext uri="{FF2B5EF4-FFF2-40B4-BE49-F238E27FC236}">
                      <a16:creationId xmlns:a16="http://schemas.microsoft.com/office/drawing/2014/main" id="{D204C25E-A4AD-47F1-9351-588DD7695D1B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9" name="Indlæsning/udlæsning 11">
                  <a:extLst>
                    <a:ext uri="{FF2B5EF4-FFF2-40B4-BE49-F238E27FC236}">
                      <a16:creationId xmlns:a16="http://schemas.microsoft.com/office/drawing/2014/main" id="{4F14D0F2-E733-4497-ABCC-CEF7CED4B114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0" name="Indlæsning/udlæsning 12">
                  <a:extLst>
                    <a:ext uri="{FF2B5EF4-FFF2-40B4-BE49-F238E27FC236}">
                      <a16:creationId xmlns:a16="http://schemas.microsoft.com/office/drawing/2014/main" id="{DC3903F4-2034-43B6-B289-71D27DF07C64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89" name="Tekstboks 14">
              <a:extLst>
                <a:ext uri="{FF2B5EF4-FFF2-40B4-BE49-F238E27FC236}">
                  <a16:creationId xmlns:a16="http://schemas.microsoft.com/office/drawing/2014/main" id="{DB87FEAA-8398-4470-9689-2375755DD5FB}"/>
                </a:ext>
              </a:extLst>
            </p:cNvPr>
            <p:cNvSpPr txBox="1"/>
            <p:nvPr/>
          </p:nvSpPr>
          <p:spPr>
            <a:xfrm>
              <a:off x="1605000" y="3866706"/>
              <a:ext cx="955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01:00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1" name="Gruppe 15">
            <a:extLst>
              <a:ext uri="{FF2B5EF4-FFF2-40B4-BE49-F238E27FC236}">
                <a16:creationId xmlns:a16="http://schemas.microsoft.com/office/drawing/2014/main" id="{3A78BBC7-1C9A-41FF-A83C-DCC58B90E01D}"/>
              </a:ext>
            </a:extLst>
          </p:cNvPr>
          <p:cNvGrpSpPr/>
          <p:nvPr/>
        </p:nvGrpSpPr>
        <p:grpSpPr>
          <a:xfrm>
            <a:off x="6577340" y="2668511"/>
            <a:ext cx="1141579" cy="1601785"/>
            <a:chOff x="1547664" y="2726586"/>
            <a:chExt cx="1141579" cy="1601785"/>
          </a:xfrm>
        </p:grpSpPr>
        <p:grpSp>
          <p:nvGrpSpPr>
            <p:cNvPr id="102" name="Gruppe 1">
              <a:extLst>
                <a:ext uri="{FF2B5EF4-FFF2-40B4-BE49-F238E27FC236}">
                  <a16:creationId xmlns:a16="http://schemas.microsoft.com/office/drawing/2014/main" id="{5BB5A14F-2874-4ACD-91A9-3F47A86C4BBD}"/>
                </a:ext>
              </a:extLst>
            </p:cNvPr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104" name="Indlæsning/udlæsning 2">
                <a:extLst>
                  <a:ext uri="{FF2B5EF4-FFF2-40B4-BE49-F238E27FC236}">
                    <a16:creationId xmlns:a16="http://schemas.microsoft.com/office/drawing/2014/main" id="{FA2B817B-E0DC-4EFA-8AE4-3F52A84C47D2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105" name="Gruppe 3">
                <a:extLst>
                  <a:ext uri="{FF2B5EF4-FFF2-40B4-BE49-F238E27FC236}">
                    <a16:creationId xmlns:a16="http://schemas.microsoft.com/office/drawing/2014/main" id="{F628AB3D-88F8-47C7-B642-AB1A5F5BB8F8}"/>
                  </a:ext>
                </a:extLst>
              </p:cNvPr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106" name="Indlæsning/udlæsning 4">
                  <a:extLst>
                    <a:ext uri="{FF2B5EF4-FFF2-40B4-BE49-F238E27FC236}">
                      <a16:creationId xmlns:a16="http://schemas.microsoft.com/office/drawing/2014/main" id="{EE5B7F61-608D-4A42-8A13-2BCCB12F4BB5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7" name="Indlæsning/udlæsning 5">
                  <a:extLst>
                    <a:ext uri="{FF2B5EF4-FFF2-40B4-BE49-F238E27FC236}">
                      <a16:creationId xmlns:a16="http://schemas.microsoft.com/office/drawing/2014/main" id="{E9301285-89BD-4E03-86D4-96382890787E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8" name="Indlæsning/udlæsning 6">
                  <a:extLst>
                    <a:ext uri="{FF2B5EF4-FFF2-40B4-BE49-F238E27FC236}">
                      <a16:creationId xmlns:a16="http://schemas.microsoft.com/office/drawing/2014/main" id="{762B9840-389B-431F-9078-53158E172590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9" name="Indlæsning/udlæsning 7">
                  <a:extLst>
                    <a:ext uri="{FF2B5EF4-FFF2-40B4-BE49-F238E27FC236}">
                      <a16:creationId xmlns:a16="http://schemas.microsoft.com/office/drawing/2014/main" id="{15B230CE-831E-4685-9F51-91843036CE6C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0" name="Indlæsning/udlæsning 8">
                  <a:extLst>
                    <a:ext uri="{FF2B5EF4-FFF2-40B4-BE49-F238E27FC236}">
                      <a16:creationId xmlns:a16="http://schemas.microsoft.com/office/drawing/2014/main" id="{28B5D255-66B0-444A-A853-DA988326313C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1" name="Indlæsning/udlæsning 9">
                  <a:extLst>
                    <a:ext uri="{FF2B5EF4-FFF2-40B4-BE49-F238E27FC236}">
                      <a16:creationId xmlns:a16="http://schemas.microsoft.com/office/drawing/2014/main" id="{7D8195BF-D245-47CD-9658-1209596149BA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2" name="Indlæsning/udlæsning 10">
                  <a:extLst>
                    <a:ext uri="{FF2B5EF4-FFF2-40B4-BE49-F238E27FC236}">
                      <a16:creationId xmlns:a16="http://schemas.microsoft.com/office/drawing/2014/main" id="{51DFC526-F425-430E-AC84-BA0F9C68F994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3" name="Indlæsning/udlæsning 11">
                  <a:extLst>
                    <a:ext uri="{FF2B5EF4-FFF2-40B4-BE49-F238E27FC236}">
                      <a16:creationId xmlns:a16="http://schemas.microsoft.com/office/drawing/2014/main" id="{BBF228D3-3B69-40F2-8E79-54890F194628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4" name="Indlæsning/udlæsning 12">
                  <a:extLst>
                    <a:ext uri="{FF2B5EF4-FFF2-40B4-BE49-F238E27FC236}">
                      <a16:creationId xmlns:a16="http://schemas.microsoft.com/office/drawing/2014/main" id="{75D383D9-3F13-4F7C-8CA3-60C4492595A6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03" name="Tekstboks 14">
              <a:extLst>
                <a:ext uri="{FF2B5EF4-FFF2-40B4-BE49-F238E27FC236}">
                  <a16:creationId xmlns:a16="http://schemas.microsoft.com/office/drawing/2014/main" id="{BDA7D04D-4987-4BF0-8DEE-EF31DF3E6913}"/>
                </a:ext>
              </a:extLst>
            </p:cNvPr>
            <p:cNvSpPr txBox="1"/>
            <p:nvPr/>
          </p:nvSpPr>
          <p:spPr>
            <a:xfrm>
              <a:off x="1605000" y="3866706"/>
              <a:ext cx="955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23:00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4067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boks 13"/>
          <p:cNvSpPr txBox="1"/>
          <p:nvPr/>
        </p:nvSpPr>
        <p:spPr>
          <a:xfrm>
            <a:off x="683568" y="1232756"/>
            <a:ext cx="7884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800" b="1" dirty="0">
                <a:solidFill>
                  <a:srgbClr val="3F5C59"/>
                </a:solidFill>
                <a:latin typeface="+mj-lt"/>
              </a:rPr>
              <a:t>Climatology</a:t>
            </a:r>
            <a:endParaRPr lang="en-GB" sz="2800" b="1" dirty="0">
              <a:solidFill>
                <a:srgbClr val="3F5C59"/>
              </a:solidFill>
              <a:latin typeface="+mj-lt"/>
            </a:endParaRPr>
          </a:p>
        </p:txBody>
      </p:sp>
      <p:grpSp>
        <p:nvGrpSpPr>
          <p:cNvPr id="3" name="Gruppe 15"/>
          <p:cNvGrpSpPr/>
          <p:nvPr/>
        </p:nvGrpSpPr>
        <p:grpSpPr>
          <a:xfrm>
            <a:off x="971600" y="2577378"/>
            <a:ext cx="1141579" cy="1601785"/>
            <a:chOff x="1547664" y="2726586"/>
            <a:chExt cx="1141579" cy="1601785"/>
          </a:xfrm>
        </p:grpSpPr>
        <p:grpSp>
          <p:nvGrpSpPr>
            <p:cNvPr id="4" name="Gruppe 1"/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6" name="Indlæsning/udlæsning 2"/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7" name="Gruppe 3"/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8" name="Indlæsning/udlæsning 4"/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" name="Indlæsning/udlæsning 5"/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" name="Indlæsning/udlæsning 6"/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" name="Indlæsning/udlæsning 7"/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2" name="Indlæsning/udlæsning 8"/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3" name="Indlæsning/udlæsning 9"/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Indlæsning/udlæsning 10"/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Indlæsning/udlæsning 11"/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6" name="Indlæsning/udlæsning 12"/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" name="Tekstboks 14"/>
            <p:cNvSpPr txBox="1"/>
            <p:nvPr/>
          </p:nvSpPr>
          <p:spPr>
            <a:xfrm>
              <a:off x="1605000" y="3866706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1990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Tekstboks 44"/>
          <p:cNvSpPr txBox="1"/>
          <p:nvPr/>
        </p:nvSpPr>
        <p:spPr>
          <a:xfrm>
            <a:off x="3995936" y="2916605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5400" dirty="0">
                <a:latin typeface="Arial" panose="020B0604020202020204" pitchFamily="34" charset="0"/>
                <a:cs typeface="Arial" panose="020B0604020202020204" pitchFamily="34" charset="0"/>
              </a:rPr>
              <a:t>…..….</a:t>
            </a:r>
            <a:endParaRPr lang="en-GB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Venstre klammeparentes 45"/>
          <p:cNvSpPr/>
          <p:nvPr/>
        </p:nvSpPr>
        <p:spPr bwMode="auto">
          <a:xfrm rot="16200000">
            <a:off x="4059246" y="936025"/>
            <a:ext cx="449445" cy="6912768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7" name="Gruppe 61"/>
          <p:cNvGrpSpPr/>
          <p:nvPr/>
        </p:nvGrpSpPr>
        <p:grpSpPr>
          <a:xfrm>
            <a:off x="3713178" y="4842272"/>
            <a:ext cx="1141579" cy="951822"/>
            <a:chOff x="7238521" y="2277314"/>
            <a:chExt cx="2283159" cy="2476386"/>
          </a:xfrm>
          <a:solidFill>
            <a:srgbClr val="FF33CC"/>
          </a:solidFill>
        </p:grpSpPr>
        <p:sp>
          <p:nvSpPr>
            <p:cNvPr id="48" name="Indlæsning/udlæsning 63"/>
            <p:cNvSpPr/>
            <p:nvPr/>
          </p:nvSpPr>
          <p:spPr bwMode="auto">
            <a:xfrm rot="19297761" flipV="1">
              <a:off x="7238521" y="3648914"/>
              <a:ext cx="2283159" cy="1104786"/>
            </a:xfrm>
            <a:prstGeom prst="flowChartInputOutpu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9" name="Gruppe 64"/>
            <p:cNvGrpSpPr/>
            <p:nvPr/>
          </p:nvGrpSpPr>
          <p:grpSpPr>
            <a:xfrm>
              <a:off x="7238521" y="2277314"/>
              <a:ext cx="2283159" cy="2323986"/>
              <a:chOff x="7238521" y="2277314"/>
              <a:chExt cx="2283159" cy="2323986"/>
            </a:xfrm>
            <a:grpFill/>
          </p:grpSpPr>
          <p:sp>
            <p:nvSpPr>
              <p:cNvPr id="50" name="Indlæsning/udlæsning 65"/>
              <p:cNvSpPr/>
              <p:nvPr/>
            </p:nvSpPr>
            <p:spPr bwMode="auto">
              <a:xfrm rot="19297761" flipV="1">
                <a:off x="7238521" y="3496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1" name="Indlæsning/udlæsning 66"/>
              <p:cNvSpPr/>
              <p:nvPr/>
            </p:nvSpPr>
            <p:spPr bwMode="auto">
              <a:xfrm rot="19297761" flipV="1">
                <a:off x="7238521" y="3344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2" name="Indlæsning/udlæsning 67"/>
              <p:cNvSpPr/>
              <p:nvPr/>
            </p:nvSpPr>
            <p:spPr bwMode="auto">
              <a:xfrm rot="19297761" flipV="1">
                <a:off x="7238521" y="3191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3" name="Indlæsning/udlæsning 68"/>
              <p:cNvSpPr/>
              <p:nvPr/>
            </p:nvSpPr>
            <p:spPr bwMode="auto">
              <a:xfrm rot="19297761" flipV="1">
                <a:off x="7238521" y="3039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4" name="Indlæsning/udlæsning 69"/>
              <p:cNvSpPr/>
              <p:nvPr/>
            </p:nvSpPr>
            <p:spPr bwMode="auto">
              <a:xfrm rot="19297761" flipV="1">
                <a:off x="7238521" y="28869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" name="Indlæsning/udlæsning 70"/>
              <p:cNvSpPr/>
              <p:nvPr/>
            </p:nvSpPr>
            <p:spPr bwMode="auto">
              <a:xfrm rot="19297761" flipV="1">
                <a:off x="7238521" y="27345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Indlæsning/udlæsning 71"/>
              <p:cNvSpPr/>
              <p:nvPr/>
            </p:nvSpPr>
            <p:spPr bwMode="auto">
              <a:xfrm rot="19297761" flipV="1">
                <a:off x="7238521" y="25821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7" name="Indlæsning/udlæsning 72"/>
              <p:cNvSpPr/>
              <p:nvPr/>
            </p:nvSpPr>
            <p:spPr bwMode="auto">
              <a:xfrm rot="19297761" flipV="1">
                <a:off x="7238521" y="24297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8" name="Indlæsning/udlæsning 73"/>
              <p:cNvSpPr/>
              <p:nvPr/>
            </p:nvSpPr>
            <p:spPr bwMode="auto">
              <a:xfrm rot="19297761" flipV="1">
                <a:off x="7238521" y="2277314"/>
                <a:ext cx="2283159" cy="1104786"/>
              </a:xfrm>
              <a:prstGeom prst="flowChartInputOutpu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59" name="Gruppe 15">
            <a:extLst>
              <a:ext uri="{FF2B5EF4-FFF2-40B4-BE49-F238E27FC236}">
                <a16:creationId xmlns:a16="http://schemas.microsoft.com/office/drawing/2014/main" id="{9A93748C-20D7-4BFF-A454-6B91D1FC2A18}"/>
              </a:ext>
            </a:extLst>
          </p:cNvPr>
          <p:cNvGrpSpPr/>
          <p:nvPr/>
        </p:nvGrpSpPr>
        <p:grpSpPr>
          <a:xfrm>
            <a:off x="2488024" y="2577378"/>
            <a:ext cx="1141579" cy="1601785"/>
            <a:chOff x="1547664" y="2726586"/>
            <a:chExt cx="1141579" cy="1601785"/>
          </a:xfrm>
        </p:grpSpPr>
        <p:grpSp>
          <p:nvGrpSpPr>
            <p:cNvPr id="60" name="Gruppe 1">
              <a:extLst>
                <a:ext uri="{FF2B5EF4-FFF2-40B4-BE49-F238E27FC236}">
                  <a16:creationId xmlns:a16="http://schemas.microsoft.com/office/drawing/2014/main" id="{2DD5EB9A-1E6D-446C-BB07-0437CC915E49}"/>
                </a:ext>
              </a:extLst>
            </p:cNvPr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62" name="Indlæsning/udlæsning 2">
                <a:extLst>
                  <a:ext uri="{FF2B5EF4-FFF2-40B4-BE49-F238E27FC236}">
                    <a16:creationId xmlns:a16="http://schemas.microsoft.com/office/drawing/2014/main" id="{1A9A62B5-B04F-41B4-847F-492F48E2845E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63" name="Gruppe 3">
                <a:extLst>
                  <a:ext uri="{FF2B5EF4-FFF2-40B4-BE49-F238E27FC236}">
                    <a16:creationId xmlns:a16="http://schemas.microsoft.com/office/drawing/2014/main" id="{57BE2393-7199-43C2-908B-0661AAA69574}"/>
                  </a:ext>
                </a:extLst>
              </p:cNvPr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64" name="Indlæsning/udlæsning 4">
                  <a:extLst>
                    <a:ext uri="{FF2B5EF4-FFF2-40B4-BE49-F238E27FC236}">
                      <a16:creationId xmlns:a16="http://schemas.microsoft.com/office/drawing/2014/main" id="{DEE12695-FC93-4B0B-8AD9-8EEC86EB9D21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5" name="Indlæsning/udlæsning 5">
                  <a:extLst>
                    <a:ext uri="{FF2B5EF4-FFF2-40B4-BE49-F238E27FC236}">
                      <a16:creationId xmlns:a16="http://schemas.microsoft.com/office/drawing/2014/main" id="{DC347593-0CD9-4A7F-A851-F8BCEF7C5BD7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6" name="Indlæsning/udlæsning 6">
                  <a:extLst>
                    <a:ext uri="{FF2B5EF4-FFF2-40B4-BE49-F238E27FC236}">
                      <a16:creationId xmlns:a16="http://schemas.microsoft.com/office/drawing/2014/main" id="{0FBABD28-8F05-4EC0-B163-DD1E9D70D70B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7" name="Indlæsning/udlæsning 7">
                  <a:extLst>
                    <a:ext uri="{FF2B5EF4-FFF2-40B4-BE49-F238E27FC236}">
                      <a16:creationId xmlns:a16="http://schemas.microsoft.com/office/drawing/2014/main" id="{955B1BF5-9EF8-4671-8C7D-F84A1D612FC2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8" name="Indlæsning/udlæsning 8">
                  <a:extLst>
                    <a:ext uri="{FF2B5EF4-FFF2-40B4-BE49-F238E27FC236}">
                      <a16:creationId xmlns:a16="http://schemas.microsoft.com/office/drawing/2014/main" id="{EB37F67C-CDC2-496E-9B5F-0EFEBDE8D305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69" name="Indlæsning/udlæsning 9">
                  <a:extLst>
                    <a:ext uri="{FF2B5EF4-FFF2-40B4-BE49-F238E27FC236}">
                      <a16:creationId xmlns:a16="http://schemas.microsoft.com/office/drawing/2014/main" id="{F0701409-21B5-45C7-AA61-F16981C068E4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0" name="Indlæsning/udlæsning 10">
                  <a:extLst>
                    <a:ext uri="{FF2B5EF4-FFF2-40B4-BE49-F238E27FC236}">
                      <a16:creationId xmlns:a16="http://schemas.microsoft.com/office/drawing/2014/main" id="{D73D3142-C6E3-4312-9DE0-F87EA9422EE7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1" name="Indlæsning/udlæsning 11">
                  <a:extLst>
                    <a:ext uri="{FF2B5EF4-FFF2-40B4-BE49-F238E27FC236}">
                      <a16:creationId xmlns:a16="http://schemas.microsoft.com/office/drawing/2014/main" id="{14F8890F-8C7D-4297-B75A-A6883ED139DB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2" name="Indlæsning/udlæsning 12">
                  <a:extLst>
                    <a:ext uri="{FF2B5EF4-FFF2-40B4-BE49-F238E27FC236}">
                      <a16:creationId xmlns:a16="http://schemas.microsoft.com/office/drawing/2014/main" id="{0E9051C6-B0E6-467E-AEC3-34C89EAF3EA9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61" name="Tekstboks 14">
              <a:extLst>
                <a:ext uri="{FF2B5EF4-FFF2-40B4-BE49-F238E27FC236}">
                  <a16:creationId xmlns:a16="http://schemas.microsoft.com/office/drawing/2014/main" id="{CDC50D8F-C18E-4583-B4CD-8463D04D61D8}"/>
                </a:ext>
              </a:extLst>
            </p:cNvPr>
            <p:cNvSpPr txBox="1"/>
            <p:nvPr/>
          </p:nvSpPr>
          <p:spPr>
            <a:xfrm>
              <a:off x="1605000" y="3866706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1991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uppe 15">
            <a:extLst>
              <a:ext uri="{FF2B5EF4-FFF2-40B4-BE49-F238E27FC236}">
                <a16:creationId xmlns:a16="http://schemas.microsoft.com/office/drawing/2014/main" id="{073D4E20-A2C2-4E76-B9E9-B7CA5BA6B8C0}"/>
              </a:ext>
            </a:extLst>
          </p:cNvPr>
          <p:cNvGrpSpPr/>
          <p:nvPr/>
        </p:nvGrpSpPr>
        <p:grpSpPr>
          <a:xfrm>
            <a:off x="6577340" y="2668511"/>
            <a:ext cx="1141579" cy="1601785"/>
            <a:chOff x="1547664" y="2726586"/>
            <a:chExt cx="1141579" cy="1601785"/>
          </a:xfrm>
        </p:grpSpPr>
        <p:grpSp>
          <p:nvGrpSpPr>
            <p:cNvPr id="74" name="Gruppe 1">
              <a:extLst>
                <a:ext uri="{FF2B5EF4-FFF2-40B4-BE49-F238E27FC236}">
                  <a16:creationId xmlns:a16="http://schemas.microsoft.com/office/drawing/2014/main" id="{38C4459A-CA85-448E-8504-CFD93E02D08A}"/>
                </a:ext>
              </a:extLst>
            </p:cNvPr>
            <p:cNvGrpSpPr/>
            <p:nvPr/>
          </p:nvGrpSpPr>
          <p:grpSpPr>
            <a:xfrm>
              <a:off x="1547664" y="2726586"/>
              <a:ext cx="1141579" cy="951822"/>
              <a:chOff x="7238521" y="2277314"/>
              <a:chExt cx="2283159" cy="2476386"/>
            </a:xfrm>
          </p:grpSpPr>
          <p:sp>
            <p:nvSpPr>
              <p:cNvPr id="76" name="Indlæsning/udlæsning 2">
                <a:extLst>
                  <a:ext uri="{FF2B5EF4-FFF2-40B4-BE49-F238E27FC236}">
                    <a16:creationId xmlns:a16="http://schemas.microsoft.com/office/drawing/2014/main" id="{E9B5F7E1-34E2-4A28-8C55-F30F54B233D9}"/>
                  </a:ext>
                </a:extLst>
              </p:cNvPr>
              <p:cNvSpPr/>
              <p:nvPr/>
            </p:nvSpPr>
            <p:spPr bwMode="auto">
              <a:xfrm rot="19297761" flipV="1">
                <a:off x="7238521" y="3648914"/>
                <a:ext cx="2283159" cy="1104786"/>
              </a:xfrm>
              <a:prstGeom prst="flowChartInputOutpu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77" name="Gruppe 3">
                <a:extLst>
                  <a:ext uri="{FF2B5EF4-FFF2-40B4-BE49-F238E27FC236}">
                    <a16:creationId xmlns:a16="http://schemas.microsoft.com/office/drawing/2014/main" id="{81FED7A8-6984-4CF6-B22F-CB5683EE0B93}"/>
                  </a:ext>
                </a:extLst>
              </p:cNvPr>
              <p:cNvGrpSpPr/>
              <p:nvPr/>
            </p:nvGrpSpPr>
            <p:grpSpPr>
              <a:xfrm>
                <a:off x="7238521" y="2277314"/>
                <a:ext cx="2283159" cy="2323986"/>
                <a:chOff x="7238521" y="2277314"/>
                <a:chExt cx="2283159" cy="2323986"/>
              </a:xfrm>
            </p:grpSpPr>
            <p:sp>
              <p:nvSpPr>
                <p:cNvPr id="78" name="Indlæsning/udlæsning 4">
                  <a:extLst>
                    <a:ext uri="{FF2B5EF4-FFF2-40B4-BE49-F238E27FC236}">
                      <a16:creationId xmlns:a16="http://schemas.microsoft.com/office/drawing/2014/main" id="{47AE4037-E110-4003-B567-D6DDC89C102C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496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9" name="Indlæsning/udlæsning 5">
                  <a:extLst>
                    <a:ext uri="{FF2B5EF4-FFF2-40B4-BE49-F238E27FC236}">
                      <a16:creationId xmlns:a16="http://schemas.microsoft.com/office/drawing/2014/main" id="{38039806-082E-441F-8292-5B989A07BFA8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344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0" name="Indlæsning/udlæsning 6">
                  <a:extLst>
                    <a:ext uri="{FF2B5EF4-FFF2-40B4-BE49-F238E27FC236}">
                      <a16:creationId xmlns:a16="http://schemas.microsoft.com/office/drawing/2014/main" id="{73E01B26-7792-4192-8516-F47D307C0DE1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191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1" name="Indlæsning/udlæsning 7">
                  <a:extLst>
                    <a:ext uri="{FF2B5EF4-FFF2-40B4-BE49-F238E27FC236}">
                      <a16:creationId xmlns:a16="http://schemas.microsoft.com/office/drawing/2014/main" id="{9E619CFF-36B7-43EC-882E-7F9D3AFEC39D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3039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2" name="Indlæsning/udlæsning 8">
                  <a:extLst>
                    <a:ext uri="{FF2B5EF4-FFF2-40B4-BE49-F238E27FC236}">
                      <a16:creationId xmlns:a16="http://schemas.microsoft.com/office/drawing/2014/main" id="{8074E386-CD0C-4339-85C0-8D12DECE5299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8869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3" name="Indlæsning/udlæsning 9">
                  <a:extLst>
                    <a:ext uri="{FF2B5EF4-FFF2-40B4-BE49-F238E27FC236}">
                      <a16:creationId xmlns:a16="http://schemas.microsoft.com/office/drawing/2014/main" id="{7E35BA93-D480-4698-B4F8-A0E8F23D89E2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7345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4" name="Indlæsning/udlæsning 10">
                  <a:extLst>
                    <a:ext uri="{FF2B5EF4-FFF2-40B4-BE49-F238E27FC236}">
                      <a16:creationId xmlns:a16="http://schemas.microsoft.com/office/drawing/2014/main" id="{E5560546-65D6-4157-92A2-771447BCF8D2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5821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5" name="Indlæsning/udlæsning 11">
                  <a:extLst>
                    <a:ext uri="{FF2B5EF4-FFF2-40B4-BE49-F238E27FC236}">
                      <a16:creationId xmlns:a16="http://schemas.microsoft.com/office/drawing/2014/main" id="{9333099F-FD67-4428-8DEC-76F9301D7B57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4297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86" name="Indlæsning/udlæsning 12">
                  <a:extLst>
                    <a:ext uri="{FF2B5EF4-FFF2-40B4-BE49-F238E27FC236}">
                      <a16:creationId xmlns:a16="http://schemas.microsoft.com/office/drawing/2014/main" id="{1FFF1700-8B35-476B-958E-58AA8043A2EB}"/>
                    </a:ext>
                  </a:extLst>
                </p:cNvPr>
                <p:cNvSpPr/>
                <p:nvPr/>
              </p:nvSpPr>
              <p:spPr bwMode="auto">
                <a:xfrm rot="19297761" flipV="1">
                  <a:off x="7238521" y="2277314"/>
                  <a:ext cx="2283159" cy="1104786"/>
                </a:xfrm>
                <a:prstGeom prst="flowChartInputOutpu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75" name="Tekstboks 14">
              <a:extLst>
                <a:ext uri="{FF2B5EF4-FFF2-40B4-BE49-F238E27FC236}">
                  <a16:creationId xmlns:a16="http://schemas.microsoft.com/office/drawing/2014/main" id="{C67D0BF2-D0BA-47C5-AFFD-28911B86B872}"/>
                </a:ext>
              </a:extLst>
            </p:cNvPr>
            <p:cNvSpPr txBox="1"/>
            <p:nvPr/>
          </p:nvSpPr>
          <p:spPr>
            <a:xfrm>
              <a:off x="1605000" y="3866706"/>
              <a:ext cx="870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>
                  <a:latin typeface="Arial" panose="020B0604020202020204" pitchFamily="34" charset="0"/>
                  <a:cs typeface="Arial" panose="020B0604020202020204" pitchFamily="34" charset="0"/>
                </a:rPr>
                <a:t>2017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444112"/>
      </p:ext>
    </p:extLst>
  </p:cSld>
  <p:clrMapOvr>
    <a:masterClrMapping/>
  </p:clrMapOvr>
</p:sld>
</file>

<file path=ppt/theme/theme1.xml><?xml version="1.0" encoding="utf-8"?>
<a:theme xmlns:a="http://schemas.openxmlformats.org/drawingml/2006/main" name="SMK">
  <a:themeElements>
    <a:clrScheme name="SM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M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M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SD master">
  <a:themeElements>
    <a:clrScheme name="VSD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SD 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SD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D mast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SD mast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D mast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D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D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SD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8543</TotalTime>
  <Words>258</Words>
  <Application>Microsoft Office PowerPoint</Application>
  <PresentationFormat>Skærmshow (4:3)</PresentationFormat>
  <Paragraphs>127</Paragraphs>
  <Slides>14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2</vt:i4>
      </vt:variant>
      <vt:variant>
        <vt:lpstr>Slidetitler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Verdana</vt:lpstr>
      <vt:lpstr>Wingdings</vt:lpstr>
      <vt:lpstr>SMK</vt:lpstr>
      <vt:lpstr>VSD master</vt:lpstr>
      <vt:lpstr>Dissemination Impact Matrix,  Ensemble Models and Climatology Data  Niels Holt NOOS AM 19. Nov 2018  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Forsvarets Materiel Tjeneste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Briefing for FKO LESEK om bord på ABSL</dc:title>
  <dc:creator>FMT-C-TDBC37 KK Anders Friis</dc:creator>
  <cp:lastModifiedBy>Niels Holt</cp:lastModifiedBy>
  <cp:revision>443</cp:revision>
  <dcterms:created xsi:type="dcterms:W3CDTF">2004-03-12T07:30:21Z</dcterms:created>
  <dcterms:modified xsi:type="dcterms:W3CDTF">2018-11-18T14:17:29Z</dcterms:modified>
</cp:coreProperties>
</file>