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</p:sldMasterIdLst>
  <p:notesMasterIdLst>
    <p:notesMasterId r:id="rId8"/>
  </p:notesMasterIdLst>
  <p:sldIdLst>
    <p:sldId id="257" r:id="rId2"/>
    <p:sldId id="278" r:id="rId3"/>
    <p:sldId id="282" r:id="rId4"/>
    <p:sldId id="281" r:id="rId5"/>
    <p:sldId id="280" r:id="rId6"/>
    <p:sldId id="283" r:id="rId7"/>
  </p:sldIdLst>
  <p:sldSz cx="6858000" cy="51435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42" d="100"/>
          <a:sy n="142" d="100"/>
        </p:scale>
        <p:origin x="396" y="-690"/>
      </p:cViewPr>
      <p:guideLst>
        <p:guide orient="horz" pos="16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B7835F-076B-42E4-A7C0-EA6756BC97DF}" type="datetimeFigureOut">
              <a:rPr lang="en-GB" smtClean="0"/>
              <a:t>19/11/2018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5BC82F-D595-4982-9BC0-0C47A76CE0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77587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-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6877681" cy="5153676"/>
          </a:xfrm>
          <a:prstGeom prst="rect">
            <a:avLst/>
          </a:prstGeom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9000" y="698400"/>
            <a:ext cx="3762027" cy="1157696"/>
          </a:xfrm>
        </p:spPr>
        <p:txBody>
          <a:bodyPr anchor="b">
            <a:normAutofit/>
          </a:bodyPr>
          <a:lstStyle>
            <a:lvl1pPr algn="l">
              <a:defRPr sz="32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9000" y="2129051"/>
            <a:ext cx="3250236" cy="1814299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bg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4735774"/>
            <a:ext cx="6858000" cy="4077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rIns="360000" rtlCol="0" anchor="ctr"/>
          <a:lstStyle/>
          <a:p>
            <a:pPr algn="l" defTabSz="450850">
              <a:tabLst/>
            </a:pPr>
            <a:r>
              <a:rPr lang="fr-BE" sz="800" dirty="0">
                <a:solidFill>
                  <a:schemeClr val="bg2"/>
                </a:solidFill>
              </a:rPr>
              <a:t>www.metoffice.gov.uk	</a:t>
            </a:r>
            <a:endParaRPr lang="en-GB" sz="800" dirty="0">
              <a:solidFill>
                <a:schemeClr val="bg2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3162868" y="4735774"/>
            <a:ext cx="3695132" cy="4077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rIns="360000" rtlCol="0" anchor="ctr"/>
          <a:lstStyle/>
          <a:p>
            <a:pPr algn="r" defTabSz="450850">
              <a:tabLst/>
            </a:pPr>
            <a:r>
              <a:rPr lang="fr-BE" sz="800" dirty="0">
                <a:solidFill>
                  <a:schemeClr val="bg2"/>
                </a:solidFill>
              </a:rPr>
              <a:t>© Crown Copyright</a:t>
            </a:r>
            <a:r>
              <a:rPr lang="fr-BE" sz="800" baseline="0" dirty="0">
                <a:solidFill>
                  <a:schemeClr val="bg2"/>
                </a:solidFill>
              </a:rPr>
              <a:t> 2017, Met Office</a:t>
            </a:r>
            <a:endParaRPr lang="en-GB" sz="800" dirty="0">
              <a:solidFill>
                <a:schemeClr val="bg2"/>
              </a:solidFill>
            </a:endParaRPr>
          </a:p>
        </p:txBody>
      </p:sp>
      <p:pic>
        <p:nvPicPr>
          <p:cNvPr id="10" name="MO_MASTER_for_dark_backg_RBG.png"/>
          <p:cNvPicPr>
            <a:picLocks noChangeAspect="1"/>
          </p:cNvPicPr>
          <p:nvPr userDrawn="1"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108205" y="54000"/>
            <a:ext cx="1808017" cy="5652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936347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1 column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000" y="699740"/>
            <a:ext cx="3065991" cy="576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9000" y="1548000"/>
            <a:ext cx="3065991" cy="3060000"/>
          </a:xfrm>
        </p:spPr>
        <p:txBody>
          <a:bodyPr/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 dirty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3429000" y="1"/>
            <a:ext cx="3429000" cy="4722311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solidFill>
              <a:schemeClr val="tx1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8F89B-D306-4F0B-83E8-BAFB01B47C9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59719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ontent -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8F89B-D306-4F0B-83E8-BAFB01B47C9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43475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709469"/>
            <a:ext cx="6858000" cy="4022385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solidFill>
              <a:schemeClr val="tx1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709469"/>
            <a:ext cx="6858000" cy="4022385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18F89B-D306-4F0B-83E8-BAFB01B47C9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21732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ntent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8F89B-D306-4F0B-83E8-BAFB01B47C9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40179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ntent - real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4735774"/>
            <a:ext cx="6858000" cy="407727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rIns="360000" rtlCol="0" anchor="ctr"/>
          <a:lstStyle/>
          <a:p>
            <a:pPr algn="l" defTabSz="450850">
              <a:tabLst/>
            </a:pPr>
            <a:r>
              <a:rPr lang="fr-BE" sz="800" dirty="0">
                <a:solidFill>
                  <a:schemeClr val="tx1"/>
                </a:solidFill>
              </a:rPr>
              <a:t>	</a:t>
            </a:r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8F89B-D306-4F0B-83E8-BAFB01B47C9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10382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ivider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1727999"/>
            <a:ext cx="6858000" cy="34155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000" y="699740"/>
            <a:ext cx="6480000" cy="90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89000" y="1976400"/>
            <a:ext cx="6480000" cy="2631600"/>
          </a:xfrm>
        </p:spPr>
        <p:txBody>
          <a:bodyPr/>
          <a:lstStyle>
            <a:lvl1pPr marL="0" indent="0">
              <a:buNone/>
              <a:defRPr baseline="0"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4735774"/>
            <a:ext cx="6858000" cy="4077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rIns="360000" rtlCol="0" anchor="ctr"/>
          <a:lstStyle/>
          <a:p>
            <a:pPr algn="l" defTabSz="450850">
              <a:tabLst/>
            </a:pPr>
            <a:r>
              <a:rPr lang="fr-BE" sz="800" dirty="0">
                <a:solidFill>
                  <a:schemeClr val="tx1"/>
                </a:solidFill>
              </a:rPr>
              <a:t>	</a:t>
            </a:r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8F89B-D306-4F0B-83E8-BAFB01B47C9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88747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ivider -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1727999"/>
            <a:ext cx="6858000" cy="3415502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000" y="699740"/>
            <a:ext cx="6480000" cy="90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89000" y="1976400"/>
            <a:ext cx="6480000" cy="2631600"/>
          </a:xfrm>
        </p:spPr>
        <p:txBody>
          <a:bodyPr/>
          <a:lstStyle>
            <a:lvl1pPr marL="0" indent="0">
              <a:buNone/>
              <a:defRPr baseline="0"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4735774"/>
            <a:ext cx="6858000" cy="4077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rIns="360000" rtlCol="0" anchor="ctr"/>
          <a:lstStyle/>
          <a:p>
            <a:pPr algn="l" defTabSz="450850">
              <a:tabLst/>
            </a:pPr>
            <a:r>
              <a:rPr lang="fr-BE" sz="800" dirty="0">
                <a:solidFill>
                  <a:schemeClr val="tx1"/>
                </a:solidFill>
              </a:rPr>
              <a:t>	</a:t>
            </a:r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8F89B-D306-4F0B-83E8-BAFB01B47C9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13758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ivider -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1727999"/>
            <a:ext cx="6858000" cy="3415502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000" y="699740"/>
            <a:ext cx="6480000" cy="90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89000" y="1976400"/>
            <a:ext cx="6480000" cy="26316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2"/>
                </a:solidFill>
              </a:defRPr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4735774"/>
            <a:ext cx="6858000" cy="4077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rIns="360000" rtlCol="0" anchor="ctr"/>
          <a:lstStyle/>
          <a:p>
            <a:pPr algn="l" defTabSz="450850">
              <a:tabLst/>
            </a:pPr>
            <a:r>
              <a:rPr lang="fr-BE" sz="800" dirty="0">
                <a:solidFill>
                  <a:schemeClr val="bg2"/>
                </a:solidFill>
              </a:rPr>
              <a:t>	</a:t>
            </a:r>
            <a:endParaRPr lang="en-GB" sz="800" dirty="0">
              <a:solidFill>
                <a:schemeClr val="bg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8F89B-D306-4F0B-83E8-BAFB01B47C9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2118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ivider -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1727999"/>
            <a:ext cx="6858000" cy="3415502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000" y="699740"/>
            <a:ext cx="6480000" cy="90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89000" y="1976400"/>
            <a:ext cx="6480000" cy="2631600"/>
          </a:xfrm>
        </p:spPr>
        <p:txBody>
          <a:bodyPr/>
          <a:lstStyle>
            <a:lvl1pPr marL="0" indent="0">
              <a:buNone/>
              <a:defRPr baseline="0"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4735774"/>
            <a:ext cx="6858000" cy="4077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rIns="360000" rtlCol="0" anchor="ctr"/>
          <a:lstStyle/>
          <a:p>
            <a:pPr algn="l" defTabSz="450850">
              <a:tabLst/>
            </a:pPr>
            <a:r>
              <a:rPr lang="fr-BE" sz="800" dirty="0">
                <a:solidFill>
                  <a:schemeClr val="tx1"/>
                </a:solidFill>
              </a:rPr>
              <a:t>	</a:t>
            </a:r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8F89B-D306-4F0B-83E8-BAFB01B47C9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91542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ivider - te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1727999"/>
            <a:ext cx="6858000" cy="341550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000" y="699740"/>
            <a:ext cx="6480000" cy="90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89000" y="1976400"/>
            <a:ext cx="6480000" cy="2631600"/>
          </a:xfrm>
        </p:spPr>
        <p:txBody>
          <a:bodyPr/>
          <a:lstStyle>
            <a:lvl1pPr marL="0" indent="0">
              <a:buNone/>
              <a:defRPr baseline="0"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4735774"/>
            <a:ext cx="6858000" cy="4077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rIns="360000" rtlCol="0" anchor="ctr"/>
          <a:lstStyle/>
          <a:p>
            <a:pPr algn="l" defTabSz="450850">
              <a:tabLst/>
            </a:pPr>
            <a:r>
              <a:rPr lang="fr-BE" sz="800" dirty="0">
                <a:solidFill>
                  <a:schemeClr val="tx1"/>
                </a:solidFill>
              </a:rPr>
              <a:t>	</a:t>
            </a:r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8F89B-D306-4F0B-83E8-BAFB01B47C9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1333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-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77664" cy="51582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9000" y="698400"/>
            <a:ext cx="3762027" cy="1157696"/>
          </a:xfrm>
        </p:spPr>
        <p:txBody>
          <a:bodyPr anchor="b">
            <a:normAutofit/>
          </a:bodyPr>
          <a:lstStyle>
            <a:lvl1pPr algn="l">
              <a:defRPr sz="32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9000" y="2129051"/>
            <a:ext cx="3250236" cy="1814299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bg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4735774"/>
            <a:ext cx="6858000" cy="4077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rIns="360000" rtlCol="0" anchor="ctr"/>
          <a:lstStyle/>
          <a:p>
            <a:pPr algn="l" defTabSz="450850">
              <a:tabLst/>
            </a:pPr>
            <a:r>
              <a:rPr lang="fr-BE" sz="800" dirty="0">
                <a:solidFill>
                  <a:schemeClr val="bg2"/>
                </a:solidFill>
              </a:rPr>
              <a:t>www.metoffice.gov.uk	</a:t>
            </a:r>
            <a:endParaRPr lang="en-GB" sz="800" dirty="0">
              <a:solidFill>
                <a:schemeClr val="bg2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3162868" y="4735774"/>
            <a:ext cx="3695132" cy="4077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rIns="360000" rtlCol="0" anchor="ctr"/>
          <a:lstStyle/>
          <a:p>
            <a:pPr algn="r" defTabSz="450850">
              <a:tabLst/>
            </a:pPr>
            <a:r>
              <a:rPr lang="fr-BE" sz="800" dirty="0">
                <a:solidFill>
                  <a:schemeClr val="bg2"/>
                </a:solidFill>
              </a:rPr>
              <a:t>© Crown Copyright</a:t>
            </a:r>
            <a:r>
              <a:rPr lang="fr-BE" sz="800" baseline="0" dirty="0">
                <a:solidFill>
                  <a:schemeClr val="bg2"/>
                </a:solidFill>
              </a:rPr>
              <a:t> 2017, Met Office</a:t>
            </a:r>
            <a:endParaRPr lang="en-GB" sz="800" dirty="0">
              <a:solidFill>
                <a:schemeClr val="bg2"/>
              </a:solidFill>
            </a:endParaRPr>
          </a:p>
        </p:txBody>
      </p:sp>
      <p:pic>
        <p:nvPicPr>
          <p:cNvPr id="12" name="MO_MASTER_for_dark_backg_RBG.png"/>
          <p:cNvPicPr>
            <a:picLocks noChangeAspect="1"/>
          </p:cNvPicPr>
          <p:nvPr userDrawn="1"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108205" y="54000"/>
            <a:ext cx="1808017" cy="5652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8743792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 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1727999"/>
            <a:ext cx="6858000" cy="34155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9000" y="699740"/>
            <a:ext cx="6480000" cy="900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Questions?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4735774"/>
            <a:ext cx="6858000" cy="4077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rIns="360000" rtlCol="0" anchor="ctr"/>
          <a:lstStyle/>
          <a:p>
            <a:pPr algn="l" defTabSz="450850">
              <a:tabLst/>
            </a:pPr>
            <a:r>
              <a:rPr lang="fr-BE" sz="800" dirty="0">
                <a:solidFill>
                  <a:schemeClr val="tx1"/>
                </a:solidFill>
              </a:rPr>
              <a:t>www.metoffice.gov.uk	</a:t>
            </a:r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162868" y="4735774"/>
            <a:ext cx="3695132" cy="4077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rIns="360000" rtlCol="0" anchor="ctr"/>
          <a:lstStyle/>
          <a:p>
            <a:pPr algn="r" defTabSz="450850">
              <a:tabLst/>
            </a:pPr>
            <a:r>
              <a:rPr lang="fr-BE" sz="800" dirty="0">
                <a:solidFill>
                  <a:schemeClr val="tx1"/>
                </a:solidFill>
              </a:rPr>
              <a:t>© Crown Copyright</a:t>
            </a:r>
            <a:r>
              <a:rPr lang="fr-BE" sz="800" baseline="0" dirty="0">
                <a:solidFill>
                  <a:schemeClr val="tx1"/>
                </a:solidFill>
              </a:rPr>
              <a:t> 2017, Met Office</a:t>
            </a:r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246704" y="2004607"/>
            <a:ext cx="642229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fr-BE" sz="1600" dirty="0"/>
              <a:t>For more information </a:t>
            </a:r>
            <a:r>
              <a:rPr lang="fr-BE" sz="1600" dirty="0" err="1"/>
              <a:t>please</a:t>
            </a:r>
            <a:r>
              <a:rPr lang="fr-BE" sz="1600" dirty="0"/>
              <a:t> contact</a:t>
            </a:r>
            <a:endParaRPr lang="en-GB" sz="1600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786704" y="2627165"/>
            <a:ext cx="588229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fr-BE" sz="1600" dirty="0"/>
              <a:t>www.metoffice.gov.uk</a:t>
            </a:r>
            <a:endParaRPr lang="en-GB" sz="1600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786704" y="3994278"/>
            <a:ext cx="5882296" cy="360000"/>
          </a:xfrm>
        </p:spPr>
        <p:txBody>
          <a:bodyPr anchor="ctr">
            <a:normAutofit/>
          </a:bodyPr>
          <a:lstStyle>
            <a:lvl1pPr marL="0" indent="0">
              <a:buNone/>
              <a:defRPr sz="1600" baseline="0"/>
            </a:lvl1pPr>
          </a:lstStyle>
          <a:p>
            <a:pPr lvl="0"/>
            <a:r>
              <a:rPr lang="en-US" dirty="0"/>
              <a:t>Insert phone number here</a:t>
            </a:r>
            <a:endParaRPr lang="en-GB" dirty="0"/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86704" y="3308732"/>
            <a:ext cx="5882296" cy="360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US" dirty="0"/>
              <a:t>Insert e-mail here</a:t>
            </a:r>
            <a:endParaRPr lang="en-GB" dirty="0"/>
          </a:p>
        </p:txBody>
      </p:sp>
      <p:pic>
        <p:nvPicPr>
          <p:cNvPr id="13" name="email-icon.png"/>
          <p:cNvPicPr>
            <a:picLocks noChangeAspect="1"/>
          </p:cNvPicPr>
          <p:nvPr userDrawn="1"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379161" y="3293168"/>
            <a:ext cx="357677" cy="396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4" name="phone-icon.png"/>
          <p:cNvPicPr>
            <a:picLocks noChangeAspect="1"/>
          </p:cNvPicPr>
          <p:nvPr userDrawn="1"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350419" y="3969028"/>
            <a:ext cx="415161" cy="396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web-icon.png"/>
          <p:cNvPicPr>
            <a:picLocks noChangeAspect="1"/>
          </p:cNvPicPr>
          <p:nvPr userDrawn="1"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324000" y="2617307"/>
            <a:ext cx="467999" cy="396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061187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- opt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ver-backg-2.jpg"/>
          <p:cNvPicPr>
            <a:picLocks noChangeAspect="1"/>
          </p:cNvPicPr>
          <p:nvPr userDrawn="1"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0"/>
            <a:ext cx="6877664" cy="5158248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9000" y="698400"/>
            <a:ext cx="6480000" cy="1157696"/>
          </a:xfrm>
        </p:spPr>
        <p:txBody>
          <a:bodyPr anchor="b">
            <a:normAutofit/>
          </a:bodyPr>
          <a:lstStyle>
            <a:lvl1pPr algn="l">
              <a:defRPr sz="32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9000" y="2129051"/>
            <a:ext cx="6480000" cy="1814299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bg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4735774"/>
            <a:ext cx="6858000" cy="4077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rIns="360000" rtlCol="0" anchor="ctr"/>
          <a:lstStyle/>
          <a:p>
            <a:pPr algn="l" defTabSz="450850">
              <a:tabLst/>
            </a:pPr>
            <a:r>
              <a:rPr lang="fr-BE" sz="800" dirty="0">
                <a:solidFill>
                  <a:schemeClr val="bg2"/>
                </a:solidFill>
              </a:rPr>
              <a:t>www.metoffice.gov.uk	</a:t>
            </a:r>
            <a:endParaRPr lang="en-GB" sz="800" dirty="0">
              <a:solidFill>
                <a:schemeClr val="bg2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3162868" y="4735774"/>
            <a:ext cx="3695132" cy="4077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rIns="360000" rtlCol="0" anchor="ctr"/>
          <a:lstStyle/>
          <a:p>
            <a:pPr algn="r" defTabSz="450850">
              <a:tabLst/>
            </a:pPr>
            <a:r>
              <a:rPr lang="fr-BE" sz="800" dirty="0">
                <a:solidFill>
                  <a:schemeClr val="bg2"/>
                </a:solidFill>
              </a:rPr>
              <a:t>© Crown Copyright</a:t>
            </a:r>
            <a:r>
              <a:rPr lang="fr-BE" sz="800" baseline="0" dirty="0">
                <a:solidFill>
                  <a:schemeClr val="bg2"/>
                </a:solidFill>
              </a:rPr>
              <a:t> 2017, Met Office</a:t>
            </a:r>
            <a:endParaRPr lang="en-GB" sz="800" dirty="0">
              <a:solidFill>
                <a:schemeClr val="bg2"/>
              </a:solidFill>
            </a:endParaRPr>
          </a:p>
        </p:txBody>
      </p:sp>
      <p:pic>
        <p:nvPicPr>
          <p:cNvPr id="11" name="MO_MASTER_for_dark_backg_RBG.png"/>
          <p:cNvPicPr>
            <a:picLocks noChangeAspect="1"/>
          </p:cNvPicPr>
          <p:nvPr userDrawn="1"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108205" y="54000"/>
            <a:ext cx="1808017" cy="5652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345083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- option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9000" y="698400"/>
            <a:ext cx="6480000" cy="1157696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9000" y="2129051"/>
            <a:ext cx="6480000" cy="1814299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9362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 - option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9000" y="801666"/>
            <a:ext cx="6480000" cy="1054430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9000" y="2129051"/>
            <a:ext cx="6480000" cy="1814299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Shape 48"/>
          <p:cNvSpPr/>
          <p:nvPr userDrawn="1"/>
        </p:nvSpPr>
        <p:spPr>
          <a:xfrm>
            <a:off x="-1" y="-6009"/>
            <a:ext cx="6858002" cy="687642"/>
          </a:xfrm>
          <a:prstGeom prst="rect">
            <a:avLst/>
          </a:prstGeom>
          <a:blipFill>
            <a:blip r:embed="rId2" cstate="print"/>
          </a:blip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0092" tIns="20092" rIns="20092" bIns="20092" anchor="ctr"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pPr marL="0" marR="0" lvl="0" indent="0" algn="ctr" defTabSz="164298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sym typeface="Helvetica Light"/>
              </a:rPr>
              <a:t>  </a:t>
            </a:r>
          </a:p>
        </p:txBody>
      </p:sp>
      <p:pic>
        <p:nvPicPr>
          <p:cNvPr id="5" name="MO_MASTER_for_dark_backg_RBG.png"/>
          <p:cNvPicPr>
            <a:picLocks noChangeAspect="1"/>
          </p:cNvPicPr>
          <p:nvPr userDrawn="1"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108205" y="54000"/>
            <a:ext cx="1808017" cy="5652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374637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option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9000" y="698400"/>
            <a:ext cx="6480000" cy="1157696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9000" y="2129051"/>
            <a:ext cx="6480000" cy="1814299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Shape 64"/>
          <p:cNvSpPr/>
          <p:nvPr userDrawn="1"/>
        </p:nvSpPr>
        <p:spPr>
          <a:xfrm flipV="1">
            <a:off x="1902668" y="135000"/>
            <a:ext cx="0" cy="40500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26789" tIns="26789" rIns="26789" bIns="26789" anchor="ctr"/>
          <a:lstStyle/>
          <a:p>
            <a:pPr marL="0" marR="0" lvl="0" indent="0" algn="ctr" defTabSz="219075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/>
            </a:pP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2A2A2A"/>
              </a:solidFill>
              <a:effectLst/>
              <a:uLnTx/>
              <a:uFillTx/>
              <a:latin typeface="Arial"/>
              <a:sym typeface="Helvetica Light"/>
            </a:endParaRPr>
          </a:p>
        </p:txBody>
      </p:sp>
      <p:sp>
        <p:nvSpPr>
          <p:cNvPr id="5" name="Shape 68"/>
          <p:cNvSpPr/>
          <p:nvPr userDrawn="1"/>
        </p:nvSpPr>
        <p:spPr>
          <a:xfrm>
            <a:off x="5648317" y="204551"/>
            <a:ext cx="1020683" cy="270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6789" tIns="26789" rIns="26789" bIns="26789"/>
          <a:lstStyle/>
          <a:p>
            <a:pPr marL="0" marR="0" lvl="0" indent="0" algn="l" defTabSz="342900" rtl="0" eaLnBrk="1" fontAlgn="auto" latinLnBrk="0" hangingPunct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00">
                <a:solidFill>
                  <a:srgbClr val="2A2A2A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kumimoji="0" sz="800" b="0" i="0" u="none" strike="noStrike" kern="0" cap="none" spc="0" normalizeH="0" baseline="0" noProof="0" dirty="0">
                <a:ln>
                  <a:noFill/>
                </a:ln>
                <a:solidFill>
                  <a:srgbClr val="2A2A2A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Working together </a:t>
            </a:r>
            <a:br>
              <a:rPr kumimoji="0" sz="800" b="0" i="0" u="none" strike="noStrike" kern="0" cap="none" spc="0" normalizeH="0" baseline="0" noProof="0" dirty="0">
                <a:ln>
                  <a:noFill/>
                </a:ln>
                <a:solidFill>
                  <a:srgbClr val="2A2A2A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</a:br>
            <a:r>
              <a:rPr kumimoji="0" sz="800" b="0" i="0" u="none" strike="noStrike" kern="0" cap="none" spc="0" normalizeH="0" baseline="0" noProof="0" dirty="0">
                <a:ln>
                  <a:noFill/>
                </a:ln>
                <a:solidFill>
                  <a:srgbClr val="2A2A2A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(enter working relationship)</a:t>
            </a:r>
          </a:p>
        </p:txBody>
      </p:sp>
      <p:sp>
        <p:nvSpPr>
          <p:cNvPr id="6" name="Shape 69"/>
          <p:cNvSpPr>
            <a:spLocks noGrp="1"/>
          </p:cNvSpPr>
          <p:nvPr>
            <p:ph type="pic" sz="quarter" idx="13"/>
          </p:nvPr>
        </p:nvSpPr>
        <p:spPr>
          <a:xfrm>
            <a:off x="1966595" y="204551"/>
            <a:ext cx="828000" cy="270000"/>
          </a:xfrm>
          <a:prstGeom prst="rect">
            <a:avLst/>
          </a:prstGeom>
          <a:noFill/>
          <a:ln>
            <a:noFill/>
          </a:ln>
        </p:spPr>
        <p:txBody>
          <a:bodyPr wrap="square" lIns="68579" tIns="34289" rIns="68579" bIns="34289" anchor="t">
            <a:noAutofit/>
          </a:bodyPr>
          <a:lstStyle>
            <a:lvl1pPr marL="0" indent="0">
              <a:buNone/>
              <a:defRPr sz="800"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7" name="Shape 70"/>
          <p:cNvSpPr>
            <a:spLocks noGrp="1"/>
          </p:cNvSpPr>
          <p:nvPr>
            <p:ph type="pic" sz="quarter" idx="14"/>
          </p:nvPr>
        </p:nvSpPr>
        <p:spPr>
          <a:xfrm>
            <a:off x="2902395" y="204551"/>
            <a:ext cx="828000" cy="270000"/>
          </a:xfrm>
          <a:prstGeom prst="rect">
            <a:avLst/>
          </a:prstGeom>
          <a:noFill/>
          <a:ln>
            <a:noFill/>
          </a:ln>
        </p:spPr>
        <p:txBody>
          <a:bodyPr lIns="68579" tIns="34289" rIns="68579" bIns="34289" anchor="t">
            <a:noAutofit/>
          </a:bodyPr>
          <a:lstStyle>
            <a:lvl1pPr marL="0" indent="0">
              <a:buNone/>
              <a:defRPr sz="800"/>
            </a:lvl1pPr>
          </a:lstStyle>
          <a:p>
            <a:r>
              <a:rPr lang="en-US"/>
              <a:t>Click icon to add picture</a:t>
            </a:r>
            <a:endParaRPr dirty="0"/>
          </a:p>
        </p:txBody>
      </p:sp>
      <p:sp>
        <p:nvSpPr>
          <p:cNvPr id="8" name="Shape 71"/>
          <p:cNvSpPr>
            <a:spLocks noGrp="1"/>
          </p:cNvSpPr>
          <p:nvPr>
            <p:ph type="pic" sz="quarter" idx="15"/>
          </p:nvPr>
        </p:nvSpPr>
        <p:spPr>
          <a:xfrm>
            <a:off x="3850626" y="204551"/>
            <a:ext cx="828000" cy="270000"/>
          </a:xfrm>
          <a:prstGeom prst="rect">
            <a:avLst/>
          </a:prstGeom>
          <a:noFill/>
          <a:ln>
            <a:noFill/>
          </a:ln>
        </p:spPr>
        <p:txBody>
          <a:bodyPr lIns="68579" tIns="34289" rIns="68579" bIns="34289" anchor="t">
            <a:noAutofit/>
          </a:bodyPr>
          <a:lstStyle>
            <a:lvl1pPr marL="0" indent="0">
              <a:buNone/>
              <a:defRPr sz="800"/>
            </a:lvl1pPr>
          </a:lstStyle>
          <a:p>
            <a:r>
              <a:rPr lang="en-US"/>
              <a:t>Click icon to add picture</a:t>
            </a:r>
            <a:endParaRPr dirty="0"/>
          </a:p>
        </p:txBody>
      </p:sp>
      <p:sp>
        <p:nvSpPr>
          <p:cNvPr id="9" name="Shape 64"/>
          <p:cNvSpPr/>
          <p:nvPr userDrawn="1"/>
        </p:nvSpPr>
        <p:spPr>
          <a:xfrm flipV="1">
            <a:off x="2850007" y="135000"/>
            <a:ext cx="0" cy="40500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26789" tIns="26789" rIns="26789" bIns="26789" anchor="ctr"/>
          <a:lstStyle/>
          <a:p>
            <a:pPr marL="0" marR="0" lvl="0" indent="0" algn="ctr" defTabSz="219075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/>
            </a:pP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2A2A2A"/>
              </a:solidFill>
              <a:effectLst/>
              <a:uLnTx/>
              <a:uFillTx/>
              <a:latin typeface="Arial"/>
              <a:sym typeface="Helvetica Light"/>
            </a:endParaRPr>
          </a:p>
        </p:txBody>
      </p:sp>
      <p:sp>
        <p:nvSpPr>
          <p:cNvPr id="10" name="Shape 64"/>
          <p:cNvSpPr/>
          <p:nvPr userDrawn="1"/>
        </p:nvSpPr>
        <p:spPr>
          <a:xfrm flipV="1">
            <a:off x="3786252" y="135000"/>
            <a:ext cx="0" cy="40500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26789" tIns="26789" rIns="26789" bIns="26789" anchor="ctr"/>
          <a:lstStyle/>
          <a:p>
            <a:pPr marL="0" marR="0" lvl="0" indent="0" algn="ctr" defTabSz="219075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/>
            </a:pP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2A2A2A"/>
              </a:solidFill>
              <a:effectLst/>
              <a:uLnTx/>
              <a:uFillTx/>
              <a:latin typeface="Arial"/>
              <a:sym typeface="Helvetica Light"/>
            </a:endParaRPr>
          </a:p>
        </p:txBody>
      </p:sp>
      <p:sp>
        <p:nvSpPr>
          <p:cNvPr id="11" name="Shape 64"/>
          <p:cNvSpPr/>
          <p:nvPr userDrawn="1"/>
        </p:nvSpPr>
        <p:spPr>
          <a:xfrm flipV="1">
            <a:off x="4721605" y="135000"/>
            <a:ext cx="0" cy="40500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26789" tIns="26789" rIns="26789" bIns="26789" anchor="ctr"/>
          <a:lstStyle/>
          <a:p>
            <a:pPr marL="0" marR="0" lvl="0" indent="0" algn="ctr" defTabSz="219075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/>
            </a:pP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2A2A2A"/>
              </a:solidFill>
              <a:effectLst/>
              <a:uLnTx/>
              <a:uFillTx/>
              <a:latin typeface="Arial"/>
              <a:sym typeface="Helvetica Light"/>
            </a:endParaRPr>
          </a:p>
        </p:txBody>
      </p:sp>
      <p:sp>
        <p:nvSpPr>
          <p:cNvPr id="12" name="Shape 71"/>
          <p:cNvSpPr>
            <a:spLocks noGrp="1"/>
          </p:cNvSpPr>
          <p:nvPr>
            <p:ph type="pic" sz="quarter" idx="17"/>
          </p:nvPr>
        </p:nvSpPr>
        <p:spPr>
          <a:xfrm>
            <a:off x="4782551" y="204551"/>
            <a:ext cx="828000" cy="270000"/>
          </a:xfrm>
          <a:prstGeom prst="rect">
            <a:avLst/>
          </a:prstGeom>
          <a:noFill/>
          <a:ln>
            <a:noFill/>
          </a:ln>
        </p:spPr>
        <p:txBody>
          <a:bodyPr lIns="68579" tIns="34289" rIns="68579" bIns="34289" anchor="t">
            <a:noAutofit/>
          </a:bodyPr>
          <a:lstStyle>
            <a:lvl1pPr marL="0" indent="0">
              <a:buNone/>
              <a:defRPr sz="800"/>
            </a:lvl1pPr>
          </a:lstStyle>
          <a:p>
            <a:r>
              <a:rPr lang="en-US"/>
              <a:t>Click icon to add picture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19979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- option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48"/>
          <p:cNvSpPr/>
          <p:nvPr userDrawn="1"/>
        </p:nvSpPr>
        <p:spPr>
          <a:xfrm>
            <a:off x="-1" y="-6009"/>
            <a:ext cx="6858002" cy="687642"/>
          </a:xfrm>
          <a:prstGeom prst="rect">
            <a:avLst/>
          </a:prstGeom>
          <a:blipFill>
            <a:blip r:embed="rId2" cstate="print"/>
          </a:blip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0092" tIns="20092" rIns="20092" bIns="20092" anchor="ctr"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pPr marL="0" marR="0" lvl="0" indent="0" algn="ctr" defTabSz="164298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sym typeface="Helvetica Light"/>
              </a:rPr>
              <a:t>  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9000" y="822642"/>
            <a:ext cx="6480000" cy="1033454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9000" y="2129051"/>
            <a:ext cx="6480000" cy="1814299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Shape 64"/>
          <p:cNvSpPr/>
          <p:nvPr userDrawn="1"/>
        </p:nvSpPr>
        <p:spPr>
          <a:xfrm flipV="1">
            <a:off x="1902668" y="135000"/>
            <a:ext cx="0" cy="40500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26789" tIns="26789" rIns="26789" bIns="26789" anchor="ctr"/>
          <a:lstStyle/>
          <a:p>
            <a:pPr marL="0" marR="0" lvl="0" indent="0" algn="ctr" defTabSz="219075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/>
            </a:pP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2A2A2A"/>
              </a:solidFill>
              <a:effectLst/>
              <a:uLnTx/>
              <a:uFillTx/>
              <a:latin typeface="Arial"/>
              <a:sym typeface="Helvetica Light"/>
            </a:endParaRPr>
          </a:p>
        </p:txBody>
      </p:sp>
      <p:sp>
        <p:nvSpPr>
          <p:cNvPr id="5" name="Shape 68"/>
          <p:cNvSpPr/>
          <p:nvPr userDrawn="1"/>
        </p:nvSpPr>
        <p:spPr>
          <a:xfrm>
            <a:off x="5648317" y="204551"/>
            <a:ext cx="1020683" cy="270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6789" tIns="26789" rIns="26789" bIns="26789"/>
          <a:lstStyle/>
          <a:p>
            <a:pPr marL="0" marR="0" lvl="0" indent="0" algn="l" defTabSz="342900" rtl="0" eaLnBrk="1" fontAlgn="auto" latinLnBrk="0" hangingPunct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00">
                <a:solidFill>
                  <a:srgbClr val="2A2A2A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kumimoji="0" sz="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Working together </a:t>
            </a:r>
            <a:br>
              <a:rPr kumimoji="0" sz="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</a:br>
            <a:r>
              <a:rPr kumimoji="0" sz="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(enter working relationship)</a:t>
            </a:r>
          </a:p>
        </p:txBody>
      </p:sp>
      <p:sp>
        <p:nvSpPr>
          <p:cNvPr id="6" name="Shape 69"/>
          <p:cNvSpPr>
            <a:spLocks noGrp="1"/>
          </p:cNvSpPr>
          <p:nvPr>
            <p:ph type="pic" sz="quarter" idx="13"/>
          </p:nvPr>
        </p:nvSpPr>
        <p:spPr>
          <a:xfrm>
            <a:off x="1966595" y="204551"/>
            <a:ext cx="828000" cy="270000"/>
          </a:xfrm>
          <a:prstGeom prst="rect">
            <a:avLst/>
          </a:prstGeom>
          <a:noFill/>
          <a:ln>
            <a:noFill/>
          </a:ln>
        </p:spPr>
        <p:txBody>
          <a:bodyPr wrap="square" lIns="68579" tIns="34289" rIns="68579" bIns="34289" anchor="t">
            <a:noAutofit/>
          </a:bodyPr>
          <a:lstStyle>
            <a:lvl1pPr marL="0" indent="0">
              <a:buNone/>
              <a:defRPr sz="800"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7" name="Shape 70"/>
          <p:cNvSpPr>
            <a:spLocks noGrp="1"/>
          </p:cNvSpPr>
          <p:nvPr>
            <p:ph type="pic" sz="quarter" idx="14"/>
          </p:nvPr>
        </p:nvSpPr>
        <p:spPr>
          <a:xfrm>
            <a:off x="2902395" y="204551"/>
            <a:ext cx="828000" cy="270000"/>
          </a:xfrm>
          <a:prstGeom prst="rect">
            <a:avLst/>
          </a:prstGeom>
          <a:noFill/>
          <a:ln>
            <a:noFill/>
          </a:ln>
        </p:spPr>
        <p:txBody>
          <a:bodyPr lIns="68579" tIns="34289" rIns="68579" bIns="34289" anchor="t">
            <a:noAutofit/>
          </a:bodyPr>
          <a:lstStyle>
            <a:lvl1pPr marL="0" indent="0">
              <a:buNone/>
              <a:defRPr sz="800"/>
            </a:lvl1pPr>
          </a:lstStyle>
          <a:p>
            <a:r>
              <a:rPr lang="en-US"/>
              <a:t>Click icon to add picture</a:t>
            </a:r>
            <a:endParaRPr dirty="0"/>
          </a:p>
        </p:txBody>
      </p:sp>
      <p:sp>
        <p:nvSpPr>
          <p:cNvPr id="8" name="Shape 71"/>
          <p:cNvSpPr>
            <a:spLocks noGrp="1"/>
          </p:cNvSpPr>
          <p:nvPr>
            <p:ph type="pic" sz="quarter" idx="15"/>
          </p:nvPr>
        </p:nvSpPr>
        <p:spPr>
          <a:xfrm>
            <a:off x="3850626" y="204551"/>
            <a:ext cx="828000" cy="270000"/>
          </a:xfrm>
          <a:prstGeom prst="rect">
            <a:avLst/>
          </a:prstGeom>
          <a:noFill/>
          <a:ln>
            <a:noFill/>
          </a:ln>
        </p:spPr>
        <p:txBody>
          <a:bodyPr lIns="68579" tIns="34289" rIns="68579" bIns="34289" anchor="t">
            <a:noAutofit/>
          </a:bodyPr>
          <a:lstStyle>
            <a:lvl1pPr marL="0" indent="0">
              <a:buNone/>
              <a:defRPr sz="800"/>
            </a:lvl1pPr>
          </a:lstStyle>
          <a:p>
            <a:r>
              <a:rPr lang="en-US"/>
              <a:t>Click icon to add picture</a:t>
            </a:r>
            <a:endParaRPr dirty="0"/>
          </a:p>
        </p:txBody>
      </p:sp>
      <p:sp>
        <p:nvSpPr>
          <p:cNvPr id="9" name="Shape 64"/>
          <p:cNvSpPr/>
          <p:nvPr userDrawn="1"/>
        </p:nvSpPr>
        <p:spPr>
          <a:xfrm flipV="1">
            <a:off x="2850007" y="135000"/>
            <a:ext cx="0" cy="40500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26789" tIns="26789" rIns="26789" bIns="26789" anchor="ctr"/>
          <a:lstStyle/>
          <a:p>
            <a:pPr marL="0" marR="0" lvl="0" indent="0" algn="ctr" defTabSz="219075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/>
            </a:pP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2A2A2A"/>
              </a:solidFill>
              <a:effectLst/>
              <a:uLnTx/>
              <a:uFillTx/>
              <a:latin typeface="Arial"/>
              <a:sym typeface="Helvetica Light"/>
            </a:endParaRPr>
          </a:p>
        </p:txBody>
      </p:sp>
      <p:sp>
        <p:nvSpPr>
          <p:cNvPr id="10" name="Shape 64"/>
          <p:cNvSpPr/>
          <p:nvPr userDrawn="1"/>
        </p:nvSpPr>
        <p:spPr>
          <a:xfrm flipV="1">
            <a:off x="3786252" y="135000"/>
            <a:ext cx="0" cy="40500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26789" tIns="26789" rIns="26789" bIns="26789" anchor="ctr"/>
          <a:lstStyle/>
          <a:p>
            <a:pPr marL="0" marR="0" lvl="0" indent="0" algn="ctr" defTabSz="219075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/>
            </a:pP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2A2A2A"/>
              </a:solidFill>
              <a:effectLst/>
              <a:uLnTx/>
              <a:uFillTx/>
              <a:latin typeface="Arial"/>
              <a:sym typeface="Helvetica Light"/>
            </a:endParaRPr>
          </a:p>
        </p:txBody>
      </p:sp>
      <p:sp>
        <p:nvSpPr>
          <p:cNvPr id="11" name="Shape 64"/>
          <p:cNvSpPr/>
          <p:nvPr userDrawn="1"/>
        </p:nvSpPr>
        <p:spPr>
          <a:xfrm flipV="1">
            <a:off x="4721605" y="135000"/>
            <a:ext cx="0" cy="40500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26789" tIns="26789" rIns="26789" bIns="26789" anchor="ctr"/>
          <a:lstStyle/>
          <a:p>
            <a:pPr marL="0" marR="0" lvl="0" indent="0" algn="ctr" defTabSz="219075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/>
            </a:pP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2A2A2A"/>
              </a:solidFill>
              <a:effectLst/>
              <a:uLnTx/>
              <a:uFillTx/>
              <a:latin typeface="Arial"/>
              <a:sym typeface="Helvetica Light"/>
            </a:endParaRPr>
          </a:p>
        </p:txBody>
      </p:sp>
      <p:sp>
        <p:nvSpPr>
          <p:cNvPr id="12" name="Shape 71"/>
          <p:cNvSpPr>
            <a:spLocks noGrp="1"/>
          </p:cNvSpPr>
          <p:nvPr>
            <p:ph type="pic" sz="quarter" idx="17"/>
          </p:nvPr>
        </p:nvSpPr>
        <p:spPr>
          <a:xfrm>
            <a:off x="4782551" y="204551"/>
            <a:ext cx="828000" cy="270000"/>
          </a:xfrm>
          <a:prstGeom prst="rect">
            <a:avLst/>
          </a:prstGeom>
          <a:noFill/>
          <a:ln>
            <a:noFill/>
          </a:ln>
        </p:spPr>
        <p:txBody>
          <a:bodyPr lIns="68579" tIns="34289" rIns="68579" bIns="34289" anchor="t">
            <a:noAutofit/>
          </a:bodyPr>
          <a:lstStyle>
            <a:lvl1pPr marL="0" indent="0">
              <a:buNone/>
              <a:defRPr sz="800"/>
            </a:lvl1pPr>
          </a:lstStyle>
          <a:p>
            <a:r>
              <a:rPr lang="en-US"/>
              <a:t>Click icon to add picture</a:t>
            </a:r>
            <a:endParaRPr dirty="0"/>
          </a:p>
        </p:txBody>
      </p:sp>
      <p:pic>
        <p:nvPicPr>
          <p:cNvPr id="14" name="MO_MASTER_for_dark_backg_RBG.png"/>
          <p:cNvPicPr>
            <a:picLocks noChangeAspect="1"/>
          </p:cNvPicPr>
          <p:nvPr userDrawn="1"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108205" y="54000"/>
            <a:ext cx="1808017" cy="5652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398275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-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8F89B-D306-4F0B-83E8-BAFB01B47C9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2625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t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9000" y="1548000"/>
            <a:ext cx="3065991" cy="3060000"/>
          </a:xfrm>
        </p:spPr>
        <p:txBody>
          <a:bodyPr/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 dirty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01800" y="1548000"/>
            <a:ext cx="3067200" cy="3060000"/>
          </a:xfrm>
        </p:spPr>
        <p:txBody>
          <a:bodyPr/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 dirty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3425605" y="1548000"/>
            <a:ext cx="0" cy="3060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8F89B-D306-4F0B-83E8-BAFB01B47C9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1592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9000" y="699740"/>
            <a:ext cx="6480000" cy="576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9000" y="1548000"/>
            <a:ext cx="6480000" cy="306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MO_MASTER_black_mono_for_light_backg_RBG.png"/>
          <p:cNvPicPr>
            <a:picLocks noChangeAspect="1"/>
          </p:cNvPicPr>
          <p:nvPr userDrawn="1"/>
        </p:nvPicPr>
        <p:blipFill>
          <a:blip r:embed="rId22" cstate="print">
            <a:extLst/>
          </a:blip>
          <a:stretch>
            <a:fillRect/>
          </a:stretch>
        </p:blipFill>
        <p:spPr>
          <a:xfrm>
            <a:off x="96667" y="54592"/>
            <a:ext cx="1798081" cy="565200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 8"/>
          <p:cNvSpPr/>
          <p:nvPr userDrawn="1"/>
        </p:nvSpPr>
        <p:spPr>
          <a:xfrm>
            <a:off x="0" y="4735774"/>
            <a:ext cx="6858000" cy="4077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rIns="360000" rtlCol="0" anchor="ctr"/>
          <a:lstStyle/>
          <a:p>
            <a:pPr algn="l" defTabSz="450850">
              <a:tabLst/>
            </a:pPr>
            <a:r>
              <a:rPr lang="fr-BE" sz="800" dirty="0">
                <a:solidFill>
                  <a:schemeClr val="tx1"/>
                </a:solidFill>
              </a:rPr>
              <a:t>	</a:t>
            </a:r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2720300" y="4802318"/>
            <a:ext cx="1425815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fld id="{8E18F89B-D306-4F0B-83E8-BAFB01B47C9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8655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78" r:id="rId2"/>
    <p:sldLayoutId id="2147483659" r:id="rId3"/>
    <p:sldLayoutId id="2147483681" r:id="rId4"/>
    <p:sldLayoutId id="2147483685" r:id="rId5"/>
    <p:sldLayoutId id="2147483682" r:id="rId6"/>
    <p:sldLayoutId id="2147483684" r:id="rId7"/>
    <p:sldLayoutId id="2147483660" r:id="rId8"/>
    <p:sldLayoutId id="2147483662" r:id="rId9"/>
    <p:sldLayoutId id="2147483668" r:id="rId10"/>
    <p:sldLayoutId id="2147483664" r:id="rId11"/>
    <p:sldLayoutId id="2147483671" r:id="rId12"/>
    <p:sldLayoutId id="2147483665" r:id="rId13"/>
    <p:sldLayoutId id="2147483677" r:id="rId14"/>
    <p:sldLayoutId id="2147483672" r:id="rId15"/>
    <p:sldLayoutId id="2147483676" r:id="rId16"/>
    <p:sldLayoutId id="2147483674" r:id="rId17"/>
    <p:sldLayoutId id="2147483675" r:id="rId18"/>
    <p:sldLayoutId id="2147483673" r:id="rId19"/>
    <p:sldLayoutId id="2147483683" r:id="rId20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Estimated Accuracy Numbers </a:t>
            </a:r>
            <a:br>
              <a:rPr lang="en-GB" dirty="0"/>
            </a:br>
            <a:r>
              <a:rPr lang="en-GB" dirty="0"/>
              <a:t>for CMEMS forecast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Christine Pequignet</a:t>
            </a:r>
          </a:p>
        </p:txBody>
      </p:sp>
    </p:spTree>
    <p:extLst>
      <p:ext uri="{BB962C8B-B14F-4D97-AF65-F5344CB8AC3E}">
        <p14:creationId xmlns:p14="http://schemas.microsoft.com/office/powerpoint/2010/main" val="15150535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Estimated Accuracy Numbers (EAN)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Requirement for CMEMS forecast in the Quality Information document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mean  (model  minus  observation bias)  and  standard deviations  of  errors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Assessed on 2 year analysis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Assessed on whole domain (or shelf only)</a:t>
            </a:r>
          </a:p>
        </p:txBody>
      </p:sp>
    </p:spTree>
    <p:extLst>
      <p:ext uri="{BB962C8B-B14F-4D97-AF65-F5344CB8AC3E}">
        <p14:creationId xmlns:p14="http://schemas.microsoft.com/office/powerpoint/2010/main" val="26908279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Biogeochemical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94229" y="15464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9175237"/>
              </p:ext>
            </p:extLst>
          </p:nvPr>
        </p:nvGraphicFramePr>
        <p:xfrm>
          <a:off x="282387" y="2284879"/>
          <a:ext cx="6158756" cy="23962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1089">
                  <a:extLst>
                    <a:ext uri="{9D8B030D-6E8A-4147-A177-3AD203B41FA5}">
                      <a16:colId xmlns:a16="http://schemas.microsoft.com/office/drawing/2014/main" val="107054087"/>
                    </a:ext>
                  </a:extLst>
                </a:gridCol>
                <a:gridCol w="1532965">
                  <a:extLst>
                    <a:ext uri="{9D8B030D-6E8A-4147-A177-3AD203B41FA5}">
                      <a16:colId xmlns:a16="http://schemas.microsoft.com/office/drawing/2014/main" val="436996334"/>
                    </a:ext>
                  </a:extLst>
                </a:gridCol>
                <a:gridCol w="1546412">
                  <a:extLst>
                    <a:ext uri="{9D8B030D-6E8A-4147-A177-3AD203B41FA5}">
                      <a16:colId xmlns:a16="http://schemas.microsoft.com/office/drawing/2014/main" val="3184125688"/>
                    </a:ext>
                  </a:extLst>
                </a:gridCol>
                <a:gridCol w="1768290">
                  <a:extLst>
                    <a:ext uri="{9D8B030D-6E8A-4147-A177-3AD203B41FA5}">
                      <a16:colId xmlns:a16="http://schemas.microsoft.com/office/drawing/2014/main" val="381157324"/>
                    </a:ext>
                  </a:extLst>
                </a:gridCol>
              </a:tblGrid>
              <a:tr h="475970">
                <a:tc>
                  <a:txBody>
                    <a:bodyPr/>
                    <a:lstStyle/>
                    <a:p>
                      <a:r>
                        <a:rPr lang="en-GB" dirty="0"/>
                        <a:t>variables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observation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RMS error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4162164"/>
                  </a:ext>
                </a:extLst>
              </a:tr>
              <a:tr h="475970">
                <a:tc>
                  <a:txBody>
                    <a:bodyPr/>
                    <a:lstStyle/>
                    <a:p>
                      <a:r>
                        <a:rPr lang="en-GB" dirty="0"/>
                        <a:t>Chlorophyll-a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Full domain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Satellite observations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0.94(log10)mg/m</a:t>
                      </a:r>
                      <a:r>
                        <a:rPr lang="en-GB" baseline="30000" dirty="0"/>
                        <a:t>3</a:t>
                      </a:r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7146764"/>
                  </a:ext>
                </a:extLst>
              </a:tr>
              <a:tr h="47597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Chlorophyll-a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Continental shelf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Satellite observations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0.97(log10)mg/m</a:t>
                      </a:r>
                      <a:r>
                        <a:rPr lang="en-GB" baseline="30000" dirty="0"/>
                        <a:t>3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4824426"/>
                  </a:ext>
                </a:extLst>
              </a:tr>
              <a:tr h="475970">
                <a:tc>
                  <a:txBody>
                    <a:bodyPr/>
                    <a:lstStyle/>
                    <a:p>
                      <a:r>
                        <a:rPr lang="en-GB" dirty="0"/>
                        <a:t>Sediments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Full domain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Satellite observations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3.30 g/m</a:t>
                      </a:r>
                      <a:r>
                        <a:rPr lang="en-GB" baseline="300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2299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95256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Waves 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3077939"/>
              </p:ext>
            </p:extLst>
          </p:nvPr>
        </p:nvGraphicFramePr>
        <p:xfrm>
          <a:off x="396686" y="1377203"/>
          <a:ext cx="6218525" cy="31318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3705">
                  <a:extLst>
                    <a:ext uri="{9D8B030D-6E8A-4147-A177-3AD203B41FA5}">
                      <a16:colId xmlns:a16="http://schemas.microsoft.com/office/drawing/2014/main" val="2278732653"/>
                    </a:ext>
                  </a:extLst>
                </a:gridCol>
                <a:gridCol w="1243705">
                  <a:extLst>
                    <a:ext uri="{9D8B030D-6E8A-4147-A177-3AD203B41FA5}">
                      <a16:colId xmlns:a16="http://schemas.microsoft.com/office/drawing/2014/main" val="3872175764"/>
                    </a:ext>
                  </a:extLst>
                </a:gridCol>
                <a:gridCol w="1284491">
                  <a:extLst>
                    <a:ext uri="{9D8B030D-6E8A-4147-A177-3AD203B41FA5}">
                      <a16:colId xmlns:a16="http://schemas.microsoft.com/office/drawing/2014/main" val="2306289407"/>
                    </a:ext>
                  </a:extLst>
                </a:gridCol>
                <a:gridCol w="1202919">
                  <a:extLst>
                    <a:ext uri="{9D8B030D-6E8A-4147-A177-3AD203B41FA5}">
                      <a16:colId xmlns:a16="http://schemas.microsoft.com/office/drawing/2014/main" val="3179067842"/>
                    </a:ext>
                  </a:extLst>
                </a:gridCol>
                <a:gridCol w="1243705">
                  <a:extLst>
                    <a:ext uri="{9D8B030D-6E8A-4147-A177-3AD203B41FA5}">
                      <a16:colId xmlns:a16="http://schemas.microsoft.com/office/drawing/2014/main" val="337820986"/>
                    </a:ext>
                  </a:extLst>
                </a:gridCol>
              </a:tblGrid>
              <a:tr h="491490">
                <a:tc>
                  <a:txBody>
                    <a:bodyPr/>
                    <a:lstStyle/>
                    <a:p>
                      <a:r>
                        <a:rPr lang="en-GB" dirty="0"/>
                        <a:t>Estimated Variables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Supporting observations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Mean Error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Error </a:t>
                      </a:r>
                      <a:r>
                        <a:rPr lang="en-GB" dirty="0" err="1"/>
                        <a:t>std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4362598"/>
                  </a:ext>
                </a:extLst>
              </a:tr>
              <a:tr h="491490">
                <a:tc>
                  <a:txBody>
                    <a:bodyPr/>
                    <a:lstStyle/>
                    <a:p>
                      <a:r>
                        <a:rPr lang="en-GB" dirty="0"/>
                        <a:t>Significant wave height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Full domain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In situ platforms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-0.06m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0.30m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6801354"/>
                  </a:ext>
                </a:extLst>
              </a:tr>
              <a:tr h="491490">
                <a:tc>
                  <a:txBody>
                    <a:bodyPr/>
                    <a:lstStyle/>
                    <a:p>
                      <a:r>
                        <a:rPr lang="en-GB" dirty="0"/>
                        <a:t>Peak wave period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Full domain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In situ platforms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-0.24 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1.84s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5981148"/>
                  </a:ext>
                </a:extLst>
              </a:tr>
              <a:tr h="491490">
                <a:tc>
                  <a:txBody>
                    <a:bodyPr/>
                    <a:lstStyle/>
                    <a:p>
                      <a:r>
                        <a:rPr lang="en-GB" dirty="0"/>
                        <a:t>Average</a:t>
                      </a:r>
                      <a:r>
                        <a:rPr lang="en-GB" baseline="0" dirty="0"/>
                        <a:t> zero crossing period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Full domain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In situ platforms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-0.57s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0.61s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7183707"/>
                  </a:ext>
                </a:extLst>
              </a:tr>
              <a:tr h="491490">
                <a:tc>
                  <a:txBody>
                    <a:bodyPr/>
                    <a:lstStyle/>
                    <a:p>
                      <a:r>
                        <a:rPr lang="en-GB" dirty="0"/>
                        <a:t>Significant wave period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Bay of Biscay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In situ platforms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0.34s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1.08s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34004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50677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8999" y="546099"/>
            <a:ext cx="6480000" cy="647699"/>
          </a:xfrm>
        </p:spPr>
        <p:txBody>
          <a:bodyPr/>
          <a:lstStyle/>
          <a:p>
            <a:r>
              <a:rPr lang="en-GB" dirty="0"/>
              <a:t>Physical properties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1A30ADF-6AD4-D743-AA30-21DE8382863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3307986"/>
              </p:ext>
            </p:extLst>
          </p:nvPr>
        </p:nvGraphicFramePr>
        <p:xfrm>
          <a:off x="370725" y="1384299"/>
          <a:ext cx="6116549" cy="32793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70396">
                  <a:extLst>
                    <a:ext uri="{9D8B030D-6E8A-4147-A177-3AD203B41FA5}">
                      <a16:colId xmlns:a16="http://schemas.microsoft.com/office/drawing/2014/main" val="484983168"/>
                    </a:ext>
                  </a:extLst>
                </a:gridCol>
                <a:gridCol w="985986">
                  <a:extLst>
                    <a:ext uri="{9D8B030D-6E8A-4147-A177-3AD203B41FA5}">
                      <a16:colId xmlns:a16="http://schemas.microsoft.com/office/drawing/2014/main" val="2849046967"/>
                    </a:ext>
                  </a:extLst>
                </a:gridCol>
                <a:gridCol w="985986">
                  <a:extLst>
                    <a:ext uri="{9D8B030D-6E8A-4147-A177-3AD203B41FA5}">
                      <a16:colId xmlns:a16="http://schemas.microsoft.com/office/drawing/2014/main" val="895549079"/>
                    </a:ext>
                  </a:extLst>
                </a:gridCol>
                <a:gridCol w="732761">
                  <a:extLst>
                    <a:ext uri="{9D8B030D-6E8A-4147-A177-3AD203B41FA5}">
                      <a16:colId xmlns:a16="http://schemas.microsoft.com/office/drawing/2014/main" val="2532968197"/>
                    </a:ext>
                  </a:extLst>
                </a:gridCol>
                <a:gridCol w="728705">
                  <a:extLst>
                    <a:ext uri="{9D8B030D-6E8A-4147-A177-3AD203B41FA5}">
                      <a16:colId xmlns:a16="http://schemas.microsoft.com/office/drawing/2014/main" val="2816801268"/>
                    </a:ext>
                  </a:extLst>
                </a:gridCol>
                <a:gridCol w="1089212">
                  <a:extLst>
                    <a:ext uri="{9D8B030D-6E8A-4147-A177-3AD203B41FA5}">
                      <a16:colId xmlns:a16="http://schemas.microsoft.com/office/drawing/2014/main" val="3218888311"/>
                    </a:ext>
                  </a:extLst>
                </a:gridCol>
                <a:gridCol w="523503">
                  <a:extLst>
                    <a:ext uri="{9D8B030D-6E8A-4147-A177-3AD203B41FA5}">
                      <a16:colId xmlns:a16="http://schemas.microsoft.com/office/drawing/2014/main" val="177543008"/>
                    </a:ext>
                  </a:extLst>
                </a:gridCol>
              </a:tblGrid>
              <a:tr h="306615">
                <a:tc rowSpan="2"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 b="1" dirty="0">
                          <a:solidFill>
                            <a:schemeClr val="bg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Variable</a:t>
                      </a:r>
                      <a:endParaRPr lang="en-GB" sz="800" b="1" dirty="0">
                        <a:solidFill>
                          <a:schemeClr val="bg1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 b="1" dirty="0">
                          <a:solidFill>
                            <a:schemeClr val="bg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Location</a:t>
                      </a:r>
                      <a:endParaRPr lang="en-GB" sz="800" b="1" dirty="0">
                        <a:solidFill>
                          <a:schemeClr val="bg1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 b="1" dirty="0">
                          <a:solidFill>
                            <a:schemeClr val="bg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Supporting observations</a:t>
                      </a:r>
                      <a:endParaRPr lang="en-GB" sz="800" b="1" dirty="0">
                        <a:solidFill>
                          <a:schemeClr val="bg1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 b="1" dirty="0">
                          <a:solidFill>
                            <a:schemeClr val="bg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RMS error</a:t>
                      </a:r>
                      <a:endParaRPr lang="en-GB" sz="800" b="1" dirty="0">
                        <a:solidFill>
                          <a:schemeClr val="bg1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 b="1" dirty="0">
                          <a:solidFill>
                            <a:schemeClr val="bg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800" b="1" dirty="0">
                        <a:solidFill>
                          <a:schemeClr val="bg1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 b="1">
                          <a:solidFill>
                            <a:schemeClr val="bg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Mean error (observation-model)</a:t>
                      </a:r>
                      <a:endParaRPr lang="en-GB" sz="800" b="1">
                        <a:solidFill>
                          <a:schemeClr val="bg1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 b="1">
                          <a:solidFill>
                            <a:schemeClr val="bg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800" b="1">
                        <a:solidFill>
                          <a:schemeClr val="bg1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4029880"/>
                  </a:ext>
                </a:extLst>
              </a:tr>
              <a:tr h="30661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 b="1" dirty="0">
                          <a:solidFill>
                            <a:schemeClr val="bg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AMM15</a:t>
                      </a:r>
                      <a:endParaRPr lang="en-GB" sz="800" b="1" dirty="0">
                        <a:solidFill>
                          <a:schemeClr val="bg1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 b="1" dirty="0">
                          <a:solidFill>
                            <a:schemeClr val="bg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AMM7v9</a:t>
                      </a:r>
                      <a:endParaRPr lang="en-GB" sz="800" b="1" dirty="0">
                        <a:solidFill>
                          <a:schemeClr val="bg1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 b="1" dirty="0">
                          <a:solidFill>
                            <a:schemeClr val="bg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AMM15</a:t>
                      </a:r>
                      <a:endParaRPr lang="en-GB" sz="800" b="1" dirty="0">
                        <a:solidFill>
                          <a:schemeClr val="bg1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 b="1" dirty="0">
                          <a:solidFill>
                            <a:schemeClr val="bg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AMM7v9</a:t>
                      </a:r>
                      <a:endParaRPr lang="en-GB" sz="800" b="1" dirty="0">
                        <a:solidFill>
                          <a:schemeClr val="bg1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654022"/>
                  </a:ext>
                </a:extLst>
              </a:tr>
              <a:tr h="245292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M2 tidal harmonic (amplitude)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Whole region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Tide gauge data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12 cm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12 cm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-5 cm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-1 cm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extLst>
                  <a:ext uri="{0D108BD9-81ED-4DB2-BD59-A6C34878D82A}">
                    <a16:rowId xmlns:a16="http://schemas.microsoft.com/office/drawing/2014/main" val="2726723139"/>
                  </a:ext>
                </a:extLst>
              </a:tr>
              <a:tr h="183968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 dirty="0">
                          <a:effectLst/>
                        </a:rPr>
                        <a:t>M2 tidal harmonic (phase)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Whole region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Tide gauge data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11°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12°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4°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-2 °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extLst>
                  <a:ext uri="{0D108BD9-81ED-4DB2-BD59-A6C34878D82A}">
                    <a16:rowId xmlns:a16="http://schemas.microsoft.com/office/drawing/2014/main" val="447058368"/>
                  </a:ext>
                </a:extLst>
              </a:tr>
              <a:tr h="245292">
                <a:tc rowSpan="2"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 dirty="0">
                          <a:effectLst/>
                        </a:rPr>
                        <a:t>SST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Full domain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In situ observations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0.48°C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0.45°C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-0.01°C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-0.01°C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extLst>
                  <a:ext uri="{0D108BD9-81ED-4DB2-BD59-A6C34878D82A}">
                    <a16:rowId xmlns:a16="http://schemas.microsoft.com/office/drawing/2014/main" val="3782254652"/>
                  </a:ext>
                </a:extLst>
              </a:tr>
              <a:tr h="2452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Continental shelf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In situ observations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0.54°C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0.51°C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-0.02°C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-0.02°C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extLst>
                  <a:ext uri="{0D108BD9-81ED-4DB2-BD59-A6C34878D82A}">
                    <a16:rowId xmlns:a16="http://schemas.microsoft.com/office/drawing/2014/main" val="1706547671"/>
                  </a:ext>
                </a:extLst>
              </a:tr>
              <a:tr h="183968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SST 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Full domain 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OSTIA satellite L4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0.34°C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0.34°C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-0.08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-0.06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extLst>
                  <a:ext uri="{0D108BD9-81ED-4DB2-BD59-A6C34878D82A}">
                    <a16:rowId xmlns:a16="http://schemas.microsoft.com/office/drawing/2014/main" val="1010775585"/>
                  </a:ext>
                </a:extLst>
              </a:tr>
              <a:tr h="245292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T profiles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Full domain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In situ observations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0.43°C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0.47°C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0.02°C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-0.04°C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extLst>
                  <a:ext uri="{0D108BD9-81ED-4DB2-BD59-A6C34878D82A}">
                    <a16:rowId xmlns:a16="http://schemas.microsoft.com/office/drawing/2014/main" val="1629628422"/>
                  </a:ext>
                </a:extLst>
              </a:tr>
              <a:tr h="183968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S profiles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Full domain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In situ observations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0.11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0.13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-0.01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0.01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extLst>
                  <a:ext uri="{0D108BD9-81ED-4DB2-BD59-A6C34878D82A}">
                    <a16:rowId xmlns:a16="http://schemas.microsoft.com/office/drawing/2014/main" val="2219691895"/>
                  </a:ext>
                </a:extLst>
              </a:tr>
              <a:tr h="245292">
                <a:tc rowSpan="2"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SSH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Off-shelf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Altimeter from satellite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0.09 m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0.09 m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0.01m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-0.01m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extLst>
                  <a:ext uri="{0D108BD9-81ED-4DB2-BD59-A6C34878D82A}">
                    <a16:rowId xmlns:a16="http://schemas.microsoft.com/office/drawing/2014/main" val="2364368472"/>
                  </a:ext>
                </a:extLst>
              </a:tr>
              <a:tr h="2452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Continental shelf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Altimeter from satellite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 dirty="0">
                          <a:effectLst/>
                        </a:rPr>
                        <a:t>0.13 m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0.13 m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-0.02 m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-0.06 m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extLst>
                  <a:ext uri="{0D108BD9-81ED-4DB2-BD59-A6C34878D82A}">
                    <a16:rowId xmlns:a16="http://schemas.microsoft.com/office/drawing/2014/main" val="3535246277"/>
                  </a:ext>
                </a:extLst>
              </a:tr>
              <a:tr h="183968">
                <a:tc rowSpan="2"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Mixed layer depth</a:t>
                      </a:r>
                    </a:p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Full domain 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In situ observations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121.77 m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N/A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21.7m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N/A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extLst>
                  <a:ext uri="{0D108BD9-81ED-4DB2-BD59-A6C34878D82A}">
                    <a16:rowId xmlns:a16="http://schemas.microsoft.com/office/drawing/2014/main" val="2644138952"/>
                  </a:ext>
                </a:extLst>
              </a:tr>
              <a:tr h="3985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Full domain</a:t>
                      </a:r>
                    </a:p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Period: May-Oct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In situ observations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22m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N/A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>
                          <a:effectLst/>
                        </a:rPr>
                        <a:t>-11 m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800" dirty="0">
                          <a:effectLst/>
                        </a:rPr>
                        <a:t>N/A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Times New Roman" panose="020F0502020204030204" pitchFamily="34" charset="0"/>
                        <a:cs typeface="Times New Roman" panose="020F0502020204030204" pitchFamily="34" charset="0"/>
                      </a:endParaRPr>
                    </a:p>
                  </a:txBody>
                  <a:tcPr marL="24493" marR="24493" marT="0" marB="0"/>
                </a:tc>
                <a:extLst>
                  <a:ext uri="{0D108BD9-81ED-4DB2-BD59-A6C34878D82A}">
                    <a16:rowId xmlns:a16="http://schemas.microsoft.com/office/drawing/2014/main" val="41010024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30076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Issues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6347" y="1465730"/>
            <a:ext cx="611168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Poor coverage of </a:t>
            </a:r>
            <a:r>
              <a:rPr lang="en-GB"/>
              <a:t>some variables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How </a:t>
            </a:r>
            <a:r>
              <a:rPr lang="en-GB" dirty="0"/>
              <a:t>meaningful is one number for all domain, all seasons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For some variables % can be reported and be more meaningful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Problem with assessment and high resolution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13461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et Office">
      <a:dk1>
        <a:srgbClr val="2A2A2A"/>
      </a:dk1>
      <a:lt1>
        <a:srgbClr val="B9DC0C"/>
      </a:lt1>
      <a:dk2>
        <a:srgbClr val="2A2A2A"/>
      </a:dk2>
      <a:lt2>
        <a:srgbClr val="FFFFFF"/>
      </a:lt2>
      <a:accent1>
        <a:srgbClr val="50B9A4"/>
      </a:accent1>
      <a:accent2>
        <a:srgbClr val="007AA9"/>
      </a:accent2>
      <a:accent3>
        <a:srgbClr val="E47452"/>
      </a:accent3>
      <a:accent4>
        <a:srgbClr val="A1A0AA"/>
      </a:accent4>
      <a:accent5>
        <a:srgbClr val="FFFFFF"/>
      </a:accent5>
      <a:accent6>
        <a:srgbClr val="FFFFFF"/>
      </a:accent6>
      <a:hlink>
        <a:srgbClr val="0673F9"/>
      </a:hlink>
      <a:folHlink>
        <a:srgbClr val="6F2735"/>
      </a:folHlink>
    </a:clrScheme>
    <a:fontScheme name="Met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OOS_2018annual_meeting_EAN_CP" id="{C319AE79-FF20-464E-A88E-B30DC1F30132}" vid="{F126B609-8F23-470F-9AA8-4929919E2E1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2692</TotalTime>
  <Words>327</Words>
  <Application>Microsoft Office PowerPoint</Application>
  <PresentationFormat>Custom</PresentationFormat>
  <Paragraphs>142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Estimated Accuracy Numbers  for CMEMS forecast</vt:lpstr>
      <vt:lpstr>Estimated Accuracy Numbers (EAN)</vt:lpstr>
      <vt:lpstr>Biogeochemical </vt:lpstr>
      <vt:lpstr>Waves </vt:lpstr>
      <vt:lpstr>Physical properties</vt:lpstr>
      <vt:lpstr>Issues</vt:lpstr>
    </vt:vector>
  </TitlesOfParts>
  <Company>Met Office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Ellie Tones</dc:creator>
  <cp:lastModifiedBy>Pequignet, Christine</cp:lastModifiedBy>
  <cp:revision>19</cp:revision>
  <dcterms:created xsi:type="dcterms:W3CDTF">2017-10-19T08:40:32Z</dcterms:created>
  <dcterms:modified xsi:type="dcterms:W3CDTF">2018-11-19T12:53:39Z</dcterms:modified>
</cp:coreProperties>
</file>