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5" r:id="rId3"/>
    <p:sldId id="279" r:id="rId4"/>
    <p:sldId id="280" r:id="rId5"/>
    <p:sldId id="281" r:id="rId6"/>
    <p:sldId id="285" r:id="rId7"/>
    <p:sldId id="293" r:id="rId8"/>
    <p:sldId id="294" r:id="rId9"/>
    <p:sldId id="296" r:id="rId10"/>
    <p:sldId id="295" r:id="rId11"/>
    <p:sldId id="286" r:id="rId12"/>
    <p:sldId id="287" r:id="rId13"/>
    <p:sldId id="289" r:id="rId14"/>
    <p:sldId id="290" r:id="rId15"/>
    <p:sldId id="291" r:id="rId16"/>
    <p:sldId id="292" r:id="rId17"/>
    <p:sldId id="284" r:id="rId18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CCCC"/>
    <a:srgbClr val="CD8E00"/>
    <a:srgbClr val="000000"/>
    <a:srgbClr val="F1F1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08" autoAdjust="0"/>
    <p:restoredTop sz="94660"/>
  </p:normalViewPr>
  <p:slideViewPr>
    <p:cSldViewPr snapToGrid="0">
      <p:cViewPr>
        <p:scale>
          <a:sx n="89" d="100"/>
          <a:sy n="89" d="100"/>
        </p:scale>
        <p:origin x="-2526" y="-11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574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825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444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0102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6469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668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11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30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7464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4517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91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4B90-5F3D-4E50-A2ED-FAC59CAA5D3F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636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650485" y="1145232"/>
            <a:ext cx="860203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9900" b="1" dirty="0" smtClean="0">
                <a:solidFill>
                  <a:srgbClr val="F1F1DF"/>
                </a:solidFill>
                <a:latin typeface="+mj-lt"/>
                <a:cs typeface="Aharoni" panose="02010803020104030203" pitchFamily="2" charset="-79"/>
              </a:rPr>
              <a:t>Dutch</a:t>
            </a:r>
            <a:endParaRPr lang="nl-NL" sz="19900" b="1" dirty="0">
              <a:solidFill>
                <a:srgbClr val="F1F1DF"/>
              </a:solidFill>
              <a:latin typeface="+mj-lt"/>
              <a:cs typeface="Aharoni" panose="02010803020104030203" pitchFamily="2" charset="-79"/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884271" y="4011910"/>
            <a:ext cx="42242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800" b="1" dirty="0" err="1">
                <a:solidFill>
                  <a:schemeClr val="tx1">
                    <a:lumMod val="50000"/>
                  </a:schemeClr>
                </a:solidFill>
                <a:latin typeface="+mj-lt"/>
                <a:cs typeface="Aharoni" panose="02010803020104030203" pitchFamily="2" charset="-79"/>
              </a:rPr>
              <a:t>Forecasting</a:t>
            </a:r>
            <a:endParaRPr lang="nl-NL" sz="4800" b="1" dirty="0">
              <a:solidFill>
                <a:schemeClr val="tx1">
                  <a:lumMod val="50000"/>
                </a:schemeClr>
              </a:solidFill>
              <a:latin typeface="+mj-lt"/>
              <a:cs typeface="Aharoni" panose="02010803020104030203" pitchFamily="2" charset="-79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896143" y="948665"/>
            <a:ext cx="39180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800" b="1" dirty="0" err="1" smtClean="0">
                <a:solidFill>
                  <a:schemeClr val="accent3">
                    <a:lumMod val="50000"/>
                  </a:schemeClr>
                </a:solidFill>
                <a:latin typeface="+mj-lt"/>
                <a:cs typeface="Aharoni" panose="02010803020104030203" pitchFamily="2" charset="-79"/>
              </a:rPr>
              <a:t>Uncetainty</a:t>
            </a:r>
            <a:endParaRPr lang="nl-NL" sz="4800" b="1" dirty="0">
              <a:solidFill>
                <a:schemeClr val="accent3">
                  <a:lumMod val="50000"/>
                </a:schemeClr>
              </a:solidFill>
              <a:latin typeface="+mj-lt"/>
              <a:cs typeface="Aharoni" panose="02010803020104030203" pitchFamily="2" charset="-79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6296743" y="948665"/>
            <a:ext cx="8338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8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haroni" panose="02010803020104030203" pitchFamily="2" charset="-79"/>
              </a:rPr>
              <a:t>in</a:t>
            </a:r>
            <a:endParaRPr lang="nl-NL" sz="4800" b="1" dirty="0">
              <a:solidFill>
                <a:schemeClr val="accent3">
                  <a:lumMod val="50000"/>
                </a:schemeClr>
              </a:solidFill>
              <a:latin typeface="+mj-lt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5130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90550" y="666750"/>
            <a:ext cx="3215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>
                <a:solidFill>
                  <a:schemeClr val="tx2"/>
                </a:solidFill>
              </a:rPr>
              <a:t>Examples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750"/>
            <a:ext cx="9144000" cy="3810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8114463" y="939488"/>
            <a:ext cx="630301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nl-NL" sz="1400" dirty="0" smtClean="0">
                <a:solidFill>
                  <a:srgbClr val="FFC000"/>
                </a:solidFill>
              </a:rPr>
              <a:t>95%</a:t>
            </a:r>
          </a:p>
          <a:p>
            <a:pPr algn="ctr"/>
            <a:r>
              <a:rPr lang="nl-NL" sz="1400" b="1" dirty="0" smtClean="0">
                <a:solidFill>
                  <a:schemeClr val="accent3"/>
                </a:solidFill>
              </a:rPr>
              <a:t>BMA</a:t>
            </a:r>
          </a:p>
          <a:p>
            <a:pPr algn="ctr"/>
            <a:r>
              <a:rPr lang="nl-NL" sz="1400" dirty="0" smtClean="0">
                <a:solidFill>
                  <a:srgbClr val="FFC000"/>
                </a:solidFill>
              </a:rPr>
              <a:t>05%</a:t>
            </a:r>
            <a:endParaRPr lang="nl-NL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10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182556"/>
            <a:ext cx="12887244" cy="532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ep 4"/>
          <p:cNvGrpSpPr/>
          <p:nvPr/>
        </p:nvGrpSpPr>
        <p:grpSpPr>
          <a:xfrm>
            <a:off x="6546447" y="2409321"/>
            <a:ext cx="1377980" cy="1250291"/>
            <a:chOff x="6546447" y="3212428"/>
            <a:chExt cx="1377980" cy="1667055"/>
          </a:xfrm>
        </p:grpSpPr>
        <p:sp>
          <p:nvSpPr>
            <p:cNvPr id="21" name="Tekstvak 20"/>
            <p:cNvSpPr txBox="1"/>
            <p:nvPr/>
          </p:nvSpPr>
          <p:spPr>
            <a:xfrm>
              <a:off x="6952957" y="4038227"/>
              <a:ext cx="787395" cy="84125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accent3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nl-NL" sz="700" b="1" dirty="0" smtClean="0">
                  <a:solidFill>
                    <a:schemeClr val="tx2"/>
                  </a:solidFill>
                </a:rPr>
                <a:t>BSH (D)</a:t>
              </a: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Borkum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Helgoland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Bremerhaven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Husum</a:t>
              </a:r>
              <a:endParaRPr lang="en-US" sz="7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3" name="Ovaal 22"/>
            <p:cNvSpPr/>
            <p:nvPr/>
          </p:nvSpPr>
          <p:spPr>
            <a:xfrm>
              <a:off x="7235850" y="3212428"/>
              <a:ext cx="688577" cy="18680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4" name="Ovaal 23"/>
            <p:cNvSpPr/>
            <p:nvPr/>
          </p:nvSpPr>
          <p:spPr>
            <a:xfrm>
              <a:off x="6546447" y="3646187"/>
              <a:ext cx="688577" cy="187879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Borkum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" name="Groep 5"/>
          <p:cNvGrpSpPr/>
          <p:nvPr/>
        </p:nvGrpSpPr>
        <p:grpSpPr>
          <a:xfrm>
            <a:off x="1426150" y="465516"/>
            <a:ext cx="7322314" cy="4371293"/>
            <a:chOff x="1426150" y="620688"/>
            <a:chExt cx="7322314" cy="5828390"/>
          </a:xfrm>
        </p:grpSpPr>
        <p:sp>
          <p:nvSpPr>
            <p:cNvPr id="4" name="Ovaal 3"/>
            <p:cNvSpPr/>
            <p:nvPr/>
          </p:nvSpPr>
          <p:spPr>
            <a:xfrm>
              <a:off x="3995936" y="2863539"/>
              <a:ext cx="1071119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/>
            <p:cNvSpPr/>
            <p:nvPr/>
          </p:nvSpPr>
          <p:spPr>
            <a:xfrm>
              <a:off x="6933082" y="3300482"/>
              <a:ext cx="688577" cy="2926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Helgoland(6)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12" name="Ovaal 11"/>
            <p:cNvSpPr/>
            <p:nvPr/>
          </p:nvSpPr>
          <p:spPr>
            <a:xfrm>
              <a:off x="6898758" y="2599756"/>
              <a:ext cx="841594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/>
            <p:cNvSpPr/>
            <p:nvPr/>
          </p:nvSpPr>
          <p:spPr>
            <a:xfrm>
              <a:off x="7044580" y="3626132"/>
              <a:ext cx="1071119" cy="2926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Bremerhaven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14" name="Ovaal 13"/>
            <p:cNvSpPr/>
            <p:nvPr/>
          </p:nvSpPr>
          <p:spPr>
            <a:xfrm>
              <a:off x="7677345" y="980728"/>
              <a:ext cx="1071119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/>
            <p:cNvSpPr/>
            <p:nvPr/>
          </p:nvSpPr>
          <p:spPr>
            <a:xfrm>
              <a:off x="3946430" y="5080543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/>
            <p:cNvSpPr/>
            <p:nvPr/>
          </p:nvSpPr>
          <p:spPr>
            <a:xfrm>
              <a:off x="2699792" y="5368575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/>
            <p:cNvSpPr/>
            <p:nvPr/>
          </p:nvSpPr>
          <p:spPr>
            <a:xfrm>
              <a:off x="2555776" y="1052736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/>
            <p:cNvSpPr/>
            <p:nvPr/>
          </p:nvSpPr>
          <p:spPr>
            <a:xfrm>
              <a:off x="1426150" y="3284984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/>
            <p:cNvSpPr/>
            <p:nvPr/>
          </p:nvSpPr>
          <p:spPr>
            <a:xfrm>
              <a:off x="3491880" y="3712391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/>
            <p:cNvSpPr/>
            <p:nvPr/>
          </p:nvSpPr>
          <p:spPr>
            <a:xfrm>
              <a:off x="4001645" y="5512591"/>
              <a:ext cx="709840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/>
            <p:nvPr/>
          </p:nvSpPr>
          <p:spPr>
            <a:xfrm>
              <a:off x="4531495" y="5622933"/>
              <a:ext cx="794751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Le Havre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Ovaal 26"/>
            <p:cNvSpPr/>
            <p:nvPr/>
          </p:nvSpPr>
          <p:spPr>
            <a:xfrm>
              <a:off x="6122422" y="620688"/>
              <a:ext cx="1071119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/>
            <p:cNvSpPr/>
            <p:nvPr/>
          </p:nvSpPr>
          <p:spPr>
            <a:xfrm>
              <a:off x="2934850" y="6156405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/>
            <p:cNvSpPr/>
            <p:nvPr/>
          </p:nvSpPr>
          <p:spPr>
            <a:xfrm>
              <a:off x="7111524" y="1768638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5845079" y="-4672"/>
            <a:ext cx="2935591" cy="2575309"/>
            <a:chOff x="5845078" y="-6229"/>
            <a:chExt cx="2935591" cy="3433745"/>
          </a:xfrm>
        </p:grpSpPr>
        <p:sp>
          <p:nvSpPr>
            <p:cNvPr id="2" name="Tekstvak 1"/>
            <p:cNvSpPr txBox="1"/>
            <p:nvPr/>
          </p:nvSpPr>
          <p:spPr>
            <a:xfrm>
              <a:off x="8036555" y="1868115"/>
              <a:ext cx="744114" cy="15594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nl-NL" sz="700" b="1" dirty="0" smtClean="0">
                  <a:solidFill>
                    <a:schemeClr val="tx2"/>
                  </a:solidFill>
                </a:rPr>
                <a:t>FCOO (DK)</a:t>
              </a: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Smogen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Kungsvik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Tregde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>
                  <a:solidFill>
                    <a:schemeClr val="tx2"/>
                  </a:solidFill>
                </a:rPr>
                <a:t>Stavanger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>
                  <a:solidFill>
                    <a:schemeClr val="tx2"/>
                  </a:solidFill>
                </a:rPr>
                <a:t>Bergen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Hirtshals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Hanstholm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Thorsminde</a:t>
              </a:r>
              <a:r>
                <a:rPr lang="en-US" sz="700" dirty="0">
                  <a:solidFill>
                    <a:schemeClr val="tx2"/>
                  </a:solidFill>
                </a:rPr>
                <a:t> 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Esbjerg</a:t>
              </a:r>
              <a:endParaRPr lang="nl-NL" sz="700" dirty="0">
                <a:solidFill>
                  <a:schemeClr val="tx2"/>
                </a:solidFill>
              </a:endParaRPr>
            </a:p>
          </p:txBody>
        </p:sp>
        <p:sp>
          <p:nvSpPr>
            <p:cNvPr id="26" name="Ovaal 25"/>
            <p:cNvSpPr/>
            <p:nvPr/>
          </p:nvSpPr>
          <p:spPr>
            <a:xfrm>
              <a:off x="6724752" y="1257355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9" name="Ovaal 28"/>
            <p:cNvSpPr/>
            <p:nvPr/>
          </p:nvSpPr>
          <p:spPr>
            <a:xfrm>
              <a:off x="5845078" y="-6229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Bergen (2)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0" name="Ovaal 29"/>
            <p:cNvSpPr/>
            <p:nvPr/>
          </p:nvSpPr>
          <p:spPr>
            <a:xfrm>
              <a:off x="7750241" y="270764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1" name="Ovaal 30"/>
            <p:cNvSpPr/>
            <p:nvPr/>
          </p:nvSpPr>
          <p:spPr>
            <a:xfrm>
              <a:off x="6960257" y="2313646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Thorsminde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2" name="Ovaal 31"/>
            <p:cNvSpPr/>
            <p:nvPr/>
          </p:nvSpPr>
          <p:spPr>
            <a:xfrm>
              <a:off x="7951605" y="767023"/>
              <a:ext cx="812903" cy="12469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Kungsvik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(1)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3" name="Ovaal 32"/>
            <p:cNvSpPr/>
            <p:nvPr/>
          </p:nvSpPr>
          <p:spPr>
            <a:xfrm>
              <a:off x="7773160" y="619743"/>
              <a:ext cx="812903" cy="146336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Viker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4" name="Ovaal 33"/>
            <p:cNvSpPr/>
            <p:nvPr/>
          </p:nvSpPr>
          <p:spPr>
            <a:xfrm>
              <a:off x="7511464" y="1508970"/>
              <a:ext cx="812903" cy="12469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Hirtshals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94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kstvak 67"/>
          <p:cNvSpPr txBox="1"/>
          <p:nvPr/>
        </p:nvSpPr>
        <p:spPr>
          <a:xfrm>
            <a:off x="395536" y="561328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chemeClr val="tx2"/>
                </a:solidFill>
              </a:rPr>
              <a:t>PROGRESS</a:t>
            </a:r>
          </a:p>
          <a:p>
            <a:endParaRPr lang="nl-NL" sz="2400" b="1" dirty="0">
              <a:solidFill>
                <a:schemeClr val="tx2"/>
              </a:solidFill>
            </a:endParaRPr>
          </a:p>
          <a:p>
            <a:r>
              <a:rPr lang="nl-NL" sz="2400" b="1" dirty="0" err="1" smtClean="0">
                <a:solidFill>
                  <a:schemeClr val="tx2"/>
                </a:solidFill>
              </a:rPr>
              <a:t>Rebuilding</a:t>
            </a:r>
            <a:r>
              <a:rPr lang="nl-NL" sz="2400" b="1" dirty="0" smtClean="0">
                <a:solidFill>
                  <a:schemeClr val="tx2"/>
                </a:solidFill>
              </a:rPr>
              <a:t> BMA on new system </a:t>
            </a:r>
            <a:r>
              <a:rPr lang="nl-NL" sz="2400" b="1" dirty="0" err="1" smtClean="0">
                <a:solidFill>
                  <a:schemeClr val="tx2"/>
                </a:solidFill>
              </a:rPr>
              <a:t>delayed</a:t>
            </a:r>
            <a:endParaRPr lang="nl-NL" sz="2400" b="1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chemeClr val="tx2"/>
                </a:solidFill>
              </a:rPr>
              <a:t>New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chemeClr val="tx2"/>
                </a:solidFill>
              </a:rPr>
              <a:t>old</a:t>
            </a:r>
            <a:r>
              <a:rPr lang="nl-NL" sz="2400" b="1" dirty="0" smtClean="0">
                <a:solidFill>
                  <a:schemeClr val="tx2"/>
                </a:solidFill>
              </a:rPr>
              <a:t> system </a:t>
            </a:r>
            <a:r>
              <a:rPr lang="nl-NL" sz="2400" b="1" dirty="0" err="1" smtClean="0">
                <a:solidFill>
                  <a:schemeClr val="tx2"/>
                </a:solidFill>
              </a:rPr>
              <a:t>frozen</a:t>
            </a:r>
            <a:endParaRPr lang="nl-NL" sz="2400" b="1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chemeClr val="tx2"/>
                </a:solidFill>
              </a:rPr>
              <a:t>Python Libraries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chemeClr val="tx2"/>
                </a:solidFill>
              </a:rPr>
              <a:t>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b="1" dirty="0">
              <a:solidFill>
                <a:schemeClr val="tx2"/>
              </a:solidFill>
            </a:endParaRPr>
          </a:p>
          <a:p>
            <a:r>
              <a:rPr lang="nl-NL" sz="2400" b="1" dirty="0" err="1" smtClean="0">
                <a:solidFill>
                  <a:schemeClr val="tx2"/>
                </a:solidFill>
              </a:rPr>
              <a:t>Specs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  <a:p>
            <a:endParaRPr lang="nl-NL" sz="2400" b="1" dirty="0">
              <a:solidFill>
                <a:schemeClr val="tx2"/>
              </a:solidFill>
            </a:endParaRPr>
          </a:p>
          <a:p>
            <a:r>
              <a:rPr lang="nl-NL" sz="2400" b="1" dirty="0" err="1" smtClean="0">
                <a:solidFill>
                  <a:schemeClr val="tx2"/>
                </a:solidFill>
              </a:rPr>
              <a:t>Gathering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  <a:p>
            <a:endParaRPr lang="nl-NL" sz="2400" b="1" dirty="0">
              <a:solidFill>
                <a:srgbClr val="A90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3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38595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kstvak 67"/>
          <p:cNvSpPr txBox="1"/>
          <p:nvPr/>
        </p:nvSpPr>
        <p:spPr>
          <a:xfrm>
            <a:off x="395536" y="202089"/>
            <a:ext cx="742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err="1" smtClean="0">
                <a:solidFill>
                  <a:schemeClr val="tx2"/>
                </a:solidFill>
              </a:rPr>
              <a:t>Specs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</p:txBody>
      </p:sp>
      <p:sp>
        <p:nvSpPr>
          <p:cNvPr id="16" name="Ovaal 15"/>
          <p:cNvSpPr/>
          <p:nvPr/>
        </p:nvSpPr>
        <p:spPr>
          <a:xfrm>
            <a:off x="762001" y="1269912"/>
            <a:ext cx="2873829" cy="215537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5" name="Ovaal 14"/>
          <p:cNvSpPr/>
          <p:nvPr/>
        </p:nvSpPr>
        <p:spPr>
          <a:xfrm>
            <a:off x="609601" y="1155612"/>
            <a:ext cx="2873829" cy="215537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4" name="Ovaal 13"/>
          <p:cNvSpPr/>
          <p:nvPr/>
        </p:nvSpPr>
        <p:spPr>
          <a:xfrm>
            <a:off x="457201" y="1041312"/>
            <a:ext cx="2873829" cy="215537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3" name="Ovaal 12"/>
          <p:cNvSpPr/>
          <p:nvPr/>
        </p:nvSpPr>
        <p:spPr>
          <a:xfrm>
            <a:off x="304801" y="927012"/>
            <a:ext cx="2873829" cy="215537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2" name="Ovaal 11"/>
          <p:cNvSpPr/>
          <p:nvPr/>
        </p:nvSpPr>
        <p:spPr>
          <a:xfrm>
            <a:off x="152401" y="812712"/>
            <a:ext cx="2873829" cy="215537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8" name="Ovaal 7"/>
          <p:cNvSpPr/>
          <p:nvPr/>
        </p:nvSpPr>
        <p:spPr>
          <a:xfrm>
            <a:off x="-2" y="2949534"/>
            <a:ext cx="2873829" cy="215537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real</a:t>
            </a:r>
          </a:p>
          <a:p>
            <a:pPr algn="ctr"/>
            <a:r>
              <a:rPr lang="nl-NL" sz="4400" dirty="0" err="1" smtClean="0"/>
              <a:t>world</a:t>
            </a:r>
            <a:endParaRPr lang="nl-NL" sz="4400" dirty="0" smtClean="0"/>
          </a:p>
        </p:txBody>
      </p:sp>
      <p:sp>
        <p:nvSpPr>
          <p:cNvPr id="2" name="Ovaal 1"/>
          <p:cNvSpPr/>
          <p:nvPr/>
        </p:nvSpPr>
        <p:spPr>
          <a:xfrm>
            <a:off x="0" y="698412"/>
            <a:ext cx="2873829" cy="21553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3" name="Tekstvak 2"/>
          <p:cNvSpPr txBox="1"/>
          <p:nvPr/>
        </p:nvSpPr>
        <p:spPr>
          <a:xfrm>
            <a:off x="749611" y="829048"/>
            <a:ext cx="1374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 rot="3600000">
            <a:off x="136969" y="1811879"/>
            <a:ext cx="864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 rot="18000000">
            <a:off x="1844738" y="1803715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34896" y="3080169"/>
            <a:ext cx="1404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 rot="3600000">
            <a:off x="-71999" y="4063001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 rot="18000000">
            <a:off x="1637373" y="4054837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 </a:t>
            </a:r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8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uild="p"/>
      <p:bldP spid="16" grpId="0" animBg="1"/>
      <p:bldP spid="15" grpId="0" animBg="1"/>
      <p:bldP spid="14" grpId="0" animBg="1"/>
      <p:bldP spid="13" grpId="0" animBg="1"/>
      <p:bldP spid="12" grpId="0" animBg="1"/>
      <p:bldP spid="8" grpId="0" animBg="1"/>
      <p:bldP spid="2" grpId="0" animBg="1"/>
      <p:bldP spid="3" grpId="0"/>
      <p:bldP spid="6" grpId="0"/>
      <p:bldP spid="7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38595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kstvak 67"/>
          <p:cNvSpPr txBox="1"/>
          <p:nvPr/>
        </p:nvSpPr>
        <p:spPr>
          <a:xfrm>
            <a:off x="395536" y="202089"/>
            <a:ext cx="742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err="1" smtClean="0">
                <a:solidFill>
                  <a:schemeClr val="tx2"/>
                </a:solidFill>
              </a:rPr>
              <a:t>Specs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</p:txBody>
      </p:sp>
      <p:sp>
        <p:nvSpPr>
          <p:cNvPr id="16" name="Ovaal 15"/>
          <p:cNvSpPr/>
          <p:nvPr/>
        </p:nvSpPr>
        <p:spPr>
          <a:xfrm>
            <a:off x="762001" y="1269912"/>
            <a:ext cx="2873829" cy="215537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5" name="Ovaal 14"/>
          <p:cNvSpPr/>
          <p:nvPr/>
        </p:nvSpPr>
        <p:spPr>
          <a:xfrm>
            <a:off x="609601" y="1155612"/>
            <a:ext cx="2873829" cy="215537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4" name="Ovaal 13"/>
          <p:cNvSpPr/>
          <p:nvPr/>
        </p:nvSpPr>
        <p:spPr>
          <a:xfrm>
            <a:off x="457201" y="1041312"/>
            <a:ext cx="2873829" cy="215537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3" name="Ovaal 12"/>
          <p:cNvSpPr/>
          <p:nvPr/>
        </p:nvSpPr>
        <p:spPr>
          <a:xfrm>
            <a:off x="304801" y="927012"/>
            <a:ext cx="2873829" cy="215537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2" name="Ovaal 11"/>
          <p:cNvSpPr/>
          <p:nvPr/>
        </p:nvSpPr>
        <p:spPr>
          <a:xfrm>
            <a:off x="152401" y="812712"/>
            <a:ext cx="2873829" cy="215537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8" name="Ovaal 7"/>
          <p:cNvSpPr/>
          <p:nvPr/>
        </p:nvSpPr>
        <p:spPr>
          <a:xfrm>
            <a:off x="-2" y="2949534"/>
            <a:ext cx="2873829" cy="215537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real</a:t>
            </a:r>
          </a:p>
          <a:p>
            <a:pPr algn="ctr"/>
            <a:r>
              <a:rPr lang="nl-NL" sz="4400" dirty="0" err="1" smtClean="0"/>
              <a:t>world</a:t>
            </a:r>
            <a:endParaRPr lang="nl-NL" sz="4400" dirty="0" smtClean="0"/>
          </a:p>
        </p:txBody>
      </p:sp>
      <p:sp>
        <p:nvSpPr>
          <p:cNvPr id="2" name="Ovaal 1"/>
          <p:cNvSpPr/>
          <p:nvPr/>
        </p:nvSpPr>
        <p:spPr>
          <a:xfrm>
            <a:off x="0" y="698412"/>
            <a:ext cx="2873829" cy="21553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3" name="Tekstvak 2"/>
          <p:cNvSpPr txBox="1"/>
          <p:nvPr/>
        </p:nvSpPr>
        <p:spPr>
          <a:xfrm>
            <a:off x="749611" y="829048"/>
            <a:ext cx="1374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 rot="3600000">
            <a:off x="136969" y="1811879"/>
            <a:ext cx="864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 rot="18000000">
            <a:off x="1844738" y="1803715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34896" y="3080169"/>
            <a:ext cx="1404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 rot="3600000">
            <a:off x="-71999" y="4063001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 rot="18000000">
            <a:off x="1637373" y="4054837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 </a:t>
            </a:r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5" name="Ovaal 4"/>
          <p:cNvSpPr/>
          <p:nvPr/>
        </p:nvSpPr>
        <p:spPr>
          <a:xfrm>
            <a:off x="1751615" y="1692232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/>
          <p:nvPr/>
        </p:nvSpPr>
        <p:spPr>
          <a:xfrm>
            <a:off x="1904015" y="1806532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/>
          <p:nvPr/>
        </p:nvSpPr>
        <p:spPr>
          <a:xfrm>
            <a:off x="2056414" y="1920832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/>
          <p:nvPr/>
        </p:nvSpPr>
        <p:spPr>
          <a:xfrm>
            <a:off x="2208815" y="2035132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/>
          <p:nvPr/>
        </p:nvSpPr>
        <p:spPr>
          <a:xfrm>
            <a:off x="2361215" y="2149432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/>
          <p:nvPr/>
        </p:nvSpPr>
        <p:spPr>
          <a:xfrm>
            <a:off x="2513615" y="2263732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/>
          <p:nvPr/>
        </p:nvSpPr>
        <p:spPr>
          <a:xfrm>
            <a:off x="1741713" y="3953458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/>
          <p:nvPr/>
        </p:nvSpPr>
        <p:spPr>
          <a:xfrm>
            <a:off x="3930732" y="1763554"/>
            <a:ext cx="2149434" cy="118598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600" dirty="0" smtClean="0">
                <a:solidFill>
                  <a:schemeClr val="bg1"/>
                </a:solidFill>
              </a:rPr>
              <a:t>BMA</a:t>
            </a:r>
            <a:endParaRPr lang="nl-NL" sz="6600" dirty="0">
              <a:solidFill>
                <a:schemeClr val="bg1"/>
              </a:solidFill>
            </a:endParaRPr>
          </a:p>
        </p:txBody>
      </p:sp>
      <p:cxnSp>
        <p:nvCxnSpPr>
          <p:cNvPr id="25" name="Rechte verbindingslijn met pijl 24"/>
          <p:cNvCxnSpPr>
            <a:stCxn id="5" idx="6"/>
          </p:cNvCxnSpPr>
          <p:nvPr/>
        </p:nvCxnSpPr>
        <p:spPr>
          <a:xfrm>
            <a:off x="2883729" y="2116775"/>
            <a:ext cx="1224220" cy="32657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met pijl 26"/>
          <p:cNvCxnSpPr>
            <a:stCxn id="23" idx="7"/>
          </p:cNvCxnSpPr>
          <p:nvPr/>
        </p:nvCxnSpPr>
        <p:spPr>
          <a:xfrm flipV="1">
            <a:off x="2708033" y="2688275"/>
            <a:ext cx="1305827" cy="1389529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hoek 30"/>
          <p:cNvSpPr/>
          <p:nvPr/>
        </p:nvSpPr>
        <p:spPr>
          <a:xfrm>
            <a:off x="6897018" y="2242243"/>
            <a:ext cx="1855135" cy="962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0000" rtlCol="0" anchor="ctr"/>
          <a:lstStyle/>
          <a:p>
            <a:pPr algn="ctr"/>
            <a:r>
              <a:rPr lang="nl-NL" sz="2800" dirty="0" smtClean="0">
                <a:solidFill>
                  <a:schemeClr val="tx2"/>
                </a:solidFill>
              </a:rPr>
              <a:t>BMA</a:t>
            </a:r>
          </a:p>
          <a:p>
            <a:pPr algn="ctr"/>
            <a:r>
              <a:rPr lang="nl-NL" sz="2800" dirty="0" err="1" smtClean="0">
                <a:solidFill>
                  <a:schemeClr val="tx2"/>
                </a:solidFill>
              </a:rPr>
              <a:t>surge</a:t>
            </a:r>
            <a:endParaRPr lang="nl-NL" sz="2800" dirty="0">
              <a:solidFill>
                <a:schemeClr val="tx2"/>
              </a:solidFill>
            </a:endParaRPr>
          </a:p>
        </p:txBody>
      </p:sp>
      <p:cxnSp>
        <p:nvCxnSpPr>
          <p:cNvPr id="30" name="Rechte verbindingslijn met pijl 29"/>
          <p:cNvCxnSpPr/>
          <p:nvPr/>
        </p:nvCxnSpPr>
        <p:spPr>
          <a:xfrm>
            <a:off x="5985164" y="2359362"/>
            <a:ext cx="1118564" cy="29838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al 31"/>
          <p:cNvSpPr/>
          <p:nvPr/>
        </p:nvSpPr>
        <p:spPr>
          <a:xfrm>
            <a:off x="59233" y="3961623"/>
            <a:ext cx="1132115" cy="8490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Rechthoek 35"/>
          <p:cNvSpPr/>
          <p:nvPr/>
        </p:nvSpPr>
        <p:spPr>
          <a:xfrm>
            <a:off x="5005449" y="3840383"/>
            <a:ext cx="3995676" cy="962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 smtClean="0">
                <a:solidFill>
                  <a:schemeClr val="tx2"/>
                </a:solidFill>
              </a:rPr>
              <a:t>BMA</a:t>
            </a:r>
          </a:p>
          <a:p>
            <a:pPr algn="ctr"/>
            <a:r>
              <a:rPr lang="nl-NL" sz="2800" dirty="0" smtClean="0">
                <a:solidFill>
                  <a:schemeClr val="tx2"/>
                </a:solidFill>
              </a:rPr>
              <a:t>water level</a:t>
            </a:r>
            <a:endParaRPr lang="nl-NL" sz="2800" dirty="0">
              <a:solidFill>
                <a:schemeClr val="tx2"/>
              </a:solidFill>
            </a:endParaRPr>
          </a:p>
        </p:txBody>
      </p:sp>
      <p:cxnSp>
        <p:nvCxnSpPr>
          <p:cNvPr id="37" name="Rechte verbindingslijn met pijl 36"/>
          <p:cNvCxnSpPr/>
          <p:nvPr/>
        </p:nvCxnSpPr>
        <p:spPr>
          <a:xfrm>
            <a:off x="7750257" y="3159085"/>
            <a:ext cx="0" cy="868135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/>
          <p:cNvCxnSpPr/>
          <p:nvPr/>
        </p:nvCxnSpPr>
        <p:spPr>
          <a:xfrm flipV="1">
            <a:off x="762001" y="4462153"/>
            <a:ext cx="4356265" cy="340391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/>
          <p:cNvSpPr txBox="1"/>
          <p:nvPr/>
        </p:nvSpPr>
        <p:spPr>
          <a:xfrm>
            <a:off x="8162925" y="2284425"/>
            <a:ext cx="7280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95%</a:t>
            </a:r>
          </a:p>
          <a:p>
            <a:pPr algn="ctr"/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|</a:t>
            </a:r>
          </a:p>
          <a:p>
            <a:pPr algn="ctr"/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5%</a:t>
            </a:r>
            <a:endParaRPr lang="nl-NL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5" name="Tekstvak 34"/>
          <p:cNvSpPr txBox="1"/>
          <p:nvPr/>
        </p:nvSpPr>
        <p:spPr>
          <a:xfrm>
            <a:off x="8205209" y="3879214"/>
            <a:ext cx="7280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95%</a:t>
            </a:r>
          </a:p>
          <a:p>
            <a:pPr algn="ctr"/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|</a:t>
            </a:r>
          </a:p>
          <a:p>
            <a:pPr algn="ctr"/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5%</a:t>
            </a:r>
            <a:endParaRPr lang="nl-NL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60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6" presetClass="entr" presetSubtype="4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7" grpId="0" animBg="1"/>
      <p:bldP spid="31" grpId="0" animBg="1"/>
      <p:bldP spid="32" grpId="0" animBg="1"/>
      <p:bldP spid="36" grpId="0" animBg="1"/>
      <p:bldP spid="26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38595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al 2"/>
          <p:cNvSpPr/>
          <p:nvPr/>
        </p:nvSpPr>
        <p:spPr>
          <a:xfrm>
            <a:off x="-2" y="2949534"/>
            <a:ext cx="2873829" cy="215537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real</a:t>
            </a:r>
          </a:p>
          <a:p>
            <a:pPr algn="ctr"/>
            <a:r>
              <a:rPr lang="nl-NL" sz="4400" dirty="0" err="1" smtClean="0"/>
              <a:t>world</a:t>
            </a:r>
            <a:endParaRPr lang="nl-NL" sz="4400" dirty="0" smtClean="0"/>
          </a:p>
        </p:txBody>
      </p:sp>
      <p:sp>
        <p:nvSpPr>
          <p:cNvPr id="4" name="Ovaal 3"/>
          <p:cNvSpPr/>
          <p:nvPr/>
        </p:nvSpPr>
        <p:spPr>
          <a:xfrm>
            <a:off x="0" y="698412"/>
            <a:ext cx="2873829" cy="21553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5" name="Tekstvak 4"/>
          <p:cNvSpPr txBox="1"/>
          <p:nvPr/>
        </p:nvSpPr>
        <p:spPr>
          <a:xfrm>
            <a:off x="749611" y="829048"/>
            <a:ext cx="1374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 rot="3600000">
            <a:off x="136969" y="1811879"/>
            <a:ext cx="864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 rot="18000000">
            <a:off x="1844738" y="1803715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734896" y="3080169"/>
            <a:ext cx="1404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 rot="3600000">
            <a:off x="-71999" y="4063001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 rot="18000000">
            <a:off x="1637373" y="4054837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 </a:t>
            </a:r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3241965" y="1155703"/>
            <a:ext cx="570015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chemeClr val="tx2"/>
                </a:solidFill>
              </a:rPr>
              <a:t>Waterlevel </a:t>
            </a:r>
            <a:r>
              <a:rPr lang="nl-NL" sz="2400" b="1" dirty="0" err="1" smtClean="0">
                <a:solidFill>
                  <a:schemeClr val="tx2"/>
                </a:solidFill>
              </a:rPr>
              <a:t>Observed</a:t>
            </a:r>
            <a:endParaRPr lang="nl-NL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smtClean="0">
                <a:solidFill>
                  <a:schemeClr val="accent5"/>
                </a:solidFill>
              </a:rPr>
              <a:t>Ok, </a:t>
            </a:r>
            <a:r>
              <a:rPr lang="nl-NL" sz="2000" b="1" dirty="0" err="1" smtClean="0">
                <a:solidFill>
                  <a:schemeClr val="accent5"/>
                </a:solidFill>
              </a:rPr>
              <a:t>extend</a:t>
            </a:r>
            <a:r>
              <a:rPr lang="nl-NL" sz="2000" b="1" dirty="0" smtClean="0">
                <a:solidFill>
                  <a:schemeClr val="accent5"/>
                </a:solidFill>
              </a:rPr>
              <a:t> </a:t>
            </a:r>
            <a:r>
              <a:rPr lang="nl-NL" sz="2000" b="1" dirty="0" err="1" smtClean="0">
                <a:solidFill>
                  <a:schemeClr val="accent5"/>
                </a:solidFill>
              </a:rPr>
              <a:t>for</a:t>
            </a:r>
            <a:r>
              <a:rPr lang="nl-NL" sz="2000" b="1" dirty="0" smtClean="0">
                <a:solidFill>
                  <a:schemeClr val="accent5"/>
                </a:solidFill>
              </a:rPr>
              <a:t> new </a:t>
            </a:r>
            <a:r>
              <a:rPr lang="nl-NL" sz="2000" b="1" dirty="0" err="1" smtClean="0">
                <a:solidFill>
                  <a:schemeClr val="accent5"/>
                </a:solidFill>
              </a:rPr>
              <a:t>locations</a:t>
            </a:r>
            <a:endParaRPr lang="nl-NL" sz="2000" b="1" dirty="0" smtClean="0">
              <a:solidFill>
                <a:schemeClr val="accent5"/>
              </a:solidFill>
            </a:endParaRPr>
          </a:p>
          <a:p>
            <a:r>
              <a:rPr lang="nl-NL" sz="2400" b="1" dirty="0" smtClean="0">
                <a:solidFill>
                  <a:schemeClr val="tx2"/>
                </a:solidFill>
              </a:rPr>
              <a:t>Waterlevel (forecast)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>
                <a:solidFill>
                  <a:schemeClr val="accent5"/>
                </a:solidFill>
              </a:rPr>
              <a:t>I </a:t>
            </a:r>
            <a:r>
              <a:rPr lang="nl-NL" sz="2000" b="1" dirty="0" err="1">
                <a:solidFill>
                  <a:schemeClr val="accent5"/>
                </a:solidFill>
              </a:rPr>
              <a:t>presume</a:t>
            </a:r>
            <a:r>
              <a:rPr lang="nl-NL" sz="2000" b="1" dirty="0">
                <a:solidFill>
                  <a:schemeClr val="accent5"/>
                </a:solidFill>
              </a:rPr>
              <a:t>=waterlevel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err="1">
                <a:solidFill>
                  <a:schemeClr val="accent5"/>
                </a:solidFill>
              </a:rPr>
              <a:t>not</a:t>
            </a:r>
            <a:r>
              <a:rPr lang="nl-NL" sz="2000" b="1" dirty="0">
                <a:solidFill>
                  <a:schemeClr val="accent5"/>
                </a:solidFill>
              </a:rPr>
              <a:t> </a:t>
            </a:r>
            <a:r>
              <a:rPr lang="nl-NL" sz="2000" b="1" dirty="0" err="1">
                <a:solidFill>
                  <a:schemeClr val="accent5"/>
                </a:solidFill>
              </a:rPr>
              <a:t>Hmod-Hastro+Obsastro</a:t>
            </a:r>
            <a:endParaRPr lang="nl-NL" sz="2000" b="1" dirty="0">
              <a:solidFill>
                <a:schemeClr val="accent5"/>
              </a:solidFill>
            </a:endParaRPr>
          </a:p>
          <a:p>
            <a:r>
              <a:rPr lang="nl-NL" sz="2400" b="1" dirty="0" smtClean="0">
                <a:solidFill>
                  <a:schemeClr val="tx2"/>
                </a:solidFill>
              </a:rPr>
              <a:t>Tide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>
                <a:solidFill>
                  <a:schemeClr val="accent5"/>
                </a:solidFill>
              </a:rPr>
              <a:t>I </a:t>
            </a:r>
            <a:r>
              <a:rPr lang="nl-NL" sz="2000" b="1" dirty="0" err="1">
                <a:solidFill>
                  <a:schemeClr val="accent5"/>
                </a:solidFill>
              </a:rPr>
              <a:t>presume</a:t>
            </a:r>
            <a:r>
              <a:rPr lang="nl-NL" sz="2000" b="1" dirty="0">
                <a:solidFill>
                  <a:schemeClr val="accent5"/>
                </a:solidFill>
              </a:rPr>
              <a:t>=</a:t>
            </a:r>
            <a:r>
              <a:rPr lang="nl-NL" sz="2000" b="1" dirty="0" err="1">
                <a:solidFill>
                  <a:schemeClr val="accent5"/>
                </a:solidFill>
              </a:rPr>
              <a:t>ObsAstro</a:t>
            </a:r>
            <a:endParaRPr lang="nl-NL" sz="2000" b="1" dirty="0">
              <a:solidFill>
                <a:schemeClr val="accent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err="1">
                <a:solidFill>
                  <a:schemeClr val="accent5"/>
                </a:solidFill>
              </a:rPr>
              <a:t>alternative</a:t>
            </a:r>
            <a:r>
              <a:rPr lang="nl-NL" sz="2000" b="1" dirty="0">
                <a:solidFill>
                  <a:schemeClr val="accent5"/>
                </a:solidFill>
              </a:rPr>
              <a:t>?</a:t>
            </a:r>
          </a:p>
          <a:p>
            <a:r>
              <a:rPr lang="nl-NL" sz="2400" b="1" dirty="0" err="1" smtClean="0">
                <a:solidFill>
                  <a:schemeClr val="tx2"/>
                </a:solidFill>
              </a:rPr>
              <a:t>Surge</a:t>
            </a:r>
            <a:endParaRPr lang="nl-NL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err="1">
                <a:solidFill>
                  <a:schemeClr val="accent5"/>
                </a:solidFill>
              </a:rPr>
              <a:t>not</a:t>
            </a:r>
            <a:r>
              <a:rPr lang="nl-NL" sz="2000" b="1" dirty="0">
                <a:solidFill>
                  <a:schemeClr val="accent5"/>
                </a:solidFill>
              </a:rPr>
              <a:t> </a:t>
            </a:r>
            <a:r>
              <a:rPr lang="nl-NL" sz="2000" b="1" dirty="0" err="1">
                <a:solidFill>
                  <a:schemeClr val="accent5"/>
                </a:solidFill>
              </a:rPr>
              <a:t>everywhere</a:t>
            </a:r>
            <a:r>
              <a:rPr lang="nl-NL" sz="2000" b="1" dirty="0">
                <a:solidFill>
                  <a:schemeClr val="accent5"/>
                </a:solidFill>
              </a:rPr>
              <a:t>, missing: </a:t>
            </a:r>
            <a:r>
              <a:rPr lang="nl-NL" sz="2000" b="1" dirty="0" err="1">
                <a:solidFill>
                  <a:schemeClr val="accent5"/>
                </a:solidFill>
              </a:rPr>
              <a:t>calculated</a:t>
            </a:r>
            <a:r>
              <a:rPr lang="nl-NL" sz="2000" b="1" dirty="0">
                <a:solidFill>
                  <a:schemeClr val="accent5"/>
                </a:solidFill>
              </a:rPr>
              <a:t> at import</a:t>
            </a:r>
          </a:p>
        </p:txBody>
      </p:sp>
      <p:sp>
        <p:nvSpPr>
          <p:cNvPr id="12" name="Rechthoek 11"/>
          <p:cNvSpPr/>
          <p:nvPr/>
        </p:nvSpPr>
        <p:spPr>
          <a:xfrm>
            <a:off x="3241965" y="334914"/>
            <a:ext cx="4358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dirty="0" err="1">
                <a:solidFill>
                  <a:schemeClr val="tx2"/>
                </a:solidFill>
              </a:rPr>
              <a:t>What</a:t>
            </a:r>
            <a:r>
              <a:rPr lang="nl-NL" sz="2400" b="1" dirty="0">
                <a:solidFill>
                  <a:schemeClr val="tx2"/>
                </a:solidFill>
              </a:rPr>
              <a:t> do we get </a:t>
            </a:r>
            <a:r>
              <a:rPr lang="nl-NL" sz="2400" b="1" dirty="0" err="1">
                <a:solidFill>
                  <a:schemeClr val="tx2"/>
                </a:solidFill>
              </a:rPr>
              <a:t>by</a:t>
            </a:r>
            <a:r>
              <a:rPr lang="nl-NL" sz="2400" b="1" dirty="0">
                <a:solidFill>
                  <a:schemeClr val="tx2"/>
                </a:solidFill>
              </a:rPr>
              <a:t> FTP?</a:t>
            </a:r>
          </a:p>
        </p:txBody>
      </p:sp>
    </p:spTree>
    <p:extLst>
      <p:ext uri="{BB962C8B-B14F-4D97-AF65-F5344CB8AC3E}">
        <p14:creationId xmlns:p14="http://schemas.microsoft.com/office/powerpoint/2010/main" val="266002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38595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95536" y="561327"/>
            <a:ext cx="83529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err="1" smtClean="0">
                <a:solidFill>
                  <a:schemeClr val="tx2"/>
                </a:solidFill>
              </a:rPr>
              <a:t>Gathering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rgbClr val="A90061"/>
                </a:solidFill>
              </a:rPr>
              <a:t>try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extend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locations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where</a:t>
            </a:r>
            <a:r>
              <a:rPr lang="nl-NL" sz="2400" b="1" dirty="0" smtClean="0">
                <a:solidFill>
                  <a:srgbClr val="A90061"/>
                </a:solidFill>
              </a:rPr>
              <a:t> ftp </a:t>
            </a:r>
            <a:r>
              <a:rPr lang="nl-NL" sz="2400" b="1" dirty="0" err="1" smtClean="0">
                <a:solidFill>
                  <a:srgbClr val="A90061"/>
                </a:solidFill>
              </a:rPr>
              <a:t>exists</a:t>
            </a:r>
            <a:endParaRPr lang="nl-NL" sz="2400" b="1" dirty="0" smtClean="0">
              <a:solidFill>
                <a:srgbClr val="A9006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rgbClr val="A90061"/>
                </a:solidFill>
              </a:rPr>
              <a:t>reconsider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and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extend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demands</a:t>
            </a:r>
            <a:r>
              <a:rPr lang="nl-NL" sz="2400" b="1" dirty="0" smtClean="0">
                <a:solidFill>
                  <a:srgbClr val="A90061"/>
                </a:solidFill>
              </a:rPr>
              <a:t>/</a:t>
            </a:r>
            <a:r>
              <a:rPr lang="nl-NL" sz="2400" b="1" dirty="0" err="1" smtClean="0">
                <a:solidFill>
                  <a:srgbClr val="A90061"/>
                </a:solidFill>
              </a:rPr>
              <a:t>wishes</a:t>
            </a:r>
            <a:endParaRPr lang="nl-NL" sz="2400" b="1" dirty="0" smtClean="0">
              <a:solidFill>
                <a:srgbClr val="A9006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make </a:t>
            </a:r>
            <a:r>
              <a:rPr lang="nl-NL" sz="2400" b="1" dirty="0" err="1" smtClean="0">
                <a:solidFill>
                  <a:srgbClr val="A90061"/>
                </a:solidFill>
              </a:rPr>
              <a:t>sum</a:t>
            </a:r>
            <a:r>
              <a:rPr lang="nl-NL" sz="2400" b="1" dirty="0" smtClean="0">
                <a:solidFill>
                  <a:srgbClr val="A90061"/>
                </a:solidFill>
              </a:rPr>
              <a:t> list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rgbClr val="A90061"/>
                </a:solidFill>
              </a:rPr>
              <a:t>ask</a:t>
            </a:r>
            <a:r>
              <a:rPr lang="nl-NL" sz="2400" b="1" dirty="0" smtClean="0">
                <a:solidFill>
                  <a:srgbClr val="A90061"/>
                </a:solidFill>
              </a:rPr>
              <a:t> partners </a:t>
            </a:r>
            <a:r>
              <a:rPr lang="nl-NL" sz="2400" b="1" dirty="0" err="1" smtClean="0">
                <a:solidFill>
                  <a:srgbClr val="A90061"/>
                </a:solidFill>
              </a:rPr>
              <a:t>to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extend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the</a:t>
            </a:r>
            <a:r>
              <a:rPr lang="nl-NL" sz="2400" b="1" dirty="0" smtClean="0">
                <a:solidFill>
                  <a:srgbClr val="A90061"/>
                </a:solidFill>
              </a:rPr>
              <a:t> forecast output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update BMA </a:t>
            </a:r>
            <a:r>
              <a:rPr lang="nl-NL" sz="2400" b="1" dirty="0" err="1" smtClean="0">
                <a:solidFill>
                  <a:srgbClr val="A90061"/>
                </a:solidFill>
              </a:rPr>
              <a:t>config</a:t>
            </a:r>
            <a:endParaRPr lang="nl-NL" sz="2400" b="1" dirty="0" smtClean="0">
              <a:solidFill>
                <a:srgbClr val="A9006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b="1" dirty="0">
              <a:solidFill>
                <a:srgbClr val="A90061"/>
              </a:solidFill>
            </a:endParaRPr>
          </a:p>
          <a:p>
            <a:r>
              <a:rPr lang="nl-NL" sz="2400" b="1" dirty="0" err="1">
                <a:solidFill>
                  <a:schemeClr val="tx2"/>
                </a:solidFill>
              </a:rPr>
              <a:t>Further</a:t>
            </a:r>
            <a:r>
              <a:rPr lang="nl-NL" sz="2400" b="1" dirty="0">
                <a:solidFill>
                  <a:schemeClr val="tx2"/>
                </a:solidFill>
              </a:rPr>
              <a:t> </a:t>
            </a:r>
            <a:r>
              <a:rPr lang="nl-NL" sz="2400" b="1" dirty="0" err="1">
                <a:solidFill>
                  <a:schemeClr val="tx2"/>
                </a:solidFill>
              </a:rPr>
              <a:t>developments</a:t>
            </a:r>
            <a:endParaRPr lang="nl-NL" sz="24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trial new </a:t>
            </a:r>
            <a:r>
              <a:rPr lang="nl-NL" sz="2400" b="1" dirty="0" err="1" smtClean="0">
                <a:solidFill>
                  <a:srgbClr val="A90061"/>
                </a:solidFill>
              </a:rPr>
              <a:t>insights</a:t>
            </a:r>
            <a:r>
              <a:rPr lang="nl-NL" sz="2400" b="1" dirty="0" smtClean="0">
                <a:solidFill>
                  <a:srgbClr val="A90061"/>
                </a:solidFill>
              </a:rPr>
              <a:t> Martin/Student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Alarm </a:t>
            </a:r>
            <a:r>
              <a:rPr lang="nl-NL" sz="2400" b="1" dirty="0" err="1" smtClean="0">
                <a:solidFill>
                  <a:srgbClr val="A90061"/>
                </a:solidFill>
              </a:rPr>
              <a:t>function</a:t>
            </a:r>
            <a:r>
              <a:rPr lang="nl-NL" sz="2400" b="1" dirty="0" smtClean="0">
                <a:solidFill>
                  <a:srgbClr val="A90061"/>
                </a:solidFill>
              </a:rPr>
              <a:t> on </a:t>
            </a:r>
            <a:r>
              <a:rPr lang="nl-NL" sz="2400" b="1" dirty="0" err="1" smtClean="0">
                <a:solidFill>
                  <a:srgbClr val="A90061"/>
                </a:solidFill>
              </a:rPr>
              <a:t>outlyers</a:t>
            </a:r>
            <a:endParaRPr lang="nl-NL" sz="2400" b="1" dirty="0" smtClean="0">
              <a:solidFill>
                <a:srgbClr val="A9006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BMA on wave </a:t>
            </a:r>
            <a:r>
              <a:rPr lang="nl-NL" sz="2400" b="1" dirty="0" err="1" smtClean="0">
                <a:solidFill>
                  <a:srgbClr val="A90061"/>
                </a:solidFill>
              </a:rPr>
              <a:t>forecasting</a:t>
            </a:r>
            <a:endParaRPr lang="nl-NL" sz="2400" b="1" dirty="0">
              <a:solidFill>
                <a:srgbClr val="A90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7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hoek 1"/>
          <p:cNvSpPr/>
          <p:nvPr/>
        </p:nvSpPr>
        <p:spPr>
          <a:xfrm>
            <a:off x="-36512" y="-72008"/>
            <a:ext cx="9281746" cy="53080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19" b="58889" l="74219" r="84115">
                        <a14:foregroundMark x1="82552" y1="40000" x2="76250" y2="43426"/>
                        <a14:foregroundMark x1="83438" y1="48241" x2="75365" y2="49167"/>
                        <a14:foregroundMark x1="75313" y1="42500" x2="75521" y2="47870"/>
                      </a14:backgroundRemoval>
                    </a14:imgEffect>
                    <a14:imgEffect>
                      <a14:sharpenSoften amount="-34000"/>
                    </a14:imgEffect>
                    <a14:imgEffect>
                      <a14:colorTemperature colorTemp="10125"/>
                    </a14:imgEffect>
                    <a14:imgEffect>
                      <a14:brightnessContrast bright="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5580" y="173224"/>
            <a:ext cx="9436541" cy="530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593" b="54630" l="74219" r="84115">
                        <a14:foregroundMark x1="83021" y1="15926" x2="76354" y2="20185"/>
                        <a14:foregroundMark x1="82760" y1="22130" x2="77344" y2="24352"/>
                        <a14:foregroundMark x1="82552" y1="40000" x2="76250" y2="43426"/>
                        <a14:foregroundMark x1="83438" y1="48241" x2="75365" y2="49167"/>
                        <a14:foregroundMark x1="76250" y1="24352" x2="76250" y2="52593"/>
                        <a14:foregroundMark x1="83021" y1="21759" x2="82917" y2="47222"/>
                        <a14:foregroundMark x1="74219" y1="23611" x2="75208" y2="3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759" y="-12427"/>
            <a:ext cx="9731259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19" b="58889" l="73490" r="84115">
                        <a14:foregroundMark x1="82760" y1="22130" x2="77344" y2="24352"/>
                        <a14:foregroundMark x1="82552" y1="40000" x2="76250" y2="43426"/>
                        <a14:foregroundMark x1="83438" y1="48241" x2="75365" y2="49167"/>
                        <a14:foregroundMark x1="76250" y1="24352" x2="76250" y2="52593"/>
                        <a14:foregroundMark x1="83021" y1="21759" x2="82917" y2="47222"/>
                        <a14:foregroundMark x1="76615" y1="55556" x2="82708" y2="55370"/>
                        <a14:foregroundMark x1="75000" y1="57315" x2="81354" y2="57685"/>
                        <a14:foregroundMark x1="74896" y1="28056" x2="74896" y2="28056"/>
                        <a14:foregroundMark x1="74792" y1="25648" x2="74792" y2="25648"/>
                        <a14:foregroundMark x1="73490" y1="26759" x2="73490" y2="26759"/>
                        <a14:foregroundMark x1="74219" y1="27407" x2="74219" y2="27407"/>
                        <a14:foregroundMark x1="74010" y1="25370" x2="74010" y2="25370"/>
                      </a14:backgroundRemoval>
                    </a14:imgEffect>
                    <a14:imgEffect>
                      <a14:brightnessContrast bright="1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7176" y="-228600"/>
            <a:ext cx="9436541" cy="58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364585" y="1750235"/>
            <a:ext cx="467628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6000" b="1" dirty="0" err="1" smtClean="0">
                <a:solidFill>
                  <a:srgbClr val="F1F1DF"/>
                </a:solidFill>
              </a:rPr>
              <a:t>thank</a:t>
            </a:r>
            <a:r>
              <a:rPr lang="nl-NL" sz="6000" b="1" dirty="0" smtClean="0">
                <a:solidFill>
                  <a:srgbClr val="F1F1DF"/>
                </a:solidFill>
              </a:rPr>
              <a:t> </a:t>
            </a:r>
            <a:r>
              <a:rPr lang="nl-NL" sz="6000" b="1" dirty="0" err="1" smtClean="0">
                <a:solidFill>
                  <a:srgbClr val="F1F1DF"/>
                </a:solidFill>
              </a:rPr>
              <a:t>you</a:t>
            </a:r>
            <a:endParaRPr lang="nl-NL" sz="6000" b="1" dirty="0" smtClean="0">
              <a:solidFill>
                <a:srgbClr val="F1F1DF"/>
              </a:solidFill>
            </a:endParaRPr>
          </a:p>
          <a:p>
            <a:r>
              <a:rPr lang="nl-NL" sz="2400" b="1" dirty="0" err="1" smtClean="0">
                <a:solidFill>
                  <a:schemeClr val="tx1">
                    <a:lumMod val="50000"/>
                  </a:schemeClr>
                </a:solidFill>
              </a:rPr>
              <a:t>Marc.Philippart@RWS.nl</a:t>
            </a:r>
            <a:endParaRPr lang="nl-NL" sz="24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179" name="Groep 178"/>
          <p:cNvGrpSpPr/>
          <p:nvPr/>
        </p:nvGrpSpPr>
        <p:grpSpPr>
          <a:xfrm rot="1632600">
            <a:off x="4554750" y="975858"/>
            <a:ext cx="2607483" cy="2606335"/>
            <a:chOff x="3441893" y="583659"/>
            <a:chExt cx="3853852" cy="3852155"/>
          </a:xfrm>
        </p:grpSpPr>
        <p:grpSp>
          <p:nvGrpSpPr>
            <p:cNvPr id="180" name="Groep 179"/>
            <p:cNvGrpSpPr/>
            <p:nvPr/>
          </p:nvGrpSpPr>
          <p:grpSpPr>
            <a:xfrm>
              <a:off x="3441893" y="583659"/>
              <a:ext cx="3853852" cy="3852155"/>
              <a:chOff x="3441893" y="583659"/>
              <a:chExt cx="3853852" cy="3852155"/>
            </a:xfrm>
          </p:grpSpPr>
          <p:cxnSp>
            <p:nvCxnSpPr>
              <p:cNvPr id="185" name="Rechte verbindingslijn 184"/>
              <p:cNvCxnSpPr/>
              <p:nvPr/>
            </p:nvCxnSpPr>
            <p:spPr>
              <a:xfrm>
                <a:off x="3443591" y="2509736"/>
                <a:ext cx="3852154" cy="0"/>
              </a:xfrm>
              <a:prstGeom prst="line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Rechte verbindingslijn 185"/>
              <p:cNvCxnSpPr/>
              <p:nvPr/>
            </p:nvCxnSpPr>
            <p:spPr>
              <a:xfrm>
                <a:off x="5369668" y="583659"/>
                <a:ext cx="0" cy="3852154"/>
              </a:xfrm>
              <a:prstGeom prst="line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7" name="Groep 186"/>
              <p:cNvGrpSpPr/>
              <p:nvPr/>
            </p:nvGrpSpPr>
            <p:grpSpPr>
              <a:xfrm>
                <a:off x="3441893" y="2509736"/>
                <a:ext cx="1752814" cy="328903"/>
                <a:chOff x="6373155" y="1429978"/>
                <a:chExt cx="2057494" cy="510357"/>
              </a:xfrm>
            </p:grpSpPr>
            <p:sp>
              <p:nvSpPr>
                <p:cNvPr id="302" name="Rechthoek 301"/>
                <p:cNvSpPr/>
                <p:nvPr/>
              </p:nvSpPr>
              <p:spPr>
                <a:xfrm>
                  <a:off x="6373155" y="1430787"/>
                  <a:ext cx="2057494" cy="508738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grpSp>
              <p:nvGrpSpPr>
                <p:cNvPr id="303" name="Groep 302"/>
                <p:cNvGrpSpPr/>
                <p:nvPr/>
              </p:nvGrpSpPr>
              <p:grpSpPr>
                <a:xfrm>
                  <a:off x="6373155" y="1429978"/>
                  <a:ext cx="2057494" cy="510357"/>
                  <a:chOff x="6365484" y="1430247"/>
                  <a:chExt cx="2057494" cy="510357"/>
                </a:xfrm>
              </p:grpSpPr>
              <p:cxnSp>
                <p:nvCxnSpPr>
                  <p:cNvPr id="304" name="Rechte verbindingslijn 303"/>
                  <p:cNvCxnSpPr/>
                  <p:nvPr/>
                </p:nvCxnSpPr>
                <p:spPr>
                  <a:xfrm>
                    <a:off x="6365484" y="1685425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Rechte verbindingslijn 304"/>
                  <p:cNvCxnSpPr/>
                  <p:nvPr/>
                </p:nvCxnSpPr>
                <p:spPr>
                  <a:xfrm>
                    <a:off x="6365484" y="1623142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6" name="Rechte verbindingslijn 305"/>
                  <p:cNvCxnSpPr/>
                  <p:nvPr/>
                </p:nvCxnSpPr>
                <p:spPr>
                  <a:xfrm>
                    <a:off x="6365484" y="1747708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Rechte verbindingslijn 306"/>
                  <p:cNvCxnSpPr/>
                  <p:nvPr/>
                </p:nvCxnSpPr>
                <p:spPr>
                  <a:xfrm>
                    <a:off x="6365484" y="1809991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Rechte verbindingslijn 307"/>
                  <p:cNvCxnSpPr/>
                  <p:nvPr/>
                </p:nvCxnSpPr>
                <p:spPr>
                  <a:xfrm>
                    <a:off x="6365484" y="1560859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Rechte verbindingslijn 308"/>
                  <p:cNvCxnSpPr/>
                  <p:nvPr/>
                </p:nvCxnSpPr>
                <p:spPr>
                  <a:xfrm>
                    <a:off x="6365484" y="18722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Rechte verbindingslijn 309"/>
                  <p:cNvCxnSpPr/>
                  <p:nvPr/>
                </p:nvCxnSpPr>
                <p:spPr>
                  <a:xfrm>
                    <a:off x="6365484" y="14985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1" name="Rechte verbindingslijn 310"/>
                  <p:cNvCxnSpPr/>
                  <p:nvPr/>
                </p:nvCxnSpPr>
                <p:spPr>
                  <a:xfrm rot="5400000">
                    <a:off x="790515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2" name="Rechte verbindingslijn 311"/>
                  <p:cNvCxnSpPr/>
                  <p:nvPr/>
                </p:nvCxnSpPr>
                <p:spPr>
                  <a:xfrm rot="5400000">
                    <a:off x="797664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3" name="Rechte verbindingslijn 312"/>
                  <p:cNvCxnSpPr/>
                  <p:nvPr/>
                </p:nvCxnSpPr>
                <p:spPr>
                  <a:xfrm rot="5400000">
                    <a:off x="783367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4" name="Rechte verbindingslijn 313"/>
                  <p:cNvCxnSpPr/>
                  <p:nvPr/>
                </p:nvCxnSpPr>
                <p:spPr>
                  <a:xfrm rot="5400000">
                    <a:off x="776219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5" name="Rechte verbindingslijn 314"/>
                  <p:cNvCxnSpPr/>
                  <p:nvPr/>
                </p:nvCxnSpPr>
                <p:spPr>
                  <a:xfrm rot="5400000">
                    <a:off x="804812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6" name="Rechte verbindingslijn 315"/>
                  <p:cNvCxnSpPr/>
                  <p:nvPr/>
                </p:nvCxnSpPr>
                <p:spPr>
                  <a:xfrm rot="5400000">
                    <a:off x="769071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7" name="Rechte verbindingslijn 316"/>
                  <p:cNvCxnSpPr/>
                  <p:nvPr/>
                </p:nvCxnSpPr>
                <p:spPr>
                  <a:xfrm rot="5400000">
                    <a:off x="811960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8" name="Rechte verbindingslijn 317"/>
                  <p:cNvCxnSpPr/>
                  <p:nvPr/>
                </p:nvCxnSpPr>
                <p:spPr>
                  <a:xfrm rot="5400000">
                    <a:off x="740477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9" name="Rechte verbindingslijn 318"/>
                  <p:cNvCxnSpPr/>
                  <p:nvPr/>
                </p:nvCxnSpPr>
                <p:spPr>
                  <a:xfrm rot="5400000">
                    <a:off x="747626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0" name="Rechte verbindingslijn 319"/>
                  <p:cNvCxnSpPr/>
                  <p:nvPr/>
                </p:nvCxnSpPr>
                <p:spPr>
                  <a:xfrm rot="5400000">
                    <a:off x="733329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1" name="Rechte verbindingslijn 320"/>
                  <p:cNvCxnSpPr/>
                  <p:nvPr/>
                </p:nvCxnSpPr>
                <p:spPr>
                  <a:xfrm rot="5400000">
                    <a:off x="726181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2" name="Rechte verbindingslijn 321"/>
                  <p:cNvCxnSpPr/>
                  <p:nvPr/>
                </p:nvCxnSpPr>
                <p:spPr>
                  <a:xfrm rot="5400000">
                    <a:off x="754774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3" name="Rechte verbindingslijn 322"/>
                  <p:cNvCxnSpPr/>
                  <p:nvPr/>
                </p:nvCxnSpPr>
                <p:spPr>
                  <a:xfrm rot="5400000">
                    <a:off x="719032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4" name="Rechte verbindingslijn 323"/>
                  <p:cNvCxnSpPr/>
                  <p:nvPr/>
                </p:nvCxnSpPr>
                <p:spPr>
                  <a:xfrm rot="5400000">
                    <a:off x="761922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5" name="Rechte verbindingslijn 324"/>
                  <p:cNvCxnSpPr/>
                  <p:nvPr/>
                </p:nvCxnSpPr>
                <p:spPr>
                  <a:xfrm rot="5400000">
                    <a:off x="690439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6" name="Rechte verbindingslijn 325"/>
                  <p:cNvCxnSpPr/>
                  <p:nvPr/>
                </p:nvCxnSpPr>
                <p:spPr>
                  <a:xfrm rot="5400000">
                    <a:off x="697588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7" name="Rechte verbindingslijn 326"/>
                  <p:cNvCxnSpPr/>
                  <p:nvPr/>
                </p:nvCxnSpPr>
                <p:spPr>
                  <a:xfrm rot="5400000">
                    <a:off x="683291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8" name="Rechte verbindingslijn 327"/>
                  <p:cNvCxnSpPr/>
                  <p:nvPr/>
                </p:nvCxnSpPr>
                <p:spPr>
                  <a:xfrm rot="5400000">
                    <a:off x="676143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9" name="Rechte verbindingslijn 328"/>
                  <p:cNvCxnSpPr/>
                  <p:nvPr/>
                </p:nvCxnSpPr>
                <p:spPr>
                  <a:xfrm rot="5400000">
                    <a:off x="704736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0" name="Rechte verbindingslijn 329"/>
                  <p:cNvCxnSpPr/>
                  <p:nvPr/>
                </p:nvCxnSpPr>
                <p:spPr>
                  <a:xfrm rot="5400000">
                    <a:off x="668994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1" name="Rechte verbindingslijn 330"/>
                  <p:cNvCxnSpPr/>
                  <p:nvPr/>
                </p:nvCxnSpPr>
                <p:spPr>
                  <a:xfrm rot="5400000">
                    <a:off x="711884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2" name="Rechte verbindingslijn 331"/>
                  <p:cNvCxnSpPr/>
                  <p:nvPr/>
                </p:nvCxnSpPr>
                <p:spPr>
                  <a:xfrm rot="5400000">
                    <a:off x="640401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3" name="Rechte verbindingslijn 332"/>
                  <p:cNvCxnSpPr/>
                  <p:nvPr/>
                </p:nvCxnSpPr>
                <p:spPr>
                  <a:xfrm rot="5400000">
                    <a:off x="647549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4" name="Rechte verbindingslijn 333"/>
                  <p:cNvCxnSpPr/>
                  <p:nvPr/>
                </p:nvCxnSpPr>
                <p:spPr>
                  <a:xfrm rot="5400000">
                    <a:off x="633253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5" name="Rechte verbindingslijn 334"/>
                  <p:cNvCxnSpPr/>
                  <p:nvPr/>
                </p:nvCxnSpPr>
                <p:spPr>
                  <a:xfrm rot="5400000">
                    <a:off x="626105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6" name="Rechte verbindingslijn 335"/>
                  <p:cNvCxnSpPr/>
                  <p:nvPr/>
                </p:nvCxnSpPr>
                <p:spPr>
                  <a:xfrm rot="5400000">
                    <a:off x="654698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7" name="Rechte verbindingslijn 336"/>
                  <p:cNvCxnSpPr/>
                  <p:nvPr/>
                </p:nvCxnSpPr>
                <p:spPr>
                  <a:xfrm rot="5400000">
                    <a:off x="618956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8" name="Rechte verbindingslijn 337"/>
                  <p:cNvCxnSpPr/>
                  <p:nvPr/>
                </p:nvCxnSpPr>
                <p:spPr>
                  <a:xfrm rot="5400000">
                    <a:off x="661846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88" name="Groep 187"/>
              <p:cNvGrpSpPr/>
              <p:nvPr/>
            </p:nvGrpSpPr>
            <p:grpSpPr>
              <a:xfrm>
                <a:off x="5542931" y="2180833"/>
                <a:ext cx="1752814" cy="328903"/>
                <a:chOff x="6373155" y="1429978"/>
                <a:chExt cx="2057494" cy="510357"/>
              </a:xfrm>
            </p:grpSpPr>
            <p:sp>
              <p:nvSpPr>
                <p:cNvPr id="265" name="Rechthoek 264"/>
                <p:cNvSpPr/>
                <p:nvPr/>
              </p:nvSpPr>
              <p:spPr>
                <a:xfrm>
                  <a:off x="6373155" y="1430787"/>
                  <a:ext cx="2057494" cy="508738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grpSp>
              <p:nvGrpSpPr>
                <p:cNvPr id="266" name="Groep 265"/>
                <p:cNvGrpSpPr/>
                <p:nvPr/>
              </p:nvGrpSpPr>
              <p:grpSpPr>
                <a:xfrm>
                  <a:off x="6373155" y="1429978"/>
                  <a:ext cx="2057494" cy="510357"/>
                  <a:chOff x="6365484" y="1430247"/>
                  <a:chExt cx="2057494" cy="510357"/>
                </a:xfrm>
              </p:grpSpPr>
              <p:cxnSp>
                <p:nvCxnSpPr>
                  <p:cNvPr id="267" name="Rechte verbindingslijn 266"/>
                  <p:cNvCxnSpPr/>
                  <p:nvPr/>
                </p:nvCxnSpPr>
                <p:spPr>
                  <a:xfrm>
                    <a:off x="6365484" y="1685425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8" name="Rechte verbindingslijn 267"/>
                  <p:cNvCxnSpPr/>
                  <p:nvPr/>
                </p:nvCxnSpPr>
                <p:spPr>
                  <a:xfrm>
                    <a:off x="6365484" y="1623142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9" name="Rechte verbindingslijn 268"/>
                  <p:cNvCxnSpPr/>
                  <p:nvPr/>
                </p:nvCxnSpPr>
                <p:spPr>
                  <a:xfrm>
                    <a:off x="6365484" y="1747708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Rechte verbindingslijn 269"/>
                  <p:cNvCxnSpPr/>
                  <p:nvPr/>
                </p:nvCxnSpPr>
                <p:spPr>
                  <a:xfrm>
                    <a:off x="6365484" y="1809991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Rechte verbindingslijn 270"/>
                  <p:cNvCxnSpPr/>
                  <p:nvPr/>
                </p:nvCxnSpPr>
                <p:spPr>
                  <a:xfrm>
                    <a:off x="6365484" y="1560859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Rechte verbindingslijn 271"/>
                  <p:cNvCxnSpPr/>
                  <p:nvPr/>
                </p:nvCxnSpPr>
                <p:spPr>
                  <a:xfrm>
                    <a:off x="6365484" y="18722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Rechte verbindingslijn 272"/>
                  <p:cNvCxnSpPr/>
                  <p:nvPr/>
                </p:nvCxnSpPr>
                <p:spPr>
                  <a:xfrm>
                    <a:off x="6365484" y="14985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Rechte verbindingslijn 273"/>
                  <p:cNvCxnSpPr/>
                  <p:nvPr/>
                </p:nvCxnSpPr>
                <p:spPr>
                  <a:xfrm rot="5400000">
                    <a:off x="790515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Rechte verbindingslijn 274"/>
                  <p:cNvCxnSpPr/>
                  <p:nvPr/>
                </p:nvCxnSpPr>
                <p:spPr>
                  <a:xfrm rot="5400000">
                    <a:off x="797664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Rechte verbindingslijn 275"/>
                  <p:cNvCxnSpPr/>
                  <p:nvPr/>
                </p:nvCxnSpPr>
                <p:spPr>
                  <a:xfrm rot="5400000">
                    <a:off x="783367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Rechte verbindingslijn 276"/>
                  <p:cNvCxnSpPr/>
                  <p:nvPr/>
                </p:nvCxnSpPr>
                <p:spPr>
                  <a:xfrm rot="5400000">
                    <a:off x="776219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Rechte verbindingslijn 277"/>
                  <p:cNvCxnSpPr/>
                  <p:nvPr/>
                </p:nvCxnSpPr>
                <p:spPr>
                  <a:xfrm rot="5400000">
                    <a:off x="804812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9" name="Rechte verbindingslijn 278"/>
                  <p:cNvCxnSpPr/>
                  <p:nvPr/>
                </p:nvCxnSpPr>
                <p:spPr>
                  <a:xfrm rot="5400000">
                    <a:off x="769071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0" name="Rechte verbindingslijn 279"/>
                  <p:cNvCxnSpPr/>
                  <p:nvPr/>
                </p:nvCxnSpPr>
                <p:spPr>
                  <a:xfrm rot="5400000">
                    <a:off x="811960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1" name="Rechte verbindingslijn 280"/>
                  <p:cNvCxnSpPr/>
                  <p:nvPr/>
                </p:nvCxnSpPr>
                <p:spPr>
                  <a:xfrm rot="5400000">
                    <a:off x="740477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Rechte verbindingslijn 281"/>
                  <p:cNvCxnSpPr/>
                  <p:nvPr/>
                </p:nvCxnSpPr>
                <p:spPr>
                  <a:xfrm rot="5400000">
                    <a:off x="747626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3" name="Rechte verbindingslijn 282"/>
                  <p:cNvCxnSpPr/>
                  <p:nvPr/>
                </p:nvCxnSpPr>
                <p:spPr>
                  <a:xfrm rot="5400000">
                    <a:off x="733329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4" name="Rechte verbindingslijn 283"/>
                  <p:cNvCxnSpPr/>
                  <p:nvPr/>
                </p:nvCxnSpPr>
                <p:spPr>
                  <a:xfrm rot="5400000">
                    <a:off x="726181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Rechte verbindingslijn 284"/>
                  <p:cNvCxnSpPr/>
                  <p:nvPr/>
                </p:nvCxnSpPr>
                <p:spPr>
                  <a:xfrm rot="5400000">
                    <a:off x="754774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6" name="Rechte verbindingslijn 285"/>
                  <p:cNvCxnSpPr/>
                  <p:nvPr/>
                </p:nvCxnSpPr>
                <p:spPr>
                  <a:xfrm rot="5400000">
                    <a:off x="719032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7" name="Rechte verbindingslijn 286"/>
                  <p:cNvCxnSpPr/>
                  <p:nvPr/>
                </p:nvCxnSpPr>
                <p:spPr>
                  <a:xfrm rot="5400000">
                    <a:off x="761922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8" name="Rechte verbindingslijn 287"/>
                  <p:cNvCxnSpPr/>
                  <p:nvPr/>
                </p:nvCxnSpPr>
                <p:spPr>
                  <a:xfrm rot="5400000">
                    <a:off x="690439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9" name="Rechte verbindingslijn 288"/>
                  <p:cNvCxnSpPr/>
                  <p:nvPr/>
                </p:nvCxnSpPr>
                <p:spPr>
                  <a:xfrm rot="5400000">
                    <a:off x="697588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0" name="Rechte verbindingslijn 289"/>
                  <p:cNvCxnSpPr/>
                  <p:nvPr/>
                </p:nvCxnSpPr>
                <p:spPr>
                  <a:xfrm rot="5400000">
                    <a:off x="683291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1" name="Rechte verbindingslijn 290"/>
                  <p:cNvCxnSpPr/>
                  <p:nvPr/>
                </p:nvCxnSpPr>
                <p:spPr>
                  <a:xfrm rot="5400000">
                    <a:off x="676143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2" name="Rechte verbindingslijn 291"/>
                  <p:cNvCxnSpPr/>
                  <p:nvPr/>
                </p:nvCxnSpPr>
                <p:spPr>
                  <a:xfrm rot="5400000">
                    <a:off x="704736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3" name="Rechte verbindingslijn 292"/>
                  <p:cNvCxnSpPr/>
                  <p:nvPr/>
                </p:nvCxnSpPr>
                <p:spPr>
                  <a:xfrm rot="5400000">
                    <a:off x="668994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4" name="Rechte verbindingslijn 293"/>
                  <p:cNvCxnSpPr/>
                  <p:nvPr/>
                </p:nvCxnSpPr>
                <p:spPr>
                  <a:xfrm rot="5400000">
                    <a:off x="711884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5" name="Rechte verbindingslijn 294"/>
                  <p:cNvCxnSpPr/>
                  <p:nvPr/>
                </p:nvCxnSpPr>
                <p:spPr>
                  <a:xfrm rot="5400000">
                    <a:off x="640401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6" name="Rechte verbindingslijn 295"/>
                  <p:cNvCxnSpPr/>
                  <p:nvPr/>
                </p:nvCxnSpPr>
                <p:spPr>
                  <a:xfrm rot="5400000">
                    <a:off x="647549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Rechte verbindingslijn 296"/>
                  <p:cNvCxnSpPr/>
                  <p:nvPr/>
                </p:nvCxnSpPr>
                <p:spPr>
                  <a:xfrm rot="5400000">
                    <a:off x="633253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Rechte verbindingslijn 297"/>
                  <p:cNvCxnSpPr/>
                  <p:nvPr/>
                </p:nvCxnSpPr>
                <p:spPr>
                  <a:xfrm rot="5400000">
                    <a:off x="626105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9" name="Rechte verbindingslijn 298"/>
                  <p:cNvCxnSpPr/>
                  <p:nvPr/>
                </p:nvCxnSpPr>
                <p:spPr>
                  <a:xfrm rot="5400000">
                    <a:off x="654698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0" name="Rechte verbindingslijn 299"/>
                  <p:cNvCxnSpPr/>
                  <p:nvPr/>
                </p:nvCxnSpPr>
                <p:spPr>
                  <a:xfrm rot="5400000">
                    <a:off x="618956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1" name="Rechte verbindingslijn 300"/>
                  <p:cNvCxnSpPr/>
                  <p:nvPr/>
                </p:nvCxnSpPr>
                <p:spPr>
                  <a:xfrm rot="5400000">
                    <a:off x="661846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89" name="Groep 188"/>
              <p:cNvGrpSpPr/>
              <p:nvPr/>
            </p:nvGrpSpPr>
            <p:grpSpPr>
              <a:xfrm rot="5400000">
                <a:off x="4661278" y="3394955"/>
                <a:ext cx="1752814" cy="328903"/>
                <a:chOff x="6373155" y="1429978"/>
                <a:chExt cx="2057494" cy="510357"/>
              </a:xfrm>
            </p:grpSpPr>
            <p:sp>
              <p:nvSpPr>
                <p:cNvPr id="228" name="Rechthoek 227"/>
                <p:cNvSpPr/>
                <p:nvPr/>
              </p:nvSpPr>
              <p:spPr>
                <a:xfrm>
                  <a:off x="6373155" y="1430787"/>
                  <a:ext cx="2057494" cy="508738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grpSp>
              <p:nvGrpSpPr>
                <p:cNvPr id="229" name="Groep 228"/>
                <p:cNvGrpSpPr/>
                <p:nvPr/>
              </p:nvGrpSpPr>
              <p:grpSpPr>
                <a:xfrm>
                  <a:off x="6373155" y="1429978"/>
                  <a:ext cx="2057494" cy="510357"/>
                  <a:chOff x="6365484" y="1430247"/>
                  <a:chExt cx="2057494" cy="510357"/>
                </a:xfrm>
              </p:grpSpPr>
              <p:cxnSp>
                <p:nvCxnSpPr>
                  <p:cNvPr id="230" name="Rechte verbindingslijn 229"/>
                  <p:cNvCxnSpPr/>
                  <p:nvPr/>
                </p:nvCxnSpPr>
                <p:spPr>
                  <a:xfrm>
                    <a:off x="6365484" y="1685425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Rechte verbindingslijn 230"/>
                  <p:cNvCxnSpPr/>
                  <p:nvPr/>
                </p:nvCxnSpPr>
                <p:spPr>
                  <a:xfrm>
                    <a:off x="6365484" y="1623142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Rechte verbindingslijn 231"/>
                  <p:cNvCxnSpPr/>
                  <p:nvPr/>
                </p:nvCxnSpPr>
                <p:spPr>
                  <a:xfrm>
                    <a:off x="6365484" y="1747708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Rechte verbindingslijn 232"/>
                  <p:cNvCxnSpPr/>
                  <p:nvPr/>
                </p:nvCxnSpPr>
                <p:spPr>
                  <a:xfrm>
                    <a:off x="6365484" y="1809991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Rechte verbindingslijn 233"/>
                  <p:cNvCxnSpPr/>
                  <p:nvPr/>
                </p:nvCxnSpPr>
                <p:spPr>
                  <a:xfrm>
                    <a:off x="6365484" y="1560859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Rechte verbindingslijn 234"/>
                  <p:cNvCxnSpPr/>
                  <p:nvPr/>
                </p:nvCxnSpPr>
                <p:spPr>
                  <a:xfrm>
                    <a:off x="6365484" y="18722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Rechte verbindingslijn 235"/>
                  <p:cNvCxnSpPr/>
                  <p:nvPr/>
                </p:nvCxnSpPr>
                <p:spPr>
                  <a:xfrm>
                    <a:off x="6365484" y="14985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Rechte verbindingslijn 236"/>
                  <p:cNvCxnSpPr/>
                  <p:nvPr/>
                </p:nvCxnSpPr>
                <p:spPr>
                  <a:xfrm rot="5400000">
                    <a:off x="790515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Rechte verbindingslijn 237"/>
                  <p:cNvCxnSpPr/>
                  <p:nvPr/>
                </p:nvCxnSpPr>
                <p:spPr>
                  <a:xfrm rot="5400000">
                    <a:off x="797664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Rechte verbindingslijn 238"/>
                  <p:cNvCxnSpPr/>
                  <p:nvPr/>
                </p:nvCxnSpPr>
                <p:spPr>
                  <a:xfrm rot="5400000">
                    <a:off x="783367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Rechte verbindingslijn 239"/>
                  <p:cNvCxnSpPr/>
                  <p:nvPr/>
                </p:nvCxnSpPr>
                <p:spPr>
                  <a:xfrm rot="5400000">
                    <a:off x="776219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Rechte verbindingslijn 240"/>
                  <p:cNvCxnSpPr/>
                  <p:nvPr/>
                </p:nvCxnSpPr>
                <p:spPr>
                  <a:xfrm rot="5400000">
                    <a:off x="804812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Rechte verbindingslijn 241"/>
                  <p:cNvCxnSpPr/>
                  <p:nvPr/>
                </p:nvCxnSpPr>
                <p:spPr>
                  <a:xfrm rot="5400000">
                    <a:off x="769071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Rechte verbindingslijn 242"/>
                  <p:cNvCxnSpPr/>
                  <p:nvPr/>
                </p:nvCxnSpPr>
                <p:spPr>
                  <a:xfrm rot="5400000">
                    <a:off x="811960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Rechte verbindingslijn 243"/>
                  <p:cNvCxnSpPr/>
                  <p:nvPr/>
                </p:nvCxnSpPr>
                <p:spPr>
                  <a:xfrm rot="5400000">
                    <a:off x="740477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Rechte verbindingslijn 244"/>
                  <p:cNvCxnSpPr/>
                  <p:nvPr/>
                </p:nvCxnSpPr>
                <p:spPr>
                  <a:xfrm rot="5400000">
                    <a:off x="747626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Rechte verbindingslijn 245"/>
                  <p:cNvCxnSpPr/>
                  <p:nvPr/>
                </p:nvCxnSpPr>
                <p:spPr>
                  <a:xfrm rot="5400000">
                    <a:off x="733329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Rechte verbindingslijn 246"/>
                  <p:cNvCxnSpPr/>
                  <p:nvPr/>
                </p:nvCxnSpPr>
                <p:spPr>
                  <a:xfrm rot="5400000">
                    <a:off x="726181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Rechte verbindingslijn 247"/>
                  <p:cNvCxnSpPr/>
                  <p:nvPr/>
                </p:nvCxnSpPr>
                <p:spPr>
                  <a:xfrm rot="5400000">
                    <a:off x="754774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Rechte verbindingslijn 248"/>
                  <p:cNvCxnSpPr/>
                  <p:nvPr/>
                </p:nvCxnSpPr>
                <p:spPr>
                  <a:xfrm rot="5400000">
                    <a:off x="719032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Rechte verbindingslijn 249"/>
                  <p:cNvCxnSpPr/>
                  <p:nvPr/>
                </p:nvCxnSpPr>
                <p:spPr>
                  <a:xfrm rot="5400000">
                    <a:off x="761922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Rechte verbindingslijn 250"/>
                  <p:cNvCxnSpPr/>
                  <p:nvPr/>
                </p:nvCxnSpPr>
                <p:spPr>
                  <a:xfrm rot="5400000">
                    <a:off x="690439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Rechte verbindingslijn 251"/>
                  <p:cNvCxnSpPr/>
                  <p:nvPr/>
                </p:nvCxnSpPr>
                <p:spPr>
                  <a:xfrm rot="5400000">
                    <a:off x="697588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Rechte verbindingslijn 252"/>
                  <p:cNvCxnSpPr/>
                  <p:nvPr/>
                </p:nvCxnSpPr>
                <p:spPr>
                  <a:xfrm rot="5400000">
                    <a:off x="683291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Rechte verbindingslijn 253"/>
                  <p:cNvCxnSpPr/>
                  <p:nvPr/>
                </p:nvCxnSpPr>
                <p:spPr>
                  <a:xfrm rot="5400000">
                    <a:off x="676143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Rechte verbindingslijn 254"/>
                  <p:cNvCxnSpPr/>
                  <p:nvPr/>
                </p:nvCxnSpPr>
                <p:spPr>
                  <a:xfrm rot="5400000">
                    <a:off x="704736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6" name="Rechte verbindingslijn 255"/>
                  <p:cNvCxnSpPr/>
                  <p:nvPr/>
                </p:nvCxnSpPr>
                <p:spPr>
                  <a:xfrm rot="5400000">
                    <a:off x="668994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Rechte verbindingslijn 256"/>
                  <p:cNvCxnSpPr/>
                  <p:nvPr/>
                </p:nvCxnSpPr>
                <p:spPr>
                  <a:xfrm rot="5400000">
                    <a:off x="711884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8" name="Rechte verbindingslijn 257"/>
                  <p:cNvCxnSpPr/>
                  <p:nvPr/>
                </p:nvCxnSpPr>
                <p:spPr>
                  <a:xfrm rot="5400000">
                    <a:off x="640401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Rechte verbindingslijn 258"/>
                  <p:cNvCxnSpPr/>
                  <p:nvPr/>
                </p:nvCxnSpPr>
                <p:spPr>
                  <a:xfrm rot="5400000">
                    <a:off x="647549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Rechte verbindingslijn 259"/>
                  <p:cNvCxnSpPr/>
                  <p:nvPr/>
                </p:nvCxnSpPr>
                <p:spPr>
                  <a:xfrm rot="5400000">
                    <a:off x="633253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Rechte verbindingslijn 260"/>
                  <p:cNvCxnSpPr/>
                  <p:nvPr/>
                </p:nvCxnSpPr>
                <p:spPr>
                  <a:xfrm rot="5400000">
                    <a:off x="626105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Rechte verbindingslijn 261"/>
                  <p:cNvCxnSpPr/>
                  <p:nvPr/>
                </p:nvCxnSpPr>
                <p:spPr>
                  <a:xfrm rot="5400000">
                    <a:off x="654698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Rechte verbindingslijn 262"/>
                  <p:cNvCxnSpPr/>
                  <p:nvPr/>
                </p:nvCxnSpPr>
                <p:spPr>
                  <a:xfrm rot="5400000">
                    <a:off x="618956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Rechte verbindingslijn 263"/>
                  <p:cNvCxnSpPr/>
                  <p:nvPr/>
                </p:nvCxnSpPr>
                <p:spPr>
                  <a:xfrm rot="5400000">
                    <a:off x="661846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0" name="Groep 189"/>
              <p:cNvGrpSpPr/>
              <p:nvPr/>
            </p:nvGrpSpPr>
            <p:grpSpPr>
              <a:xfrm rot="5400000">
                <a:off x="4326631" y="1304426"/>
                <a:ext cx="1752814" cy="328903"/>
                <a:chOff x="6373155" y="1429978"/>
                <a:chExt cx="2057494" cy="510357"/>
              </a:xfrm>
            </p:grpSpPr>
            <p:sp>
              <p:nvSpPr>
                <p:cNvPr id="191" name="Rechthoek 190"/>
                <p:cNvSpPr/>
                <p:nvPr/>
              </p:nvSpPr>
              <p:spPr>
                <a:xfrm>
                  <a:off x="6373155" y="1430787"/>
                  <a:ext cx="2057494" cy="508738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grpSp>
              <p:nvGrpSpPr>
                <p:cNvPr id="192" name="Groep 191"/>
                <p:cNvGrpSpPr/>
                <p:nvPr/>
              </p:nvGrpSpPr>
              <p:grpSpPr>
                <a:xfrm>
                  <a:off x="6373155" y="1429978"/>
                  <a:ext cx="2057494" cy="510357"/>
                  <a:chOff x="6365484" y="1430247"/>
                  <a:chExt cx="2057494" cy="510357"/>
                </a:xfrm>
              </p:grpSpPr>
              <p:cxnSp>
                <p:nvCxnSpPr>
                  <p:cNvPr id="193" name="Rechte verbindingslijn 192"/>
                  <p:cNvCxnSpPr/>
                  <p:nvPr/>
                </p:nvCxnSpPr>
                <p:spPr>
                  <a:xfrm>
                    <a:off x="6365484" y="1685425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Rechte verbindingslijn 193"/>
                  <p:cNvCxnSpPr/>
                  <p:nvPr/>
                </p:nvCxnSpPr>
                <p:spPr>
                  <a:xfrm>
                    <a:off x="6365484" y="1623142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Rechte verbindingslijn 194"/>
                  <p:cNvCxnSpPr/>
                  <p:nvPr/>
                </p:nvCxnSpPr>
                <p:spPr>
                  <a:xfrm>
                    <a:off x="6365484" y="1747708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Rechte verbindingslijn 195"/>
                  <p:cNvCxnSpPr/>
                  <p:nvPr/>
                </p:nvCxnSpPr>
                <p:spPr>
                  <a:xfrm>
                    <a:off x="6365484" y="1809991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Rechte verbindingslijn 196"/>
                  <p:cNvCxnSpPr/>
                  <p:nvPr/>
                </p:nvCxnSpPr>
                <p:spPr>
                  <a:xfrm>
                    <a:off x="6365484" y="1560859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Rechte verbindingslijn 197"/>
                  <p:cNvCxnSpPr/>
                  <p:nvPr/>
                </p:nvCxnSpPr>
                <p:spPr>
                  <a:xfrm>
                    <a:off x="6365484" y="18722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Rechte verbindingslijn 198"/>
                  <p:cNvCxnSpPr/>
                  <p:nvPr/>
                </p:nvCxnSpPr>
                <p:spPr>
                  <a:xfrm>
                    <a:off x="6365484" y="1498576"/>
                    <a:ext cx="2057494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Rechte verbindingslijn 199"/>
                  <p:cNvCxnSpPr/>
                  <p:nvPr/>
                </p:nvCxnSpPr>
                <p:spPr>
                  <a:xfrm rot="5400000">
                    <a:off x="790515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Rechte verbindingslijn 200"/>
                  <p:cNvCxnSpPr/>
                  <p:nvPr/>
                </p:nvCxnSpPr>
                <p:spPr>
                  <a:xfrm rot="5400000">
                    <a:off x="797664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Rechte verbindingslijn 201"/>
                  <p:cNvCxnSpPr/>
                  <p:nvPr/>
                </p:nvCxnSpPr>
                <p:spPr>
                  <a:xfrm rot="5400000">
                    <a:off x="783367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Rechte verbindingslijn 202"/>
                  <p:cNvCxnSpPr/>
                  <p:nvPr/>
                </p:nvCxnSpPr>
                <p:spPr>
                  <a:xfrm rot="5400000">
                    <a:off x="776219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Rechte verbindingslijn 203"/>
                  <p:cNvCxnSpPr/>
                  <p:nvPr/>
                </p:nvCxnSpPr>
                <p:spPr>
                  <a:xfrm rot="5400000">
                    <a:off x="804812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Rechte verbindingslijn 204"/>
                  <p:cNvCxnSpPr/>
                  <p:nvPr/>
                </p:nvCxnSpPr>
                <p:spPr>
                  <a:xfrm rot="5400000">
                    <a:off x="769071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Rechte verbindingslijn 205"/>
                  <p:cNvCxnSpPr/>
                  <p:nvPr/>
                </p:nvCxnSpPr>
                <p:spPr>
                  <a:xfrm rot="5400000">
                    <a:off x="811960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7" name="Rechte verbindingslijn 206"/>
                  <p:cNvCxnSpPr/>
                  <p:nvPr/>
                </p:nvCxnSpPr>
                <p:spPr>
                  <a:xfrm rot="5400000">
                    <a:off x="740477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8" name="Rechte verbindingslijn 207"/>
                  <p:cNvCxnSpPr/>
                  <p:nvPr/>
                </p:nvCxnSpPr>
                <p:spPr>
                  <a:xfrm rot="5400000">
                    <a:off x="747626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Rechte verbindingslijn 208"/>
                  <p:cNvCxnSpPr/>
                  <p:nvPr/>
                </p:nvCxnSpPr>
                <p:spPr>
                  <a:xfrm rot="5400000">
                    <a:off x="733329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Rechte verbindingslijn 209"/>
                  <p:cNvCxnSpPr/>
                  <p:nvPr/>
                </p:nvCxnSpPr>
                <p:spPr>
                  <a:xfrm rot="5400000">
                    <a:off x="726181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Rechte verbindingslijn 210"/>
                  <p:cNvCxnSpPr/>
                  <p:nvPr/>
                </p:nvCxnSpPr>
                <p:spPr>
                  <a:xfrm rot="5400000">
                    <a:off x="754774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Rechte verbindingslijn 211"/>
                  <p:cNvCxnSpPr/>
                  <p:nvPr/>
                </p:nvCxnSpPr>
                <p:spPr>
                  <a:xfrm rot="5400000">
                    <a:off x="719032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Rechte verbindingslijn 212"/>
                  <p:cNvCxnSpPr/>
                  <p:nvPr/>
                </p:nvCxnSpPr>
                <p:spPr>
                  <a:xfrm rot="5400000">
                    <a:off x="761922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Rechte verbindingslijn 213"/>
                  <p:cNvCxnSpPr/>
                  <p:nvPr/>
                </p:nvCxnSpPr>
                <p:spPr>
                  <a:xfrm rot="5400000">
                    <a:off x="690439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Rechte verbindingslijn 214"/>
                  <p:cNvCxnSpPr/>
                  <p:nvPr/>
                </p:nvCxnSpPr>
                <p:spPr>
                  <a:xfrm rot="5400000">
                    <a:off x="697588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Rechte verbindingslijn 215"/>
                  <p:cNvCxnSpPr/>
                  <p:nvPr/>
                </p:nvCxnSpPr>
                <p:spPr>
                  <a:xfrm rot="5400000">
                    <a:off x="6832914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Rechte verbindingslijn 216"/>
                  <p:cNvCxnSpPr/>
                  <p:nvPr/>
                </p:nvCxnSpPr>
                <p:spPr>
                  <a:xfrm rot="5400000">
                    <a:off x="6761431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Rechte verbindingslijn 217"/>
                  <p:cNvCxnSpPr/>
                  <p:nvPr/>
                </p:nvCxnSpPr>
                <p:spPr>
                  <a:xfrm rot="5400000">
                    <a:off x="704736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Rechte verbindingslijn 218"/>
                  <p:cNvCxnSpPr/>
                  <p:nvPr/>
                </p:nvCxnSpPr>
                <p:spPr>
                  <a:xfrm rot="5400000">
                    <a:off x="6689948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Rechte verbindingslijn 219"/>
                  <p:cNvCxnSpPr/>
                  <p:nvPr/>
                </p:nvCxnSpPr>
                <p:spPr>
                  <a:xfrm rot="5400000">
                    <a:off x="711884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Rechte verbindingslijn 220"/>
                  <p:cNvCxnSpPr/>
                  <p:nvPr/>
                </p:nvCxnSpPr>
                <p:spPr>
                  <a:xfrm rot="5400000">
                    <a:off x="6404016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Rechte verbindingslijn 221"/>
                  <p:cNvCxnSpPr/>
                  <p:nvPr/>
                </p:nvCxnSpPr>
                <p:spPr>
                  <a:xfrm rot="5400000">
                    <a:off x="6475499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Rechte verbindingslijn 222"/>
                  <p:cNvCxnSpPr/>
                  <p:nvPr/>
                </p:nvCxnSpPr>
                <p:spPr>
                  <a:xfrm rot="5400000">
                    <a:off x="6332533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Rechte verbindingslijn 223"/>
                  <p:cNvCxnSpPr/>
                  <p:nvPr/>
                </p:nvCxnSpPr>
                <p:spPr>
                  <a:xfrm rot="5400000">
                    <a:off x="6261050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Rechte verbindingslijn 224"/>
                  <p:cNvCxnSpPr/>
                  <p:nvPr/>
                </p:nvCxnSpPr>
                <p:spPr>
                  <a:xfrm rot="5400000">
                    <a:off x="6546982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Rechte verbindingslijn 225"/>
                  <p:cNvCxnSpPr/>
                  <p:nvPr/>
                </p:nvCxnSpPr>
                <p:spPr>
                  <a:xfrm rot="5400000">
                    <a:off x="6189567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Rechte verbindingslijn 226"/>
                  <p:cNvCxnSpPr/>
                  <p:nvPr/>
                </p:nvCxnSpPr>
                <p:spPr>
                  <a:xfrm rot="5400000">
                    <a:off x="6618465" y="1685426"/>
                    <a:ext cx="510357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81" name="Rechthoek 180"/>
            <p:cNvSpPr/>
            <p:nvPr/>
          </p:nvSpPr>
          <p:spPr>
            <a:xfrm>
              <a:off x="5323423" y="599556"/>
              <a:ext cx="93814" cy="17616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81"/>
            <p:cNvSpPr/>
            <p:nvPr/>
          </p:nvSpPr>
          <p:spPr>
            <a:xfrm>
              <a:off x="5323454" y="2670029"/>
              <a:ext cx="93814" cy="17616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82"/>
            <p:cNvSpPr/>
            <p:nvPr/>
          </p:nvSpPr>
          <p:spPr>
            <a:xfrm rot="5400000">
              <a:off x="6368026" y="1626100"/>
              <a:ext cx="93814" cy="17616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4" name="Rechthoek 183"/>
            <p:cNvSpPr/>
            <p:nvPr/>
          </p:nvSpPr>
          <p:spPr>
            <a:xfrm rot="5400000">
              <a:off x="4278220" y="1627168"/>
              <a:ext cx="93814" cy="17616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12" name="Groep 11"/>
          <p:cNvGrpSpPr/>
          <p:nvPr/>
        </p:nvGrpSpPr>
        <p:grpSpPr>
          <a:xfrm>
            <a:off x="5302250" y="2062466"/>
            <a:ext cx="965200" cy="1449084"/>
            <a:chOff x="5302250" y="2062466"/>
            <a:chExt cx="965200" cy="1449084"/>
          </a:xfrm>
        </p:grpSpPr>
        <p:grpSp>
          <p:nvGrpSpPr>
            <p:cNvPr id="10" name="Groep 9"/>
            <p:cNvGrpSpPr/>
            <p:nvPr/>
          </p:nvGrpSpPr>
          <p:grpSpPr>
            <a:xfrm>
              <a:off x="5302250" y="2206171"/>
              <a:ext cx="965200" cy="1305379"/>
              <a:chOff x="5302250" y="2206171"/>
              <a:chExt cx="965200" cy="1305379"/>
            </a:xfrm>
            <a:solidFill>
              <a:schemeClr val="tx2"/>
            </a:solidFill>
          </p:grpSpPr>
          <p:sp>
            <p:nvSpPr>
              <p:cNvPr id="5" name="Rechthoek 4"/>
              <p:cNvSpPr/>
              <p:nvPr/>
            </p:nvSpPr>
            <p:spPr>
              <a:xfrm>
                <a:off x="5448300" y="2451100"/>
                <a:ext cx="628650" cy="495300"/>
              </a:xfrm>
              <a:prstGeom prst="rect">
                <a:avLst/>
              </a:prstGeom>
              <a:grp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6" name="Gelijkbenige driehoek 5"/>
              <p:cNvSpPr/>
              <p:nvPr/>
            </p:nvSpPr>
            <p:spPr>
              <a:xfrm>
                <a:off x="5302250" y="2755900"/>
                <a:ext cx="965200" cy="755650"/>
              </a:xfrm>
              <a:prstGeom prst="triangle">
                <a:avLst/>
              </a:prstGeom>
              <a:grp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" name="Ovaal 6"/>
              <p:cNvSpPr/>
              <p:nvPr/>
            </p:nvSpPr>
            <p:spPr>
              <a:xfrm>
                <a:off x="5412014" y="2206171"/>
                <a:ext cx="473529" cy="375848"/>
              </a:xfrm>
              <a:prstGeom prst="ellipse">
                <a:avLst/>
              </a:prstGeom>
              <a:grp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8" name="Ovaal 7"/>
              <p:cNvSpPr/>
              <p:nvPr/>
            </p:nvSpPr>
            <p:spPr>
              <a:xfrm>
                <a:off x="5648778" y="2263176"/>
                <a:ext cx="473529" cy="375848"/>
              </a:xfrm>
              <a:prstGeom prst="ellipse">
                <a:avLst/>
              </a:prstGeom>
              <a:grp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9" name="Ovaal 8"/>
              <p:cNvSpPr/>
              <p:nvPr/>
            </p:nvSpPr>
            <p:spPr>
              <a:xfrm>
                <a:off x="5564413" y="2206171"/>
                <a:ext cx="473529" cy="375848"/>
              </a:xfrm>
              <a:prstGeom prst="ellipse">
                <a:avLst/>
              </a:prstGeom>
              <a:grp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11" name="Rechthoek 10"/>
            <p:cNvSpPr/>
            <p:nvPr/>
          </p:nvSpPr>
          <p:spPr>
            <a:xfrm>
              <a:off x="5544149" y="2062466"/>
              <a:ext cx="45719" cy="17417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83896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0" dur="1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ep 9"/>
          <p:cNvGrpSpPr/>
          <p:nvPr/>
        </p:nvGrpSpPr>
        <p:grpSpPr>
          <a:xfrm>
            <a:off x="-770021" y="-409904"/>
            <a:ext cx="41914895" cy="6076020"/>
            <a:chOff x="-20400579" y="-409904"/>
            <a:chExt cx="30711227" cy="6076020"/>
          </a:xfrm>
        </p:grpSpPr>
        <p:sp>
          <p:nvSpPr>
            <p:cNvPr id="9" name="Rechthoek 8"/>
            <p:cNvSpPr/>
            <p:nvPr/>
          </p:nvSpPr>
          <p:spPr>
            <a:xfrm>
              <a:off x="-20400579" y="392625"/>
              <a:ext cx="30711227" cy="43409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747"/>
            <a:stretch/>
          </p:blipFill>
          <p:spPr bwMode="auto">
            <a:xfrm>
              <a:off x="-20028245" y="-409904"/>
              <a:ext cx="29541460" cy="60760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Tekstvak 15"/>
          <p:cNvSpPr txBox="1"/>
          <p:nvPr/>
        </p:nvSpPr>
        <p:spPr>
          <a:xfrm>
            <a:off x="1872396" y="640272"/>
            <a:ext cx="5399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b="1" dirty="0" err="1" smtClean="0">
                <a:solidFill>
                  <a:schemeClr val="accent3">
                    <a:lumMod val="75000"/>
                  </a:schemeClr>
                </a:solidFill>
              </a:rPr>
              <a:t>Deterministic</a:t>
            </a:r>
            <a:r>
              <a:rPr lang="nl-NL" sz="3200" b="1" dirty="0" smtClean="0">
                <a:solidFill>
                  <a:schemeClr val="accent3">
                    <a:lumMod val="75000"/>
                  </a:schemeClr>
                </a:solidFill>
              </a:rPr>
              <a:t> Forecast</a:t>
            </a:r>
            <a:endParaRPr lang="nl-NL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3501582" y="3793498"/>
            <a:ext cx="4400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2400" b="1" dirty="0" smtClean="0">
                <a:solidFill>
                  <a:schemeClr val="tx2"/>
                </a:solidFill>
              </a:rPr>
              <a:t>waterlevel at Rotterdam</a:t>
            </a:r>
            <a:endParaRPr lang="nl-NL" sz="2400" b="1" dirty="0">
              <a:solidFill>
                <a:schemeClr val="tx2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5309274" y="1114869"/>
            <a:ext cx="3525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b="1" dirty="0" smtClean="0"/>
              <a:t>+ high water (2,25) at 12:45</a:t>
            </a:r>
            <a:endParaRPr lang="nl-NL" sz="1600" b="1" dirty="0"/>
          </a:p>
        </p:txBody>
      </p:sp>
    </p:spTree>
    <p:extLst>
      <p:ext uri="{BB962C8B-B14F-4D97-AF65-F5344CB8AC3E}">
        <p14:creationId xmlns:p14="http://schemas.microsoft.com/office/powerpoint/2010/main" val="4385494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ep 9"/>
          <p:cNvGrpSpPr/>
          <p:nvPr/>
        </p:nvGrpSpPr>
        <p:grpSpPr>
          <a:xfrm>
            <a:off x="-9966574" y="-409904"/>
            <a:ext cx="41914895" cy="6076020"/>
            <a:chOff x="-20400579" y="-409904"/>
            <a:chExt cx="30711227" cy="6076020"/>
          </a:xfrm>
        </p:grpSpPr>
        <p:sp>
          <p:nvSpPr>
            <p:cNvPr id="9" name="Rechthoek 8"/>
            <p:cNvSpPr/>
            <p:nvPr/>
          </p:nvSpPr>
          <p:spPr>
            <a:xfrm>
              <a:off x="-20400579" y="392625"/>
              <a:ext cx="30711227" cy="43409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747"/>
            <a:stretch/>
          </p:blipFill>
          <p:spPr bwMode="auto">
            <a:xfrm>
              <a:off x="-20028245" y="-409904"/>
              <a:ext cx="29541460" cy="60760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kstvak 6"/>
          <p:cNvSpPr txBox="1"/>
          <p:nvPr/>
        </p:nvSpPr>
        <p:spPr>
          <a:xfrm>
            <a:off x="2310818" y="640272"/>
            <a:ext cx="4522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b="1" dirty="0" smtClean="0">
                <a:solidFill>
                  <a:schemeClr val="accent3">
                    <a:lumMod val="75000"/>
                  </a:schemeClr>
                </a:solidFill>
              </a:rPr>
              <a:t>Ensemble Forecast</a:t>
            </a:r>
            <a:endParaRPr lang="nl-NL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861184" y="3793498"/>
            <a:ext cx="56813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2400" b="1" dirty="0" smtClean="0">
                <a:solidFill>
                  <a:schemeClr val="tx2"/>
                </a:solidFill>
              </a:rPr>
              <a:t>waterlevel spread at Rotterdam</a:t>
            </a:r>
            <a:endParaRPr lang="nl-NL" sz="2400" b="1" dirty="0">
              <a:solidFill>
                <a:schemeClr val="tx2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5920731" y="1503739"/>
            <a:ext cx="23374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b="1" dirty="0" smtClean="0"/>
              <a:t>- high </a:t>
            </a:r>
            <a:r>
              <a:rPr lang="nl-NL" sz="1600" b="1" dirty="0"/>
              <a:t>water range</a:t>
            </a:r>
          </a:p>
          <a:p>
            <a:r>
              <a:rPr lang="nl-NL" sz="1600" b="1" dirty="0" smtClean="0"/>
              <a:t>|</a:t>
            </a:r>
          </a:p>
          <a:p>
            <a:r>
              <a:rPr lang="nl-NL" sz="1600" b="1" dirty="0" smtClean="0"/>
              <a:t>-</a:t>
            </a:r>
            <a:endParaRPr lang="nl-NL" sz="1600" b="1" dirty="0"/>
          </a:p>
        </p:txBody>
      </p:sp>
    </p:spTree>
    <p:extLst>
      <p:ext uri="{BB962C8B-B14F-4D97-AF65-F5344CB8AC3E}">
        <p14:creationId xmlns:p14="http://schemas.microsoft.com/office/powerpoint/2010/main" val="2457907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ep 9"/>
          <p:cNvGrpSpPr/>
          <p:nvPr/>
        </p:nvGrpSpPr>
        <p:grpSpPr>
          <a:xfrm>
            <a:off x="-19215678" y="-409904"/>
            <a:ext cx="41914895" cy="6076020"/>
            <a:chOff x="-20400579" y="-409904"/>
            <a:chExt cx="30711227" cy="6076020"/>
          </a:xfrm>
        </p:grpSpPr>
        <p:sp>
          <p:nvSpPr>
            <p:cNvPr id="9" name="Rechthoek 8"/>
            <p:cNvSpPr/>
            <p:nvPr/>
          </p:nvSpPr>
          <p:spPr>
            <a:xfrm>
              <a:off x="-20400579" y="392625"/>
              <a:ext cx="30711227" cy="43409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747"/>
            <a:stretch/>
          </p:blipFill>
          <p:spPr bwMode="auto">
            <a:xfrm>
              <a:off x="-20028245" y="-409904"/>
              <a:ext cx="29541460" cy="60760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kstvak 6"/>
          <p:cNvSpPr txBox="1"/>
          <p:nvPr/>
        </p:nvSpPr>
        <p:spPr>
          <a:xfrm>
            <a:off x="2259521" y="640272"/>
            <a:ext cx="4624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b="1" dirty="0" err="1" smtClean="0">
                <a:solidFill>
                  <a:schemeClr val="accent3">
                    <a:lumMod val="75000"/>
                  </a:schemeClr>
                </a:solidFill>
              </a:rPr>
              <a:t>Percentile</a:t>
            </a:r>
            <a:r>
              <a:rPr lang="nl-NL" sz="3200" b="1" dirty="0" smtClean="0">
                <a:solidFill>
                  <a:schemeClr val="accent3">
                    <a:lumMod val="75000"/>
                  </a:schemeClr>
                </a:solidFill>
              </a:rPr>
              <a:t> Forecast</a:t>
            </a:r>
            <a:endParaRPr lang="nl-NL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842750" y="3793498"/>
            <a:ext cx="5718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2400" b="1" dirty="0" smtClean="0">
                <a:solidFill>
                  <a:schemeClr val="tx2"/>
                </a:solidFill>
              </a:rPr>
              <a:t>waterlevel chance at Rotterdam</a:t>
            </a:r>
            <a:endParaRPr lang="nl-NL" sz="2400" b="1" dirty="0">
              <a:solidFill>
                <a:schemeClr val="tx2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6404207" y="1140790"/>
            <a:ext cx="1691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b="1" dirty="0"/>
              <a:t>_</a:t>
            </a:r>
            <a:r>
              <a:rPr lang="nl-NL" sz="1600" b="1" dirty="0" smtClean="0"/>
              <a:t> 90% range</a:t>
            </a:r>
          </a:p>
          <a:p>
            <a:endParaRPr lang="nl-NL" sz="1600" b="1" dirty="0"/>
          </a:p>
          <a:p>
            <a:r>
              <a:rPr lang="nl-NL" sz="1600" b="1" dirty="0" smtClean="0"/>
              <a:t>_ 50% range</a:t>
            </a:r>
            <a:endParaRPr lang="nl-NL" sz="1600" b="1" dirty="0"/>
          </a:p>
        </p:txBody>
      </p:sp>
    </p:spTree>
    <p:extLst>
      <p:ext uri="{BB962C8B-B14F-4D97-AF65-F5344CB8AC3E}">
        <p14:creationId xmlns:p14="http://schemas.microsoft.com/office/powerpoint/2010/main" val="4404052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ep 9"/>
          <p:cNvGrpSpPr/>
          <p:nvPr/>
        </p:nvGrpSpPr>
        <p:grpSpPr>
          <a:xfrm>
            <a:off x="-28464781" y="-409904"/>
            <a:ext cx="41914895" cy="6076020"/>
            <a:chOff x="-20400579" y="-409904"/>
            <a:chExt cx="30711227" cy="6076020"/>
          </a:xfrm>
        </p:grpSpPr>
        <p:sp>
          <p:nvSpPr>
            <p:cNvPr id="9" name="Rechthoek 8"/>
            <p:cNvSpPr/>
            <p:nvPr/>
          </p:nvSpPr>
          <p:spPr>
            <a:xfrm>
              <a:off x="-20400579" y="392625"/>
              <a:ext cx="30711227" cy="43409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747"/>
            <a:stretch/>
          </p:blipFill>
          <p:spPr bwMode="auto">
            <a:xfrm>
              <a:off x="-20028245" y="-409904"/>
              <a:ext cx="29541460" cy="60760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kstvak 6"/>
          <p:cNvSpPr txBox="1"/>
          <p:nvPr/>
        </p:nvSpPr>
        <p:spPr>
          <a:xfrm>
            <a:off x="2597754" y="640272"/>
            <a:ext cx="3948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b="1" dirty="0" smtClean="0">
                <a:solidFill>
                  <a:schemeClr val="accent3">
                    <a:lumMod val="75000"/>
                  </a:schemeClr>
                </a:solidFill>
              </a:rPr>
              <a:t>Impact Forecast</a:t>
            </a:r>
            <a:endParaRPr lang="nl-NL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3575322" y="3793498"/>
            <a:ext cx="4253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2400" b="1" dirty="0" err="1" smtClean="0">
                <a:solidFill>
                  <a:schemeClr val="tx2"/>
                </a:solidFill>
              </a:rPr>
              <a:t>measures</a:t>
            </a:r>
            <a:r>
              <a:rPr lang="nl-NL" sz="2400" b="1" dirty="0" smtClean="0">
                <a:solidFill>
                  <a:schemeClr val="tx2"/>
                </a:solidFill>
              </a:rPr>
              <a:t> at Rotterdam</a:t>
            </a:r>
            <a:endParaRPr lang="nl-NL" sz="2400" b="1" dirty="0">
              <a:solidFill>
                <a:schemeClr val="tx2"/>
              </a:solidFill>
            </a:endParaRPr>
          </a:p>
        </p:txBody>
      </p:sp>
      <p:sp>
        <p:nvSpPr>
          <p:cNvPr id="2" name="Toelichting met afgeronde rechthoek 1"/>
          <p:cNvSpPr/>
          <p:nvPr/>
        </p:nvSpPr>
        <p:spPr>
          <a:xfrm>
            <a:off x="5010150" y="1474506"/>
            <a:ext cx="3848100" cy="2318992"/>
          </a:xfrm>
          <a:prstGeom prst="wedgeRoundRectCallout">
            <a:avLst>
              <a:gd name="adj1" fmla="val -66378"/>
              <a:gd name="adj2" fmla="val 29230"/>
              <a:gd name="adj3" fmla="val 16667"/>
            </a:avLst>
          </a:prstGeom>
          <a:solidFill>
            <a:schemeClr val="tx1">
              <a:lumMod val="20000"/>
              <a:lumOff val="80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nl-NL" b="1" dirty="0" err="1" smtClean="0">
                <a:solidFill>
                  <a:schemeClr val="accent5">
                    <a:lumMod val="75000"/>
                  </a:schemeClr>
                </a:solidFill>
              </a:rPr>
              <a:t>discission</a:t>
            </a:r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 support</a:t>
            </a:r>
          </a:p>
          <a:p>
            <a:pPr algn="ctr"/>
            <a:endParaRPr lang="nl-NL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 err="1" smtClean="0">
                <a:solidFill>
                  <a:schemeClr val="accent5">
                    <a:lumMod val="75000"/>
                  </a:schemeClr>
                </a:solidFill>
              </a:rPr>
              <a:t>cost</a:t>
            </a:r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nl-NL" b="1" dirty="0" err="1">
                <a:solidFill>
                  <a:schemeClr val="accent5">
                    <a:lumMod val="75000"/>
                  </a:schemeClr>
                </a:solidFill>
              </a:rPr>
              <a:t>measures</a:t>
            </a:r>
            <a:endParaRPr lang="nl-NL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 err="1">
                <a:solidFill>
                  <a:schemeClr val="accent5">
                    <a:lumMod val="75000"/>
                  </a:schemeClr>
                </a:solidFill>
              </a:rPr>
              <a:t>vs</a:t>
            </a:r>
            <a:endParaRPr lang="nl-NL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impact: chance x </a:t>
            </a:r>
            <a:r>
              <a:rPr lang="nl-NL" b="1" dirty="0" err="1">
                <a:solidFill>
                  <a:schemeClr val="accent5">
                    <a:lumMod val="75000"/>
                  </a:schemeClr>
                </a:solidFill>
              </a:rPr>
              <a:t>damage</a:t>
            </a:r>
            <a:endParaRPr lang="nl-NL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Toelichting met afgeronde rechthoek 16"/>
          <p:cNvSpPr/>
          <p:nvPr/>
        </p:nvSpPr>
        <p:spPr>
          <a:xfrm>
            <a:off x="373063" y="1474506"/>
            <a:ext cx="3848100" cy="2318992"/>
          </a:xfrm>
          <a:prstGeom prst="wedgeRoundRectCallout">
            <a:avLst>
              <a:gd name="adj1" fmla="val 66296"/>
              <a:gd name="adj2" fmla="val -23823"/>
              <a:gd name="adj3" fmla="val 16667"/>
            </a:avLst>
          </a:prstGeom>
          <a:solidFill>
            <a:schemeClr val="tx1">
              <a:lumMod val="20000"/>
              <a:lumOff val="80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waterlevel </a:t>
            </a:r>
            <a:r>
              <a:rPr lang="nl-NL" b="1" dirty="0" err="1" smtClean="0">
                <a:solidFill>
                  <a:schemeClr val="accent5">
                    <a:lumMod val="75000"/>
                  </a:schemeClr>
                </a:solidFill>
              </a:rPr>
              <a:t>percentiles</a:t>
            </a:r>
            <a:endParaRPr lang="nl-NL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scenario runs</a:t>
            </a:r>
          </a:p>
          <a:p>
            <a:pPr algn="ctr"/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impact </a:t>
            </a:r>
            <a:r>
              <a:rPr lang="nl-NL" b="1" dirty="0" err="1" smtClean="0">
                <a:solidFill>
                  <a:schemeClr val="accent5">
                    <a:lumMod val="75000"/>
                  </a:schemeClr>
                </a:solidFill>
              </a:rPr>
              <a:t>measures</a:t>
            </a:r>
            <a:endParaRPr lang="nl-NL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nl-NL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effect </a:t>
            </a:r>
            <a:r>
              <a:rPr lang="nl-NL" b="1" dirty="0" err="1">
                <a:solidFill>
                  <a:schemeClr val="accent5">
                    <a:lumMod val="75000"/>
                  </a:schemeClr>
                </a:solidFill>
              </a:rPr>
              <a:t>fysical</a:t>
            </a:r>
            <a:endParaRPr lang="nl-NL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effect </a:t>
            </a:r>
            <a:r>
              <a:rPr lang="nl-NL" b="1" dirty="0" err="1">
                <a:solidFill>
                  <a:schemeClr val="accent5">
                    <a:lumMod val="75000"/>
                  </a:schemeClr>
                </a:solidFill>
              </a:rPr>
              <a:t>damage</a:t>
            </a:r>
            <a:endParaRPr lang="nl-NL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effect </a:t>
            </a:r>
            <a:r>
              <a:rPr lang="nl-NL" b="1" dirty="0" err="1" smtClean="0">
                <a:solidFill>
                  <a:schemeClr val="accent5">
                    <a:lumMod val="75000"/>
                  </a:schemeClr>
                </a:solidFill>
              </a:rPr>
              <a:t>loss</a:t>
            </a:r>
            <a:r>
              <a:rPr lang="nl-NL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of life</a:t>
            </a:r>
          </a:p>
          <a:p>
            <a:pPr algn="ctr"/>
            <a:endParaRPr lang="nl-NL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2665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17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90550" y="666750"/>
            <a:ext cx="810670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>
                <a:solidFill>
                  <a:schemeClr val="tx2"/>
                </a:solidFill>
              </a:rPr>
              <a:t>Actions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producing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rivers: Ensemble Dressing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lakes, North Sea: ensembles ECMWF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North Sea: BMA, Poor mans ensemble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Evaluation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Presentation forms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Computer resources</a:t>
            </a:r>
          </a:p>
        </p:txBody>
      </p:sp>
      <p:sp>
        <p:nvSpPr>
          <p:cNvPr id="4" name="Rechthoek 3"/>
          <p:cNvSpPr/>
          <p:nvPr/>
        </p:nvSpPr>
        <p:spPr>
          <a:xfrm rot="21025167">
            <a:off x="4289825" y="2715730"/>
            <a:ext cx="1027845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GB" sz="2000" b="1" dirty="0" smtClean="0">
                <a:solidFill>
                  <a:schemeClr val="accent3">
                    <a:lumMod val="75000"/>
                  </a:schemeClr>
                </a:solidFill>
              </a:rPr>
              <a:t>RICH!</a:t>
            </a:r>
            <a:endParaRPr lang="nl-NL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9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90550" y="666750"/>
            <a:ext cx="3215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>
                <a:solidFill>
                  <a:schemeClr val="tx2"/>
                </a:solidFill>
              </a:rPr>
              <a:t>Examples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481" y="1180395"/>
            <a:ext cx="7338060" cy="412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5" y="120729"/>
            <a:ext cx="7338060" cy="412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640" y="590197"/>
            <a:ext cx="7338060" cy="412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02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90550" y="666750"/>
            <a:ext cx="3215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>
                <a:solidFill>
                  <a:schemeClr val="tx2"/>
                </a:solidFill>
              </a:rPr>
              <a:t>Examples</a:t>
            </a:r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142876"/>
            <a:ext cx="9220872" cy="498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67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6541" cy="530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90550" y="666750"/>
            <a:ext cx="3215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>
                <a:solidFill>
                  <a:schemeClr val="tx2"/>
                </a:solidFill>
              </a:rPr>
              <a:t>Examples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750"/>
            <a:ext cx="9144000" cy="3810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6059753" y="993278"/>
            <a:ext cx="630301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nl-NL" sz="1400" dirty="0" smtClean="0">
                <a:solidFill>
                  <a:srgbClr val="FFC000"/>
                </a:solidFill>
              </a:rPr>
              <a:t>95%</a:t>
            </a:r>
          </a:p>
          <a:p>
            <a:pPr algn="ctr"/>
            <a:r>
              <a:rPr lang="nl-NL" sz="1400" b="1" dirty="0" smtClean="0">
                <a:solidFill>
                  <a:schemeClr val="accent3"/>
                </a:solidFill>
              </a:rPr>
              <a:t>BMA</a:t>
            </a:r>
          </a:p>
          <a:p>
            <a:pPr algn="ctr"/>
            <a:r>
              <a:rPr lang="nl-NL" sz="1400" dirty="0" smtClean="0">
                <a:solidFill>
                  <a:srgbClr val="FFC000"/>
                </a:solidFill>
              </a:rPr>
              <a:t>05%</a:t>
            </a:r>
            <a:endParaRPr lang="nl-NL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55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Blank">
  <a:themeElements>
    <a:clrScheme name="Rijkswaterstaat">
      <a:dk1>
        <a:srgbClr val="007BC7"/>
      </a:dk1>
      <a:lt1>
        <a:sysClr val="window" lastClr="FFFFFF"/>
      </a:lt1>
      <a:dk2>
        <a:srgbClr val="000000"/>
      </a:dk2>
      <a:lt2>
        <a:srgbClr val="F9E11E"/>
      </a:lt2>
      <a:accent1>
        <a:srgbClr val="F9E11E"/>
      </a:accent1>
      <a:accent2>
        <a:srgbClr val="007BC7"/>
      </a:accent2>
      <a:accent3>
        <a:srgbClr val="D52B1E"/>
      </a:accent3>
      <a:accent4>
        <a:srgbClr val="8FCAE7"/>
      </a:accent4>
      <a:accent5>
        <a:srgbClr val="39870C"/>
      </a:accent5>
      <a:accent6>
        <a:srgbClr val="FFB612"/>
      </a:accent6>
      <a:hlink>
        <a:srgbClr val="007BC7"/>
      </a:hlink>
      <a:folHlink>
        <a:srgbClr val="A90061"/>
      </a:folHlink>
    </a:clrScheme>
    <a:fontScheme name="Rijkswaterstaa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Rijkshuisstijl Geel">
      <a:srgbClr val="F9E11E"/>
    </a:custClr>
    <a:custClr name="Rijkshuisstijl Donkergeel">
      <a:srgbClr val="FFB612"/>
    </a:custClr>
    <a:custClr name="Rijkshuisstijl Oranje">
      <a:srgbClr val="E17000"/>
    </a:custClr>
    <a:custClr name="Rijkshuisstijl Rood">
      <a:srgbClr val="D52B1E"/>
    </a:custClr>
    <a:custClr name="Rijkshuisstijl Robijnrood">
      <a:srgbClr val="CA005D"/>
    </a:custClr>
    <a:custClr name="Rijkshuisstijl Roze">
      <a:srgbClr val="F092CD"/>
    </a:custClr>
    <a:custClr name="Rijkshuisstijl Violet">
      <a:srgbClr val="A90061"/>
    </a:custClr>
    <a:custClr name="Rijkshuisstijl Paars">
      <a:srgbClr val="42145F"/>
    </a:custClr>
    <a:custClr name="Rijkshuisstijl Lichtblauw">
      <a:srgbClr val="8FCAE7"/>
    </a:custClr>
    <a:custClr name="Rijkshuisstijl Hemelblauw">
      <a:srgbClr val="007BC7"/>
    </a:custClr>
    <a:custClr name="Rijkshuisstijl Mintgroen">
      <a:srgbClr val="76D2B6"/>
    </a:custClr>
    <a:custClr name="Rijkshuisstijl Groen">
      <a:srgbClr val="39870C"/>
    </a:custClr>
    <a:custClr name="Rijkshuisstijl Mosgroen">
      <a:srgbClr val="777C00"/>
    </a:custClr>
    <a:custClr name="Rijkshuisstijl Donkergroen">
      <a:srgbClr val="275937"/>
    </a:custClr>
    <a:custClr name="Rijkshuisstijl Donkerbruin">
      <a:srgbClr val="673327"/>
    </a:custClr>
    <a:custClr name="Rijkshuisstijl Bruin">
      <a:srgbClr val="94710A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739</TotalTime>
  <Words>350</Words>
  <Application>Microsoft Office PowerPoint</Application>
  <PresentationFormat>Diavoorstelling (16:9)</PresentationFormat>
  <Paragraphs>177</Paragraphs>
  <Slides>17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18" baseType="lpstr">
      <vt:lpstr>Blank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Rijkswaterstaat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Philippart, Marc (WVL)</dc:creator>
  <cp:lastModifiedBy>Philippart, Marc (WVL)</cp:lastModifiedBy>
  <cp:revision>64</cp:revision>
  <dcterms:created xsi:type="dcterms:W3CDTF">2018-10-18T07:30:35Z</dcterms:created>
  <dcterms:modified xsi:type="dcterms:W3CDTF">2018-11-15T14:33:33Z</dcterms:modified>
</cp:coreProperties>
</file>