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  <p:sldMasterId id="2147483664" r:id="rId2"/>
    <p:sldMasterId id="2147483668" r:id="rId3"/>
    <p:sldMasterId id="2147483672" r:id="rId4"/>
    <p:sldMasterId id="2147483681" r:id="rId5"/>
    <p:sldMasterId id="2147483690" r:id="rId6"/>
  </p:sldMasterIdLst>
  <p:notesMasterIdLst>
    <p:notesMasterId r:id="rId30"/>
  </p:notesMasterIdLst>
  <p:sldIdLst>
    <p:sldId id="257" r:id="rId7"/>
    <p:sldId id="262" r:id="rId8"/>
    <p:sldId id="282" r:id="rId9"/>
    <p:sldId id="263" r:id="rId10"/>
    <p:sldId id="261" r:id="rId11"/>
    <p:sldId id="280" r:id="rId12"/>
    <p:sldId id="265" r:id="rId13"/>
    <p:sldId id="266" r:id="rId14"/>
    <p:sldId id="267" r:id="rId15"/>
    <p:sldId id="268" r:id="rId16"/>
    <p:sldId id="281" r:id="rId17"/>
    <p:sldId id="269" r:id="rId18"/>
    <p:sldId id="270" r:id="rId19"/>
    <p:sldId id="272" r:id="rId20"/>
    <p:sldId id="274" r:id="rId21"/>
    <p:sldId id="277" r:id="rId22"/>
    <p:sldId id="271" r:id="rId23"/>
    <p:sldId id="283" r:id="rId24"/>
    <p:sldId id="279" r:id="rId25"/>
    <p:sldId id="273" r:id="rId26"/>
    <p:sldId id="278" r:id="rId27"/>
    <p:sldId id="275" r:id="rId28"/>
    <p:sldId id="276" r:id="rId29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3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>
      <p:cViewPr>
        <p:scale>
          <a:sx n="70" d="100"/>
          <a:sy n="70" d="100"/>
        </p:scale>
        <p:origin x="-1248" y="-2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90098-DB14-43E0-9D94-DDC4C6321EF3}" type="datetimeFigureOut">
              <a:rPr lang="de-DE" smtClean="0"/>
              <a:t>15.11.2018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C28BE-ECC4-4924-891A-65A9E069F8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9255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1783">
              <a:defRPr sz="2400">
                <a:solidFill>
                  <a:schemeClr val="tx1"/>
                </a:solidFill>
                <a:latin typeface="Helvetica" pitchFamily="34" charset="0"/>
              </a:defRPr>
            </a:lvl1pPr>
            <a:lvl2pPr marL="743990" indent="-286150" defTabSz="961783">
              <a:defRPr sz="2400">
                <a:solidFill>
                  <a:schemeClr val="tx1"/>
                </a:solidFill>
                <a:latin typeface="Helvetica" pitchFamily="34" charset="0"/>
              </a:defRPr>
            </a:lvl2pPr>
            <a:lvl3pPr marL="1144600" indent="-228920" defTabSz="961783"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2440" indent="-228920" defTabSz="961783">
              <a:defRPr sz="2400">
                <a:solidFill>
                  <a:schemeClr val="tx1"/>
                </a:solidFill>
                <a:latin typeface="Helvetica" pitchFamily="34" charset="0"/>
              </a:defRPr>
            </a:lvl4pPr>
            <a:lvl5pPr marL="2060280" indent="-228920" defTabSz="961783">
              <a:defRPr sz="2400">
                <a:solidFill>
                  <a:schemeClr val="tx1"/>
                </a:solidFill>
                <a:latin typeface="Helvetica" pitchFamily="34" charset="0"/>
              </a:defRPr>
            </a:lvl5pPr>
            <a:lvl6pPr marL="2518120" indent="-228920" defTabSz="96178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6pPr>
            <a:lvl7pPr marL="2975961" indent="-228920" defTabSz="96178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7pPr>
            <a:lvl8pPr marL="3433801" indent="-228920" defTabSz="96178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8pPr>
            <a:lvl9pPr marL="3891641" indent="-228920" defTabSz="96178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fld id="{789A0D31-4A7D-45F2-8B86-2D746B7B7418}" type="slidenum">
              <a:rPr lang="de-DE" altLang="de-DE" sz="1300">
                <a:solidFill>
                  <a:srgbClr val="00216A"/>
                </a:solidFill>
              </a:rPr>
              <a:pPr/>
              <a:t>18</a:t>
            </a:fld>
            <a:endParaRPr lang="de-DE" altLang="de-DE" sz="1300">
              <a:solidFill>
                <a:srgbClr val="00216A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03648" y="5805264"/>
            <a:ext cx="64008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0AEB5-97A4-42EF-B727-B9F6BFCD7590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15.11.2018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2178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03648" y="5805264"/>
            <a:ext cx="64008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6622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22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47" y="1981200"/>
            <a:ext cx="513539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230768" y="2060587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230768" y="4077084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14.09.2017</a:t>
            </a:r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11" y="6381351"/>
            <a:ext cx="2991102" cy="461665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3655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22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58" y="1981200"/>
            <a:ext cx="6996523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 sz="140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14.09.2017</a:t>
            </a:r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08" y="6381328"/>
            <a:ext cx="3190508" cy="523220"/>
          </a:xfrm>
        </p:spPr>
        <p:txBody>
          <a:bodyPr/>
          <a:lstStyle>
            <a:lvl1pPr>
              <a:defRPr sz="1400"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51"/>
            <a:ext cx="1905000" cy="307777"/>
          </a:xfrm>
        </p:spPr>
        <p:txBody>
          <a:bodyPr/>
          <a:lstStyle>
            <a:lvl1pPr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5384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" name="Picture 2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4" y="6323580"/>
            <a:ext cx="1509845" cy="505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hteck 2"/>
          <p:cNvSpPr/>
          <p:nvPr userDrawn="1"/>
        </p:nvSpPr>
        <p:spPr bwMode="auto">
          <a:xfrm>
            <a:off x="0" y="747301"/>
            <a:ext cx="9144000" cy="549001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29698"/>
            <a:ext cx="1616072" cy="418982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456" y="6021288"/>
            <a:ext cx="468000" cy="823420"/>
          </a:xfrm>
          <a:prstGeom prst="rect">
            <a:avLst/>
          </a:prstGeom>
        </p:spPr>
      </p:pic>
      <p:sp>
        <p:nvSpPr>
          <p:cNvPr id="8" name="Foliennummernplatzhalter 5"/>
          <p:cNvSpPr txBox="1">
            <a:spLocks/>
          </p:cNvSpPr>
          <p:nvPr userDrawn="1"/>
        </p:nvSpPr>
        <p:spPr bwMode="auto">
          <a:xfrm>
            <a:off x="1201011" y="6425275"/>
            <a:ext cx="6552728" cy="30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M-Talk 06.11.2013, DeMarine-2</a:t>
            </a:r>
          </a:p>
          <a:p>
            <a:pPr algn="ctr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MyOcean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6" y="6021288"/>
            <a:ext cx="923553" cy="92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850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2" descr="modele_ppt_MyOcean2_interieur co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12"/>
            <a:ext cx="4038600" cy="31393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12"/>
            <a:ext cx="4038600" cy="31393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fr-FR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EDE7-1DB5-425E-A443-F3977031959B}" type="slidenum">
              <a:rPr lang="fr-FR"/>
              <a:pPr>
                <a:defRPr/>
              </a:pPr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8323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51" y="1981222"/>
            <a:ext cx="6128238" cy="151426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CC34F-3424-4B6A-8C11-9856D2CBBCA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0211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435" y="4406912"/>
            <a:ext cx="7772400" cy="193899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435" y="4006790"/>
            <a:ext cx="7772400" cy="40011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7D527-BFFF-4560-BF5C-B69E25265B8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431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03648" y="5805264"/>
            <a:ext cx="64008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522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14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47" y="1981200"/>
            <a:ext cx="513539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230763" y="2060582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230763" y="4077079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14.09.2017</a:t>
            </a:r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11" y="6381341"/>
            <a:ext cx="2991102" cy="461665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9639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14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53" y="1981200"/>
            <a:ext cx="6996523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 sz="140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14.09.2017</a:t>
            </a:r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08" y="6381328"/>
            <a:ext cx="3190508" cy="523220"/>
          </a:xfrm>
        </p:spPr>
        <p:txBody>
          <a:bodyPr/>
          <a:lstStyle>
            <a:lvl1pPr>
              <a:defRPr sz="1400"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41"/>
            <a:ext cx="1905000" cy="307777"/>
          </a:xfrm>
        </p:spPr>
        <p:txBody>
          <a:bodyPr/>
          <a:lstStyle>
            <a:lvl1pPr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80779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27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47" y="1981200"/>
            <a:ext cx="513539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230771" y="2060590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230771" y="4077087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AAA445E-3B7E-44D0-81AB-0CB2B167B91F}" type="datetime1">
              <a:rPr lang="de-DE" smtClean="0"/>
              <a:pPr/>
              <a:t>15.11.2018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11" y="6381357"/>
            <a:ext cx="2991102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36872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" name="Picture 2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9" y="6323570"/>
            <a:ext cx="1509845" cy="505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hteck 2"/>
          <p:cNvSpPr/>
          <p:nvPr userDrawn="1"/>
        </p:nvSpPr>
        <p:spPr bwMode="auto">
          <a:xfrm>
            <a:off x="0" y="747301"/>
            <a:ext cx="9144000" cy="549001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29698"/>
            <a:ext cx="1616072" cy="418982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456" y="6021288"/>
            <a:ext cx="468000" cy="823420"/>
          </a:xfrm>
          <a:prstGeom prst="rect">
            <a:avLst/>
          </a:prstGeom>
        </p:spPr>
      </p:pic>
      <p:sp>
        <p:nvSpPr>
          <p:cNvPr id="8" name="Foliennummernplatzhalter 5"/>
          <p:cNvSpPr txBox="1">
            <a:spLocks/>
          </p:cNvSpPr>
          <p:nvPr userDrawn="1"/>
        </p:nvSpPr>
        <p:spPr bwMode="auto">
          <a:xfrm>
            <a:off x="1201011" y="6425275"/>
            <a:ext cx="6552728" cy="30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M-Talk 06.11.2013, DeMarine-2</a:t>
            </a:r>
          </a:p>
          <a:p>
            <a:pPr algn="ctr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MyOcean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6" y="6021288"/>
            <a:ext cx="923553" cy="92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230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2" descr="modele_ppt_MyOcean2_interieur co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31393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31393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fr-FR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EDE7-1DB5-425E-A443-F3977031959B}" type="slidenum">
              <a:rPr lang="fr-FR"/>
              <a:pPr>
                <a:defRPr/>
              </a:pPr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67689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51" y="1981212"/>
            <a:ext cx="6128238" cy="151426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CC34F-3424-4B6A-8C11-9856D2CBBCA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11156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435" y="4406907"/>
            <a:ext cx="7772400" cy="193899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435" y="4006790"/>
            <a:ext cx="7772400" cy="40011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7D527-BFFF-4560-BF5C-B69E25265B8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78652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868A3-2B61-4372-8317-BFF925EB826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43757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03648" y="5805264"/>
            <a:ext cx="64008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3603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47" y="312003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47" y="1981200"/>
            <a:ext cx="513539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230757" y="2060576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230757" y="4077073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14.09.2017</a:t>
            </a:r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08" y="6381329"/>
            <a:ext cx="2991102" cy="461665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34896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47" y="312003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47" y="1981200"/>
            <a:ext cx="6996523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 sz="140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14.09.2017</a:t>
            </a:r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08" y="6381328"/>
            <a:ext cx="3190508" cy="523220"/>
          </a:xfrm>
        </p:spPr>
        <p:txBody>
          <a:bodyPr/>
          <a:lstStyle>
            <a:lvl1pPr>
              <a:defRPr sz="1400"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9"/>
            <a:ext cx="1905000" cy="307777"/>
          </a:xfrm>
        </p:spPr>
        <p:txBody>
          <a:bodyPr/>
          <a:lstStyle>
            <a:lvl1pPr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725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" name="Picture 2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3" y="6323558"/>
            <a:ext cx="1509845" cy="505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hteck 2"/>
          <p:cNvSpPr/>
          <p:nvPr userDrawn="1"/>
        </p:nvSpPr>
        <p:spPr bwMode="auto">
          <a:xfrm>
            <a:off x="0" y="747301"/>
            <a:ext cx="9144000" cy="549001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29698"/>
            <a:ext cx="1616072" cy="418982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456" y="6021288"/>
            <a:ext cx="468000" cy="823420"/>
          </a:xfrm>
          <a:prstGeom prst="rect">
            <a:avLst/>
          </a:prstGeom>
        </p:spPr>
      </p:pic>
      <p:sp>
        <p:nvSpPr>
          <p:cNvPr id="8" name="Foliennummernplatzhalter 5"/>
          <p:cNvSpPr txBox="1">
            <a:spLocks/>
          </p:cNvSpPr>
          <p:nvPr userDrawn="1"/>
        </p:nvSpPr>
        <p:spPr bwMode="auto">
          <a:xfrm>
            <a:off x="1201011" y="6425275"/>
            <a:ext cx="6552728" cy="30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M-Talk 06.11.2013, DeMarine-2</a:t>
            </a:r>
          </a:p>
          <a:p>
            <a:pPr algn="ctr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MyOcean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5" y="6021288"/>
            <a:ext cx="923553" cy="92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063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2" descr="modele_ppt_MyOcean2_interieur co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1393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31393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fr-FR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EDE7-1DB5-425E-A443-F3977031959B}" type="slidenum">
              <a:rPr lang="fr-FR"/>
              <a:pPr>
                <a:defRPr/>
              </a:pPr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981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27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61" y="1981200"/>
            <a:ext cx="6996523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03F2D39-56D8-411E-9ADB-09CE37BDA2DF}" type="datetime1">
              <a:rPr lang="de-DE" smtClean="0"/>
              <a:pPr/>
              <a:t>15.11.2018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11" y="6381357"/>
            <a:ext cx="2991102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7159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47" y="1981200"/>
            <a:ext cx="6128238" cy="151426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CC34F-3424-4B6A-8C11-9856D2CBBCA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56555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93899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435" y="4006790"/>
            <a:ext cx="7772400" cy="40011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7D527-BFFF-4560-BF5C-B69E25265B8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60043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14.09.2017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Wasserstandsvorhersagen und Sturmflutwarnungen, S.Dick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868A3-2B61-4372-8317-BFF925EB826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873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03648" y="5805264"/>
            <a:ext cx="64008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0AEB5-97A4-42EF-B727-B9F6BFCD7590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15.11.2018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2178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27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47" y="1981200"/>
            <a:ext cx="513539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230771" y="2060590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230771" y="4077087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AAA445E-3B7E-44D0-81AB-0CB2B167B91F}" type="datetime1">
              <a:rPr lang="de-DE" smtClean="0"/>
              <a:pPr/>
              <a:t>15.11.2018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11" y="6381357"/>
            <a:ext cx="2991102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36872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27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61" y="1981200"/>
            <a:ext cx="6996523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03F2D39-56D8-411E-9ADB-09CE37BDA2DF}" type="datetime1">
              <a:rPr lang="de-DE" smtClean="0"/>
              <a:pPr/>
              <a:t>15.11.2018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11" y="6381357"/>
            <a:ext cx="2991102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7159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03648" y="5805264"/>
            <a:ext cx="64008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0AEB5-97A4-42EF-B727-B9F6BFCD7590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15.11.2018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6673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22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47" y="1981200"/>
            <a:ext cx="513539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230768" y="2060587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230768" y="4077084"/>
            <a:ext cx="1595255" cy="1754326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AAA445E-3B7E-44D0-81AB-0CB2B167B91F}" type="datetime1">
              <a:rPr lang="de-DE" smtClean="0"/>
              <a:pPr/>
              <a:t>15.11.2018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11" y="6381351"/>
            <a:ext cx="2991102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38690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5" y="1196975"/>
            <a:ext cx="7762143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051" y="312022"/>
            <a:ext cx="6128238" cy="830997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58" y="1981200"/>
            <a:ext cx="6996523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03F2D39-56D8-411E-9ADB-09CE37BDA2DF}" type="datetime1">
              <a:rPr lang="de-DE" smtClean="0"/>
              <a:pPr/>
              <a:t>15.11.2018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2843811" y="6381351"/>
            <a:ext cx="2991102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6809643" y="6381328"/>
            <a:ext cx="190500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93920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"/>
            <a:ext cx="9144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3051" y="1981200"/>
            <a:ext cx="612823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52492" y="6324600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>
                <a:solidFill>
                  <a:srgbClr val="00538D"/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538D"/>
              </a:solidFill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3051" y="685800"/>
            <a:ext cx="6128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541477" y="6324600"/>
            <a:ext cx="1981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 algn="ctr">
              <a:defRPr/>
            </a:pPr>
            <a:endParaRPr lang="en-GB">
              <a:solidFill>
                <a:srgbClr val="00538D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57200" y="635637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EC2E9-2C60-437D-A2F8-6644D451005F}" type="datetime1">
              <a:rPr lang="de-DE" smtClean="0">
                <a:solidFill>
                  <a:srgbClr val="000000">
                    <a:tint val="75000"/>
                  </a:srgbClr>
                </a:solidFill>
                <a:latin typeface="Helvetica LT"/>
                <a:ea typeface="MS PGothic" pitchFamily="34" charset="-128"/>
              </a:rPr>
              <a:pPr/>
              <a:t>15.11.2018</a:t>
            </a:fld>
            <a:endParaRPr lang="en-US">
              <a:solidFill>
                <a:srgbClr val="000000">
                  <a:tint val="75000"/>
                </a:srgbClr>
              </a:solidFill>
              <a:latin typeface="Helvetica LT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733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"/>
            <a:ext cx="9144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3051" y="1981200"/>
            <a:ext cx="612823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52492" y="6324600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>
                <a:solidFill>
                  <a:srgbClr val="00538D"/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538D"/>
              </a:solidFill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3051" y="685800"/>
            <a:ext cx="6128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541477" y="6324600"/>
            <a:ext cx="1981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 algn="ctr">
              <a:defRPr/>
            </a:pPr>
            <a:endParaRPr lang="en-GB">
              <a:solidFill>
                <a:srgbClr val="00538D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57200" y="635637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EC2E9-2C60-437D-A2F8-6644D451005F}" type="datetime1">
              <a:rPr lang="de-DE" smtClean="0">
                <a:solidFill>
                  <a:srgbClr val="000000">
                    <a:tint val="75000"/>
                  </a:srgbClr>
                </a:solidFill>
                <a:latin typeface="Helvetica LT"/>
                <a:ea typeface="MS PGothic" pitchFamily="34" charset="-128"/>
              </a:rPr>
              <a:pPr/>
              <a:t>15.11.2018</a:t>
            </a:fld>
            <a:endParaRPr lang="en-US">
              <a:solidFill>
                <a:srgbClr val="000000">
                  <a:tint val="75000"/>
                </a:srgbClr>
              </a:solidFill>
              <a:latin typeface="Helvetica LT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733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"/>
            <a:ext cx="9144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3051" y="1981200"/>
            <a:ext cx="612823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52492" y="6324600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>
                <a:solidFill>
                  <a:srgbClr val="00538D"/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538D"/>
              </a:solidFill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3051" y="685800"/>
            <a:ext cx="6128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541477" y="6324600"/>
            <a:ext cx="1981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 algn="ctr">
              <a:defRPr/>
            </a:pPr>
            <a:endParaRPr lang="en-GB">
              <a:solidFill>
                <a:srgbClr val="00538D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57200" y="635637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EC2E9-2C60-437D-A2F8-6644D451005F}" type="datetime1">
              <a:rPr lang="de-DE" smtClean="0">
                <a:solidFill>
                  <a:srgbClr val="000000">
                    <a:tint val="75000"/>
                  </a:srgbClr>
                </a:solidFill>
                <a:latin typeface="Helvetica LT"/>
                <a:ea typeface="MS PGothic" pitchFamily="34" charset="-128"/>
              </a:rPr>
              <a:pPr/>
              <a:t>15.11.2018</a:t>
            </a:fld>
            <a:endParaRPr lang="en-US">
              <a:solidFill>
                <a:srgbClr val="000000">
                  <a:tint val="75000"/>
                </a:srgbClr>
              </a:solidFill>
              <a:latin typeface="Helvetica LT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5874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"/>
            <a:ext cx="9144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3051" y="1981200"/>
            <a:ext cx="612823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52492" y="6324600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>
                <a:solidFill>
                  <a:srgbClr val="00538D"/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538D"/>
              </a:solidFill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3051" y="685800"/>
            <a:ext cx="6128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541477" y="6324622"/>
            <a:ext cx="1981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 algn="ctr">
              <a:defRPr/>
            </a:pPr>
            <a:r>
              <a:rPr lang="de-DE" smtClean="0">
                <a:solidFill>
                  <a:srgbClr val="00538D"/>
                </a:solidFill>
              </a:rPr>
              <a:t>Wasserstandsvorhersagen und Sturmflutwarnungen, S.Dick</a:t>
            </a:r>
            <a:endParaRPr lang="en-GB">
              <a:solidFill>
                <a:srgbClr val="00538D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57200" y="635637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>
                <a:solidFill>
                  <a:srgbClr val="000000">
                    <a:tint val="75000"/>
                  </a:srgbClr>
                </a:solidFill>
                <a:latin typeface="Helvetica LT"/>
                <a:ea typeface="MS PGothic" pitchFamily="34" charset="-128"/>
              </a:rPr>
              <a:t>14.09.2017</a:t>
            </a:r>
            <a:endParaRPr lang="en-US">
              <a:solidFill>
                <a:srgbClr val="000000">
                  <a:tint val="75000"/>
                </a:srgbClr>
              </a:solidFill>
              <a:latin typeface="Helvetica LT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1986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"/>
            <a:ext cx="9144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3051" y="1981200"/>
            <a:ext cx="612823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52492" y="6324600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>
                <a:solidFill>
                  <a:srgbClr val="00538D"/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538D"/>
              </a:solidFill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3051" y="685800"/>
            <a:ext cx="6128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541477" y="6324612"/>
            <a:ext cx="1981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 algn="ctr">
              <a:defRPr/>
            </a:pPr>
            <a:r>
              <a:rPr lang="de-DE" smtClean="0">
                <a:solidFill>
                  <a:srgbClr val="00538D"/>
                </a:solidFill>
              </a:rPr>
              <a:t>Wasserstandsvorhersagen und Sturmflutwarnungen, S.Dick</a:t>
            </a:r>
            <a:endParaRPr lang="en-GB">
              <a:solidFill>
                <a:srgbClr val="00538D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57200" y="63563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>
                <a:solidFill>
                  <a:srgbClr val="000000">
                    <a:tint val="75000"/>
                  </a:srgbClr>
                </a:solidFill>
                <a:latin typeface="Helvetica LT"/>
                <a:ea typeface="MS PGothic" pitchFamily="34" charset="-128"/>
              </a:rPr>
              <a:t>14.09.2017</a:t>
            </a:r>
            <a:endParaRPr lang="en-US">
              <a:solidFill>
                <a:srgbClr val="000000">
                  <a:tint val="75000"/>
                </a:srgbClr>
              </a:solidFill>
              <a:latin typeface="Helvetica LT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945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3047" y="1981200"/>
            <a:ext cx="612823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52492" y="6324600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>
                <a:solidFill>
                  <a:srgbClr val="00538D"/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538D"/>
              </a:solidFill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3047" y="685800"/>
            <a:ext cx="6128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541477" y="6324600"/>
            <a:ext cx="1981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 algn="ctr">
              <a:defRPr/>
            </a:pPr>
            <a:r>
              <a:rPr lang="de-DE" smtClean="0">
                <a:solidFill>
                  <a:srgbClr val="00538D"/>
                </a:solidFill>
              </a:rPr>
              <a:t>Wasserstandsvorhersagen und Sturmflutwarnungen, S.Dick</a:t>
            </a:r>
            <a:endParaRPr lang="en-GB">
              <a:solidFill>
                <a:srgbClr val="00538D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>
                <a:solidFill>
                  <a:srgbClr val="000000">
                    <a:tint val="75000"/>
                  </a:srgbClr>
                </a:solidFill>
                <a:latin typeface="Helvetica LT"/>
                <a:ea typeface="MS PGothic" pitchFamily="34" charset="-128"/>
              </a:rPr>
              <a:t>14.09.2017</a:t>
            </a:r>
            <a:endParaRPr lang="en-US">
              <a:solidFill>
                <a:srgbClr val="000000">
                  <a:tint val="75000"/>
                </a:srgbClr>
              </a:solidFill>
              <a:latin typeface="Helvetica LT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794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2204864"/>
            <a:ext cx="6480721" cy="129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539552" y="2924944"/>
            <a:ext cx="7772400" cy="1008112"/>
          </a:xfrm>
        </p:spPr>
        <p:txBody>
          <a:bodyPr/>
          <a:lstStyle/>
          <a:p>
            <a:pPr algn="ctr"/>
            <a:r>
              <a:rPr lang="en-US" dirty="0"/>
              <a:t>Storm Surge Risk Tool </a:t>
            </a:r>
            <a:br>
              <a:rPr lang="en-US" dirty="0"/>
            </a:br>
            <a:r>
              <a:rPr lang="en-US" dirty="0"/>
              <a:t> based on ICON-EPS</a:t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/>
              <a:t>Probabilistic storm surge </a:t>
            </a:r>
            <a:r>
              <a:rPr lang="en-US" dirty="0" smtClean="0"/>
              <a:t>forecast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b="0" dirty="0" smtClean="0"/>
              <a:t>Ludwig Schenk, Stephan Dick, BSH</a:t>
            </a:r>
            <a:endParaRPr lang="en-US" sz="2400" b="0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NOOS Annual Meeting, Brussels, 19-21th November </a:t>
            </a:r>
            <a:r>
              <a:rPr lang="en-US" dirty="0" smtClean="0"/>
              <a:t>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68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2800" dirty="0"/>
              <a:t>SSSI-values and probabilistic analysis with </a:t>
            </a:r>
            <a:br>
              <a:rPr lang="en-US" sz="2800" dirty="0"/>
            </a:br>
            <a:r>
              <a:rPr lang="en-US" sz="2800" dirty="0"/>
              <a:t>BSH-SFRT </a:t>
            </a:r>
            <a:r>
              <a:rPr lang="en-US" sz="1600" kern="0" dirty="0"/>
              <a:t>(Example of </a:t>
            </a:r>
            <a:r>
              <a:rPr lang="en-US" sz="1600" kern="0" dirty="0" smtClean="0"/>
              <a:t>Oct</a:t>
            </a:r>
            <a:r>
              <a:rPr lang="en-US" sz="1600" kern="0" dirty="0"/>
              <a:t>. </a:t>
            </a:r>
            <a:r>
              <a:rPr lang="en-US" sz="1600" kern="0" dirty="0" smtClean="0"/>
              <a:t>2018 -1 week)</a:t>
            </a:r>
            <a:endParaRPr lang="en-US" sz="2800" kern="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/>
          <a:srcRect l="26524" t="40959" r="31384" b="15130"/>
          <a:stretch/>
        </p:blipFill>
        <p:spPr>
          <a:xfrm>
            <a:off x="-36512" y="1628800"/>
            <a:ext cx="8957766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25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2800" dirty="0"/>
              <a:t>SSSI-values and probabilistic analysis with </a:t>
            </a:r>
            <a:br>
              <a:rPr lang="en-US" sz="2800" dirty="0"/>
            </a:br>
            <a:r>
              <a:rPr lang="en-US" sz="2800" dirty="0"/>
              <a:t>BSH-SFRT </a:t>
            </a:r>
            <a:r>
              <a:rPr lang="en-US" sz="1600" kern="0" dirty="0"/>
              <a:t>(Example of </a:t>
            </a:r>
            <a:r>
              <a:rPr lang="en-US" sz="1600" kern="0" dirty="0" smtClean="0"/>
              <a:t>Oct</a:t>
            </a:r>
            <a:r>
              <a:rPr lang="en-US" sz="1600" kern="0" dirty="0"/>
              <a:t>. </a:t>
            </a:r>
            <a:r>
              <a:rPr lang="en-US" sz="1600" kern="0" dirty="0" smtClean="0"/>
              <a:t>2018 -96 h)</a:t>
            </a:r>
            <a:endParaRPr lang="en-US" sz="2800" kern="0" dirty="0"/>
          </a:p>
        </p:txBody>
      </p:sp>
      <p:pic>
        <p:nvPicPr>
          <p:cNvPr id="8194" name="Picture 2" descr="X:\Public\bm1180\Vorträge_X\SSSI2_p_latest291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1556792"/>
            <a:ext cx="8841103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8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X:\Public\bm1180\Vorträge_X\SSSI2_p_latest21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8820472" cy="528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2800" dirty="0"/>
              <a:t>SSSI-values and probabilistic analysis with </a:t>
            </a:r>
            <a:br>
              <a:rPr lang="en-US" sz="2800" dirty="0"/>
            </a:br>
            <a:r>
              <a:rPr lang="en-US" sz="2800" dirty="0"/>
              <a:t>BSH-SFRT </a:t>
            </a:r>
            <a:r>
              <a:rPr lang="en-US" sz="1600" kern="0" dirty="0"/>
              <a:t>(Example of </a:t>
            </a:r>
            <a:r>
              <a:rPr lang="en-US" sz="1600" kern="0" dirty="0" smtClean="0"/>
              <a:t>Oct</a:t>
            </a:r>
            <a:r>
              <a:rPr lang="en-US" sz="1600" kern="0" dirty="0"/>
              <a:t>. </a:t>
            </a:r>
            <a:r>
              <a:rPr lang="en-US" sz="1600" kern="0" dirty="0" smtClean="0"/>
              <a:t>2018 -60 h)</a:t>
            </a:r>
            <a:endParaRPr 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381010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X:\Public\bm1180\Vorträge_X\SSSI2_p_latest22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" y="1545898"/>
            <a:ext cx="8811035" cy="528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Gerade Verbindung mit Pfeil 2"/>
          <p:cNvCxnSpPr/>
          <p:nvPr/>
        </p:nvCxnSpPr>
        <p:spPr>
          <a:xfrm flipH="1" flipV="1">
            <a:off x="2987824" y="2564904"/>
            <a:ext cx="1656184" cy="3228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flipH="1" flipV="1">
            <a:off x="3131840" y="3031792"/>
            <a:ext cx="1512168" cy="325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4572000" y="2455728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 smtClean="0">
                <a:solidFill>
                  <a:srgbClr val="00538D"/>
                </a:solidFill>
                <a:latin typeface="+mn-lt"/>
              </a:rPr>
              <a:t>Measurements</a:t>
            </a:r>
            <a:r>
              <a:rPr lang="de-DE" sz="1600" b="1" dirty="0" smtClean="0">
                <a:solidFill>
                  <a:srgbClr val="00538D"/>
                </a:solidFill>
                <a:latin typeface="+mn-lt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 smtClean="0">
                <a:solidFill>
                  <a:srgbClr val="00538D"/>
                </a:solidFill>
                <a:latin typeface="+mn-lt"/>
              </a:rPr>
              <a:t>Nearly</a:t>
            </a:r>
            <a:r>
              <a:rPr lang="de-DE" sz="1600" dirty="0" smtClean="0">
                <a:solidFill>
                  <a:srgbClr val="00538D"/>
                </a:solidFill>
                <a:latin typeface="+mn-lt"/>
              </a:rPr>
              <a:t> </a:t>
            </a:r>
            <a:r>
              <a:rPr lang="de-DE" sz="1600" dirty="0" err="1" smtClean="0">
                <a:solidFill>
                  <a:srgbClr val="00538D"/>
                </a:solidFill>
                <a:latin typeface="+mn-lt"/>
              </a:rPr>
              <a:t>storm</a:t>
            </a:r>
            <a:r>
              <a:rPr lang="de-DE" sz="1600" dirty="0" smtClean="0">
                <a:solidFill>
                  <a:srgbClr val="00538D"/>
                </a:solidFill>
                <a:latin typeface="+mn-lt"/>
              </a:rPr>
              <a:t> </a:t>
            </a:r>
            <a:r>
              <a:rPr lang="de-DE" sz="1600" dirty="0" err="1" smtClean="0">
                <a:solidFill>
                  <a:srgbClr val="00538D"/>
                </a:solidFill>
                <a:latin typeface="+mn-lt"/>
              </a:rPr>
              <a:t>surge</a:t>
            </a:r>
            <a:r>
              <a:rPr lang="de-DE" sz="1600" dirty="0" smtClean="0">
                <a:solidFill>
                  <a:srgbClr val="00538D"/>
                </a:solidFill>
                <a:latin typeface="+mn-lt"/>
              </a:rPr>
              <a:t> </a:t>
            </a:r>
            <a:r>
              <a:rPr lang="de-DE" sz="1600" dirty="0">
                <a:solidFill>
                  <a:srgbClr val="00538D"/>
                </a:solidFill>
                <a:latin typeface="+mn-lt"/>
              </a:rPr>
              <a:t>Cuxhaven </a:t>
            </a:r>
            <a:r>
              <a:rPr lang="de-DE" sz="1600" dirty="0" smtClean="0">
                <a:solidFill>
                  <a:srgbClr val="00538D"/>
                </a:solidFill>
                <a:latin typeface="+mn-lt"/>
              </a:rPr>
              <a:t>03.10.2018 12:09   -&gt; </a:t>
            </a:r>
            <a:r>
              <a:rPr lang="de-DE" sz="1600" b="1" dirty="0" smtClean="0">
                <a:solidFill>
                  <a:srgbClr val="00538D"/>
                </a:solidFill>
                <a:latin typeface="+mn-lt"/>
              </a:rPr>
              <a:t>131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>
                <a:solidFill>
                  <a:srgbClr val="00538D"/>
                </a:solidFill>
                <a:latin typeface="+mn-lt"/>
              </a:rPr>
              <a:t>Storm </a:t>
            </a:r>
            <a:r>
              <a:rPr lang="de-DE" sz="1600" dirty="0" err="1" smtClean="0">
                <a:solidFill>
                  <a:srgbClr val="00538D"/>
                </a:solidFill>
                <a:latin typeface="+mn-lt"/>
              </a:rPr>
              <a:t>surge</a:t>
            </a:r>
            <a:r>
              <a:rPr lang="de-DE" sz="1600" dirty="0" smtClean="0">
                <a:solidFill>
                  <a:srgbClr val="00538D"/>
                </a:solidFill>
                <a:latin typeface="+mn-lt"/>
              </a:rPr>
              <a:t> Hamburg St Pauli 23.10.2018 15:43   -&gt; </a:t>
            </a:r>
            <a:r>
              <a:rPr lang="de-DE" sz="1600" b="1" dirty="0" smtClean="0">
                <a:solidFill>
                  <a:srgbClr val="FF0000"/>
                </a:solidFill>
                <a:latin typeface="+mn-lt"/>
              </a:rPr>
              <a:t>161 cm</a:t>
            </a:r>
            <a:endParaRPr lang="en-US" sz="1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itel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2800" dirty="0"/>
              <a:t>SSSI-values and probabilistic analysis with </a:t>
            </a:r>
            <a:br>
              <a:rPr lang="en-US" sz="2800" dirty="0"/>
            </a:br>
            <a:r>
              <a:rPr lang="en-US" sz="2800" dirty="0"/>
              <a:t>BSH-SFRT </a:t>
            </a:r>
            <a:r>
              <a:rPr lang="en-US" sz="1600" kern="0" dirty="0"/>
              <a:t>(Example of </a:t>
            </a:r>
            <a:r>
              <a:rPr lang="en-US" sz="1600" kern="0" dirty="0" smtClean="0"/>
              <a:t>Oct</a:t>
            </a:r>
            <a:r>
              <a:rPr lang="en-US" sz="1600" kern="0" dirty="0"/>
              <a:t>. </a:t>
            </a:r>
            <a:r>
              <a:rPr lang="en-US" sz="1600" kern="0" dirty="0" smtClean="0"/>
              <a:t>2018 -36 h)</a:t>
            </a:r>
            <a:endParaRPr 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118756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215062"/>
            <a:ext cx="8229600" cy="52322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2800" dirty="0" smtClean="0"/>
              <a:t>Application for forecaster</a:t>
            </a:r>
            <a:endParaRPr lang="en-US" sz="2800" dirty="0"/>
          </a:p>
        </p:txBody>
      </p:sp>
      <p:sp>
        <p:nvSpPr>
          <p:cNvPr id="5" name="Textfeld 4"/>
          <p:cNvSpPr txBox="1"/>
          <p:nvPr/>
        </p:nvSpPr>
        <p:spPr>
          <a:xfrm>
            <a:off x="323528" y="6325289"/>
            <a:ext cx="3411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>
                <a:solidFill>
                  <a:srgbClr val="00538D"/>
                </a:solidFill>
                <a:latin typeface="+mn-lt"/>
              </a:rPr>
              <a:t>See also: KFKI Project MUSE (2005)</a:t>
            </a:r>
            <a:endParaRPr lang="en-US" sz="1400" dirty="0">
              <a:solidFill>
                <a:srgbClr val="00538D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9493" b="8887"/>
          <a:stretch/>
        </p:blipFill>
        <p:spPr bwMode="auto">
          <a:xfrm>
            <a:off x="107504" y="908720"/>
            <a:ext cx="7704856" cy="541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228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66" t="20164" r="11326" b="72180"/>
          <a:stretch/>
        </p:blipFill>
        <p:spPr bwMode="auto">
          <a:xfrm>
            <a:off x="3203848" y="1081890"/>
            <a:ext cx="3821374" cy="40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Inhaltsplatzhalter 2"/>
          <p:cNvSpPr txBox="1">
            <a:spLocks/>
          </p:cNvSpPr>
          <p:nvPr/>
        </p:nvSpPr>
        <p:spPr bwMode="auto">
          <a:xfrm>
            <a:off x="467544" y="215062"/>
            <a:ext cx="822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>
                <a:solidFill>
                  <a:srgbClr val="00538D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538D"/>
              </a:buClr>
              <a:buSzPct val="75000"/>
              <a:buFont typeface="Wingdings" pitchFamily="2" charset="2"/>
              <a:buChar char="à"/>
              <a:defRPr sz="1600">
                <a:solidFill>
                  <a:srgbClr val="00538D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538D"/>
                </a:solidFill>
                <a:latin typeface="+mn-lt"/>
                <a:ea typeface="MS PGothic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9pPr>
          </a:lstStyle>
          <a:p>
            <a:pPr marL="0" indent="0"/>
            <a:r>
              <a:rPr lang="en-US" sz="2800" kern="0" smtClean="0"/>
              <a:t>Application for forecaster</a:t>
            </a:r>
            <a:endParaRPr lang="en-US" sz="2800" kern="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366" b="8094"/>
          <a:stretch/>
        </p:blipFill>
        <p:spPr bwMode="auto">
          <a:xfrm>
            <a:off x="251519" y="1593732"/>
            <a:ext cx="8059805" cy="4859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0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23528" y="6433591"/>
            <a:ext cx="3257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>
                <a:solidFill>
                  <a:srgbClr val="00538D"/>
                </a:solidFill>
                <a:latin typeface="+mn-lt"/>
              </a:rPr>
              <a:t>See also: Müller-Navarra et al. </a:t>
            </a:r>
            <a:r>
              <a:rPr lang="de-DE" sz="1400" dirty="0">
                <a:solidFill>
                  <a:srgbClr val="00538D"/>
                </a:solidFill>
                <a:latin typeface="+mn-lt"/>
              </a:rPr>
              <a:t>(</a:t>
            </a:r>
            <a:r>
              <a:rPr lang="de-DE" sz="1400" dirty="0" smtClean="0">
                <a:solidFill>
                  <a:srgbClr val="00538D"/>
                </a:solidFill>
                <a:latin typeface="+mn-lt"/>
              </a:rPr>
              <a:t>97)</a:t>
            </a:r>
            <a:endParaRPr lang="en-US" sz="1400" dirty="0">
              <a:solidFill>
                <a:srgbClr val="00538D"/>
              </a:solidFill>
              <a:latin typeface="+mn-lt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467544" y="215062"/>
            <a:ext cx="822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>
                <a:solidFill>
                  <a:srgbClr val="00538D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538D"/>
              </a:buClr>
              <a:buSzPct val="75000"/>
              <a:buFont typeface="Wingdings" pitchFamily="2" charset="2"/>
              <a:buChar char="à"/>
              <a:defRPr sz="1600">
                <a:solidFill>
                  <a:srgbClr val="00538D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538D"/>
                </a:solidFill>
                <a:latin typeface="+mn-lt"/>
                <a:ea typeface="MS PGothic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9pPr>
          </a:lstStyle>
          <a:p>
            <a:pPr marL="0" indent="0"/>
            <a:r>
              <a:rPr lang="en-US" sz="2800" kern="0" smtClean="0"/>
              <a:t>Application for forecaster</a:t>
            </a:r>
            <a:endParaRPr lang="en-US" sz="2800" kern="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0375" b="11049"/>
          <a:stretch/>
        </p:blipFill>
        <p:spPr bwMode="auto">
          <a:xfrm>
            <a:off x="107503" y="818735"/>
            <a:ext cx="7772529" cy="5452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408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 anchor="ctr">
            <a:normAutofit/>
          </a:bodyPr>
          <a:lstStyle/>
          <a:p>
            <a:r>
              <a:rPr lang="de-DE" sz="2800" dirty="0" smtClean="0"/>
              <a:t>Summary</a:t>
            </a:r>
            <a:endParaRPr lang="en-US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552" y="1340768"/>
            <a:ext cx="7427168" cy="43827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Storm Surge Risk Tool </a:t>
            </a:r>
            <a:r>
              <a:rPr lang="en-US" sz="2400" dirty="0" smtClean="0"/>
              <a:t>is based on ICON EPS global ensemble forecasts of DWD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/>
              <a:t>40 members, 180 h prediction period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Long term assessment for storm surge forecasts using a 3 step method: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smtClean="0"/>
              <a:t>Storm tracking of each EPS member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smtClean="0"/>
              <a:t>Storm clustering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smtClean="0"/>
              <a:t>Calculation of SSSI if storm tracks hit SSSI-Box (German bight)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Up to </a:t>
            </a:r>
            <a:r>
              <a:rPr lang="en-US" sz="2400" dirty="0" smtClean="0"/>
              <a:t>now </a:t>
            </a:r>
            <a:r>
              <a:rPr lang="en-US" sz="2400" dirty="0"/>
              <a:t>no runs with ocean model </a:t>
            </a:r>
            <a:r>
              <a:rPr lang="en-US" sz="2400" dirty="0" smtClean="0"/>
              <a:t>ensemble, but planned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555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c02.rp-online.de/polopoly_fs/passanten-autos-13092017-hafen-hamburg-rande-1.7081067.1505344130%21httpImage/3818853315.jpg_gen/derivatives/d950x950/38188533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r="3939"/>
          <a:stretch/>
        </p:blipFill>
        <p:spPr bwMode="auto">
          <a:xfrm>
            <a:off x="-1913" y="0"/>
            <a:ext cx="7811600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ext Box 16"/>
          <p:cNvSpPr txBox="1">
            <a:spLocks noChangeArrowheads="1"/>
          </p:cNvSpPr>
          <p:nvPr/>
        </p:nvSpPr>
        <p:spPr bwMode="auto">
          <a:xfrm>
            <a:off x="118584" y="0"/>
            <a:ext cx="5982202" cy="78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de-DE" altLang="de-DE" sz="2000" dirty="0" smtClean="0">
              <a:solidFill>
                <a:srgbClr val="00216A"/>
              </a:solidFill>
              <a:ea typeface="+mn-ea"/>
            </a:endParaRPr>
          </a:p>
          <a:p>
            <a:pPr algn="l">
              <a:lnSpc>
                <a:spcPct val="90000"/>
              </a:lnSpc>
            </a:pPr>
            <a:r>
              <a:rPr lang="de-DE" altLang="de-DE" sz="3200" b="1" dirty="0" err="1" smtClean="0">
                <a:solidFill>
                  <a:schemeClr val="bg1"/>
                </a:solidFill>
                <a:latin typeface="Arial" charset="0"/>
                <a:ea typeface="+mn-ea"/>
              </a:rPr>
              <a:t>Thank</a:t>
            </a:r>
            <a:r>
              <a:rPr lang="de-DE" altLang="de-DE" sz="3200" b="1" dirty="0" smtClean="0">
                <a:solidFill>
                  <a:schemeClr val="bg1"/>
                </a:solidFill>
                <a:latin typeface="Arial" charset="0"/>
                <a:ea typeface="+mn-ea"/>
              </a:rPr>
              <a:t> </a:t>
            </a:r>
            <a:r>
              <a:rPr lang="de-DE" altLang="de-DE" sz="3200" b="1" dirty="0" err="1" smtClean="0">
                <a:solidFill>
                  <a:schemeClr val="bg1"/>
                </a:solidFill>
                <a:latin typeface="Arial" charset="0"/>
                <a:ea typeface="+mn-ea"/>
              </a:rPr>
              <a:t>you</a:t>
            </a:r>
            <a:r>
              <a:rPr lang="de-DE" altLang="de-DE" sz="3200" b="1" dirty="0" smtClean="0">
                <a:solidFill>
                  <a:schemeClr val="bg1"/>
                </a:solidFill>
                <a:latin typeface="Arial" charset="0"/>
                <a:ea typeface="+mn-ea"/>
              </a:rPr>
              <a:t>!</a:t>
            </a:r>
            <a:endParaRPr lang="de-DE" altLang="de-DE" sz="3200" dirty="0" smtClean="0">
              <a:solidFill>
                <a:srgbClr val="00216A"/>
              </a:solidFill>
              <a:latin typeface="Arial" charset="0"/>
              <a:ea typeface="+mn-ea"/>
            </a:endParaRPr>
          </a:p>
        </p:txBody>
      </p:sp>
      <p:sp>
        <p:nvSpPr>
          <p:cNvPr id="12292" name="Text Box 17"/>
          <p:cNvSpPr txBox="1">
            <a:spLocks noChangeArrowheads="1"/>
          </p:cNvSpPr>
          <p:nvPr/>
        </p:nvSpPr>
        <p:spPr bwMode="auto">
          <a:xfrm>
            <a:off x="185052" y="5423732"/>
            <a:ext cx="82618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l">
              <a:lnSpc>
                <a:spcPct val="80000"/>
              </a:lnSpc>
            </a:pPr>
            <a:r>
              <a:rPr lang="de-DE" altLang="de-DE" sz="1600" b="1" dirty="0" smtClean="0">
                <a:solidFill>
                  <a:srgbClr val="FFFFFF"/>
                </a:solidFill>
                <a:latin typeface="Arial" charset="0"/>
                <a:ea typeface="+mn-ea"/>
              </a:rPr>
              <a:t>Hamburg Fischmarkt</a:t>
            </a:r>
          </a:p>
          <a:p>
            <a:pPr algn="l">
              <a:lnSpc>
                <a:spcPct val="120000"/>
              </a:lnSpc>
            </a:pPr>
            <a:r>
              <a:rPr lang="de-DE" altLang="de-DE" sz="1600" b="1" dirty="0" smtClean="0">
                <a:solidFill>
                  <a:srgbClr val="FFFFFF"/>
                </a:solidFill>
                <a:latin typeface="Arial" charset="0"/>
                <a:ea typeface="+mn-ea"/>
              </a:rPr>
              <a:t>13.09.2017</a:t>
            </a: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7809687" y="5877272"/>
            <a:ext cx="8261838" cy="26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l">
              <a:lnSpc>
                <a:spcPct val="80000"/>
              </a:lnSpc>
            </a:pPr>
            <a:r>
              <a:rPr lang="de-DE" altLang="de-DE" sz="1400" dirty="0" smtClean="0">
                <a:latin typeface="Arial" charset="0"/>
                <a:ea typeface="+mn-ea"/>
              </a:rPr>
              <a:t>Foto: dpa, </a:t>
            </a:r>
            <a:r>
              <a:rPr lang="de-DE" altLang="de-DE" sz="1400" dirty="0" err="1" smtClean="0">
                <a:latin typeface="Arial" charset="0"/>
                <a:ea typeface="+mn-ea"/>
              </a:rPr>
              <a:t>chc</a:t>
            </a:r>
            <a:endParaRPr lang="de-DE" altLang="de-DE" sz="1400" dirty="0" smtClean="0"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357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6128238" cy="523220"/>
          </a:xfrm>
        </p:spPr>
        <p:txBody>
          <a:bodyPr/>
          <a:lstStyle/>
          <a:p>
            <a:r>
              <a:rPr lang="en-US" sz="2800" dirty="0" smtClean="0"/>
              <a:t>Literature</a:t>
            </a:r>
            <a:endParaRPr lang="en-US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050" y="1981212"/>
            <a:ext cx="7251317" cy="1514261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600" dirty="0" err="1"/>
              <a:t>Gregor</a:t>
            </a:r>
            <a:r>
              <a:rPr lang="en-US" sz="1600" dirty="0"/>
              <a:t> C </a:t>
            </a:r>
            <a:r>
              <a:rPr lang="en-US" sz="1600" dirty="0" err="1"/>
              <a:t>Leckebusch</a:t>
            </a:r>
            <a:r>
              <a:rPr lang="en-US" sz="1600" dirty="0"/>
              <a:t>, Dominik </a:t>
            </a:r>
            <a:r>
              <a:rPr lang="en-US" sz="1600" dirty="0" err="1"/>
              <a:t>Renggli</a:t>
            </a:r>
            <a:r>
              <a:rPr lang="en-US" sz="1600" dirty="0"/>
              <a:t>, and Uwe </a:t>
            </a:r>
            <a:r>
              <a:rPr lang="en-US" sz="1600" dirty="0" err="1"/>
              <a:t>Ulbrich</a:t>
            </a:r>
            <a:r>
              <a:rPr lang="en-US" sz="1600" dirty="0"/>
              <a:t>. Development and </a:t>
            </a:r>
            <a:r>
              <a:rPr lang="en-US" sz="1600" dirty="0" smtClean="0"/>
              <a:t>application of </a:t>
            </a:r>
            <a:r>
              <a:rPr lang="en-US" sz="1600" dirty="0"/>
              <a:t>an objective storm severity measure for </a:t>
            </a:r>
            <a:r>
              <a:rPr lang="en-US" sz="1600" dirty="0" smtClean="0"/>
              <a:t>the northeast </a:t>
            </a:r>
            <a:r>
              <a:rPr lang="en-US" sz="1600" dirty="0" err="1"/>
              <a:t>atlantic</a:t>
            </a:r>
            <a:r>
              <a:rPr lang="en-US" sz="1600" dirty="0"/>
              <a:t> </a:t>
            </a:r>
            <a:r>
              <a:rPr lang="en-US" sz="1600" dirty="0" smtClean="0"/>
              <a:t>region. </a:t>
            </a:r>
            <a:r>
              <a:rPr lang="en-US" sz="1600" dirty="0" err="1" smtClean="0"/>
              <a:t>Meteorologische</a:t>
            </a:r>
            <a:r>
              <a:rPr lang="en-US" sz="1600" dirty="0"/>
              <a:t> </a:t>
            </a:r>
            <a:r>
              <a:rPr lang="en-US" sz="1600" dirty="0" err="1" smtClean="0"/>
              <a:t>Zeitschrift</a:t>
            </a:r>
            <a:r>
              <a:rPr lang="en-US" sz="1600" dirty="0" smtClean="0"/>
              <a:t>, </a:t>
            </a:r>
            <a:r>
              <a:rPr lang="en-US" sz="1600" dirty="0"/>
              <a:t>17(5):575–587, </a:t>
            </a:r>
            <a:r>
              <a:rPr lang="en-US" sz="1600" dirty="0" smtClean="0"/>
              <a:t>2008.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 smtClean="0"/>
              <a:t>Bork, I. S.H. </a:t>
            </a:r>
            <a:r>
              <a:rPr lang="de-DE" sz="1600" dirty="0"/>
              <a:t>Müller-Navarra, </a:t>
            </a:r>
            <a:r>
              <a:rPr lang="de-DE" sz="1600" dirty="0" smtClean="0"/>
              <a:t>Sturmflutsimulationen In</a:t>
            </a:r>
            <a:r>
              <a:rPr lang="de-DE" sz="1600" dirty="0"/>
              <a:t>: Modellgestützte Untersuchungen zu Sturmfluten mit sehr geringen </a:t>
            </a:r>
            <a:r>
              <a:rPr lang="de-DE" sz="1600" dirty="0" smtClean="0"/>
              <a:t>Eintrittswahrscheinlichkeiten </a:t>
            </a:r>
            <a:r>
              <a:rPr lang="de-DE" sz="1600" dirty="0"/>
              <a:t>an der Deutschen </a:t>
            </a:r>
            <a:r>
              <a:rPr lang="de-DE" sz="1600" dirty="0" smtClean="0"/>
              <a:t>Nordseeküste (Abschlussbericht MUSE, 2005)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Müller-Navarra, S.H. &amp; Giese, H</a:t>
            </a:r>
            <a:r>
              <a:rPr lang="de-DE" sz="1600" dirty="0" smtClean="0"/>
              <a:t>.. </a:t>
            </a:r>
            <a:r>
              <a:rPr lang="en-US" sz="1600" dirty="0"/>
              <a:t>Improvements of an empirical model to forecast wind surge in the German </a:t>
            </a:r>
            <a:r>
              <a:rPr lang="en-US" sz="1600" dirty="0" smtClean="0"/>
              <a:t>Bight.,</a:t>
            </a:r>
            <a:r>
              <a:rPr lang="de-DE" sz="1600" dirty="0" smtClean="0"/>
              <a:t> </a:t>
            </a:r>
            <a:r>
              <a:rPr lang="de-DE" sz="1600" dirty="0"/>
              <a:t>Deutsche Hydrographische Zeitschrift (1999) 51: 385. </a:t>
            </a:r>
            <a:endParaRPr lang="de-DE" sz="1600" dirty="0" smtClean="0"/>
          </a:p>
          <a:p>
            <a:pPr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5004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99592" y="1143000"/>
            <a:ext cx="5256584" cy="64807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ICON is the global weather model of the German Weather Service (DWD)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EPS…Ensemble Prediction System (since beginning of 2018)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en-US" sz="1800" dirty="0" smtClean="0"/>
              <a:t>Different </a:t>
            </a:r>
            <a:r>
              <a:rPr lang="en-US" sz="1800" dirty="0"/>
              <a:t>forecast scenarios by </a:t>
            </a:r>
            <a:r>
              <a:rPr lang="en-US" sz="1800" dirty="0" smtClean="0"/>
              <a:t>variation of  </a:t>
            </a:r>
            <a:r>
              <a:rPr lang="en-US" sz="1800" dirty="0"/>
              <a:t>boundary conditions and </a:t>
            </a:r>
            <a:r>
              <a:rPr lang="en-US" sz="1800" dirty="0" smtClean="0"/>
              <a:t>different model physics (</a:t>
            </a:r>
            <a:r>
              <a:rPr lang="en-US" dirty="0" smtClean="0"/>
              <a:t>40 members/realizations</a:t>
            </a:r>
            <a:r>
              <a:rPr lang="en-US" dirty="0"/>
              <a:t>)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en-US" sz="1800" dirty="0"/>
              <a:t>Resolution: 6 h, </a:t>
            </a:r>
            <a:r>
              <a:rPr lang="en-US" sz="1800" dirty="0" smtClean="0"/>
              <a:t>0,75°grid </a:t>
            </a:r>
            <a:r>
              <a:rPr lang="en-US" sz="1800" dirty="0"/>
              <a:t>(interpolated)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en-US" sz="1800" dirty="0">
                <a:solidFill>
                  <a:srgbClr val="FF0000"/>
                </a:solidFill>
              </a:rPr>
              <a:t>180 h prediction </a:t>
            </a:r>
            <a:r>
              <a:rPr lang="en-US" sz="1800" dirty="0" smtClean="0">
                <a:solidFill>
                  <a:srgbClr val="FF0000"/>
                </a:solidFill>
              </a:rPr>
              <a:t>period </a:t>
            </a:r>
            <a:r>
              <a:rPr lang="en-US" sz="1800" dirty="0">
                <a:solidFill>
                  <a:srgbClr val="FF0000"/>
                </a:solidFill>
              </a:rPr>
              <a:t>(7,5 days)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en-US" sz="1800" dirty="0"/>
              <a:t>2 runs a day </a:t>
            </a:r>
            <a:r>
              <a:rPr lang="en-US" sz="1800" dirty="0" smtClean="0"/>
              <a:t>(0 </a:t>
            </a:r>
            <a:r>
              <a:rPr lang="en-US" sz="1800" dirty="0"/>
              <a:t>UTC and 12 </a:t>
            </a:r>
            <a:r>
              <a:rPr lang="en-US" sz="1800" dirty="0" smtClean="0"/>
              <a:t>UTC)</a:t>
            </a:r>
            <a:endParaRPr lang="en-US" sz="1800" dirty="0"/>
          </a:p>
          <a:p>
            <a:pPr lvl="1">
              <a:buFont typeface="Symbol" panose="05050102010706020507" pitchFamily="18" charset="2"/>
              <a:buChar char="-"/>
            </a:pPr>
            <a:r>
              <a:rPr lang="en-US" sz="1800" dirty="0" smtClean="0"/>
              <a:t>We </a:t>
            </a:r>
            <a:r>
              <a:rPr lang="en-US" sz="1800" dirty="0"/>
              <a:t>use only u and </a:t>
            </a:r>
            <a:r>
              <a:rPr lang="en-US" sz="1800" dirty="0" smtClean="0"/>
              <a:t>v of </a:t>
            </a:r>
            <a:r>
              <a:rPr lang="en-US" sz="1800" dirty="0"/>
              <a:t>10 m </a:t>
            </a:r>
            <a:r>
              <a:rPr lang="en-US" sz="1800" dirty="0" smtClean="0"/>
              <a:t>wind       (main </a:t>
            </a:r>
            <a:r>
              <a:rPr lang="en-US" sz="1800" dirty="0"/>
              <a:t>storm surge player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4" name="Titel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2800" dirty="0"/>
              <a:t>Storm Surge Risk </a:t>
            </a:r>
            <a:r>
              <a:rPr lang="en-US" sz="2800" dirty="0" smtClean="0"/>
              <a:t>Tool based </a:t>
            </a:r>
            <a:r>
              <a:rPr lang="en-US" sz="2800" dirty="0"/>
              <a:t>on ICON-EPS</a:t>
            </a:r>
            <a:endParaRPr lang="de-DE" sz="28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6060242" y="2348880"/>
            <a:ext cx="3000772" cy="2921135"/>
            <a:chOff x="5958036" y="2492895"/>
            <a:chExt cx="3000772" cy="292113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179" t="38031" r="19196" b="28473"/>
            <a:stretch/>
          </p:blipFill>
          <p:spPr bwMode="auto">
            <a:xfrm>
              <a:off x="6012160" y="2492895"/>
              <a:ext cx="2946648" cy="292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hteck 1"/>
            <p:cNvSpPr/>
            <p:nvPr/>
          </p:nvSpPr>
          <p:spPr bwMode="auto">
            <a:xfrm>
              <a:off x="5958036" y="3429000"/>
              <a:ext cx="108012" cy="1080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</p:grpSp>
      <p:sp>
        <p:nvSpPr>
          <p:cNvPr id="6" name="AutoShape 4" descr="Bildergebnis für Logo dw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30" name="Picture 6" descr="Bildergebnis für Logo dw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625" y="5589240"/>
            <a:ext cx="3793243" cy="10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19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467544" y="215062"/>
            <a:ext cx="822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>
                <a:solidFill>
                  <a:srgbClr val="00538D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538D"/>
              </a:buClr>
              <a:buSzPct val="75000"/>
              <a:buFont typeface="Wingdings" pitchFamily="2" charset="2"/>
              <a:buChar char="à"/>
              <a:defRPr sz="1600">
                <a:solidFill>
                  <a:srgbClr val="00538D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538D"/>
                </a:solidFill>
                <a:latin typeface="+mn-lt"/>
                <a:ea typeface="MS PGothic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9pPr>
          </a:lstStyle>
          <a:p>
            <a:pPr marL="0" indent="0"/>
            <a:r>
              <a:rPr lang="en-US" sz="2800" kern="0" smtClean="0"/>
              <a:t>Application for forecaster</a:t>
            </a:r>
            <a:endParaRPr lang="en-US" sz="2800" kern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868" b="10885"/>
          <a:stretch/>
        </p:blipFill>
        <p:spPr bwMode="auto">
          <a:xfrm>
            <a:off x="107504" y="908720"/>
            <a:ext cx="8287186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54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107504" y="6588060"/>
            <a:ext cx="3257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>
                <a:solidFill>
                  <a:srgbClr val="00538D"/>
                </a:solidFill>
                <a:latin typeface="+mn-lt"/>
              </a:rPr>
              <a:t>See also: Müller-Navarra et al. </a:t>
            </a:r>
            <a:r>
              <a:rPr lang="de-DE" sz="1400" dirty="0">
                <a:solidFill>
                  <a:srgbClr val="00538D"/>
                </a:solidFill>
                <a:latin typeface="+mn-lt"/>
              </a:rPr>
              <a:t>(</a:t>
            </a:r>
            <a:r>
              <a:rPr lang="de-DE" sz="1400" dirty="0" smtClean="0">
                <a:solidFill>
                  <a:srgbClr val="00538D"/>
                </a:solidFill>
                <a:latin typeface="+mn-lt"/>
              </a:rPr>
              <a:t>97)</a:t>
            </a:r>
            <a:endParaRPr lang="en-US" sz="1400" dirty="0">
              <a:solidFill>
                <a:srgbClr val="00538D"/>
              </a:solidFill>
              <a:latin typeface="+mn-lt"/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467544" y="215062"/>
            <a:ext cx="822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>
                <a:solidFill>
                  <a:srgbClr val="00538D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538D"/>
              </a:buClr>
              <a:buSzPct val="75000"/>
              <a:buFont typeface="Wingdings" pitchFamily="2" charset="2"/>
              <a:buChar char="à"/>
              <a:defRPr sz="1600">
                <a:solidFill>
                  <a:srgbClr val="00538D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538D"/>
                </a:solidFill>
                <a:latin typeface="+mn-lt"/>
                <a:ea typeface="MS PGothic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9pPr>
          </a:lstStyle>
          <a:p>
            <a:pPr marL="0" indent="0"/>
            <a:r>
              <a:rPr lang="en-US" sz="2800" kern="0" smtClean="0"/>
              <a:t>Application for forecaster</a:t>
            </a:r>
            <a:endParaRPr lang="en-US" sz="2800" kern="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0430" b="8965"/>
          <a:stretch/>
        </p:blipFill>
        <p:spPr bwMode="auto">
          <a:xfrm>
            <a:off x="14375" y="738282"/>
            <a:ext cx="7749000" cy="557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98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467544" y="215062"/>
            <a:ext cx="8229600" cy="52322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2800" dirty="0" smtClean="0"/>
              <a:t>Application for forecaster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9625" b="25200"/>
          <a:stretch/>
        </p:blipFill>
        <p:spPr bwMode="auto">
          <a:xfrm>
            <a:off x="-36512" y="836712"/>
            <a:ext cx="7824454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80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467544" y="215062"/>
            <a:ext cx="822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>
                <a:solidFill>
                  <a:srgbClr val="00538D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538D"/>
              </a:buClr>
              <a:buSzPct val="75000"/>
              <a:buFont typeface="Wingdings" pitchFamily="2" charset="2"/>
              <a:buChar char="à"/>
              <a:defRPr sz="1600">
                <a:solidFill>
                  <a:srgbClr val="00538D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538D"/>
                </a:solidFill>
                <a:latin typeface="+mn-lt"/>
                <a:ea typeface="MS PGothic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216A"/>
                </a:solidFill>
                <a:latin typeface="+mn-lt"/>
              </a:defRPr>
            </a:lvl9pPr>
          </a:lstStyle>
          <a:p>
            <a:pPr marL="0" indent="0"/>
            <a:r>
              <a:rPr lang="en-US" sz="2800" kern="0" smtClean="0"/>
              <a:t>Application for forecaster</a:t>
            </a:r>
            <a:endParaRPr lang="en-US" sz="2800" kern="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0445" b="25600"/>
          <a:stretch/>
        </p:blipFill>
        <p:spPr bwMode="auto">
          <a:xfrm>
            <a:off x="14327" y="836712"/>
            <a:ext cx="7780393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11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6949" y="980728"/>
            <a:ext cx="5760640" cy="6480720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pPr marL="0" indent="0"/>
            <a:r>
              <a:rPr lang="en-US" sz="2400" dirty="0"/>
              <a:t>Storm Surge Risk Tool developed by </a:t>
            </a:r>
            <a:r>
              <a:rPr lang="en-US" sz="2400" dirty="0" smtClean="0"/>
              <a:t>University (FU) </a:t>
            </a:r>
            <a:r>
              <a:rPr lang="en-US" sz="2400" dirty="0"/>
              <a:t>Berlin</a:t>
            </a:r>
            <a:endParaRPr lang="en-US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Processing of meteorological ICON-EPS data (3 step method)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Probabilistic assessment for wind velocities that could cause storm surges in German Bight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Tool for long term forecasts of Water Level Prediction Service at BSH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Coupled to statistical forecast method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 smtClean="0"/>
              <a:t>Up to now: no model runs with ocean model ensemble!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2800" dirty="0"/>
              <a:t>Storm Surge Risk </a:t>
            </a:r>
            <a:r>
              <a:rPr lang="en-US" sz="2800" dirty="0" smtClean="0"/>
              <a:t>Tool based </a:t>
            </a:r>
            <a:r>
              <a:rPr lang="en-US" sz="2800" dirty="0"/>
              <a:t>on ICON-EPS</a:t>
            </a:r>
            <a:endParaRPr lang="de-DE" sz="28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8"/>
          <a:stretch/>
        </p:blipFill>
        <p:spPr bwMode="auto">
          <a:xfrm>
            <a:off x="6650878" y="4931229"/>
            <a:ext cx="2493122" cy="171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" t="36818" r="11664" b="8699"/>
          <a:stretch/>
        </p:blipFill>
        <p:spPr bwMode="auto">
          <a:xfrm>
            <a:off x="6650878" y="3280329"/>
            <a:ext cx="2473632" cy="159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Fischauktionshal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878" y="1628800"/>
            <a:ext cx="2505417" cy="165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105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603" y="10209"/>
            <a:ext cx="8229600" cy="1143000"/>
          </a:xfrm>
        </p:spPr>
        <p:txBody>
          <a:bodyPr anchor="ctr">
            <a:normAutofit/>
          </a:bodyPr>
          <a:lstStyle/>
          <a:p>
            <a:r>
              <a:rPr lang="de-DE" sz="2800" dirty="0" smtClean="0"/>
              <a:t>First </a:t>
            </a:r>
            <a:r>
              <a:rPr lang="de-DE" sz="2800" dirty="0" err="1" smtClean="0"/>
              <a:t>step</a:t>
            </a:r>
            <a:r>
              <a:rPr lang="de-DE" sz="2800" dirty="0" smtClean="0"/>
              <a:t>: Tracking</a:t>
            </a:r>
            <a:endParaRPr lang="en-US" sz="2800" dirty="0"/>
          </a:p>
        </p:txBody>
      </p:sp>
      <p:pic>
        <p:nvPicPr>
          <p:cNvPr id="4" name="Picture 3" descr="C:\Users\bm1180\Desktop\map_raster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" t="14485" r="3592" b="14795"/>
          <a:stretch/>
        </p:blipFill>
        <p:spPr bwMode="auto">
          <a:xfrm>
            <a:off x="3779912" y="1772816"/>
            <a:ext cx="4782204" cy="3656980"/>
          </a:xfrm>
          <a:prstGeom prst="rect">
            <a:avLst/>
          </a:prstGeom>
          <a:noFill/>
          <a:ln w="254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7103062" y="5733256"/>
            <a:ext cx="1459054" cy="73866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rgbClr val="00538D"/>
                </a:solidFill>
              </a:rPr>
              <a:t>Storm-Box: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538D"/>
                </a:solidFill>
              </a:rPr>
              <a:t>26 N – 79 </a:t>
            </a:r>
            <a:r>
              <a:rPr lang="de-DE" sz="1400" dirty="0" smtClean="0">
                <a:solidFill>
                  <a:srgbClr val="00538D"/>
                </a:solidFill>
              </a:rPr>
              <a:t>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538D"/>
                </a:solidFill>
              </a:rPr>
              <a:t>69 W – 49 </a:t>
            </a:r>
            <a:r>
              <a:rPr lang="de-DE" sz="1400" dirty="0" smtClean="0">
                <a:solidFill>
                  <a:srgbClr val="00538D"/>
                </a:solidFill>
              </a:rPr>
              <a:t>E</a:t>
            </a:r>
            <a:endParaRPr lang="de-DE" sz="1400" b="1" dirty="0" smtClean="0">
              <a:solidFill>
                <a:srgbClr val="00538D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23528" y="1662313"/>
            <a:ext cx="338437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538D"/>
                </a:solidFill>
                <a:latin typeface="+mn-lt"/>
              </a:rPr>
              <a:t>Tracking procedure detects storm tracks of wind velocity maxima </a:t>
            </a:r>
            <a:endParaRPr lang="en-US" sz="2000" dirty="0">
              <a:solidFill>
                <a:srgbClr val="00538D"/>
              </a:solidFill>
              <a:latin typeface="+mn-lt"/>
            </a:endParaRPr>
          </a:p>
          <a:p>
            <a:endParaRPr lang="en-US" sz="1800" baseline="-25000" dirty="0" smtClean="0">
              <a:solidFill>
                <a:srgbClr val="00538D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538D"/>
                </a:solidFill>
                <a:latin typeface="+mn-lt"/>
              </a:rPr>
              <a:t>Different criteria: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538D"/>
                </a:solidFill>
                <a:latin typeface="+mn-lt"/>
              </a:rPr>
              <a:t>wind velocity exceeds 98 percentile of pre-calculated wind statistic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538D"/>
                </a:solidFill>
                <a:latin typeface="+mn-lt"/>
              </a:rPr>
              <a:t>Covered area &gt; 150.000 km²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538D"/>
                </a:solidFill>
                <a:latin typeface="+mn-lt"/>
              </a:rPr>
              <a:t>Storm duration &gt; 24 </a:t>
            </a:r>
            <a:r>
              <a:rPr lang="en-US" sz="1800" dirty="0" err="1" smtClean="0">
                <a:solidFill>
                  <a:srgbClr val="00538D"/>
                </a:solidFill>
                <a:latin typeface="+mn-lt"/>
              </a:rPr>
              <a:t>hrs</a:t>
            </a:r>
            <a:r>
              <a:rPr lang="en-US" sz="1800" dirty="0" smtClean="0">
                <a:solidFill>
                  <a:srgbClr val="00538D"/>
                </a:solidFill>
                <a:latin typeface="+mn-lt"/>
              </a:rPr>
              <a:t> </a:t>
            </a:r>
          </a:p>
          <a:p>
            <a:pPr lvl="1"/>
            <a:endParaRPr lang="en-US" sz="1800" dirty="0" smtClean="0">
              <a:solidFill>
                <a:srgbClr val="00538D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538D"/>
                </a:solidFill>
                <a:latin typeface="+mn-lt"/>
              </a:rPr>
              <a:t>Reference: </a:t>
            </a:r>
            <a:r>
              <a:rPr lang="en-US" sz="2000" dirty="0" err="1" smtClean="0">
                <a:solidFill>
                  <a:srgbClr val="00538D"/>
                </a:solidFill>
                <a:latin typeface="+mn-lt"/>
              </a:rPr>
              <a:t>Leckebusch</a:t>
            </a:r>
            <a:r>
              <a:rPr lang="en-US" sz="2000" dirty="0" smtClean="0">
                <a:solidFill>
                  <a:srgbClr val="00538D"/>
                </a:solidFill>
                <a:latin typeface="+mn-lt"/>
              </a:rPr>
              <a:t> et. al (2008)</a:t>
            </a:r>
            <a:endParaRPr lang="en-US" sz="2000" dirty="0">
              <a:solidFill>
                <a:srgbClr val="00538D"/>
              </a:solidFill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781805" y="5724837"/>
            <a:ext cx="1923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538D"/>
                </a:solidFill>
                <a:latin typeface="+mn-lt"/>
              </a:rPr>
              <a:t>ICON-EPS grid</a:t>
            </a:r>
            <a:endParaRPr lang="en-US" sz="2000" dirty="0">
              <a:solidFill>
                <a:srgbClr val="00538D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449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el 1"/>
          <p:cNvSpPr txBox="1">
            <a:spLocks/>
          </p:cNvSpPr>
          <p:nvPr/>
        </p:nvSpPr>
        <p:spPr bwMode="auto">
          <a:xfrm>
            <a:off x="539552" y="-10886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2800" dirty="0" smtClean="0"/>
              <a:t>Example: 23.10.2018</a:t>
            </a:r>
          </a:p>
          <a:p>
            <a:r>
              <a:rPr lang="en-US" dirty="0" smtClean="0"/>
              <a:t>First storm surge of season 2018/19</a:t>
            </a:r>
            <a:endParaRPr lang="en-US" kern="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7643724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44" y="1772816"/>
            <a:ext cx="670560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54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5015142" y="1268761"/>
            <a:ext cx="1459054" cy="73866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rgbClr val="00538D"/>
                </a:solidFill>
              </a:rPr>
              <a:t>Storm-Box: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538D"/>
                </a:solidFill>
              </a:rPr>
              <a:t>26 N – 79 </a:t>
            </a:r>
            <a:r>
              <a:rPr lang="de-DE" sz="1400" dirty="0" smtClean="0">
                <a:solidFill>
                  <a:srgbClr val="00538D"/>
                </a:solidFill>
              </a:rPr>
              <a:t>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538D"/>
                </a:solidFill>
              </a:rPr>
              <a:t>69 W – 49 </a:t>
            </a:r>
            <a:r>
              <a:rPr lang="de-DE" sz="1400" dirty="0" smtClean="0">
                <a:solidFill>
                  <a:srgbClr val="00538D"/>
                </a:solidFill>
              </a:rPr>
              <a:t>E</a:t>
            </a:r>
            <a:endParaRPr lang="de-DE" sz="1400" b="1" dirty="0" smtClean="0">
              <a:solidFill>
                <a:srgbClr val="00538D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5076056" y="2176418"/>
            <a:ext cx="35283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Tracking procedure detects storm tracks of wind velocity maxima (not </a:t>
            </a:r>
            <a:r>
              <a:rPr lang="en-US" sz="1600" dirty="0" err="1" smtClean="0">
                <a:solidFill>
                  <a:srgbClr val="00538D"/>
                </a:solidFill>
                <a:latin typeface="+mn-lt"/>
              </a:rPr>
              <a:t>p</a:t>
            </a:r>
            <a:r>
              <a:rPr lang="en-US" sz="1600" baseline="-25000" dirty="0" err="1" smtClean="0">
                <a:solidFill>
                  <a:srgbClr val="00538D"/>
                </a:solidFill>
                <a:latin typeface="+mn-lt"/>
              </a:rPr>
              <a:t>min</a:t>
            </a: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)</a:t>
            </a:r>
            <a:endParaRPr lang="en-US" sz="1600" baseline="-25000" dirty="0" smtClean="0">
              <a:solidFill>
                <a:srgbClr val="00538D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Storm track criteria for member: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err="1" smtClean="0">
                <a:solidFill>
                  <a:srgbClr val="00538D"/>
                </a:solidFill>
                <a:latin typeface="+mn-lt"/>
              </a:rPr>
              <a:t>V</a:t>
            </a:r>
            <a:r>
              <a:rPr lang="en-US" sz="1600" baseline="-25000" dirty="0" err="1" smtClean="0">
                <a:solidFill>
                  <a:srgbClr val="00538D"/>
                </a:solidFill>
                <a:latin typeface="+mn-lt"/>
              </a:rPr>
              <a:t>member</a:t>
            </a:r>
            <a:r>
              <a:rPr lang="en-US" sz="1600" baseline="-25000" dirty="0" smtClean="0">
                <a:solidFill>
                  <a:srgbClr val="00538D"/>
                </a:solidFill>
                <a:latin typeface="+mn-lt"/>
              </a:rPr>
              <a:t>, k</a:t>
            </a: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 &gt; 98. Perc. of </a:t>
            </a:r>
            <a:r>
              <a:rPr lang="en-US" sz="1600" dirty="0" err="1" smtClean="0">
                <a:solidFill>
                  <a:srgbClr val="00538D"/>
                </a:solidFill>
                <a:latin typeface="+mn-lt"/>
              </a:rPr>
              <a:t>v</a:t>
            </a:r>
            <a:r>
              <a:rPr lang="en-US" sz="1600" baseline="-25000" dirty="0" err="1" smtClean="0">
                <a:solidFill>
                  <a:srgbClr val="00538D"/>
                </a:solidFill>
                <a:latin typeface="+mn-lt"/>
              </a:rPr>
              <a:t>k</a:t>
            </a:r>
            <a:endParaRPr lang="en-US" sz="1600" dirty="0" smtClean="0">
              <a:solidFill>
                <a:srgbClr val="00538D"/>
              </a:solidFill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Area min. 150.000 km²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Persists 24 h or longer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Distance between 2 time steps (6h) &lt; 600 km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Combined to storm tracks by nearest neighbor routine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rgbClr val="00538D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More about tracking: </a:t>
            </a:r>
            <a:r>
              <a:rPr lang="en-US" sz="1600" dirty="0" err="1" smtClean="0">
                <a:solidFill>
                  <a:srgbClr val="00538D"/>
                </a:solidFill>
                <a:latin typeface="+mn-lt"/>
              </a:rPr>
              <a:t>Leckebusch</a:t>
            </a:r>
            <a:r>
              <a:rPr lang="en-US" sz="1600" dirty="0" smtClean="0">
                <a:solidFill>
                  <a:srgbClr val="00538D"/>
                </a:solidFill>
                <a:latin typeface="+mn-lt"/>
              </a:rPr>
              <a:t> et. al (2008)</a:t>
            </a:r>
            <a:endParaRPr lang="en-US" sz="1600" dirty="0">
              <a:solidFill>
                <a:srgbClr val="00538D"/>
              </a:solidFill>
              <a:latin typeface="+mn-lt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3" t="18084" r="23335" b="23141"/>
          <a:stretch/>
        </p:blipFill>
        <p:spPr bwMode="auto">
          <a:xfrm>
            <a:off x="2123728" y="757989"/>
            <a:ext cx="660363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523991" y="0"/>
            <a:ext cx="8229600" cy="1143000"/>
          </a:xfrm>
        </p:spPr>
        <p:txBody>
          <a:bodyPr anchor="ctr">
            <a:normAutofit/>
          </a:bodyPr>
          <a:lstStyle/>
          <a:p>
            <a:r>
              <a:rPr lang="de-DE" sz="2800" dirty="0" smtClean="0"/>
              <a:t>First </a:t>
            </a:r>
            <a:r>
              <a:rPr lang="de-DE" sz="2800" dirty="0" err="1" smtClean="0"/>
              <a:t>step</a:t>
            </a:r>
            <a:r>
              <a:rPr lang="de-DE" sz="2800" dirty="0" smtClean="0"/>
              <a:t>: Tracking</a:t>
            </a:r>
            <a:endParaRPr lang="en-US" sz="2800" dirty="0"/>
          </a:p>
        </p:txBody>
      </p:sp>
      <p:sp>
        <p:nvSpPr>
          <p:cNvPr id="9" name="Textfeld 8"/>
          <p:cNvSpPr txBox="1"/>
          <p:nvPr/>
        </p:nvSpPr>
        <p:spPr>
          <a:xfrm>
            <a:off x="179512" y="5361905"/>
            <a:ext cx="472392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000" dirty="0" smtClean="0"/>
              <a:t>All </a:t>
            </a:r>
            <a:r>
              <a:rPr lang="de-DE" sz="2000" dirty="0" err="1" smtClean="0"/>
              <a:t>storm</a:t>
            </a:r>
            <a:r>
              <a:rPr lang="de-DE" sz="2000" dirty="0" smtClean="0"/>
              <a:t> </a:t>
            </a:r>
            <a:r>
              <a:rPr lang="de-DE" sz="2000" dirty="0" err="1" smtClean="0"/>
              <a:t>tracks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40 </a:t>
            </a:r>
            <a:r>
              <a:rPr lang="de-DE" sz="2000" dirty="0" err="1" smtClean="0"/>
              <a:t>members</a:t>
            </a:r>
            <a:r>
              <a:rPr lang="de-DE" sz="2000" dirty="0" smtClean="0"/>
              <a:t> in 180 h </a:t>
            </a:r>
            <a:r>
              <a:rPr lang="de-DE" sz="2000" dirty="0" err="1" smtClean="0"/>
              <a:t>forecast</a:t>
            </a:r>
            <a:r>
              <a:rPr lang="de-DE" sz="2000" dirty="0" smtClean="0"/>
              <a:t> </a:t>
            </a:r>
            <a:r>
              <a:rPr lang="de-DE" sz="2000" dirty="0" err="1" smtClean="0"/>
              <a:t>period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ICON-EPS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74466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0872" y="10209"/>
            <a:ext cx="8229600" cy="114300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Second step: Clustering of tracked storms</a:t>
            </a:r>
            <a:endParaRPr lang="en-US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540" y="1207293"/>
            <a:ext cx="7560840" cy="423793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Storm tracks of the EPS members are combined to clusters.</a:t>
            </a:r>
          </a:p>
          <a:p>
            <a:pPr lvl="1"/>
            <a:r>
              <a:rPr lang="en-US" sz="1800" dirty="0" smtClean="0"/>
              <a:t>Time window &lt; 18 h.</a:t>
            </a:r>
          </a:p>
          <a:p>
            <a:pPr lvl="1"/>
            <a:r>
              <a:rPr lang="en-US" sz="1800" dirty="0" smtClean="0"/>
              <a:t>Spatial window &lt; 1500 km</a:t>
            </a:r>
          </a:p>
          <a:p>
            <a:pPr lvl="1"/>
            <a:r>
              <a:rPr lang="en-US" sz="1800" dirty="0" smtClean="0"/>
              <a:t>If a storm track hits the German Bight the </a:t>
            </a:r>
            <a:r>
              <a:rPr lang="en-US" sz="1800" b="1" dirty="0" smtClean="0"/>
              <a:t>Storm Surge Severity</a:t>
            </a:r>
            <a:r>
              <a:rPr lang="en-US" sz="1800" dirty="0" smtClean="0"/>
              <a:t> </a:t>
            </a:r>
            <a:r>
              <a:rPr lang="en-US" sz="1800" b="1" dirty="0" smtClean="0"/>
              <a:t>Index</a:t>
            </a:r>
            <a:r>
              <a:rPr lang="en-US" sz="1800" dirty="0" smtClean="0"/>
              <a:t> - SSSI will be calculated.</a:t>
            </a:r>
          </a:p>
          <a:p>
            <a:pPr lvl="1"/>
            <a:endParaRPr lang="en-US" sz="1050" dirty="0" smtClean="0"/>
          </a:p>
          <a:p>
            <a:pPr marL="914400" lvl="2" indent="0">
              <a:buNone/>
            </a:pPr>
            <a:endParaRPr lang="en-US" sz="1200" dirty="0" smtClean="0"/>
          </a:p>
        </p:txBody>
      </p:sp>
      <p:sp>
        <p:nvSpPr>
          <p:cNvPr id="4" name="Pfeil nach rechts 3"/>
          <p:cNvSpPr/>
          <p:nvPr/>
        </p:nvSpPr>
        <p:spPr>
          <a:xfrm>
            <a:off x="4211960" y="4869160"/>
            <a:ext cx="792088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8" t="11029" r="24594" b="19455"/>
          <a:stretch/>
        </p:blipFill>
        <p:spPr bwMode="auto">
          <a:xfrm>
            <a:off x="251520" y="3190514"/>
            <a:ext cx="3744416" cy="357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59" t="16423" r="1997" b="18406"/>
          <a:stretch/>
        </p:blipFill>
        <p:spPr bwMode="auto">
          <a:xfrm>
            <a:off x="5247024" y="3190514"/>
            <a:ext cx="3573448" cy="3667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884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bm1180\Desktop\map_raster_ng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23599" r="4714" b="13571"/>
          <a:stretch/>
        </p:blipFill>
        <p:spPr bwMode="auto">
          <a:xfrm>
            <a:off x="4542455" y="1206125"/>
            <a:ext cx="4279325" cy="296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89525"/>
            <a:ext cx="8229600" cy="5217443"/>
          </a:xfrm>
        </p:spPr>
        <p:txBody>
          <a:bodyPr>
            <a:normAutofit/>
          </a:bodyPr>
          <a:lstStyle/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endParaRPr lang="en-US" sz="2000" dirty="0"/>
          </a:p>
        </p:txBody>
      </p:sp>
      <p:pic>
        <p:nvPicPr>
          <p:cNvPr id="16" name="Picture 3" descr="C:\Users\bm1180\Desktop\map_raster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" t="14485" r="3592" b="14795"/>
          <a:stretch/>
        </p:blipFill>
        <p:spPr bwMode="auto">
          <a:xfrm>
            <a:off x="776487" y="1171829"/>
            <a:ext cx="2453486" cy="187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7364752" y="3048025"/>
            <a:ext cx="1455848" cy="80021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de-DE" b="1" dirty="0" smtClean="0"/>
              <a:t>SSSI-Box: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/>
              <a:t>53.5 </a:t>
            </a:r>
            <a:r>
              <a:rPr lang="de-DE" sz="1400" dirty="0"/>
              <a:t>N – </a:t>
            </a:r>
            <a:r>
              <a:rPr lang="de-DE" sz="1400" dirty="0" smtClean="0"/>
              <a:t>56 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/>
              <a:t>4 E </a:t>
            </a:r>
            <a:r>
              <a:rPr lang="de-DE" sz="1400" dirty="0"/>
              <a:t>– </a:t>
            </a:r>
            <a:r>
              <a:rPr lang="de-DE" sz="1400" dirty="0" smtClean="0"/>
              <a:t>9 E</a:t>
            </a:r>
            <a:endParaRPr lang="de-DE" sz="1400" b="1" dirty="0" smtClean="0"/>
          </a:p>
        </p:txBody>
      </p:sp>
      <p:sp>
        <p:nvSpPr>
          <p:cNvPr id="22" name="Rechteck 21"/>
          <p:cNvSpPr/>
          <p:nvPr/>
        </p:nvSpPr>
        <p:spPr>
          <a:xfrm>
            <a:off x="2321191" y="1991603"/>
            <a:ext cx="90569" cy="9001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hteck 22"/>
          <p:cNvSpPr/>
          <p:nvPr/>
        </p:nvSpPr>
        <p:spPr>
          <a:xfrm>
            <a:off x="827584" y="1208645"/>
            <a:ext cx="2402389" cy="18393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hteck 20"/>
          <p:cNvSpPr/>
          <p:nvPr/>
        </p:nvSpPr>
        <p:spPr>
          <a:xfrm>
            <a:off x="5851346" y="2327945"/>
            <a:ext cx="855283" cy="7200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Gerade Verbindung 19"/>
          <p:cNvCxnSpPr/>
          <p:nvPr/>
        </p:nvCxnSpPr>
        <p:spPr>
          <a:xfrm flipH="1" flipV="1">
            <a:off x="2411760" y="1991603"/>
            <a:ext cx="3439586" cy="33634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>
          <a:xfrm flipH="1" flipV="1">
            <a:off x="2339752" y="2081613"/>
            <a:ext cx="3511594" cy="96641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5" descr="Bildergebnis für windro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2" y="4457850"/>
            <a:ext cx="2160240" cy="2056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282756" y="3324031"/>
            <a:ext cx="3848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Effective wind velocity = 295°: </a:t>
            </a:r>
          </a:p>
          <a:p>
            <a:r>
              <a:rPr lang="en-US" sz="1600" dirty="0" smtClean="0"/>
              <a:t>Wind direction which causes statistically highest surges at Cuxhaven</a:t>
            </a:r>
            <a:endParaRPr lang="en-US" sz="1600" dirty="0"/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447733" y="5031030"/>
            <a:ext cx="945348" cy="4548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itel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de-DE" sz="2800" dirty="0" smtClean="0"/>
              <a:t>Third </a:t>
            </a:r>
            <a:r>
              <a:rPr lang="de-DE" sz="2800" dirty="0" err="1" smtClean="0"/>
              <a:t>step</a:t>
            </a:r>
            <a:r>
              <a:rPr lang="de-DE" sz="2800" dirty="0" smtClean="0"/>
              <a:t>: Storm </a:t>
            </a:r>
            <a:r>
              <a:rPr lang="de-DE" sz="2800" dirty="0"/>
              <a:t>Surge </a:t>
            </a:r>
            <a:r>
              <a:rPr lang="en-US" sz="2800" dirty="0"/>
              <a:t>Severity</a:t>
            </a:r>
            <a:r>
              <a:rPr lang="de-DE" sz="2800" dirty="0"/>
              <a:t> </a:t>
            </a:r>
            <a:r>
              <a:rPr lang="de-DE" sz="2800" dirty="0" smtClean="0"/>
              <a:t>Index - SSSI</a:t>
            </a:r>
            <a:endParaRPr lang="en-US" sz="2800" kern="0" dirty="0"/>
          </a:p>
        </p:txBody>
      </p:sp>
      <p:sp>
        <p:nvSpPr>
          <p:cNvPr id="24" name="Textfeld 23"/>
          <p:cNvSpPr txBox="1"/>
          <p:nvPr/>
        </p:nvSpPr>
        <p:spPr>
          <a:xfrm>
            <a:off x="3313889" y="4269783"/>
            <a:ext cx="5948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SSSI(t):</a:t>
            </a:r>
          </a:p>
          <a:p>
            <a:r>
              <a:rPr lang="en-US" sz="1600" dirty="0" smtClean="0"/>
              <a:t>Index for severity of storm velocity from 295° in German Bight</a:t>
            </a:r>
          </a:p>
          <a:p>
            <a:r>
              <a:rPr lang="en-US" sz="1600" dirty="0" smtClean="0"/>
              <a:t>(&gt; 0 if velocity exceeds 98 percentile of 295° wind statistics)</a:t>
            </a:r>
            <a:endParaRPr lang="en-US" sz="1600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165013" y="5100780"/>
            <a:ext cx="4013200" cy="784225"/>
            <a:chOff x="3291" y="3134"/>
            <a:chExt cx="2528" cy="494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91" y="3134"/>
              <a:ext cx="2528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1" y="3134"/>
              <a:ext cx="253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feld 9"/>
          <p:cNvSpPr txBox="1"/>
          <p:nvPr/>
        </p:nvSpPr>
        <p:spPr>
          <a:xfrm>
            <a:off x="5004048" y="5730071"/>
            <a:ext cx="4233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buFont typeface="Calibri" panose="020F0502020204030204" pitchFamily="34" charset="0"/>
              <a:buChar char="-"/>
            </a:pPr>
            <a:r>
              <a:rPr lang="en-US" sz="1400" b="1" dirty="0" smtClean="0"/>
              <a:t>k</a:t>
            </a:r>
            <a:r>
              <a:rPr lang="en-US" sz="1400" dirty="0" smtClean="0"/>
              <a:t> = grid box</a:t>
            </a:r>
          </a:p>
          <a:p>
            <a:pPr marL="742950" lvl="1" indent="-285750">
              <a:buFont typeface="Calibri" panose="020F0502020204030204" pitchFamily="34" charset="0"/>
              <a:buChar char="-"/>
            </a:pPr>
            <a:r>
              <a:rPr lang="en-US" sz="1400" b="1" dirty="0" err="1" smtClean="0"/>
              <a:t>proj</a:t>
            </a:r>
            <a:r>
              <a:rPr lang="en-US" sz="1400" b="1" dirty="0" smtClean="0"/>
              <a:t>(</a:t>
            </a:r>
            <a:r>
              <a:rPr lang="en-US" sz="1400" b="1" dirty="0" err="1" smtClean="0"/>
              <a:t>v</a:t>
            </a:r>
            <a:r>
              <a:rPr lang="en-US" sz="1400" b="1" baseline="-25000" dirty="0" err="1" smtClean="0"/>
              <a:t>k,t</a:t>
            </a:r>
            <a:r>
              <a:rPr lang="en-US" sz="1400" b="1" dirty="0" smtClean="0"/>
              <a:t>)</a:t>
            </a:r>
            <a:r>
              <a:rPr lang="en-US" sz="1400" dirty="0" smtClean="0"/>
              <a:t> = effective wind velocity </a:t>
            </a:r>
            <a:r>
              <a:rPr lang="en-US" sz="1400" dirty="0"/>
              <a:t>of 295° </a:t>
            </a:r>
            <a:endParaRPr lang="en-US" sz="1400" dirty="0" smtClean="0"/>
          </a:p>
          <a:p>
            <a:pPr marL="742950" lvl="1" indent="-285750">
              <a:buFont typeface="Calibri" panose="020F0502020204030204" pitchFamily="34" charset="0"/>
              <a:buChar char="-"/>
            </a:pPr>
            <a:r>
              <a:rPr lang="en-US" sz="1400" b="1" dirty="0" err="1" smtClean="0"/>
              <a:t>proj</a:t>
            </a:r>
            <a:r>
              <a:rPr lang="en-US" sz="1400" b="1" dirty="0" smtClean="0"/>
              <a:t>(</a:t>
            </a:r>
            <a:r>
              <a:rPr lang="en-US" sz="1400" b="1" dirty="0" err="1" smtClean="0"/>
              <a:t>v</a:t>
            </a:r>
            <a:r>
              <a:rPr lang="en-US" sz="1400" b="1" baseline="-25000" dirty="0" err="1" smtClean="0"/>
              <a:t>perc,k</a:t>
            </a:r>
            <a:r>
              <a:rPr lang="en-US" sz="1400" b="1" dirty="0" smtClean="0"/>
              <a:t>)</a:t>
            </a:r>
            <a:r>
              <a:rPr lang="en-US" sz="1400" dirty="0" smtClean="0"/>
              <a:t> = </a:t>
            </a:r>
            <a:r>
              <a:rPr lang="en-US" sz="1400" dirty="0" smtClean="0"/>
              <a:t>98 percentile </a:t>
            </a:r>
            <a:r>
              <a:rPr lang="en-US" sz="1400" dirty="0" smtClean="0"/>
              <a:t>of </a:t>
            </a:r>
            <a:r>
              <a:rPr lang="en-US" sz="1400" dirty="0" err="1" smtClean="0"/>
              <a:t>proj</a:t>
            </a:r>
            <a:r>
              <a:rPr lang="en-US" sz="1400" dirty="0" smtClean="0"/>
              <a:t>(</a:t>
            </a:r>
            <a:r>
              <a:rPr lang="en-US" sz="1400" dirty="0" err="1" smtClean="0"/>
              <a:t>v</a:t>
            </a:r>
            <a:r>
              <a:rPr lang="en-US" sz="1400" baseline="-25000" dirty="0" err="1" smtClean="0"/>
              <a:t>k,t</a:t>
            </a:r>
            <a:r>
              <a:rPr lang="en-US" sz="1400" dirty="0" smtClean="0"/>
              <a:t>)</a:t>
            </a:r>
          </a:p>
          <a:p>
            <a:pPr marL="742950" lvl="1" indent="-285750">
              <a:buFont typeface="Calibri" panose="020F0502020204030204" pitchFamily="34" charset="0"/>
              <a:buChar char="-"/>
            </a:pPr>
            <a:r>
              <a:rPr lang="en-US" sz="1400" b="1" dirty="0" err="1" smtClean="0"/>
              <a:t>A</a:t>
            </a:r>
            <a:r>
              <a:rPr lang="en-US" sz="1400" b="1" baseline="-25000" dirty="0" err="1" smtClean="0"/>
              <a:t>k</a:t>
            </a:r>
            <a:r>
              <a:rPr lang="en-US" sz="1400" baseline="-25000" dirty="0" smtClean="0"/>
              <a:t> </a:t>
            </a:r>
            <a:r>
              <a:rPr lang="en-US" sz="1400" dirty="0" smtClean="0"/>
              <a:t>= area of grid box</a:t>
            </a:r>
          </a:p>
          <a:p>
            <a:pPr marL="285750" indent="-285750">
              <a:buFont typeface="Calibri" panose="020F05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71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13" t="20024" r="17194" b="25989"/>
          <a:stretch/>
        </p:blipFill>
        <p:spPr bwMode="auto">
          <a:xfrm>
            <a:off x="755576" y="1143000"/>
            <a:ext cx="6480720" cy="5441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2800" dirty="0"/>
              <a:t>SSSI-values and probabilistic analysis with </a:t>
            </a:r>
            <a:br>
              <a:rPr lang="en-US" sz="2800" dirty="0"/>
            </a:br>
            <a:r>
              <a:rPr lang="en-US" sz="2800" dirty="0"/>
              <a:t>BSH-SFRT </a:t>
            </a:r>
            <a:r>
              <a:rPr lang="en-US" sz="1600" kern="0" dirty="0"/>
              <a:t>(Example of </a:t>
            </a:r>
            <a:r>
              <a:rPr lang="en-US" sz="1600" kern="0" dirty="0" smtClean="0"/>
              <a:t>Oct</a:t>
            </a:r>
            <a:r>
              <a:rPr lang="en-US" sz="1600" kern="0" dirty="0"/>
              <a:t>. </a:t>
            </a:r>
            <a:r>
              <a:rPr lang="en-US" sz="1600" kern="0" dirty="0" smtClean="0"/>
              <a:t>2018 -96 h)</a:t>
            </a:r>
            <a:endParaRPr lang="en-US" sz="2800" kern="0" dirty="0"/>
          </a:p>
        </p:txBody>
      </p:sp>
      <p:sp>
        <p:nvSpPr>
          <p:cNvPr id="4" name="Textfeld 3"/>
          <p:cNvSpPr txBox="1"/>
          <p:nvPr/>
        </p:nvSpPr>
        <p:spPr>
          <a:xfrm>
            <a:off x="5940152" y="5805264"/>
            <a:ext cx="3138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Probability that members exceed SSSI value &gt; 0 (storm in German Bight from 295°)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1836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765</Words>
  <Application>Microsoft Office PowerPoint</Application>
  <PresentationFormat>Bildschirmpräsentation (4:3)</PresentationFormat>
  <Paragraphs>112</Paragraphs>
  <Slides>23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6</vt:i4>
      </vt:variant>
      <vt:variant>
        <vt:lpstr>Folientitel</vt:lpstr>
      </vt:variant>
      <vt:variant>
        <vt:i4>23</vt:i4>
      </vt:variant>
    </vt:vector>
  </HeadingPairs>
  <TitlesOfParts>
    <vt:vector size="29" baseType="lpstr">
      <vt:lpstr>20130508_BSH_Vorlage</vt:lpstr>
      <vt:lpstr>1_20130508_BSH_Vorlage</vt:lpstr>
      <vt:lpstr>2_20130508_BSH_Vorlage</vt:lpstr>
      <vt:lpstr>3_20130508_BSH_Vorlage</vt:lpstr>
      <vt:lpstr>4_20130508_BSH_Vorlage</vt:lpstr>
      <vt:lpstr>5_20130508_BSH_Vorlage</vt:lpstr>
      <vt:lpstr>Storm Surge Risk Tool   based on ICON-EPS - Probabilistic storm surge forecast    Ludwig Schenk, Stephan Dick, BSH</vt:lpstr>
      <vt:lpstr>PowerPoint-Präsentation</vt:lpstr>
      <vt:lpstr>PowerPoint-Präsentation</vt:lpstr>
      <vt:lpstr>First step: Tracking</vt:lpstr>
      <vt:lpstr>PowerPoint-Präsentation</vt:lpstr>
      <vt:lpstr>First step: Tracking</vt:lpstr>
      <vt:lpstr>Second step: Clustering of tracked storms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Summary</vt:lpstr>
      <vt:lpstr>PowerPoint-Präsentation</vt:lpstr>
      <vt:lpstr>Literature</vt:lpstr>
      <vt:lpstr>PowerPoint-Präsentation</vt:lpstr>
      <vt:lpstr>PowerPoint-Präsentation</vt:lpstr>
      <vt:lpstr>PowerPoint-Präsentation</vt:lpstr>
      <vt:lpstr>PowerPoint-Präsentation</vt:lpstr>
    </vt:vector>
  </TitlesOfParts>
  <Company>BSH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level German Sea Level Service for the Baltic Sea</dc:title>
  <dc:creator>Stephan Dick</dc:creator>
  <cp:lastModifiedBy>Stephan Dick</cp:lastModifiedBy>
  <cp:revision>56</cp:revision>
  <dcterms:created xsi:type="dcterms:W3CDTF">2018-10-11T08:49:26Z</dcterms:created>
  <dcterms:modified xsi:type="dcterms:W3CDTF">2018-11-15T08:42:54Z</dcterms:modified>
</cp:coreProperties>
</file>