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9" r:id="rId6"/>
    <p:sldId id="262" r:id="rId7"/>
    <p:sldId id="261" r:id="rId8"/>
    <p:sldId id="260" r:id="rId9"/>
    <p:sldId id="263" r:id="rId10"/>
    <p:sldId id="264" r:id="rId11"/>
    <p:sldId id="266" r:id="rId12"/>
    <p:sldId id="270" r:id="rId13"/>
    <p:sldId id="274" r:id="rId14"/>
    <p:sldId id="267" r:id="rId15"/>
    <p:sldId id="268" r:id="rId16"/>
    <p:sldId id="269" r:id="rId17"/>
    <p:sldId id="273" r:id="rId18"/>
    <p:sldId id="271" r:id="rId19"/>
    <p:sldId id="265" r:id="rId20"/>
    <p:sldId id="272" r:id="rId21"/>
    <p:sldId id="258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8"/>
          <p:cNvPicPr/>
          <p:nvPr/>
        </p:nvPicPr>
        <p:blipFill>
          <a:blip r:embed="rId14"/>
          <a:stretch/>
        </p:blipFill>
        <p:spPr>
          <a:xfrm>
            <a:off x="7655040" y="-1440"/>
            <a:ext cx="1488240" cy="955080"/>
          </a:xfrm>
          <a:prstGeom prst="rect">
            <a:avLst/>
          </a:prstGeom>
          <a:ln>
            <a:noFill/>
          </a:ln>
        </p:spPr>
      </p:pic>
      <p:pic>
        <p:nvPicPr>
          <p:cNvPr id="24" name="Picture 9"/>
          <p:cNvPicPr/>
          <p:nvPr/>
        </p:nvPicPr>
        <p:blipFill>
          <a:blip r:embed="rId15"/>
          <a:stretch/>
        </p:blipFill>
        <p:spPr>
          <a:xfrm>
            <a:off x="5792760" y="-22320"/>
            <a:ext cx="1585080" cy="974160"/>
          </a:xfrm>
          <a:prstGeom prst="rect">
            <a:avLst/>
          </a:prstGeom>
          <a:ln>
            <a:noFill/>
          </a:ln>
        </p:spPr>
      </p:pic>
      <p:sp>
        <p:nvSpPr>
          <p:cNvPr id="2" name="Line 1"/>
          <p:cNvSpPr/>
          <p:nvPr/>
        </p:nvSpPr>
        <p:spPr>
          <a:xfrm>
            <a:off x="0" y="31716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Line 2"/>
          <p:cNvSpPr/>
          <p:nvPr/>
        </p:nvSpPr>
        <p:spPr>
          <a:xfrm>
            <a:off x="0" y="63468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Line 3"/>
          <p:cNvSpPr/>
          <p:nvPr/>
        </p:nvSpPr>
        <p:spPr>
          <a:xfrm>
            <a:off x="0" y="95220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Picture 18"/>
          <p:cNvPicPr/>
          <p:nvPr/>
        </p:nvPicPr>
        <p:blipFill>
          <a:blip r:embed="rId16"/>
          <a:stretch/>
        </p:blipFill>
        <p:spPr>
          <a:xfrm>
            <a:off x="7391520" y="6323040"/>
            <a:ext cx="1572480" cy="310320"/>
          </a:xfrm>
          <a:prstGeom prst="rect">
            <a:avLst/>
          </a:prstGeom>
          <a:ln>
            <a:noFill/>
          </a:ln>
        </p:spPr>
      </p:pic>
      <p:sp>
        <p:nvSpPr>
          <p:cNvPr id="6" name="Line 4"/>
          <p:cNvSpPr/>
          <p:nvPr/>
        </p:nvSpPr>
        <p:spPr>
          <a:xfrm flipH="1">
            <a:off x="0" y="6467400"/>
            <a:ext cx="7032600" cy="360"/>
          </a:xfrm>
          <a:prstGeom prst="line">
            <a:avLst/>
          </a:prstGeom>
          <a:ln w="9360">
            <a:solidFill>
              <a:srgbClr val="B2B2B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5" hidden="1"/>
          <p:cNvSpPr/>
          <p:nvPr/>
        </p:nvSpPr>
        <p:spPr>
          <a:xfrm>
            <a:off x="0" y="-27360"/>
            <a:ext cx="9143280" cy="318240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6" hidden="1"/>
          <p:cNvSpPr/>
          <p:nvPr/>
        </p:nvSpPr>
        <p:spPr>
          <a:xfrm>
            <a:off x="0" y="291600"/>
            <a:ext cx="9143280" cy="318240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7" hidden="1"/>
          <p:cNvSpPr/>
          <p:nvPr/>
        </p:nvSpPr>
        <p:spPr>
          <a:xfrm>
            <a:off x="0" y="610920"/>
            <a:ext cx="9143280" cy="318240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Line 8"/>
          <p:cNvSpPr/>
          <p:nvPr/>
        </p:nvSpPr>
        <p:spPr>
          <a:xfrm>
            <a:off x="0" y="291600"/>
            <a:ext cx="9144000" cy="144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Line 9"/>
          <p:cNvSpPr/>
          <p:nvPr/>
        </p:nvSpPr>
        <p:spPr>
          <a:xfrm>
            <a:off x="0" y="610560"/>
            <a:ext cx="9144000" cy="180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Line 10"/>
          <p:cNvSpPr/>
          <p:nvPr/>
        </p:nvSpPr>
        <p:spPr>
          <a:xfrm>
            <a:off x="0" y="-27360"/>
            <a:ext cx="9144000" cy="180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" name="Picture 8"/>
          <p:cNvPicPr/>
          <p:nvPr/>
        </p:nvPicPr>
        <p:blipFill>
          <a:blip r:embed="rId17"/>
          <a:stretch/>
        </p:blipFill>
        <p:spPr>
          <a:xfrm>
            <a:off x="0" y="4680"/>
            <a:ext cx="4145760" cy="2547360"/>
          </a:xfrm>
          <a:prstGeom prst="rect">
            <a:avLst/>
          </a:prstGeom>
          <a:ln>
            <a:noFill/>
          </a:ln>
        </p:spPr>
      </p:pic>
      <p:pic>
        <p:nvPicPr>
          <p:cNvPr id="14" name="Picture 9"/>
          <p:cNvPicPr/>
          <p:nvPr/>
        </p:nvPicPr>
        <p:blipFill>
          <a:blip r:embed="rId18"/>
          <a:stretch/>
        </p:blipFill>
        <p:spPr>
          <a:xfrm>
            <a:off x="6443640" y="333360"/>
            <a:ext cx="2169360" cy="994680"/>
          </a:xfrm>
          <a:prstGeom prst="rect">
            <a:avLst/>
          </a:prstGeom>
          <a:ln>
            <a:noFill/>
          </a:ln>
        </p:spPr>
      </p:pic>
      <p:sp>
        <p:nvSpPr>
          <p:cNvPr id="15" name="CustomShape 11"/>
          <p:cNvSpPr/>
          <p:nvPr/>
        </p:nvSpPr>
        <p:spPr>
          <a:xfrm>
            <a:off x="0" y="1595520"/>
            <a:ext cx="9143280" cy="318240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2"/>
          <p:cNvSpPr/>
          <p:nvPr/>
        </p:nvSpPr>
        <p:spPr>
          <a:xfrm>
            <a:off x="0" y="1914480"/>
            <a:ext cx="9143280" cy="318240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3"/>
          <p:cNvSpPr/>
          <p:nvPr/>
        </p:nvSpPr>
        <p:spPr>
          <a:xfrm>
            <a:off x="0" y="2233440"/>
            <a:ext cx="9143280" cy="318240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Line 14"/>
          <p:cNvSpPr/>
          <p:nvPr/>
        </p:nvSpPr>
        <p:spPr>
          <a:xfrm>
            <a:off x="0" y="1914480"/>
            <a:ext cx="9144000" cy="144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Line 15"/>
          <p:cNvSpPr/>
          <p:nvPr/>
        </p:nvSpPr>
        <p:spPr>
          <a:xfrm>
            <a:off x="0" y="2233440"/>
            <a:ext cx="9144000" cy="144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Line 16"/>
          <p:cNvSpPr/>
          <p:nvPr/>
        </p:nvSpPr>
        <p:spPr>
          <a:xfrm>
            <a:off x="0" y="1595160"/>
            <a:ext cx="9144000" cy="180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PlaceHolder 17"/>
          <p:cNvSpPr>
            <a:spLocks noGrp="1"/>
          </p:cNvSpPr>
          <p:nvPr>
            <p:ph type="title"/>
          </p:nvPr>
        </p:nvSpPr>
        <p:spPr>
          <a:xfrm>
            <a:off x="696960" y="233280"/>
            <a:ext cx="8195400" cy="6105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2" name="PlaceHolder 1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8"/>
          <p:cNvPicPr/>
          <p:nvPr/>
        </p:nvPicPr>
        <p:blipFill>
          <a:blip r:embed="rId14"/>
          <a:stretch/>
        </p:blipFill>
        <p:spPr>
          <a:xfrm>
            <a:off x="7655040" y="-1440"/>
            <a:ext cx="1488240" cy="955080"/>
          </a:xfrm>
          <a:prstGeom prst="rect">
            <a:avLst/>
          </a:prstGeom>
          <a:ln>
            <a:noFill/>
          </a:ln>
        </p:spPr>
      </p:pic>
      <p:pic>
        <p:nvPicPr>
          <p:cNvPr id="60" name="Picture 9"/>
          <p:cNvPicPr/>
          <p:nvPr/>
        </p:nvPicPr>
        <p:blipFill>
          <a:blip r:embed="rId15"/>
          <a:stretch/>
        </p:blipFill>
        <p:spPr>
          <a:xfrm>
            <a:off x="5792760" y="-22320"/>
            <a:ext cx="1585080" cy="974160"/>
          </a:xfrm>
          <a:prstGeom prst="rect">
            <a:avLst/>
          </a:prstGeom>
          <a:ln>
            <a:noFill/>
          </a:ln>
        </p:spPr>
      </p:pic>
      <p:sp>
        <p:nvSpPr>
          <p:cNvPr id="61" name="Line 1"/>
          <p:cNvSpPr/>
          <p:nvPr/>
        </p:nvSpPr>
        <p:spPr>
          <a:xfrm>
            <a:off x="0" y="31716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Line 2"/>
          <p:cNvSpPr/>
          <p:nvPr/>
        </p:nvSpPr>
        <p:spPr>
          <a:xfrm>
            <a:off x="0" y="63468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Line 3"/>
          <p:cNvSpPr/>
          <p:nvPr/>
        </p:nvSpPr>
        <p:spPr>
          <a:xfrm>
            <a:off x="0" y="952200"/>
            <a:ext cx="9123120" cy="36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4" name="Picture 18"/>
          <p:cNvPicPr/>
          <p:nvPr/>
        </p:nvPicPr>
        <p:blipFill>
          <a:blip r:embed="rId16"/>
          <a:stretch/>
        </p:blipFill>
        <p:spPr>
          <a:xfrm>
            <a:off x="7391520" y="6323040"/>
            <a:ext cx="1572480" cy="310320"/>
          </a:xfrm>
          <a:prstGeom prst="rect">
            <a:avLst/>
          </a:prstGeom>
          <a:ln>
            <a:noFill/>
          </a:ln>
        </p:spPr>
      </p:pic>
      <p:sp>
        <p:nvSpPr>
          <p:cNvPr id="65" name="Line 4"/>
          <p:cNvSpPr/>
          <p:nvPr/>
        </p:nvSpPr>
        <p:spPr>
          <a:xfrm flipH="1">
            <a:off x="0" y="6467400"/>
            <a:ext cx="7032600" cy="360"/>
          </a:xfrm>
          <a:prstGeom prst="line">
            <a:avLst/>
          </a:prstGeom>
          <a:ln w="9360">
            <a:solidFill>
              <a:srgbClr val="B2B2B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5"/>
          <p:cNvSpPr/>
          <p:nvPr/>
        </p:nvSpPr>
        <p:spPr>
          <a:xfrm>
            <a:off x="0" y="-27360"/>
            <a:ext cx="9143280" cy="318240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6"/>
          <p:cNvSpPr/>
          <p:nvPr/>
        </p:nvSpPr>
        <p:spPr>
          <a:xfrm>
            <a:off x="0" y="291600"/>
            <a:ext cx="9143280" cy="318240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7"/>
          <p:cNvSpPr/>
          <p:nvPr/>
        </p:nvSpPr>
        <p:spPr>
          <a:xfrm>
            <a:off x="0" y="610920"/>
            <a:ext cx="9143280" cy="318240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Line 8"/>
          <p:cNvSpPr/>
          <p:nvPr/>
        </p:nvSpPr>
        <p:spPr>
          <a:xfrm>
            <a:off x="0" y="291600"/>
            <a:ext cx="9144000" cy="144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Line 9"/>
          <p:cNvSpPr/>
          <p:nvPr/>
        </p:nvSpPr>
        <p:spPr>
          <a:xfrm>
            <a:off x="0" y="610560"/>
            <a:ext cx="9144000" cy="180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Line 10"/>
          <p:cNvSpPr/>
          <p:nvPr/>
        </p:nvSpPr>
        <p:spPr>
          <a:xfrm>
            <a:off x="0" y="-27360"/>
            <a:ext cx="9144000" cy="1800"/>
          </a:xfrm>
          <a:prstGeom prst="line">
            <a:avLst/>
          </a:prstGeom>
          <a:ln w="93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11"/>
          <p:cNvSpPr/>
          <p:nvPr/>
        </p:nvSpPr>
        <p:spPr>
          <a:xfrm>
            <a:off x="536760" y="6525360"/>
            <a:ext cx="6617520" cy="337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1600" b="0" strike="noStrike" spc="-1">
                <a:solidFill>
                  <a:srgbClr val="008BBF"/>
                </a:solidFill>
                <a:latin typeface="Arial"/>
                <a:ea typeface="DejaVu Sans"/>
              </a:rPr>
              <a:t>NOOS November 19-21 2018 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73" name="PlaceHolder 12"/>
          <p:cNvSpPr>
            <a:spLocks noGrp="1"/>
          </p:cNvSpPr>
          <p:nvPr>
            <p:ph type="title"/>
          </p:nvPr>
        </p:nvSpPr>
        <p:spPr>
          <a:xfrm>
            <a:off x="696960" y="233280"/>
            <a:ext cx="8195400" cy="6105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4" name="PlaceHolder 1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71"/>
          <p:cNvPicPr/>
          <p:nvPr/>
        </p:nvPicPr>
        <p:blipFill>
          <a:blip r:embed="rId14"/>
          <a:stretch/>
        </p:blipFill>
        <p:spPr>
          <a:xfrm>
            <a:off x="-22320" y="0"/>
            <a:ext cx="9165960" cy="6453000"/>
          </a:xfrm>
          <a:prstGeom prst="rect">
            <a:avLst/>
          </a:prstGeom>
          <a:ln>
            <a:noFill/>
          </a:ln>
        </p:spPr>
      </p:pic>
      <p:pic>
        <p:nvPicPr>
          <p:cNvPr id="112" name="Picture 172"/>
          <p:cNvPicPr/>
          <p:nvPr/>
        </p:nvPicPr>
        <p:blipFill>
          <a:blip r:embed="rId15"/>
          <a:srcRect b="9820"/>
          <a:stretch/>
        </p:blipFill>
        <p:spPr>
          <a:xfrm>
            <a:off x="0" y="5791320"/>
            <a:ext cx="9145080" cy="1066320"/>
          </a:xfrm>
          <a:prstGeom prst="rect">
            <a:avLst/>
          </a:prstGeom>
          <a:ln>
            <a:noFill/>
          </a:ln>
        </p:spPr>
      </p:pic>
      <p:sp>
        <p:nvSpPr>
          <p:cNvPr id="113" name="CustomShape 1"/>
          <p:cNvSpPr/>
          <p:nvPr/>
        </p:nvSpPr>
        <p:spPr>
          <a:xfrm>
            <a:off x="-1440" y="0"/>
            <a:ext cx="9145080" cy="325080"/>
          </a:xfrm>
          <a:prstGeom prst="rect">
            <a:avLst/>
          </a:prstGeom>
          <a:solidFill>
            <a:srgbClr val="000000">
              <a:alpha val="2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2"/>
          <p:cNvSpPr/>
          <p:nvPr/>
        </p:nvSpPr>
        <p:spPr>
          <a:xfrm>
            <a:off x="-1440" y="325440"/>
            <a:ext cx="9145080" cy="321840"/>
          </a:xfrm>
          <a:prstGeom prst="rect">
            <a:avLst/>
          </a:prstGeom>
          <a:solidFill>
            <a:srgbClr val="000000">
              <a:alpha val="3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3"/>
          <p:cNvSpPr/>
          <p:nvPr/>
        </p:nvSpPr>
        <p:spPr>
          <a:xfrm>
            <a:off x="-1440" y="647640"/>
            <a:ext cx="9145080" cy="32508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Line 4"/>
          <p:cNvSpPr/>
          <p:nvPr/>
        </p:nvSpPr>
        <p:spPr>
          <a:xfrm>
            <a:off x="-1440" y="325440"/>
            <a:ext cx="9140760" cy="36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Line 5"/>
          <p:cNvSpPr/>
          <p:nvPr/>
        </p:nvSpPr>
        <p:spPr>
          <a:xfrm>
            <a:off x="-1440" y="647640"/>
            <a:ext cx="9140760" cy="36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Line 6"/>
          <p:cNvSpPr/>
          <p:nvPr/>
        </p:nvSpPr>
        <p:spPr>
          <a:xfrm>
            <a:off x="-1440" y="973080"/>
            <a:ext cx="9140760" cy="36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9" name="Picture 179"/>
          <p:cNvPicPr/>
          <p:nvPr/>
        </p:nvPicPr>
        <p:blipFill>
          <a:blip r:embed="rId16"/>
          <a:stretch/>
        </p:blipFill>
        <p:spPr>
          <a:xfrm>
            <a:off x="7391520" y="6323040"/>
            <a:ext cx="1566360" cy="309240"/>
          </a:xfrm>
          <a:prstGeom prst="rect">
            <a:avLst/>
          </a:prstGeom>
          <a:ln>
            <a:noFill/>
          </a:ln>
        </p:spPr>
      </p:pic>
      <p:sp>
        <p:nvSpPr>
          <p:cNvPr id="120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21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1979640" y="6525360"/>
            <a:ext cx="6617520" cy="337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600" b="0" strike="noStrike" spc="-1">
                <a:solidFill>
                  <a:srgbClr val="008BBF"/>
                </a:solidFill>
                <a:latin typeface="Arial"/>
                <a:ea typeface="DejaVu Sans"/>
              </a:rPr>
              <a:t>NOOS November 19-21 2018 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1979640" y="4869000"/>
            <a:ext cx="4962240" cy="82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008BBF"/>
                </a:solidFill>
                <a:latin typeface="Arial"/>
                <a:ea typeface="Droid Sans Fallback"/>
              </a:rPr>
              <a:t>Martin Verlaan, Julius Sumihar, Marc Philippart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008BBF"/>
                </a:solidFill>
                <a:latin typeface="Arial"/>
                <a:ea typeface="DejaVu Sans"/>
              </a:rPr>
              <a:t> 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1229400" y="3076560"/>
            <a:ext cx="6617520" cy="88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8BBF"/>
                </a:solidFill>
                <a:latin typeface="Arial"/>
                <a:ea typeface="DejaVu Sans"/>
              </a:rPr>
              <a:t>Recent BMA developments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161" name="Picture 10"/>
          <p:cNvPicPr/>
          <p:nvPr/>
        </p:nvPicPr>
        <p:blipFill>
          <a:blip r:embed="rId2"/>
          <a:stretch/>
        </p:blipFill>
        <p:spPr>
          <a:xfrm>
            <a:off x="4140000" y="365760"/>
            <a:ext cx="1636200" cy="639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563112"/>
          </a:xfrm>
        </p:spPr>
        <p:txBody>
          <a:bodyPr/>
          <a:lstStyle/>
          <a:p>
            <a:r>
              <a:rPr lang="en-US" dirty="0" smtClean="0"/>
              <a:t>Some other locations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4320000" cy="253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20" y="1124744"/>
            <a:ext cx="4320000" cy="2527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20" y="3789040"/>
            <a:ext cx="4320000" cy="2538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2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240" cy="851144"/>
          </a:xfrm>
        </p:spPr>
        <p:txBody>
          <a:bodyPr/>
          <a:lstStyle/>
          <a:p>
            <a:r>
              <a:rPr lang="en-US" sz="2800" dirty="0" smtClean="0"/>
              <a:t>Parameters for </a:t>
            </a:r>
            <a:r>
              <a:rPr lang="en-US" sz="2800" dirty="0" err="1" smtClean="0"/>
              <a:t>Delfzijl</a:t>
            </a:r>
            <a:endParaRPr lang="en-GB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" y="1124744"/>
            <a:ext cx="5073071" cy="296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552" y="3573016"/>
            <a:ext cx="4748909" cy="278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9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Talagrand</a:t>
            </a:r>
            <a:r>
              <a:rPr lang="en-US" sz="2800" dirty="0" smtClean="0"/>
              <a:t> diagram </a:t>
            </a:r>
            <a:r>
              <a:rPr lang="en-US" sz="2800" dirty="0" err="1" smtClean="0"/>
              <a:t>Delfzijl</a:t>
            </a:r>
            <a:endParaRPr lang="en-GB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61" y="1844824"/>
            <a:ext cx="805815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7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968"/>
            <a:ext cx="8229240" cy="1144800"/>
          </a:xfrm>
        </p:spPr>
        <p:txBody>
          <a:bodyPr/>
          <a:lstStyle/>
          <a:p>
            <a:r>
              <a:rPr lang="en-US" sz="2800" dirty="0" smtClean="0"/>
              <a:t>Error in weight computation</a:t>
            </a:r>
            <a:endParaRPr lang="en-GB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6" y="1143536"/>
            <a:ext cx="486727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0677"/>
            <a:ext cx="555006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76" y="2868932"/>
            <a:ext cx="4432128" cy="261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517232"/>
            <a:ext cx="3871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Blue=old/with error</a:t>
            </a:r>
          </a:p>
          <a:p>
            <a:r>
              <a:rPr lang="en-US" dirty="0" smtClean="0"/>
              <a:t>Red= error fixed</a:t>
            </a:r>
          </a:p>
          <a:p>
            <a:r>
              <a:rPr lang="en-US" dirty="0" smtClean="0"/>
              <a:t>Green= error fixed &amp; more iterations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6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Sensitivity – length of training </a:t>
            </a:r>
            <a:endParaRPr lang="en-GB" sz="28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48" y="1340768"/>
            <a:ext cx="822789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1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968"/>
            <a:ext cx="8229240" cy="1144800"/>
          </a:xfrm>
        </p:spPr>
        <p:txBody>
          <a:bodyPr/>
          <a:lstStyle/>
          <a:p>
            <a:r>
              <a:rPr lang="en-US" sz="2800" dirty="0" smtClean="0"/>
              <a:t>Sensitivity bias correction</a:t>
            </a:r>
            <a:endParaRPr lang="en-GB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8618664" cy="505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52320" y="3356992"/>
            <a:ext cx="1082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Biascorr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 corr.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08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240" cy="851144"/>
          </a:xfrm>
        </p:spPr>
        <p:txBody>
          <a:bodyPr/>
          <a:lstStyle/>
          <a:p>
            <a:r>
              <a:rPr lang="en-US" sz="2800" dirty="0" smtClean="0"/>
              <a:t>Sensitivity – no </a:t>
            </a:r>
            <a:r>
              <a:rPr lang="en-US" sz="2800" dirty="0" err="1" smtClean="0"/>
              <a:t>DCSM+Kalman</a:t>
            </a:r>
            <a:endParaRPr lang="en-GB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582644" cy="4457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6" y="328498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+KF</a:t>
            </a:r>
          </a:p>
          <a:p>
            <a:r>
              <a:rPr lang="en-US" dirty="0" smtClean="0"/>
              <a:t>Old –KF</a:t>
            </a:r>
          </a:p>
          <a:p>
            <a:r>
              <a:rPr lang="en-US" dirty="0" smtClean="0"/>
              <a:t>New +KF</a:t>
            </a:r>
          </a:p>
          <a:p>
            <a:r>
              <a:rPr lang="en-US" dirty="0" smtClean="0"/>
              <a:t>New -KF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165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Sea-level models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378374"/>
              </p:ext>
            </p:extLst>
          </p:nvPr>
        </p:nvGraphicFramePr>
        <p:xfrm>
          <a:off x="1259632" y="2060848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Updates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Lead-times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BSH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DMI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UKMO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DNMI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82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/>
          </p:nvPr>
        </p:nvSpPr>
        <p:spPr>
          <a:xfrm>
            <a:off x="447216" y="980728"/>
            <a:ext cx="8229240" cy="28083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Existing NOOS-BMA is still 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Existing NOOS-BMA could not be extended to many locations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Run-times dominated by fetching data from database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cache training data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NOOS-BMA objective</a:t>
            </a:r>
            <a:br>
              <a:rPr lang="en-US" dirty="0" smtClean="0"/>
            </a:br>
            <a:r>
              <a:rPr lang="en-US" dirty="0" smtClean="0"/>
              <a:t>	lead-times &lt;48h, &gt;48h or mixed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Alternatives/improvements (TODO)</a:t>
            </a:r>
            <a:br>
              <a:rPr lang="en-US" dirty="0" smtClean="0"/>
            </a:br>
            <a:r>
              <a:rPr lang="en-US" dirty="0" smtClean="0"/>
              <a:t>	Separate calm and storm surge weights</a:t>
            </a:r>
            <a:br>
              <a:rPr lang="en-US" dirty="0" smtClean="0"/>
            </a:br>
            <a:r>
              <a:rPr lang="en-US" dirty="0" smtClean="0"/>
              <a:t>	Cheaper methods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1232" y="-171400"/>
            <a:ext cx="8229240" cy="1229760"/>
          </a:xfrm>
        </p:spPr>
        <p:txBody>
          <a:bodyPr/>
          <a:lstStyle/>
          <a:p>
            <a:r>
              <a:rPr lang="en-US" sz="2800" dirty="0" smtClean="0"/>
              <a:t>Conclusions, future work, discussion</a:t>
            </a:r>
            <a:endParaRPr lang="en-GB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12" y="3933056"/>
            <a:ext cx="8977792" cy="209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7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457200" y="1143000"/>
            <a:ext cx="8229240" cy="462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spcBef>
                <a:spcPts val="1100"/>
              </a:spcBef>
            </a:pPr>
            <a:r>
              <a:rPr lang="en-US" sz="4400" b="1" strike="noStrike" spc="-1">
                <a:solidFill>
                  <a:srgbClr val="FFFFFF"/>
                </a:solidFill>
                <a:latin typeface="Arial"/>
                <a:ea typeface="DejaVu Sans"/>
              </a:rPr>
              <a:t>Questions?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696960" y="233280"/>
            <a:ext cx="8195400" cy="6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BMA background</a:t>
            </a:r>
            <a:endParaRPr lang="en-US" sz="28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96752"/>
            <a:ext cx="6480720" cy="4320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5877272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Gaussian mixture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BMA in action</a:t>
            </a:r>
            <a:endParaRPr lang="en-GB" dirty="0"/>
          </a:p>
        </p:txBody>
      </p:sp>
      <p:pic>
        <p:nvPicPr>
          <p:cNvPr id="1026" name="Picture 2" descr="http://matroos.rws.nl/matroos/php/image_series.php?type=image&amp;loc_id=1;1;1;1;1;1;1;1;1;1;1&amp;source_id=4;5;6;7;11;89;92;47;10;45;46&amp;unit_id=1;1;1;1;1;1;1;1;1;1;1&amp;anal_time=2013-12-07%2000:00:00;2013-12-07%2000:00:00;2013-12-07%2000:00:00;2013-12-07%2000:00:00;2013-12-07%2000:00:00;2013-12-07%2000:00:00;2013-12-07%2000:00:00;2013-12-07%2000:00:00;2013-12-07%2000:00:00;2013-12-07%2000:00:00;2013-12-07%2000:00:00&amp;fc_period=0;0;0;0;0;0;0;0;0;0;0&amp;colors=green;cyan;gray;maroon;purple;magenta;blue;red;black;gold1;gold1&amp;tstart=2013-12-04%2000:00:00&amp;tstop=2013-12-07%2000:00:00&amp;ymin=-3&amp;ymax=5&amp;pic_max_x=975&amp;pic_max_y=500&amp;prealert=260&amp;alert=300&amp;alarm=380&amp;tcurrent=2013-12-04%2015:27:00&amp;title=Delfzijl&amp;scale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2" y="1484784"/>
            <a:ext cx="8640000" cy="443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23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Sealevel</a:t>
            </a:r>
            <a:r>
              <a:rPr lang="en-US" sz="2800" dirty="0" smtClean="0"/>
              <a:t> forecasts as received</a:t>
            </a:r>
            <a:endParaRPr lang="en-GB" sz="2800" dirty="0"/>
          </a:p>
        </p:txBody>
      </p:sp>
      <p:pic>
        <p:nvPicPr>
          <p:cNvPr id="4100" name="Picture 4" descr="http://matroos.deltares.nl/matroos/php/image_series.php?type=image&amp;source_id=10;89;4;6;7;11;5&amp;loc_id=2;2;2;2;2;2;2&amp;unit_id=1;31;31;31;31;31;31&amp;colors=black;blue;red;gray;cyan;green;purple&amp;ymin=0&amp;ymax=0&amp;label=0&amp;alarm=0&amp;alert=0&amp;prealert=0&amp;localtime_offset=0&amp;tcurrent=2018-10-23%2000:00:00&amp;tstart=2018-10-23%2000:00:00&amp;tstop=2018-10-25%2000:00:00&amp;anal_time=0000-00-00%2000:00:00;2018-10-23%2000:00:00;2018-10-23%2000:00:00;2018-10-23%2000:00:00;2018-10-23%2000:00:00;2018-10-23%2000:00:00;2018-10-23%2000:00:00&amp;pic_max_x=1200&amp;pic_max_y=700&amp;title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6019"/>
            <a:ext cx="7920000" cy="4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4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Surge forecast</a:t>
            </a:r>
            <a:endParaRPr lang="en-GB" sz="2800" dirty="0"/>
          </a:p>
        </p:txBody>
      </p:sp>
      <p:pic>
        <p:nvPicPr>
          <p:cNvPr id="3074" name="Picture 2" descr="http://matroos.deltares.nl/matroos/php/image_series.php?type=image&amp;source_id=10;89;4;6;7;11;5&amp;loc_id=2;2;2;2;2;2;2&amp;unit_id=2;2;2;2;2;2;2&amp;colors=black;blue;red;gray;cyan;green;purple&amp;ymin=0&amp;ymax=0&amp;label=0&amp;alarm=0&amp;alert=0&amp;prealert=0&amp;localtime_offset=0&amp;tcurrent=2018-10-23%2000:00:00&amp;tstart=2018-10-23%2000:00:00&amp;tstop=2018-10-25%2000:00:00&amp;anal_time=0000-00-00%2000:00:00;2018-10-23%2000:00:00;2018-10-23%2000:00:00;2018-10-23%2000:00:00;2018-10-23%2000:00:00;2018-10-23%2000:00:00;2018-10-23%2000:00:00&amp;pic_max_x=1200&amp;pic_max_y=700&amp;title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1920"/>
            <a:ext cx="7920000" cy="4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2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 smtClean="0"/>
              <a:t>Sealevel</a:t>
            </a:r>
            <a:r>
              <a:rPr lang="en-US" sz="2800" dirty="0" smtClean="0"/>
              <a:t> computed from </a:t>
            </a:r>
            <a:r>
              <a:rPr lang="en-US" sz="2800" dirty="0" err="1" smtClean="0"/>
              <a:t>surge+tide</a:t>
            </a:r>
            <a:endParaRPr lang="en-GB" sz="2800" dirty="0"/>
          </a:p>
        </p:txBody>
      </p:sp>
      <p:pic>
        <p:nvPicPr>
          <p:cNvPr id="2050" name="Picture 2" descr="http://matroos.deltares.nl/matroos/php/image_series.php?type=image&amp;source_id=10;89;4;6;7;11;5&amp;loc_id=2;2;2;2;2;2;2&amp;unit_id=1;1;1;1;1;1;1&amp;colors=black;blue;red;gray;cyan;green;purple&amp;ymin=0&amp;ymax=0&amp;label=0&amp;alarm=0&amp;alert=0&amp;prealert=0&amp;localtime_offset=0&amp;tcurrent=2018-10-23%2000:00:00&amp;tstart=2018-10-23%2000:00:00&amp;tstop=2018-10-25%2000:00:00&amp;anal_time=0000-00-00%2000:00:00;2018-10-23%2000:00:00;2018-10-23%2000:00:00;2018-10-23%2000:00:00;2018-10-23%2000:00:00;2018-10-23%2000:00:00;2018-10-23%2000:00:00&amp;pic_max_x=1200&amp;pic_max_y=700&amp;title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1"/>
            <a:ext cx="7920880" cy="462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/>
          </p:nvPr>
        </p:nvSpPr>
        <p:spPr>
          <a:xfrm>
            <a:off x="539552" y="1556792"/>
            <a:ext cx="8229240" cy="4163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Validate performance (after several years of use)</a:t>
            </a:r>
            <a:br>
              <a:rPr lang="en-US" dirty="0" smtClean="0"/>
            </a:br>
            <a:r>
              <a:rPr lang="en-US" dirty="0" smtClean="0"/>
              <a:t>	new vs old implementation</a:t>
            </a:r>
            <a:br>
              <a:rPr lang="en-US" dirty="0" smtClean="0"/>
            </a:br>
            <a:r>
              <a:rPr lang="en-US" dirty="0" smtClean="0"/>
              <a:t>	weights, sigma, RMSE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Talagrand</a:t>
            </a:r>
            <a:r>
              <a:rPr lang="en-US" dirty="0" smtClean="0"/>
              <a:t> diagram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Error in weight computation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Sensitivity</a:t>
            </a:r>
            <a:br>
              <a:rPr lang="en-US" dirty="0" smtClean="0"/>
            </a:br>
            <a:r>
              <a:rPr lang="en-US" dirty="0" smtClean="0"/>
              <a:t>	Length of training data</a:t>
            </a:r>
            <a:br>
              <a:rPr lang="en-US" dirty="0" smtClean="0"/>
            </a:br>
            <a:r>
              <a:rPr lang="en-US" dirty="0" smtClean="0"/>
              <a:t>	Effect of bias correction</a:t>
            </a:r>
            <a:br>
              <a:rPr lang="en-US" dirty="0" smtClean="0"/>
            </a:br>
            <a:r>
              <a:rPr lang="en-US" dirty="0" smtClean="0"/>
              <a:t>	Without </a:t>
            </a:r>
            <a:r>
              <a:rPr lang="en-US" dirty="0" err="1" smtClean="0"/>
              <a:t>dcsm-kalman</a:t>
            </a: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Alternatives/improvements (TODO)</a:t>
            </a:r>
            <a:br>
              <a:rPr lang="en-US" dirty="0" smtClean="0"/>
            </a:br>
            <a:r>
              <a:rPr lang="en-US" dirty="0" smtClean="0"/>
              <a:t>	Separate calm and storm surge weights</a:t>
            </a:r>
            <a:br>
              <a:rPr lang="en-US" dirty="0" smtClean="0"/>
            </a:br>
            <a:r>
              <a:rPr lang="en-US" dirty="0" smtClean="0"/>
              <a:t>	Cheaper methods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707128"/>
          </a:xfrm>
        </p:spPr>
        <p:txBody>
          <a:bodyPr/>
          <a:lstStyle/>
          <a:p>
            <a:r>
              <a:rPr lang="en-US" sz="2800" dirty="0" smtClean="0"/>
              <a:t>Outline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594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New vs old or python vs </a:t>
            </a:r>
            <a:r>
              <a:rPr lang="en-US" sz="2800" dirty="0" err="1" smtClean="0"/>
              <a:t>perl</a:t>
            </a:r>
            <a:endParaRPr lang="en-GB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09" y="1484783"/>
            <a:ext cx="5127629" cy="469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9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595519" cy="501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0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 Template</Template>
  <TotalTime>7879</TotalTime>
  <Words>157</Words>
  <Application>Microsoft Office PowerPoint</Application>
  <PresentationFormat>On-screen Show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Office Theme</vt:lpstr>
      <vt:lpstr>Office Theme</vt:lpstr>
      <vt:lpstr>PowerPoint Presentation</vt:lpstr>
      <vt:lpstr>PowerPoint Presentation</vt:lpstr>
      <vt:lpstr>BMA in action</vt:lpstr>
      <vt:lpstr>Sealevel forecasts as received</vt:lpstr>
      <vt:lpstr>Surge forecast</vt:lpstr>
      <vt:lpstr>Sealevel computed from surge+tide</vt:lpstr>
      <vt:lpstr>Outline</vt:lpstr>
      <vt:lpstr>New vs old or python vs perl</vt:lpstr>
      <vt:lpstr>PowerPoint Presentation</vt:lpstr>
      <vt:lpstr>Some other locations</vt:lpstr>
      <vt:lpstr>Parameters for Delfzijl</vt:lpstr>
      <vt:lpstr>Talagrand diagram Delfzijl</vt:lpstr>
      <vt:lpstr>Error in weight computation</vt:lpstr>
      <vt:lpstr>Sensitivity – length of training </vt:lpstr>
      <vt:lpstr>Sensitivity bias correction</vt:lpstr>
      <vt:lpstr>Sensitivity – no DCSM+Kalman</vt:lpstr>
      <vt:lpstr>Sea-level models</vt:lpstr>
      <vt:lpstr>Conclusions, future work, discussion</vt:lpstr>
      <vt:lpstr>PowerPoint Presentation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Storm Surge Information System</dc:title>
  <dc:subject/>
  <dc:creator>Lora Buckman</dc:creator>
  <dc:description/>
  <cp:lastModifiedBy>ODN-USERS</cp:lastModifiedBy>
  <cp:revision>87</cp:revision>
  <cp:lastPrinted>2018-10-09T16:18:55Z</cp:lastPrinted>
  <dcterms:created xsi:type="dcterms:W3CDTF">2015-04-14T08:51:35Z</dcterms:created>
  <dcterms:modified xsi:type="dcterms:W3CDTF">2018-11-19T13:44:12Z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Stichting Deltares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