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handoutMasterIdLst>
    <p:handoutMasterId r:id="rId23"/>
  </p:handoutMasterIdLst>
  <p:sldIdLst>
    <p:sldId id="296" r:id="rId2"/>
    <p:sldId id="262" r:id="rId3"/>
    <p:sldId id="311" r:id="rId4"/>
    <p:sldId id="299" r:id="rId5"/>
    <p:sldId id="327" r:id="rId6"/>
    <p:sldId id="314" r:id="rId7"/>
    <p:sldId id="315" r:id="rId8"/>
    <p:sldId id="316" r:id="rId9"/>
    <p:sldId id="317" r:id="rId10"/>
    <p:sldId id="318" r:id="rId11"/>
    <p:sldId id="301" r:id="rId12"/>
    <p:sldId id="321" r:id="rId13"/>
    <p:sldId id="322" r:id="rId14"/>
    <p:sldId id="323" r:id="rId15"/>
    <p:sldId id="324" r:id="rId16"/>
    <p:sldId id="325" r:id="rId17"/>
    <p:sldId id="326" r:id="rId18"/>
    <p:sldId id="278" r:id="rId19"/>
    <p:sldId id="306" r:id="rId20"/>
    <p:sldId id="300" r:id="rId21"/>
  </p:sldIdLst>
  <p:sldSz cx="9144000" cy="5143500" type="screen16x9"/>
  <p:notesSz cx="9872663" cy="6797675"/>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204" autoAdjust="0"/>
  </p:normalViewPr>
  <p:slideViewPr>
    <p:cSldViewPr snapToGrid="0">
      <p:cViewPr varScale="1">
        <p:scale>
          <a:sx n="135" d="100"/>
          <a:sy n="135" d="100"/>
        </p:scale>
        <p:origin x="882" y="12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ddorn, John" userId="f7afe20f-b9f4-4065-b6c0-ea53e9721b73" providerId="ADAL" clId="{5F68E55F-9060-43CD-90A4-4705CBD3BEE8}"/>
    <pc:docChg chg="custSel modSld">
      <pc:chgData name="Siddorn, John" userId="f7afe20f-b9f4-4065-b6c0-ea53e9721b73" providerId="ADAL" clId="{5F68E55F-9060-43CD-90A4-4705CBD3BEE8}" dt="2018-11-16T11:02:34.834" v="14" actId="20577"/>
      <pc:docMkLst>
        <pc:docMk/>
      </pc:docMkLst>
      <pc:sldChg chg="modSp">
        <pc:chgData name="Siddorn, John" userId="f7afe20f-b9f4-4065-b6c0-ea53e9721b73" providerId="ADAL" clId="{5F68E55F-9060-43CD-90A4-4705CBD3BEE8}" dt="2018-11-16T11:02:34.834" v="14" actId="20577"/>
        <pc:sldMkLst>
          <pc:docMk/>
          <pc:sldMk cId="3409231652" sldId="296"/>
        </pc:sldMkLst>
        <pc:spChg chg="mod">
          <ac:chgData name="Siddorn, John" userId="f7afe20f-b9f4-4065-b6c0-ea53e9721b73" providerId="ADAL" clId="{5F68E55F-9060-43CD-90A4-4705CBD3BEE8}" dt="2018-11-16T11:02:34.834" v="14" actId="20577"/>
          <ac:spMkLst>
            <pc:docMk/>
            <pc:sldMk cId="3409231652" sldId="296"/>
            <ac:spMk id="1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279230" cy="34103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591128" y="0"/>
            <a:ext cx="4279230" cy="341031"/>
          </a:xfrm>
          <a:prstGeom prst="rect">
            <a:avLst/>
          </a:prstGeom>
        </p:spPr>
        <p:txBody>
          <a:bodyPr vert="horz" lIns="91440" tIns="45720" rIns="91440" bIns="45720" rtlCol="0"/>
          <a:lstStyle>
            <a:lvl1pPr algn="r">
              <a:defRPr sz="1200"/>
            </a:lvl1pPr>
          </a:lstStyle>
          <a:p>
            <a:endParaRPr lang="en-GB"/>
          </a:p>
        </p:txBody>
      </p:sp>
      <p:sp>
        <p:nvSpPr>
          <p:cNvPr id="4" name="Footer Placeholder 3"/>
          <p:cNvSpPr>
            <a:spLocks noGrp="1"/>
          </p:cNvSpPr>
          <p:nvPr>
            <p:ph type="ftr" sz="quarter" idx="2"/>
          </p:nvPr>
        </p:nvSpPr>
        <p:spPr>
          <a:xfrm>
            <a:off x="1" y="6456644"/>
            <a:ext cx="4279230" cy="34103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591128" y="6456644"/>
            <a:ext cx="4279230" cy="341031"/>
          </a:xfrm>
          <a:prstGeom prst="rect">
            <a:avLst/>
          </a:prstGeom>
        </p:spPr>
        <p:txBody>
          <a:bodyPr vert="horz" lIns="91440" tIns="45720" rIns="91440" bIns="45720" rtlCol="0" anchor="b"/>
          <a:lstStyle>
            <a:lvl1pPr algn="r">
              <a:defRPr sz="1200"/>
            </a:lvl1pPr>
          </a:lstStyle>
          <a:p>
            <a:fld id="{AE6B14D2-E33E-4F5F-AAE8-05F361619BF9}" type="slidenum">
              <a:rPr lang="en-GB" smtClean="0"/>
              <a:t>‹#›</a:t>
            </a:fld>
            <a:endParaRPr lang="en-GB"/>
          </a:p>
        </p:txBody>
      </p:sp>
    </p:spTree>
    <p:extLst>
      <p:ext uri="{BB962C8B-B14F-4D97-AF65-F5344CB8AC3E}">
        <p14:creationId xmlns:p14="http://schemas.microsoft.com/office/powerpoint/2010/main" val="2028952621"/>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77136" cy="34026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593176" y="0"/>
            <a:ext cx="4277136" cy="340264"/>
          </a:xfrm>
          <a:prstGeom prst="rect">
            <a:avLst/>
          </a:prstGeom>
        </p:spPr>
        <p:txBody>
          <a:bodyPr vert="horz" lIns="91440" tIns="45720" rIns="91440" bIns="45720" rtlCol="0"/>
          <a:lstStyle>
            <a:lvl1pPr algn="r">
              <a:defRPr sz="1200"/>
            </a:lvl1pPr>
          </a:lstStyle>
          <a:p>
            <a:endParaRPr lang="en-GB"/>
          </a:p>
        </p:txBody>
      </p:sp>
      <p:sp>
        <p:nvSpPr>
          <p:cNvPr id="4" name="Slide Image Placeholder 3"/>
          <p:cNvSpPr>
            <a:spLocks noGrp="1" noRot="1" noChangeAspect="1"/>
          </p:cNvSpPr>
          <p:nvPr>
            <p:ph type="sldImg" idx="2"/>
          </p:nvPr>
        </p:nvSpPr>
        <p:spPr>
          <a:xfrm>
            <a:off x="2898775" y="850900"/>
            <a:ext cx="4075113" cy="22923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87032" y="3271103"/>
            <a:ext cx="7898601" cy="267645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457411"/>
            <a:ext cx="4277136" cy="34026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593176" y="6457411"/>
            <a:ext cx="4277136" cy="340264"/>
          </a:xfrm>
          <a:prstGeom prst="rect">
            <a:avLst/>
          </a:prstGeom>
        </p:spPr>
        <p:txBody>
          <a:bodyPr vert="horz" lIns="91440" tIns="45720" rIns="91440" bIns="45720" rtlCol="0" anchor="b"/>
          <a:lstStyle>
            <a:lvl1pPr algn="r">
              <a:defRPr sz="1200"/>
            </a:lvl1pPr>
          </a:lstStyle>
          <a:p>
            <a:fld id="{4BE2EC22-4124-46BD-9AE4-EFCE141B270A}" type="slidenum">
              <a:rPr lang="en-GB" smtClean="0"/>
              <a:t>‹#›</a:t>
            </a:fld>
            <a:endParaRPr lang="en-GB"/>
          </a:p>
        </p:txBody>
      </p:sp>
    </p:spTree>
    <p:extLst>
      <p:ext uri="{BB962C8B-B14F-4D97-AF65-F5344CB8AC3E}">
        <p14:creationId xmlns:p14="http://schemas.microsoft.com/office/powerpoint/2010/main" val="4228766976"/>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dirty="0"/>
          </a:p>
        </p:txBody>
      </p:sp>
      <p:sp>
        <p:nvSpPr>
          <p:cNvPr id="4" name="Slide Number Placeholder 3"/>
          <p:cNvSpPr>
            <a:spLocks noGrp="1"/>
          </p:cNvSpPr>
          <p:nvPr>
            <p:ph type="sldNum" sz="quarter" idx="10"/>
          </p:nvPr>
        </p:nvSpPr>
        <p:spPr/>
        <p:txBody>
          <a:bodyPr/>
          <a:lstStyle/>
          <a:p>
            <a:fld id="{93635713-CD3E-6A48-ACEF-4C1C59D78C64}" type="slidenum">
              <a:rPr lang="en-US" smtClean="0"/>
              <a:t>4</a:t>
            </a:fld>
            <a:endParaRPr lang="en-US"/>
          </a:p>
        </p:txBody>
      </p:sp>
    </p:spTree>
    <p:extLst>
      <p:ext uri="{BB962C8B-B14F-4D97-AF65-F5344CB8AC3E}">
        <p14:creationId xmlns:p14="http://schemas.microsoft.com/office/powerpoint/2010/main" val="25206510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full image">
    <p:bg>
      <p:bgRef idx="1001">
        <a:schemeClr val="bg2"/>
      </p:bgRef>
    </p:bg>
    <p:spTree>
      <p:nvGrpSpPr>
        <p:cNvPr id="1" name=""/>
        <p:cNvGrpSpPr/>
        <p:nvPr/>
      </p:nvGrpSpPr>
      <p:grpSpPr>
        <a:xfrm>
          <a:off x="0" y="0"/>
          <a:ext cx="0" cy="0"/>
          <a:chOff x="0" y="0"/>
          <a:chExt cx="0" cy="0"/>
        </a:xfrm>
      </p:grpSpPr>
      <p:pic>
        <p:nvPicPr>
          <p:cNvPr id="15" name="cover-backg-2.jpg"/>
          <p:cNvPicPr>
            <a:picLocks noChangeAspect="1"/>
          </p:cNvPicPr>
          <p:nvPr userDrawn="1"/>
        </p:nvPicPr>
        <p:blipFill>
          <a:blip r:embed="rId2" cstate="print">
            <a:extLst/>
          </a:blip>
          <a:stretch>
            <a:fillRect/>
          </a:stretch>
        </p:blipFill>
        <p:spPr>
          <a:xfrm>
            <a:off x="0" y="0"/>
            <a:ext cx="9144000" cy="5143500"/>
          </a:xfrm>
          <a:prstGeom prst="rect">
            <a:avLst/>
          </a:prstGeom>
          <a:ln w="12700">
            <a:miter lim="400000"/>
          </a:ln>
        </p:spPr>
      </p:pic>
      <p:sp>
        <p:nvSpPr>
          <p:cNvPr id="20" name="Title 19"/>
          <p:cNvSpPr>
            <a:spLocks noGrp="1"/>
          </p:cNvSpPr>
          <p:nvPr>
            <p:ph type="title" hasCustomPrompt="1"/>
          </p:nvPr>
        </p:nvSpPr>
        <p:spPr/>
        <p:txBody>
          <a:bodyPr/>
          <a:lstStyle>
            <a:lvl1pPr>
              <a:defRPr>
                <a:solidFill>
                  <a:schemeClr val="bg2"/>
                </a:solidFill>
              </a:defRPr>
            </a:lvl1pPr>
          </a:lstStyle>
          <a:p>
            <a:r>
              <a:rPr lang="en-GB" dirty="0"/>
              <a:t>Presentation title</a:t>
            </a:r>
          </a:p>
        </p:txBody>
      </p:sp>
      <p:sp>
        <p:nvSpPr>
          <p:cNvPr id="23" name="Text Placeholder 22"/>
          <p:cNvSpPr>
            <a:spLocks noGrp="1"/>
          </p:cNvSpPr>
          <p:nvPr>
            <p:ph type="body" sz="quarter" idx="10" hasCustomPrompt="1"/>
          </p:nvPr>
        </p:nvSpPr>
        <p:spPr>
          <a:xfrm>
            <a:off x="197644" y="1761530"/>
            <a:ext cx="8438555" cy="611706"/>
          </a:xfrm>
          <a:prstGeom prst="rect">
            <a:avLst/>
          </a:prstGeom>
        </p:spPr>
        <p:txBody>
          <a:bodyPr/>
          <a:lstStyle>
            <a:lvl1pPr>
              <a:defRPr>
                <a:solidFill>
                  <a:schemeClr val="bg2"/>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dirty="0"/>
              <a:t>Name, job title</a:t>
            </a:r>
            <a:br>
              <a:rPr lang="en-US" dirty="0"/>
            </a:br>
            <a:r>
              <a:rPr lang="en-US" dirty="0"/>
              <a:t>Date</a:t>
            </a:r>
            <a:endParaRPr lang="en-GB" dirty="0"/>
          </a:p>
        </p:txBody>
      </p:sp>
      <p:pic>
        <p:nvPicPr>
          <p:cNvPr id="6" name="MO_MASTER_for_dark_backg_RBG.png"/>
          <p:cNvPicPr>
            <a:picLocks noChangeAspect="1"/>
          </p:cNvPicPr>
          <p:nvPr userDrawn="1"/>
        </p:nvPicPr>
        <p:blipFill>
          <a:blip r:embed="rId3" cstate="print">
            <a:extLst/>
          </a:blip>
          <a:stretch>
            <a:fillRect/>
          </a:stretch>
        </p:blipFill>
        <p:spPr>
          <a:xfrm>
            <a:off x="67307" y="40500"/>
            <a:ext cx="1803780" cy="565650"/>
          </a:xfrm>
          <a:prstGeom prst="rect">
            <a:avLst/>
          </a:prstGeom>
          <a:ln w="12700">
            <a:miter lim="400000"/>
          </a:ln>
        </p:spPr>
      </p:pic>
      <p:sp>
        <p:nvSpPr>
          <p:cNvPr id="2" name="Footer Placeholder 1"/>
          <p:cNvSpPr>
            <a:spLocks noGrp="1"/>
          </p:cNvSpPr>
          <p:nvPr>
            <p:ph type="ftr" sz="quarter" idx="11"/>
          </p:nvPr>
        </p:nvSpPr>
        <p:spPr>
          <a:noFill/>
        </p:spPr>
        <p:txBody>
          <a:bodyPr/>
          <a:lstStyle>
            <a:lvl1pPr defTabSz="219075" hangingPunct="0">
              <a:defRPr>
                <a:solidFill>
                  <a:schemeClr val="accent6"/>
                </a:solidFill>
              </a:defRPr>
            </a:lvl1pPr>
          </a:lstStyle>
          <a:p>
            <a:r>
              <a:rPr lang="en-GB" kern="0">
                <a:solidFill>
                  <a:srgbClr val="FFFFFF"/>
                </a:solidFill>
                <a:sym typeface="Helvetica Light"/>
              </a:rPr>
              <a:t>www.metoffice.gov.uk                                                © Crown Copyright 2017, Met Office</a:t>
            </a:r>
            <a:endParaRPr lang="en-GB" kern="0" dirty="0">
              <a:solidFill>
                <a:srgbClr val="FFFFFF"/>
              </a:solidFill>
              <a:sym typeface="Helvetica Light"/>
            </a:endParaRPr>
          </a:p>
        </p:txBody>
      </p:sp>
    </p:spTree>
    <p:extLst>
      <p:ext uri="{BB962C8B-B14F-4D97-AF65-F5344CB8AC3E}">
        <p14:creationId xmlns:p14="http://schemas.microsoft.com/office/powerpoint/2010/main" val="35402575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 3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dirty="0"/>
              <a:t>Slide title</a:t>
            </a:r>
            <a:endParaRPr lang="en-GB" dirty="0"/>
          </a:p>
        </p:txBody>
      </p:sp>
      <p:sp>
        <p:nvSpPr>
          <p:cNvPr id="4" name="Footer Placeholder 3"/>
          <p:cNvSpPr>
            <a:spLocks noGrp="1"/>
          </p:cNvSpPr>
          <p:nvPr>
            <p:ph type="ftr" sz="quarter" idx="12"/>
          </p:nvPr>
        </p:nvSpPr>
        <p:spPr/>
        <p:txBody>
          <a:bodyPr/>
          <a:lstStyle>
            <a:lvl1pPr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5" name="Text Placeholder 4"/>
          <p:cNvSpPr>
            <a:spLocks noGrp="1"/>
          </p:cNvSpPr>
          <p:nvPr>
            <p:ph type="body" sz="quarter" idx="11" hasCustomPrompt="1"/>
          </p:nvPr>
        </p:nvSpPr>
        <p:spPr>
          <a:xfrm>
            <a:off x="197645" y="1770460"/>
            <a:ext cx="2578894" cy="2705100"/>
          </a:xfrm>
          <a:prstGeom prst="rect">
            <a:avLst/>
          </a:prstGeom>
        </p:spPr>
        <p:txBody>
          <a:bodyPr numCol="1" spcCol="0">
            <a:noAutofit/>
          </a:bodyPr>
          <a:lstStyle>
            <a:lvl1pPr>
              <a:defRPr/>
            </a:lvl1pPr>
          </a:lstStyle>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dirty="0"/>
          </a:p>
        </p:txBody>
      </p:sp>
      <p:sp>
        <p:nvSpPr>
          <p:cNvPr id="6" name="Text Placeholder 4"/>
          <p:cNvSpPr>
            <a:spLocks noGrp="1"/>
          </p:cNvSpPr>
          <p:nvPr>
            <p:ph type="body" sz="quarter" idx="13" hasCustomPrompt="1"/>
          </p:nvPr>
        </p:nvSpPr>
        <p:spPr>
          <a:xfrm>
            <a:off x="3127178" y="1770460"/>
            <a:ext cx="2578894" cy="2705100"/>
          </a:xfrm>
          <a:prstGeom prst="rect">
            <a:avLst/>
          </a:prstGeom>
        </p:spPr>
        <p:txBody>
          <a:bodyPr numCol="1" spcCol="0">
            <a:noAutofit/>
          </a:bodyPr>
          <a:lstStyle>
            <a:lvl1pPr>
              <a:defRPr/>
            </a:lvl1pPr>
          </a:lstStyle>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dirty="0"/>
          </a:p>
        </p:txBody>
      </p:sp>
      <p:sp>
        <p:nvSpPr>
          <p:cNvPr id="8" name="Text Placeholder 4"/>
          <p:cNvSpPr>
            <a:spLocks noGrp="1"/>
          </p:cNvSpPr>
          <p:nvPr>
            <p:ph type="body" sz="quarter" idx="14" hasCustomPrompt="1"/>
          </p:nvPr>
        </p:nvSpPr>
        <p:spPr>
          <a:xfrm>
            <a:off x="6057306" y="1761530"/>
            <a:ext cx="2578894" cy="2705100"/>
          </a:xfrm>
          <a:prstGeom prst="rect">
            <a:avLst/>
          </a:prstGeom>
        </p:spPr>
        <p:txBody>
          <a:bodyPr numCol="1" spcCol="0">
            <a:noAutofit/>
          </a:bodyPr>
          <a:lstStyle>
            <a:lvl1pPr>
              <a:defRPr/>
            </a:lvl1pPr>
          </a:lstStyle>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dirty="0"/>
          </a:p>
        </p:txBody>
      </p:sp>
    </p:spTree>
    <p:extLst>
      <p:ext uri="{BB962C8B-B14F-4D97-AF65-F5344CB8AC3E}">
        <p14:creationId xmlns:p14="http://schemas.microsoft.com/office/powerpoint/2010/main" val="2422236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 1 column text &amp; image">
    <p:spTree>
      <p:nvGrpSpPr>
        <p:cNvPr id="1" name=""/>
        <p:cNvGrpSpPr/>
        <p:nvPr/>
      </p:nvGrpSpPr>
      <p:grpSpPr>
        <a:xfrm>
          <a:off x="0" y="0"/>
          <a:ext cx="0" cy="0"/>
          <a:chOff x="0" y="0"/>
          <a:chExt cx="0" cy="0"/>
        </a:xfrm>
      </p:grpSpPr>
      <p:sp>
        <p:nvSpPr>
          <p:cNvPr id="5" name="Picture Placeholder 4"/>
          <p:cNvSpPr>
            <a:spLocks noGrp="1"/>
          </p:cNvSpPr>
          <p:nvPr>
            <p:ph type="pic" sz="quarter" idx="16" hasCustomPrompt="1"/>
          </p:nvPr>
        </p:nvSpPr>
        <p:spPr>
          <a:xfrm>
            <a:off x="4572000" y="1"/>
            <a:ext cx="4572000" cy="4732139"/>
          </a:xfrm>
          <a:prstGeom prst="rect">
            <a:avLst/>
          </a:prstGeom>
          <a:solidFill>
            <a:schemeClr val="tx1">
              <a:lumMod val="10000"/>
              <a:lumOff val="90000"/>
            </a:schemeClr>
          </a:solidFill>
        </p:spPr>
        <p:txBody>
          <a:bodyPr anchor="ctr" anchorCtr="0"/>
          <a:lstStyle>
            <a:lvl1pPr algn="ctr">
              <a:defRPr baseline="0"/>
            </a:lvl1pPr>
          </a:lstStyle>
          <a:p>
            <a:r>
              <a:rPr lang="en-GB" dirty="0"/>
              <a:t>Insert image here</a:t>
            </a:r>
          </a:p>
        </p:txBody>
      </p:sp>
      <p:sp>
        <p:nvSpPr>
          <p:cNvPr id="2" name="Footer Placeholder 1"/>
          <p:cNvSpPr>
            <a:spLocks noGrp="1"/>
          </p:cNvSpPr>
          <p:nvPr>
            <p:ph type="ftr" sz="quarter" idx="15"/>
          </p:nvPr>
        </p:nvSpPr>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15" name="Text Placeholder 4"/>
          <p:cNvSpPr>
            <a:spLocks noGrp="1"/>
          </p:cNvSpPr>
          <p:nvPr>
            <p:ph type="body" sz="quarter" idx="11" hasCustomPrompt="1"/>
          </p:nvPr>
        </p:nvSpPr>
        <p:spPr>
          <a:xfrm>
            <a:off x="197645" y="1773777"/>
            <a:ext cx="4050506" cy="2714030"/>
          </a:xfrm>
          <a:prstGeom prst="rect">
            <a:avLst/>
          </a:prstGeom>
        </p:spPr>
        <p:txBody>
          <a:bodyPr>
            <a:noAutofit/>
          </a:bodyPr>
          <a:lstStyle>
            <a:lvl1pPr>
              <a:defRPr/>
            </a:lvl1pPr>
          </a:lstStyle>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dirty="0" err="1"/>
              <a:t>air</a:t>
            </a:r>
            <a:r>
              <a:rPr lang="en-GB" dirty="0"/>
              <a:t> mass thunderstorm climate </a:t>
            </a:r>
            <a:r>
              <a:rPr lang="en-GB" dirty="0" err="1"/>
              <a:t>climate</a:t>
            </a:r>
            <a:r>
              <a:rPr lang="en-GB" dirty="0"/>
              <a:t> analysis centre (</a:t>
            </a:r>
            <a:r>
              <a:rPr lang="en-GB" dirty="0" err="1"/>
              <a:t>cac</a:t>
            </a:r>
            <a:r>
              <a:rPr lang="en-GB" dirty="0"/>
              <a:t>) cloud cloudburst downdraught geostrophic wind hydrometeor icing mean sea level oceanography overcast rotor cloud salt water.</a:t>
            </a:r>
            <a:endParaRPr lang="en-US" dirty="0"/>
          </a:p>
        </p:txBody>
      </p:sp>
      <p:sp>
        <p:nvSpPr>
          <p:cNvPr id="6" name="Title 2"/>
          <p:cNvSpPr>
            <a:spLocks noGrp="1"/>
          </p:cNvSpPr>
          <p:nvPr>
            <p:ph type="title" hasCustomPrompt="1"/>
          </p:nvPr>
        </p:nvSpPr>
        <p:spPr>
          <a:xfrm>
            <a:off x="197644" y="1039783"/>
            <a:ext cx="8437500" cy="623248"/>
          </a:xfrm>
        </p:spPr>
        <p:txBody>
          <a:bodyPr/>
          <a:lstStyle>
            <a:lvl1pPr>
              <a:defRPr/>
            </a:lvl1pPr>
          </a:lstStyle>
          <a:p>
            <a:r>
              <a:rPr lang="en-US" dirty="0"/>
              <a:t>Slide title</a:t>
            </a:r>
            <a:endParaRPr lang="en-GB" dirty="0"/>
          </a:p>
        </p:txBody>
      </p:sp>
    </p:spTree>
    <p:extLst>
      <p:ext uri="{BB962C8B-B14F-4D97-AF65-F5344CB8AC3E}">
        <p14:creationId xmlns:p14="http://schemas.microsoft.com/office/powerpoint/2010/main" val="3011169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 slide - 1 column text &amp; table">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15" name="Text Placeholder 4"/>
          <p:cNvSpPr>
            <a:spLocks noGrp="1"/>
          </p:cNvSpPr>
          <p:nvPr>
            <p:ph type="body" sz="quarter" idx="11" hasCustomPrompt="1"/>
          </p:nvPr>
        </p:nvSpPr>
        <p:spPr>
          <a:xfrm>
            <a:off x="197645" y="1773777"/>
            <a:ext cx="4050506" cy="2714030"/>
          </a:xfrm>
          <a:prstGeom prst="rect">
            <a:avLst/>
          </a:prstGeom>
        </p:spPr>
        <p:txBody>
          <a:bodyPr>
            <a:noAutofit/>
          </a:bodyPr>
          <a:lstStyle>
            <a:lvl1pPr>
              <a:defRPr/>
            </a:lvl1pPr>
          </a:lstStyle>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dirty="0" err="1"/>
              <a:t>air</a:t>
            </a:r>
            <a:r>
              <a:rPr lang="en-GB" dirty="0"/>
              <a:t> mass thunderstorm climate </a:t>
            </a:r>
            <a:r>
              <a:rPr lang="en-GB" dirty="0" err="1"/>
              <a:t>climate</a:t>
            </a:r>
            <a:r>
              <a:rPr lang="en-GB" dirty="0"/>
              <a:t> analysis centre (</a:t>
            </a:r>
            <a:r>
              <a:rPr lang="en-GB" dirty="0" err="1"/>
              <a:t>cac</a:t>
            </a:r>
            <a:r>
              <a:rPr lang="en-GB" dirty="0"/>
              <a:t>) cloud cloudburst downdraught geostrophic wind hydrometeor icing mean sea level oceanography overcast rotor cloud salt water.</a:t>
            </a:r>
            <a:endParaRPr lang="en-US" dirty="0"/>
          </a:p>
        </p:txBody>
      </p:sp>
      <p:sp>
        <p:nvSpPr>
          <p:cNvPr id="6" name="Table Placeholder 5"/>
          <p:cNvSpPr>
            <a:spLocks noGrp="1"/>
          </p:cNvSpPr>
          <p:nvPr>
            <p:ph type="tbl" sz="quarter" idx="17" hasCustomPrompt="1"/>
          </p:nvPr>
        </p:nvSpPr>
        <p:spPr>
          <a:xfrm>
            <a:off x="4572000" y="1761530"/>
            <a:ext cx="4064199" cy="2714030"/>
          </a:xfrm>
        </p:spPr>
        <p:style>
          <a:lnRef idx="3">
            <a:schemeClr val="lt1"/>
          </a:lnRef>
          <a:fillRef idx="1">
            <a:schemeClr val="accent6"/>
          </a:fillRef>
          <a:effectRef idx="1">
            <a:schemeClr val="accent6"/>
          </a:effectRef>
          <a:fontRef idx="none"/>
        </p:style>
        <p:txBody>
          <a:bodyPr anchor="ctr" anchorCtr="1"/>
          <a:lstStyle>
            <a:lvl1pPr>
              <a:defRPr/>
            </a:lvl1pPr>
          </a:lstStyle>
          <a:p>
            <a:r>
              <a:rPr lang="en-GB" dirty="0"/>
              <a:t>Click here to add table</a:t>
            </a:r>
          </a:p>
        </p:txBody>
      </p:sp>
      <p:sp>
        <p:nvSpPr>
          <p:cNvPr id="7" name="Title 2"/>
          <p:cNvSpPr>
            <a:spLocks noGrp="1"/>
          </p:cNvSpPr>
          <p:nvPr>
            <p:ph type="title" hasCustomPrompt="1"/>
          </p:nvPr>
        </p:nvSpPr>
        <p:spPr>
          <a:xfrm>
            <a:off x="197644" y="1039783"/>
            <a:ext cx="8437500" cy="623248"/>
          </a:xfrm>
        </p:spPr>
        <p:txBody>
          <a:bodyPr/>
          <a:lstStyle>
            <a:lvl1pPr>
              <a:defRPr/>
            </a:lvl1pPr>
          </a:lstStyle>
          <a:p>
            <a:r>
              <a:rPr lang="en-US" dirty="0"/>
              <a:t>Slide title</a:t>
            </a:r>
            <a:endParaRPr lang="en-GB" dirty="0"/>
          </a:p>
        </p:txBody>
      </p:sp>
    </p:spTree>
    <p:extLst>
      <p:ext uri="{BB962C8B-B14F-4D97-AF65-F5344CB8AC3E}">
        <p14:creationId xmlns:p14="http://schemas.microsoft.com/office/powerpoint/2010/main" val="389483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 full imag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6" name="Picture Placeholder 4"/>
          <p:cNvSpPr>
            <a:spLocks noGrp="1"/>
          </p:cNvSpPr>
          <p:nvPr>
            <p:ph type="pic" sz="quarter" idx="16" hasCustomPrompt="1"/>
          </p:nvPr>
        </p:nvSpPr>
        <p:spPr>
          <a:xfrm>
            <a:off x="0" y="748904"/>
            <a:ext cx="9144000" cy="3983236"/>
          </a:xfrm>
          <a:prstGeom prst="rect">
            <a:avLst/>
          </a:prstGeom>
          <a:solidFill>
            <a:schemeClr val="tx1">
              <a:lumMod val="10000"/>
              <a:lumOff val="90000"/>
            </a:schemeClr>
          </a:solidFill>
        </p:spPr>
        <p:txBody>
          <a:bodyPr anchor="ctr" anchorCtr="0"/>
          <a:lstStyle>
            <a:lvl1pPr algn="ctr">
              <a:defRPr baseline="0"/>
            </a:lvl1pPr>
          </a:lstStyle>
          <a:p>
            <a:r>
              <a:rPr lang="en-GB" dirty="0"/>
              <a:t>Insert image here</a:t>
            </a:r>
          </a:p>
        </p:txBody>
      </p:sp>
    </p:spTree>
    <p:extLst>
      <p:ext uri="{BB962C8B-B14F-4D97-AF65-F5344CB8AC3E}">
        <p14:creationId xmlns:p14="http://schemas.microsoft.com/office/powerpoint/2010/main" val="1051630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 1 column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3" name="Footer Placeholder 2"/>
          <p:cNvSpPr>
            <a:spLocks noGrp="1"/>
          </p:cNvSpPr>
          <p:nvPr>
            <p:ph type="ftr" sz="quarter" idx="10"/>
          </p:nvPr>
        </p:nvSpPr>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197644" y="1761530"/>
            <a:ext cx="8437364" cy="2714030"/>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Tree>
    <p:extLst>
      <p:ext uri="{BB962C8B-B14F-4D97-AF65-F5344CB8AC3E}">
        <p14:creationId xmlns:p14="http://schemas.microsoft.com/office/powerpoint/2010/main" val="4221965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 2 column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3" name="Footer Placeholder 2"/>
          <p:cNvSpPr>
            <a:spLocks noGrp="1"/>
          </p:cNvSpPr>
          <p:nvPr>
            <p:ph type="ftr" sz="quarter" idx="10"/>
          </p:nvPr>
        </p:nvSpPr>
        <p:spPr/>
        <p:txBody>
          <a:bodyPr/>
          <a:lstStyle>
            <a:lvl1pPr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cxnSp>
        <p:nvCxnSpPr>
          <p:cNvPr id="7" name="Straight Connector 6"/>
          <p:cNvCxnSpPr/>
          <p:nvPr userDrawn="1"/>
        </p:nvCxnSpPr>
        <p:spPr>
          <a:xfrm>
            <a:off x="4403700" y="1770459"/>
            <a:ext cx="0" cy="2719072"/>
          </a:xfrm>
          <a:prstGeom prst="line">
            <a:avLst/>
          </a:prstGeom>
        </p:spPr>
        <p:style>
          <a:lnRef idx="1">
            <a:schemeClr val="dk1"/>
          </a:lnRef>
          <a:fillRef idx="0">
            <a:schemeClr val="dk1"/>
          </a:fillRef>
          <a:effectRef idx="0">
            <a:schemeClr val="dk1"/>
          </a:effectRef>
          <a:fontRef idx="minor">
            <a:schemeClr val="tx1"/>
          </a:fontRef>
        </p:style>
      </p:cxnSp>
      <p:sp>
        <p:nvSpPr>
          <p:cNvPr id="5" name="Text Placeholder 4"/>
          <p:cNvSpPr>
            <a:spLocks noGrp="1"/>
          </p:cNvSpPr>
          <p:nvPr>
            <p:ph type="body" sz="quarter" idx="11" hasCustomPrompt="1"/>
          </p:nvPr>
        </p:nvSpPr>
        <p:spPr>
          <a:xfrm>
            <a:off x="197644" y="1761530"/>
            <a:ext cx="4050506" cy="2714030"/>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
        <p:nvSpPr>
          <p:cNvPr id="6" name="Text Placeholder 4"/>
          <p:cNvSpPr>
            <a:spLocks noGrp="1"/>
          </p:cNvSpPr>
          <p:nvPr>
            <p:ph type="body" sz="quarter" idx="12" hasCustomPrompt="1"/>
          </p:nvPr>
        </p:nvSpPr>
        <p:spPr>
          <a:xfrm>
            <a:off x="4585693" y="1761530"/>
            <a:ext cx="4050506" cy="2714030"/>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Tree>
    <p:extLst>
      <p:ext uri="{BB962C8B-B14F-4D97-AF65-F5344CB8AC3E}">
        <p14:creationId xmlns:p14="http://schemas.microsoft.com/office/powerpoint/2010/main" val="159385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 1 column bullets &amp; image">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lvl1pPr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7" name="Picture Placeholder 4"/>
          <p:cNvSpPr>
            <a:spLocks noGrp="1"/>
          </p:cNvSpPr>
          <p:nvPr>
            <p:ph type="pic" sz="quarter" idx="16" hasCustomPrompt="1"/>
          </p:nvPr>
        </p:nvSpPr>
        <p:spPr>
          <a:xfrm>
            <a:off x="4572000" y="1"/>
            <a:ext cx="4572000" cy="4732139"/>
          </a:xfrm>
          <a:prstGeom prst="rect">
            <a:avLst/>
          </a:prstGeom>
          <a:solidFill>
            <a:schemeClr val="tx1">
              <a:lumMod val="10000"/>
              <a:lumOff val="90000"/>
            </a:schemeClr>
          </a:solidFill>
        </p:spPr>
        <p:txBody>
          <a:bodyPr anchor="ctr" anchorCtr="0"/>
          <a:lstStyle>
            <a:lvl1pPr algn="ctr">
              <a:defRPr baseline="0"/>
            </a:lvl1pPr>
          </a:lstStyle>
          <a:p>
            <a:r>
              <a:rPr lang="en-GB" dirty="0"/>
              <a:t>Insert image here</a:t>
            </a:r>
          </a:p>
        </p:txBody>
      </p:sp>
      <p:sp>
        <p:nvSpPr>
          <p:cNvPr id="5" name="Text Placeholder 4"/>
          <p:cNvSpPr>
            <a:spLocks noGrp="1"/>
          </p:cNvSpPr>
          <p:nvPr>
            <p:ph type="body" sz="quarter" idx="11" hasCustomPrompt="1"/>
          </p:nvPr>
        </p:nvSpPr>
        <p:spPr>
          <a:xfrm>
            <a:off x="197644" y="1761530"/>
            <a:ext cx="4050506" cy="2714030"/>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
        <p:nvSpPr>
          <p:cNvPr id="6" name="Title 2"/>
          <p:cNvSpPr>
            <a:spLocks noGrp="1"/>
          </p:cNvSpPr>
          <p:nvPr>
            <p:ph type="title" hasCustomPrompt="1"/>
          </p:nvPr>
        </p:nvSpPr>
        <p:spPr>
          <a:xfrm>
            <a:off x="197644" y="1039783"/>
            <a:ext cx="8437500" cy="623248"/>
          </a:xfrm>
        </p:spPr>
        <p:txBody>
          <a:bodyPr/>
          <a:lstStyle>
            <a:lvl1pPr>
              <a:defRPr/>
            </a:lvl1pPr>
          </a:lstStyle>
          <a:p>
            <a:r>
              <a:rPr lang="en-US" dirty="0"/>
              <a:t>Slide title</a:t>
            </a:r>
            <a:endParaRPr lang="en-GB" dirty="0"/>
          </a:p>
        </p:txBody>
      </p:sp>
    </p:spTree>
    <p:extLst>
      <p:ext uri="{BB962C8B-B14F-4D97-AF65-F5344CB8AC3E}">
        <p14:creationId xmlns:p14="http://schemas.microsoft.com/office/powerpoint/2010/main" val="171243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 1 column bullets &amp; table">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lvl1pPr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6" name="Table Placeholder 5"/>
          <p:cNvSpPr>
            <a:spLocks noGrp="1"/>
          </p:cNvSpPr>
          <p:nvPr>
            <p:ph type="tbl" sz="quarter" idx="17" hasCustomPrompt="1"/>
          </p:nvPr>
        </p:nvSpPr>
        <p:spPr>
          <a:xfrm>
            <a:off x="4572000" y="1761530"/>
            <a:ext cx="4064199" cy="2714030"/>
          </a:xfrm>
        </p:spPr>
        <p:style>
          <a:lnRef idx="3">
            <a:schemeClr val="lt1"/>
          </a:lnRef>
          <a:fillRef idx="1">
            <a:schemeClr val="accent6"/>
          </a:fillRef>
          <a:effectRef idx="1">
            <a:schemeClr val="accent6"/>
          </a:effectRef>
          <a:fontRef idx="none"/>
        </p:style>
        <p:txBody>
          <a:bodyPr anchor="ctr" anchorCtr="1"/>
          <a:lstStyle>
            <a:lvl1pPr>
              <a:defRPr/>
            </a:lvl1pPr>
          </a:lstStyle>
          <a:p>
            <a:r>
              <a:rPr lang="en-GB" dirty="0"/>
              <a:t>Click here to add table</a:t>
            </a:r>
          </a:p>
        </p:txBody>
      </p:sp>
      <p:sp>
        <p:nvSpPr>
          <p:cNvPr id="5" name="Text Placeholder 4"/>
          <p:cNvSpPr>
            <a:spLocks noGrp="1"/>
          </p:cNvSpPr>
          <p:nvPr>
            <p:ph type="body" sz="quarter" idx="11" hasCustomPrompt="1"/>
          </p:nvPr>
        </p:nvSpPr>
        <p:spPr>
          <a:xfrm>
            <a:off x="197644" y="1761530"/>
            <a:ext cx="4050506" cy="2714030"/>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
        <p:nvSpPr>
          <p:cNvPr id="7" name="Title 2"/>
          <p:cNvSpPr>
            <a:spLocks noGrp="1"/>
          </p:cNvSpPr>
          <p:nvPr>
            <p:ph type="title" hasCustomPrompt="1"/>
          </p:nvPr>
        </p:nvSpPr>
        <p:spPr>
          <a:xfrm>
            <a:off x="197644" y="1039783"/>
            <a:ext cx="8437500" cy="623248"/>
          </a:xfrm>
        </p:spPr>
        <p:txBody>
          <a:bodyPr/>
          <a:lstStyle>
            <a:lvl1pPr>
              <a:defRPr/>
            </a:lvl1pPr>
          </a:lstStyle>
          <a:p>
            <a:r>
              <a:rPr lang="en-US" dirty="0"/>
              <a:t>Slide title</a:t>
            </a:r>
            <a:endParaRPr lang="en-GB" dirty="0"/>
          </a:p>
        </p:txBody>
      </p:sp>
    </p:spTree>
    <p:extLst>
      <p:ext uri="{BB962C8B-B14F-4D97-AF65-F5344CB8AC3E}">
        <p14:creationId xmlns:p14="http://schemas.microsoft.com/office/powerpoint/2010/main" val="1378389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 3 colum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3" name="Footer Placeholder 2"/>
          <p:cNvSpPr>
            <a:spLocks noGrp="1"/>
          </p:cNvSpPr>
          <p:nvPr>
            <p:ph type="ftr" sz="quarter" idx="10"/>
          </p:nvPr>
        </p:nvSpPr>
        <p:spPr/>
        <p:txBody>
          <a:bodyPr/>
          <a:lstStyle>
            <a:lvl1pPr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cxnSp>
        <p:nvCxnSpPr>
          <p:cNvPr id="7" name="Straight Connector 6"/>
          <p:cNvCxnSpPr/>
          <p:nvPr userDrawn="1"/>
        </p:nvCxnSpPr>
        <p:spPr>
          <a:xfrm>
            <a:off x="2937600" y="1756488"/>
            <a:ext cx="0" cy="2719072"/>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userDrawn="1"/>
        </p:nvCxnSpPr>
        <p:spPr>
          <a:xfrm>
            <a:off x="5873850" y="1756488"/>
            <a:ext cx="0" cy="2719072"/>
          </a:xfrm>
          <a:prstGeom prst="line">
            <a:avLst/>
          </a:prstGeom>
        </p:spPr>
        <p:style>
          <a:lnRef idx="1">
            <a:schemeClr val="dk1"/>
          </a:lnRef>
          <a:fillRef idx="0">
            <a:schemeClr val="dk1"/>
          </a:fillRef>
          <a:effectRef idx="0">
            <a:schemeClr val="dk1"/>
          </a:effectRef>
          <a:fontRef idx="minor">
            <a:schemeClr val="tx1"/>
          </a:fontRef>
        </p:style>
      </p:cxnSp>
      <p:sp>
        <p:nvSpPr>
          <p:cNvPr id="6" name="Text Placeholder 4"/>
          <p:cNvSpPr>
            <a:spLocks noGrp="1"/>
          </p:cNvSpPr>
          <p:nvPr>
            <p:ph type="body" sz="quarter" idx="11" hasCustomPrompt="1"/>
          </p:nvPr>
        </p:nvSpPr>
        <p:spPr>
          <a:xfrm>
            <a:off x="197644" y="1761530"/>
            <a:ext cx="2578894" cy="2714030"/>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
        <p:nvSpPr>
          <p:cNvPr id="8" name="Text Placeholder 4"/>
          <p:cNvSpPr>
            <a:spLocks noGrp="1"/>
          </p:cNvSpPr>
          <p:nvPr>
            <p:ph type="body" sz="quarter" idx="12" hasCustomPrompt="1"/>
          </p:nvPr>
        </p:nvSpPr>
        <p:spPr>
          <a:xfrm>
            <a:off x="3118107" y="1761530"/>
            <a:ext cx="2594681" cy="2714030"/>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
        <p:nvSpPr>
          <p:cNvPr id="9" name="Text Placeholder 4"/>
          <p:cNvSpPr>
            <a:spLocks noGrp="1"/>
          </p:cNvSpPr>
          <p:nvPr>
            <p:ph type="body" sz="quarter" idx="13" hasCustomPrompt="1"/>
          </p:nvPr>
        </p:nvSpPr>
        <p:spPr>
          <a:xfrm>
            <a:off x="6054357" y="1761531"/>
            <a:ext cx="2578894" cy="2708987"/>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Tree>
    <p:extLst>
      <p:ext uri="{BB962C8B-B14F-4D97-AF65-F5344CB8AC3E}">
        <p14:creationId xmlns:p14="http://schemas.microsoft.com/office/powerpoint/2010/main" val="281403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slide - 2 column bullets &amp; text">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3" name="Title 2"/>
          <p:cNvSpPr>
            <a:spLocks noGrp="1"/>
          </p:cNvSpPr>
          <p:nvPr>
            <p:ph type="title" hasCustomPrompt="1"/>
          </p:nvPr>
        </p:nvSpPr>
        <p:spPr/>
        <p:txBody>
          <a:bodyPr/>
          <a:lstStyle>
            <a:lvl1pPr>
              <a:defRPr baseline="0"/>
            </a:lvl1pPr>
          </a:lstStyle>
          <a:p>
            <a:r>
              <a:rPr lang="en-US" dirty="0"/>
              <a:t>Slide title</a:t>
            </a:r>
            <a:endParaRPr lang="en-GB" dirty="0"/>
          </a:p>
        </p:txBody>
      </p:sp>
      <p:sp>
        <p:nvSpPr>
          <p:cNvPr id="14" name="Text Placeholder 4"/>
          <p:cNvSpPr>
            <a:spLocks noGrp="1"/>
          </p:cNvSpPr>
          <p:nvPr>
            <p:ph type="body" sz="quarter" idx="11" hasCustomPrompt="1"/>
          </p:nvPr>
        </p:nvSpPr>
        <p:spPr>
          <a:xfrm>
            <a:off x="197645" y="1770460"/>
            <a:ext cx="2578894" cy="2705100"/>
          </a:xfrm>
          <a:prstGeom prst="rect">
            <a:avLst/>
          </a:prstGeom>
        </p:spPr>
        <p:txBody>
          <a:bodyPr numCol="1" spcCol="0">
            <a:noAutofit/>
          </a:bodyPr>
          <a:lstStyle>
            <a:lvl1pPr>
              <a:defRPr/>
            </a:lvl1pPr>
          </a:lstStyle>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dirty="0"/>
          </a:p>
        </p:txBody>
      </p:sp>
      <p:cxnSp>
        <p:nvCxnSpPr>
          <p:cNvPr id="15" name="Straight Connector 14"/>
          <p:cNvCxnSpPr/>
          <p:nvPr userDrawn="1"/>
        </p:nvCxnSpPr>
        <p:spPr>
          <a:xfrm>
            <a:off x="5873850" y="1756488"/>
            <a:ext cx="0" cy="2719072"/>
          </a:xfrm>
          <a:prstGeom prst="line">
            <a:avLst/>
          </a:prstGeom>
        </p:spPr>
        <p:style>
          <a:lnRef idx="1">
            <a:schemeClr val="dk1"/>
          </a:lnRef>
          <a:fillRef idx="0">
            <a:schemeClr val="dk1"/>
          </a:fillRef>
          <a:effectRef idx="0">
            <a:schemeClr val="dk1"/>
          </a:effectRef>
          <a:fontRef idx="minor">
            <a:schemeClr val="tx1"/>
          </a:fontRef>
        </p:style>
      </p:cxnSp>
      <p:sp>
        <p:nvSpPr>
          <p:cNvPr id="6" name="Text Placeholder 4"/>
          <p:cNvSpPr>
            <a:spLocks noGrp="1"/>
          </p:cNvSpPr>
          <p:nvPr>
            <p:ph type="body" sz="quarter" idx="12" hasCustomPrompt="1"/>
          </p:nvPr>
        </p:nvSpPr>
        <p:spPr>
          <a:xfrm>
            <a:off x="3118107" y="1761530"/>
            <a:ext cx="2594681" cy="2714030"/>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
        <p:nvSpPr>
          <p:cNvPr id="7" name="Text Placeholder 4"/>
          <p:cNvSpPr>
            <a:spLocks noGrp="1"/>
          </p:cNvSpPr>
          <p:nvPr>
            <p:ph type="body" sz="quarter" idx="13" hasCustomPrompt="1"/>
          </p:nvPr>
        </p:nvSpPr>
        <p:spPr>
          <a:xfrm>
            <a:off x="6054357" y="1761531"/>
            <a:ext cx="2578894" cy="2708987"/>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Tree>
    <p:extLst>
      <p:ext uri="{BB962C8B-B14F-4D97-AF65-F5344CB8AC3E}">
        <p14:creationId xmlns:p14="http://schemas.microsoft.com/office/powerpoint/2010/main" val="568483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full image al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stretch>
            <a:fillRect/>
          </a:stretch>
        </p:blipFill>
        <p:spPr>
          <a:xfrm>
            <a:off x="0" y="0"/>
            <a:ext cx="9144000" cy="5143500"/>
          </a:xfrm>
          <a:prstGeom prst="rect">
            <a:avLst/>
          </a:prstGeom>
        </p:spPr>
      </p:pic>
      <p:sp>
        <p:nvSpPr>
          <p:cNvPr id="20" name="Title 19"/>
          <p:cNvSpPr>
            <a:spLocks noGrp="1"/>
          </p:cNvSpPr>
          <p:nvPr>
            <p:ph type="title" hasCustomPrompt="1"/>
          </p:nvPr>
        </p:nvSpPr>
        <p:spPr/>
        <p:txBody>
          <a:bodyPr/>
          <a:lstStyle>
            <a:lvl1pPr>
              <a:defRPr>
                <a:solidFill>
                  <a:schemeClr val="bg2"/>
                </a:solidFill>
              </a:defRPr>
            </a:lvl1pPr>
          </a:lstStyle>
          <a:p>
            <a:r>
              <a:rPr lang="en-GB" dirty="0"/>
              <a:t>Presentation title</a:t>
            </a:r>
          </a:p>
        </p:txBody>
      </p:sp>
      <p:sp>
        <p:nvSpPr>
          <p:cNvPr id="23" name="Text Placeholder 22"/>
          <p:cNvSpPr>
            <a:spLocks noGrp="1"/>
          </p:cNvSpPr>
          <p:nvPr>
            <p:ph type="body" sz="quarter" idx="10" hasCustomPrompt="1"/>
          </p:nvPr>
        </p:nvSpPr>
        <p:spPr>
          <a:xfrm>
            <a:off x="197644" y="1761530"/>
            <a:ext cx="8437500" cy="611706"/>
          </a:xfrm>
          <a:prstGeom prst="rect">
            <a:avLst/>
          </a:prstGeom>
        </p:spPr>
        <p:txBody>
          <a:bodyPr/>
          <a:lstStyle>
            <a:lvl1pPr>
              <a:defRPr>
                <a:solidFill>
                  <a:schemeClr val="bg2"/>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dirty="0"/>
              <a:t>Name, job title</a:t>
            </a:r>
            <a:br>
              <a:rPr lang="en-US" dirty="0"/>
            </a:br>
            <a:r>
              <a:rPr lang="en-US" dirty="0"/>
              <a:t>Date</a:t>
            </a:r>
            <a:endParaRPr lang="en-GB" dirty="0"/>
          </a:p>
        </p:txBody>
      </p:sp>
      <p:pic>
        <p:nvPicPr>
          <p:cNvPr id="6" name="MO_MASTER_for_dark_backg_RBG.png"/>
          <p:cNvPicPr>
            <a:picLocks noChangeAspect="1"/>
          </p:cNvPicPr>
          <p:nvPr userDrawn="1"/>
        </p:nvPicPr>
        <p:blipFill>
          <a:blip r:embed="rId3" cstate="print">
            <a:extLst/>
          </a:blip>
          <a:stretch>
            <a:fillRect/>
          </a:stretch>
        </p:blipFill>
        <p:spPr>
          <a:xfrm>
            <a:off x="67307" y="40500"/>
            <a:ext cx="1803780" cy="565650"/>
          </a:xfrm>
          <a:prstGeom prst="rect">
            <a:avLst/>
          </a:prstGeom>
          <a:ln w="12700">
            <a:miter lim="400000"/>
          </a:ln>
        </p:spPr>
      </p:pic>
      <p:sp>
        <p:nvSpPr>
          <p:cNvPr id="2" name="Footer Placeholder 1"/>
          <p:cNvSpPr>
            <a:spLocks noGrp="1"/>
          </p:cNvSpPr>
          <p:nvPr>
            <p:ph type="ftr" sz="quarter" idx="11"/>
          </p:nvPr>
        </p:nvSpPr>
        <p:spPr>
          <a:noFill/>
        </p:spPr>
        <p:txBody>
          <a:bodyPr/>
          <a:lstStyle>
            <a:lvl1pPr defTabSz="219075" hangingPunct="0">
              <a:defRPr>
                <a:solidFill>
                  <a:schemeClr val="accent6"/>
                </a:solidFill>
              </a:defRPr>
            </a:lvl1pPr>
          </a:lstStyle>
          <a:p>
            <a:r>
              <a:rPr lang="en-GB" kern="0">
                <a:solidFill>
                  <a:srgbClr val="FFFFFF"/>
                </a:solidFill>
                <a:sym typeface="Helvetica Light"/>
              </a:rPr>
              <a:t>www.metoffice.gov.uk                                                © Crown Copyright 2017, Met Office</a:t>
            </a:r>
            <a:endParaRPr lang="en-GB" kern="0" dirty="0">
              <a:solidFill>
                <a:srgbClr val="FFFFFF"/>
              </a:solidFill>
              <a:sym typeface="Helvetica Light"/>
            </a:endParaRPr>
          </a:p>
        </p:txBody>
      </p:sp>
    </p:spTree>
    <p:extLst>
      <p:ext uri="{BB962C8B-B14F-4D97-AF65-F5344CB8AC3E}">
        <p14:creationId xmlns:p14="http://schemas.microsoft.com/office/powerpoint/2010/main" val="8253423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slide - 1 column bullets &amp;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3" name="Footer Placeholder 2"/>
          <p:cNvSpPr>
            <a:spLocks noGrp="1"/>
          </p:cNvSpPr>
          <p:nvPr>
            <p:ph type="ftr" sz="quarter" idx="21"/>
          </p:nvPr>
        </p:nvSpPr>
        <p:spPr/>
        <p:txBody>
          <a:bodyPr/>
          <a:lstStyle>
            <a:lvl1pPr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6" name="Text Placeholder 4"/>
          <p:cNvSpPr>
            <a:spLocks noGrp="1"/>
          </p:cNvSpPr>
          <p:nvPr>
            <p:ph type="body" sz="quarter" idx="11" hasCustomPrompt="1"/>
          </p:nvPr>
        </p:nvSpPr>
        <p:spPr>
          <a:xfrm>
            <a:off x="197645" y="1770460"/>
            <a:ext cx="5508427" cy="2705100"/>
          </a:xfrm>
          <a:prstGeom prst="rect">
            <a:avLst/>
          </a:prstGeom>
        </p:spPr>
        <p:txBody>
          <a:bodyPr numCol="1" spcCol="0">
            <a:noAutofit/>
          </a:bodyPr>
          <a:lstStyle>
            <a:lvl1pPr>
              <a:defRPr/>
            </a:lvl1pPr>
          </a:lstStyle>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dirty="0" err="1"/>
              <a:t>air</a:t>
            </a:r>
            <a:r>
              <a:rPr lang="en-GB" dirty="0"/>
              <a:t> mass thunderstorm climate </a:t>
            </a:r>
            <a:r>
              <a:rPr lang="en-GB" dirty="0" err="1"/>
              <a:t>climate</a:t>
            </a:r>
            <a:r>
              <a:rPr lang="en-GB" dirty="0"/>
              <a:t> analysis centre (</a:t>
            </a:r>
            <a:r>
              <a:rPr lang="en-GB" dirty="0" err="1"/>
              <a:t>cac</a:t>
            </a:r>
            <a:r>
              <a:rPr lang="en-GB" dirty="0"/>
              <a:t>) cloud cloudburst downdraught geostrophic wind hydrometeor icing mean sea level oceanography overcast rotor cloud salt water snowflakes</a:t>
            </a:r>
            <a:endParaRPr lang="en-US" dirty="0"/>
          </a:p>
        </p:txBody>
      </p:sp>
      <p:sp>
        <p:nvSpPr>
          <p:cNvPr id="7" name="Text Placeholder 4"/>
          <p:cNvSpPr>
            <a:spLocks noGrp="1"/>
          </p:cNvSpPr>
          <p:nvPr>
            <p:ph type="body" sz="quarter" idx="13" hasCustomPrompt="1"/>
          </p:nvPr>
        </p:nvSpPr>
        <p:spPr>
          <a:xfrm>
            <a:off x="6054357" y="1761531"/>
            <a:ext cx="2578894" cy="2708987"/>
          </a:xfrm>
        </p:spPr>
        <p:txBody>
          <a:bodyPr/>
          <a:lstStyle>
            <a:lvl1pPr marL="214313" indent="-214313">
              <a:buFont typeface="Arial" panose="020B0604020202020204" pitchFamily="34" charset="0"/>
              <a:buChar char="•"/>
              <a:defRPr baseline="0"/>
            </a:lvl1pPr>
          </a:lstStyle>
          <a:p>
            <a:pPr lvl="0"/>
            <a:r>
              <a:rPr lang="en-US" dirty="0"/>
              <a:t>To add bullets, highlight this text box and select ‘bulleted list’ from the home menu</a:t>
            </a:r>
            <a:endParaRPr lang="en-GB" dirty="0"/>
          </a:p>
        </p:txBody>
      </p:sp>
    </p:spTree>
    <p:extLst>
      <p:ext uri="{BB962C8B-B14F-4D97-AF65-F5344CB8AC3E}">
        <p14:creationId xmlns:p14="http://schemas.microsoft.com/office/powerpoint/2010/main" val="2856736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 Green">
    <p:spTree>
      <p:nvGrpSpPr>
        <p:cNvPr id="1" name=""/>
        <p:cNvGrpSpPr/>
        <p:nvPr/>
      </p:nvGrpSpPr>
      <p:grpSpPr>
        <a:xfrm>
          <a:off x="0" y="0"/>
          <a:ext cx="0" cy="0"/>
          <a:chOff x="0" y="0"/>
          <a:chExt cx="0" cy="0"/>
        </a:xfrm>
      </p:grpSpPr>
      <p:sp>
        <p:nvSpPr>
          <p:cNvPr id="157" name="Shape 157"/>
          <p:cNvSpPr/>
          <p:nvPr/>
        </p:nvSpPr>
        <p:spPr>
          <a:xfrm>
            <a:off x="-1" y="1761531"/>
            <a:ext cx="9144002" cy="3393665"/>
          </a:xfrm>
          <a:prstGeom prst="rect">
            <a:avLst/>
          </a:prstGeom>
          <a:blipFill>
            <a:blip r:embed="rId2" cstate="print"/>
          </a:blip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sp>
        <p:nvSpPr>
          <p:cNvPr id="2" name="Footer Placeholder 1"/>
          <p:cNvSpPr>
            <a:spLocks noGrp="1"/>
          </p:cNvSpPr>
          <p:nvPr>
            <p:ph type="ftr" sz="quarter" idx="10"/>
          </p:nvPr>
        </p:nvSpPr>
        <p:spPr/>
        <p:txBody>
          <a:bodyPr/>
          <a:lstStyle>
            <a:lvl1pPr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3" name="Title 2"/>
          <p:cNvSpPr>
            <a:spLocks noGrp="1"/>
          </p:cNvSpPr>
          <p:nvPr>
            <p:ph type="title" hasCustomPrompt="1"/>
          </p:nvPr>
        </p:nvSpPr>
        <p:spPr/>
        <p:txBody>
          <a:bodyPr/>
          <a:lstStyle>
            <a:lvl1pPr>
              <a:defRPr baseline="0"/>
            </a:lvl1pPr>
          </a:lstStyle>
          <a:p>
            <a:r>
              <a:rPr lang="en-US" dirty="0"/>
              <a:t>Divider title (if required)</a:t>
            </a:r>
            <a:endParaRPr lang="en-GB" dirty="0"/>
          </a:p>
        </p:txBody>
      </p:sp>
    </p:spTree>
    <p:extLst>
      <p:ext uri="{BB962C8B-B14F-4D97-AF65-F5344CB8AC3E}">
        <p14:creationId xmlns:p14="http://schemas.microsoft.com/office/powerpoint/2010/main" val="166122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170" name="Shape 170"/>
          <p:cNvSpPr/>
          <p:nvPr/>
        </p:nvSpPr>
        <p:spPr>
          <a:xfrm>
            <a:off x="-1" y="1761531"/>
            <a:ext cx="9144002" cy="339366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1"/>
          </a:solidFill>
        </p:spPr>
        <p:txBody>
          <a:bodyPr/>
          <a:lstStyle>
            <a:lvl1pPr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3" name="Title 2"/>
          <p:cNvSpPr>
            <a:spLocks noGrp="1"/>
          </p:cNvSpPr>
          <p:nvPr>
            <p:ph type="title" hasCustomPrompt="1"/>
          </p:nvPr>
        </p:nvSpPr>
        <p:spPr/>
        <p:txBody>
          <a:bodyPr/>
          <a:lstStyle>
            <a:lvl1pPr>
              <a:defRPr/>
            </a:lvl1pPr>
          </a:lstStyle>
          <a:p>
            <a:r>
              <a:rPr lang="en-US" dirty="0"/>
              <a:t>Divider title (if required)</a:t>
            </a:r>
            <a:endParaRPr lang="en-GB" dirty="0"/>
          </a:p>
        </p:txBody>
      </p:sp>
    </p:spTree>
    <p:extLst>
      <p:ext uri="{BB962C8B-B14F-4D97-AF65-F5344CB8AC3E}">
        <p14:creationId xmlns:p14="http://schemas.microsoft.com/office/powerpoint/2010/main" val="1195866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170" name="Shape 170"/>
          <p:cNvSpPr/>
          <p:nvPr/>
        </p:nvSpPr>
        <p:spPr>
          <a:xfrm>
            <a:off x="-1" y="1761531"/>
            <a:ext cx="9144002" cy="3393665"/>
          </a:xfrm>
          <a:prstGeom prst="rect">
            <a:avLst/>
          </a:prstGeom>
          <a:solidFill>
            <a:schemeClr val="accent2"/>
          </a:solid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2"/>
          </a:solidFill>
        </p:spPr>
        <p:txBody>
          <a:bodyPr/>
          <a:lstStyle>
            <a:lvl1pPr defTabSz="219075" hangingPunct="0">
              <a:defRPr>
                <a:solidFill>
                  <a:schemeClr val="bg2"/>
                </a:solidFill>
              </a:defRPr>
            </a:lvl1pPr>
          </a:lstStyle>
          <a:p>
            <a:r>
              <a:rPr lang="en-GB" kern="0">
                <a:solidFill>
                  <a:srgbClr val="FFFFFF"/>
                </a:solidFill>
                <a:sym typeface="Helvetica Light"/>
              </a:rPr>
              <a:t>www.metoffice.gov.uk                                                © Crown Copyright 2017, Met Office</a:t>
            </a:r>
            <a:endParaRPr lang="en-GB" kern="0" dirty="0">
              <a:solidFill>
                <a:srgbClr val="FFFFFF"/>
              </a:solidFill>
              <a:sym typeface="Helvetica Light"/>
            </a:endParaRPr>
          </a:p>
        </p:txBody>
      </p:sp>
      <p:sp>
        <p:nvSpPr>
          <p:cNvPr id="3" name="Title 2"/>
          <p:cNvSpPr>
            <a:spLocks noGrp="1"/>
          </p:cNvSpPr>
          <p:nvPr>
            <p:ph type="title" hasCustomPrompt="1"/>
          </p:nvPr>
        </p:nvSpPr>
        <p:spPr/>
        <p:txBody>
          <a:bodyPr/>
          <a:lstStyle>
            <a:lvl1pPr>
              <a:defRPr/>
            </a:lvl1pPr>
          </a:lstStyle>
          <a:p>
            <a:r>
              <a:rPr lang="en-US" dirty="0"/>
              <a:t>Divider title (if required)</a:t>
            </a:r>
            <a:endParaRPr lang="en-GB" dirty="0"/>
          </a:p>
        </p:txBody>
      </p:sp>
    </p:spTree>
    <p:extLst>
      <p:ext uri="{BB962C8B-B14F-4D97-AF65-F5344CB8AC3E}">
        <p14:creationId xmlns:p14="http://schemas.microsoft.com/office/powerpoint/2010/main" val="2719500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170" name="Shape 170"/>
          <p:cNvSpPr/>
          <p:nvPr/>
        </p:nvSpPr>
        <p:spPr>
          <a:xfrm>
            <a:off x="-1" y="1761531"/>
            <a:ext cx="9144002" cy="3393665"/>
          </a:xfrm>
          <a:prstGeom prst="rect">
            <a:avLst/>
          </a:prstGeom>
          <a:solidFill>
            <a:schemeClr val="accent3"/>
          </a:solid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3"/>
          </a:solidFill>
        </p:spPr>
        <p:txBody>
          <a:bodyPr/>
          <a:lstStyle>
            <a:lvl1pPr defTabSz="219075" hangingPunct="0">
              <a:defRPr>
                <a:solidFill>
                  <a:schemeClr val="tx1"/>
                </a:solidFill>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3" name="Title 2"/>
          <p:cNvSpPr>
            <a:spLocks noGrp="1"/>
          </p:cNvSpPr>
          <p:nvPr>
            <p:ph type="title" hasCustomPrompt="1"/>
          </p:nvPr>
        </p:nvSpPr>
        <p:spPr/>
        <p:txBody>
          <a:bodyPr/>
          <a:lstStyle>
            <a:lvl1pPr>
              <a:defRPr/>
            </a:lvl1pPr>
          </a:lstStyle>
          <a:p>
            <a:r>
              <a:rPr lang="en-US" dirty="0"/>
              <a:t>Divider title (if required)</a:t>
            </a:r>
            <a:endParaRPr lang="en-GB" dirty="0"/>
          </a:p>
        </p:txBody>
      </p:sp>
    </p:spTree>
    <p:extLst>
      <p:ext uri="{BB962C8B-B14F-4D97-AF65-F5344CB8AC3E}">
        <p14:creationId xmlns:p14="http://schemas.microsoft.com/office/powerpoint/2010/main" val="1686022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170" name="Shape 170"/>
          <p:cNvSpPr/>
          <p:nvPr/>
        </p:nvSpPr>
        <p:spPr>
          <a:xfrm>
            <a:off x="-1" y="1761531"/>
            <a:ext cx="9144002" cy="3393665"/>
          </a:xfrm>
          <a:prstGeom prst="rect">
            <a:avLst/>
          </a:prstGeom>
          <a:solidFill>
            <a:schemeClr val="accent4"/>
          </a:solid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4"/>
          </a:solidFill>
        </p:spPr>
        <p:txBody>
          <a:bodyPr/>
          <a:lstStyle>
            <a:lvl1pPr defTabSz="219075" hangingPunct="0">
              <a:defRPr>
                <a:solidFill>
                  <a:schemeClr val="tx1"/>
                </a:solidFill>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3" name="Title 2"/>
          <p:cNvSpPr>
            <a:spLocks noGrp="1"/>
          </p:cNvSpPr>
          <p:nvPr>
            <p:ph type="title" hasCustomPrompt="1"/>
          </p:nvPr>
        </p:nvSpPr>
        <p:spPr/>
        <p:txBody>
          <a:bodyPr/>
          <a:lstStyle>
            <a:lvl1pPr>
              <a:defRPr/>
            </a:lvl1pPr>
          </a:lstStyle>
          <a:p>
            <a:r>
              <a:rPr lang="en-US" dirty="0"/>
              <a:t>Divider title (if required)</a:t>
            </a:r>
            <a:endParaRPr lang="en-GB" dirty="0"/>
          </a:p>
        </p:txBody>
      </p:sp>
    </p:spTree>
    <p:extLst>
      <p:ext uri="{BB962C8B-B14F-4D97-AF65-F5344CB8AC3E}">
        <p14:creationId xmlns:p14="http://schemas.microsoft.com/office/powerpoint/2010/main" val="330632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estions &amp; Contact">
    <p:spTree>
      <p:nvGrpSpPr>
        <p:cNvPr id="1" name=""/>
        <p:cNvGrpSpPr/>
        <p:nvPr/>
      </p:nvGrpSpPr>
      <p:grpSpPr>
        <a:xfrm>
          <a:off x="0" y="0"/>
          <a:ext cx="0" cy="0"/>
          <a:chOff x="0" y="0"/>
          <a:chExt cx="0" cy="0"/>
        </a:xfrm>
      </p:grpSpPr>
      <p:sp>
        <p:nvSpPr>
          <p:cNvPr id="198" name="Shape 198"/>
          <p:cNvSpPr/>
          <p:nvPr/>
        </p:nvSpPr>
        <p:spPr>
          <a:xfrm>
            <a:off x="0" y="1761530"/>
            <a:ext cx="9144002" cy="3115575"/>
          </a:xfrm>
          <a:prstGeom prst="rect">
            <a:avLst/>
          </a:prstGeom>
          <a:blipFill>
            <a:blip r:embed="rId2" cstate="print"/>
          </a:blipFill>
          <a:ln w="12700">
            <a:miter lim="400000"/>
          </a:ln>
          <a:extLst>
            <a:ext uri="{C572A759-6A51-4108-AA02-DFA0A04FC94B}">
              <ma14:wrappingTextBoxFlag xmlns="" xmlns:ma14="http://schemas.microsoft.com/office/mac/drawingml/2011/main" val="1"/>
            </a:ext>
          </a:extLst>
        </p:spPr>
        <p:txBody>
          <a:bodyPr lIns="26789" tIns="26789" rIns="26789" bIns="26789" anchor="t" anchorCtr="0"/>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sp>
        <p:nvSpPr>
          <p:cNvPr id="14" name="Text Placeholder 4"/>
          <p:cNvSpPr>
            <a:spLocks noGrp="1"/>
          </p:cNvSpPr>
          <p:nvPr>
            <p:ph type="body" sz="quarter" idx="12" hasCustomPrompt="1"/>
          </p:nvPr>
        </p:nvSpPr>
        <p:spPr>
          <a:xfrm>
            <a:off x="107157" y="2021681"/>
            <a:ext cx="7975402" cy="270063"/>
          </a:xfrm>
          <a:prstGeom prst="rect">
            <a:avLst/>
          </a:prstGeom>
        </p:spPr>
        <p:txBody>
          <a:bodyPr lIns="270000" rIns="270000">
            <a:noAutofit/>
          </a:bodyPr>
          <a:lstStyle>
            <a:lvl1pPr>
              <a:defRPr>
                <a:latin typeface="+mn-lt"/>
              </a:defRPr>
            </a:lvl1pPr>
            <a:lvl5pPr>
              <a:defRPr baseline="0"/>
            </a:lvl5pPr>
          </a:lstStyle>
          <a:p>
            <a:pPr lvl="0"/>
            <a:r>
              <a:rPr lang="en-GB" dirty="0"/>
              <a:t>For more information please contact:</a:t>
            </a:r>
          </a:p>
        </p:txBody>
      </p:sp>
      <p:pic>
        <p:nvPicPr>
          <p:cNvPr id="202" name="email-icon.png"/>
          <p:cNvPicPr>
            <a:picLocks noChangeAspect="1"/>
          </p:cNvPicPr>
          <p:nvPr/>
        </p:nvPicPr>
        <p:blipFill>
          <a:blip r:embed="rId3" cstate="print">
            <a:extLst/>
          </a:blip>
          <a:stretch>
            <a:fillRect/>
          </a:stretch>
        </p:blipFill>
        <p:spPr>
          <a:xfrm>
            <a:off x="224460" y="3131815"/>
            <a:ext cx="350571" cy="386900"/>
          </a:xfrm>
          <a:prstGeom prst="rect">
            <a:avLst/>
          </a:prstGeom>
          <a:ln w="12700">
            <a:miter lim="400000"/>
          </a:ln>
        </p:spPr>
      </p:pic>
      <p:pic>
        <p:nvPicPr>
          <p:cNvPr id="203" name="phone-icon.png"/>
          <p:cNvPicPr>
            <a:picLocks noChangeAspect="1"/>
          </p:cNvPicPr>
          <p:nvPr/>
        </p:nvPicPr>
        <p:blipFill>
          <a:blip r:embed="rId4" cstate="print">
            <a:extLst/>
          </a:blip>
          <a:stretch>
            <a:fillRect/>
          </a:stretch>
        </p:blipFill>
        <p:spPr>
          <a:xfrm>
            <a:off x="197503" y="3675571"/>
            <a:ext cx="404486" cy="386900"/>
          </a:xfrm>
          <a:prstGeom prst="rect">
            <a:avLst/>
          </a:prstGeom>
          <a:ln w="12700">
            <a:miter lim="400000"/>
          </a:ln>
        </p:spPr>
      </p:pic>
      <p:pic>
        <p:nvPicPr>
          <p:cNvPr id="205" name="web-icon.png"/>
          <p:cNvPicPr>
            <a:picLocks noChangeAspect="1"/>
          </p:cNvPicPr>
          <p:nvPr/>
        </p:nvPicPr>
        <p:blipFill>
          <a:blip r:embed="rId5" cstate="print">
            <a:extLst/>
          </a:blip>
          <a:stretch>
            <a:fillRect/>
          </a:stretch>
        </p:blipFill>
        <p:spPr>
          <a:xfrm>
            <a:off x="197503" y="2617307"/>
            <a:ext cx="404486" cy="343364"/>
          </a:xfrm>
          <a:prstGeom prst="rect">
            <a:avLst/>
          </a:prstGeom>
          <a:ln w="12700">
            <a:miter lim="400000"/>
          </a:ln>
        </p:spPr>
      </p:pic>
      <p:sp>
        <p:nvSpPr>
          <p:cNvPr id="2" name="Footer Placeholder 1"/>
          <p:cNvSpPr>
            <a:spLocks noGrp="1"/>
          </p:cNvSpPr>
          <p:nvPr>
            <p:ph type="ftr" sz="quarter" idx="17"/>
          </p:nvPr>
        </p:nvSpPr>
        <p:spPr/>
        <p:txBody>
          <a:bodyPr/>
          <a:lstStyle>
            <a:lvl1pPr algn="l"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3" name="Title 2"/>
          <p:cNvSpPr>
            <a:spLocks noGrp="1"/>
          </p:cNvSpPr>
          <p:nvPr>
            <p:ph type="title" hasCustomPrompt="1"/>
          </p:nvPr>
        </p:nvSpPr>
        <p:spPr/>
        <p:txBody>
          <a:bodyPr/>
          <a:lstStyle>
            <a:lvl1pPr>
              <a:defRPr/>
            </a:lvl1pPr>
          </a:lstStyle>
          <a:p>
            <a:r>
              <a:rPr lang="en-US" dirty="0"/>
              <a:t>Questions?</a:t>
            </a:r>
            <a:endParaRPr lang="en-GB" dirty="0"/>
          </a:p>
        </p:txBody>
      </p:sp>
      <p:sp>
        <p:nvSpPr>
          <p:cNvPr id="22" name="Shape 201"/>
          <p:cNvSpPr>
            <a:spLocks noGrp="1"/>
          </p:cNvSpPr>
          <p:nvPr>
            <p:ph type="body" sz="quarter" idx="18" hasCustomPrompt="1"/>
          </p:nvPr>
        </p:nvSpPr>
        <p:spPr>
          <a:xfrm>
            <a:off x="527593" y="2571741"/>
            <a:ext cx="7837739" cy="415499"/>
          </a:xfrm>
          <a:prstGeom prst="rect">
            <a:avLst/>
          </a:prstGeom>
        </p:spPr>
        <p:txBody>
          <a:bodyPr lIns="270000" anchor="t">
            <a:spAutoFit/>
          </a:bodyPr>
          <a:lstStyle>
            <a:lvl1pPr marL="0" indent="0" defTabSz="342900">
              <a:lnSpc>
                <a:spcPct val="150000"/>
              </a:lnSpc>
              <a:spcBef>
                <a:spcPts val="300"/>
              </a:spcBef>
              <a:buSzTx/>
              <a:buNone/>
              <a:defRPr sz="1500" b="1">
                <a:latin typeface="+mj-lt"/>
                <a:ea typeface="Arial"/>
                <a:cs typeface="Arial"/>
                <a:sym typeface="Arial"/>
              </a:defRPr>
            </a:lvl1pPr>
          </a:lstStyle>
          <a:p>
            <a:r>
              <a:rPr lang="en-GB" dirty="0"/>
              <a:t>www.metoffice.gov.uk</a:t>
            </a:r>
            <a:endParaRPr dirty="0"/>
          </a:p>
        </p:txBody>
      </p:sp>
      <p:sp>
        <p:nvSpPr>
          <p:cNvPr id="24" name="Shape 201"/>
          <p:cNvSpPr>
            <a:spLocks noGrp="1"/>
          </p:cNvSpPr>
          <p:nvPr>
            <p:ph type="body" sz="quarter" idx="20" hasCustomPrompt="1"/>
          </p:nvPr>
        </p:nvSpPr>
        <p:spPr>
          <a:xfrm>
            <a:off x="534591" y="3107335"/>
            <a:ext cx="7830741" cy="415499"/>
          </a:xfrm>
          <a:prstGeom prst="rect">
            <a:avLst/>
          </a:prstGeom>
        </p:spPr>
        <p:txBody>
          <a:bodyPr lIns="270000" anchor="t">
            <a:spAutoFit/>
          </a:bodyPr>
          <a:lstStyle>
            <a:lvl1pPr marL="0" indent="0" defTabSz="342900">
              <a:lnSpc>
                <a:spcPct val="150000"/>
              </a:lnSpc>
              <a:spcBef>
                <a:spcPts val="300"/>
              </a:spcBef>
              <a:buSzTx/>
              <a:buNone/>
              <a:defRPr sz="1500" b="1" baseline="0">
                <a:latin typeface="+mj-lt"/>
                <a:ea typeface="Arial"/>
                <a:cs typeface="Arial"/>
                <a:sym typeface="Arial"/>
              </a:defRPr>
            </a:lvl1pPr>
          </a:lstStyle>
          <a:p>
            <a:r>
              <a:rPr lang="en-GB" dirty="0"/>
              <a:t>Insert email here</a:t>
            </a:r>
            <a:endParaRPr dirty="0"/>
          </a:p>
        </p:txBody>
      </p:sp>
      <p:sp>
        <p:nvSpPr>
          <p:cNvPr id="28" name="Shape 201"/>
          <p:cNvSpPr>
            <a:spLocks noGrp="1"/>
          </p:cNvSpPr>
          <p:nvPr>
            <p:ph type="body" sz="quarter" idx="22" hasCustomPrompt="1"/>
          </p:nvPr>
        </p:nvSpPr>
        <p:spPr>
          <a:xfrm>
            <a:off x="527593" y="3663112"/>
            <a:ext cx="1330302" cy="761747"/>
          </a:xfrm>
          <a:prstGeom prst="rect">
            <a:avLst/>
          </a:prstGeom>
        </p:spPr>
        <p:txBody>
          <a:bodyPr wrap="square" lIns="270000" anchor="t">
            <a:spAutoFit/>
          </a:bodyPr>
          <a:lstStyle>
            <a:lvl1pPr marL="0" indent="0" defTabSz="342900">
              <a:lnSpc>
                <a:spcPct val="150000"/>
              </a:lnSpc>
              <a:spcBef>
                <a:spcPts val="300"/>
              </a:spcBef>
              <a:buSzTx/>
              <a:buNone/>
              <a:defRPr sz="1500" b="0" baseline="0">
                <a:latin typeface="+mj-lt"/>
                <a:ea typeface="Arial"/>
                <a:cs typeface="Arial"/>
                <a:sym typeface="Arial"/>
              </a:defRPr>
            </a:lvl1pPr>
          </a:lstStyle>
          <a:p>
            <a:r>
              <a:rPr lang="en-GB" dirty="0"/>
              <a:t>From the UK:</a:t>
            </a:r>
            <a:endParaRPr dirty="0"/>
          </a:p>
        </p:txBody>
      </p:sp>
      <p:sp>
        <p:nvSpPr>
          <p:cNvPr id="12" name="Shape 201"/>
          <p:cNvSpPr>
            <a:spLocks noGrp="1"/>
          </p:cNvSpPr>
          <p:nvPr>
            <p:ph type="body" sz="quarter" idx="23" hasCustomPrompt="1"/>
          </p:nvPr>
        </p:nvSpPr>
        <p:spPr>
          <a:xfrm>
            <a:off x="1733114" y="3663112"/>
            <a:ext cx="1691733" cy="415499"/>
          </a:xfrm>
          <a:prstGeom prst="rect">
            <a:avLst/>
          </a:prstGeom>
        </p:spPr>
        <p:txBody>
          <a:bodyPr wrap="square" lIns="270000" anchor="t">
            <a:spAutoFit/>
          </a:bodyPr>
          <a:lstStyle>
            <a:lvl1pPr marL="0" indent="0" defTabSz="342900">
              <a:lnSpc>
                <a:spcPct val="150000"/>
              </a:lnSpc>
              <a:spcBef>
                <a:spcPts val="300"/>
              </a:spcBef>
              <a:buSzTx/>
              <a:buNone/>
              <a:defRPr sz="1500" b="1" baseline="0">
                <a:latin typeface="+mj-lt"/>
                <a:ea typeface="Arial"/>
                <a:cs typeface="Arial"/>
                <a:sym typeface="Arial"/>
              </a:defRPr>
            </a:lvl1pPr>
          </a:lstStyle>
          <a:p>
            <a:r>
              <a:rPr lang="en-GB" dirty="0"/>
              <a:t>0370 900 0100</a:t>
            </a:r>
            <a:endParaRPr dirty="0"/>
          </a:p>
        </p:txBody>
      </p:sp>
      <p:sp>
        <p:nvSpPr>
          <p:cNvPr id="13" name="Shape 201"/>
          <p:cNvSpPr>
            <a:spLocks noGrp="1"/>
          </p:cNvSpPr>
          <p:nvPr>
            <p:ph type="body" sz="quarter" idx="24" hasCustomPrompt="1"/>
          </p:nvPr>
        </p:nvSpPr>
        <p:spPr>
          <a:xfrm>
            <a:off x="3588088" y="3663112"/>
            <a:ext cx="1984929" cy="761747"/>
          </a:xfrm>
          <a:prstGeom prst="rect">
            <a:avLst/>
          </a:prstGeom>
        </p:spPr>
        <p:txBody>
          <a:bodyPr wrap="square" lIns="270000" anchor="t">
            <a:spAutoFit/>
          </a:bodyPr>
          <a:lstStyle>
            <a:lvl1pPr marL="0" indent="0" defTabSz="342900">
              <a:lnSpc>
                <a:spcPct val="150000"/>
              </a:lnSpc>
              <a:spcBef>
                <a:spcPts val="300"/>
              </a:spcBef>
              <a:buSzTx/>
              <a:buNone/>
              <a:defRPr sz="1500" b="0" baseline="0">
                <a:latin typeface="+mj-lt"/>
                <a:ea typeface="Arial"/>
                <a:cs typeface="Arial"/>
                <a:sym typeface="Arial"/>
              </a:defRPr>
            </a:lvl1pPr>
          </a:lstStyle>
          <a:p>
            <a:r>
              <a:rPr lang="en-GB" dirty="0"/>
              <a:t>From outside the UK:</a:t>
            </a:r>
            <a:endParaRPr dirty="0"/>
          </a:p>
        </p:txBody>
      </p:sp>
      <p:sp>
        <p:nvSpPr>
          <p:cNvPr id="15" name="Shape 201"/>
          <p:cNvSpPr>
            <a:spLocks noGrp="1"/>
          </p:cNvSpPr>
          <p:nvPr>
            <p:ph type="body" sz="quarter" idx="25" hasCustomPrompt="1"/>
          </p:nvPr>
        </p:nvSpPr>
        <p:spPr>
          <a:xfrm>
            <a:off x="5429622" y="3663112"/>
            <a:ext cx="1691733" cy="761747"/>
          </a:xfrm>
          <a:prstGeom prst="rect">
            <a:avLst/>
          </a:prstGeom>
        </p:spPr>
        <p:txBody>
          <a:bodyPr wrap="square" lIns="270000" anchor="t">
            <a:spAutoFit/>
          </a:bodyPr>
          <a:lstStyle>
            <a:lvl1pPr marL="0" indent="0" defTabSz="342900">
              <a:lnSpc>
                <a:spcPct val="150000"/>
              </a:lnSpc>
              <a:spcBef>
                <a:spcPts val="300"/>
              </a:spcBef>
              <a:buSzTx/>
              <a:buNone/>
              <a:defRPr sz="1500" b="1" baseline="0">
                <a:latin typeface="+mj-lt"/>
                <a:ea typeface="Arial"/>
                <a:cs typeface="Arial"/>
                <a:sym typeface="Arial"/>
              </a:defRPr>
            </a:lvl1pPr>
          </a:lstStyle>
          <a:p>
            <a:r>
              <a:rPr lang="en-GB" dirty="0"/>
              <a:t>+44 1392 885680</a:t>
            </a:r>
            <a:endParaRPr dirty="0"/>
          </a:p>
        </p:txBody>
      </p:sp>
    </p:spTree>
    <p:extLst>
      <p:ext uri="{BB962C8B-B14F-4D97-AF65-F5344CB8AC3E}">
        <p14:creationId xmlns:p14="http://schemas.microsoft.com/office/powerpoint/2010/main" val="830862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solidFill>
            <a:schemeClr val="accent6"/>
          </a:solidFill>
        </p:spPr>
        <p:txBody>
          <a:bodyPr/>
          <a:lstStyle>
            <a:lvl1pPr defTabSz="219075" hangingPunct="0">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Tree>
    <p:extLst>
      <p:ext uri="{BB962C8B-B14F-4D97-AF65-F5344CB8AC3E}">
        <p14:creationId xmlns:p14="http://schemas.microsoft.com/office/powerpoint/2010/main" val="1737882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Content - really blank">
    <p:spTree>
      <p:nvGrpSpPr>
        <p:cNvPr id="1" name=""/>
        <p:cNvGrpSpPr/>
        <p:nvPr/>
      </p:nvGrpSpPr>
      <p:grpSpPr>
        <a:xfrm>
          <a:off x="0" y="0"/>
          <a:ext cx="0" cy="0"/>
          <a:chOff x="0" y="0"/>
          <a:chExt cx="0" cy="0"/>
        </a:xfrm>
      </p:grpSpPr>
      <p:sp>
        <p:nvSpPr>
          <p:cNvPr id="2" name="Rectangle 1"/>
          <p:cNvSpPr/>
          <p:nvPr userDrawn="1"/>
        </p:nvSpPr>
        <p:spPr>
          <a:xfrm>
            <a:off x="0" y="4735773"/>
            <a:ext cx="9144000" cy="40772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1088344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noFill/>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dirty="0"/>
              <a:t>Presentation title</a:t>
            </a:r>
            <a:endParaRPr lang="en-GB" dirty="0"/>
          </a:p>
        </p:txBody>
      </p:sp>
      <p:sp>
        <p:nvSpPr>
          <p:cNvPr id="5"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dirty="0"/>
              <a:t>Name, job title</a:t>
            </a:r>
            <a:br>
              <a:rPr lang="en-US" dirty="0"/>
            </a:br>
            <a:r>
              <a:rPr lang="en-US" dirty="0"/>
              <a:t>Date</a:t>
            </a:r>
            <a:endParaRPr lang="en-GB" dirty="0"/>
          </a:p>
        </p:txBody>
      </p:sp>
    </p:spTree>
    <p:extLst>
      <p:ext uri="{BB962C8B-B14F-4D97-AF65-F5344CB8AC3E}">
        <p14:creationId xmlns:p14="http://schemas.microsoft.com/office/powerpoint/2010/main" val="162323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dirty="0"/>
              <a:t>Presentation title</a:t>
            </a:r>
            <a:endParaRPr lang="en-GB" dirty="0"/>
          </a:p>
        </p:txBody>
      </p:sp>
      <p:sp>
        <p:nvSpPr>
          <p:cNvPr id="5"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dirty="0"/>
              <a:t>Name, job title</a:t>
            </a:r>
            <a:br>
              <a:rPr lang="en-US" dirty="0"/>
            </a:br>
            <a:r>
              <a:rPr lang="en-US" dirty="0"/>
              <a:t>Date</a:t>
            </a:r>
            <a:endParaRPr lang="en-GB" dirty="0"/>
          </a:p>
        </p:txBody>
      </p:sp>
    </p:spTree>
    <p:extLst>
      <p:ext uri="{BB962C8B-B14F-4D97-AF65-F5344CB8AC3E}">
        <p14:creationId xmlns:p14="http://schemas.microsoft.com/office/powerpoint/2010/main" val="2053153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partnerships">
    <p:spTree>
      <p:nvGrpSpPr>
        <p:cNvPr id="1" name=""/>
        <p:cNvGrpSpPr/>
        <p:nvPr/>
      </p:nvGrpSpPr>
      <p:grpSpPr>
        <a:xfrm>
          <a:off x="0" y="0"/>
          <a:ext cx="0" cy="0"/>
          <a:chOff x="0" y="0"/>
          <a:chExt cx="0" cy="0"/>
        </a:xfrm>
      </p:grpSpPr>
      <p:sp>
        <p:nvSpPr>
          <p:cNvPr id="64" name="Shape 64"/>
          <p:cNvSpPr/>
          <p:nvPr/>
        </p:nvSpPr>
        <p:spPr>
          <a:xfrm flipV="1">
            <a:off x="2141935"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68" name="Shape 68"/>
          <p:cNvSpPr/>
          <p:nvPr/>
        </p:nvSpPr>
        <p:spPr>
          <a:xfrm>
            <a:off x="7531089" y="240515"/>
            <a:ext cx="1594673" cy="202500"/>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lstStyle/>
          <a:p>
            <a:pPr marL="0" marR="0" lvl="0" indent="0" algn="l" defTabSz="342900"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dirty="0">
                <a:ln>
                  <a:noFill/>
                </a:ln>
                <a:solidFill>
                  <a:srgbClr val="2A2A2A"/>
                </a:solidFill>
                <a:effectLst/>
                <a:uLnTx/>
                <a:uFillTx/>
                <a:latin typeface="Arial"/>
                <a:cs typeface="Arial"/>
                <a:sym typeface="Arial"/>
              </a:rPr>
              <a:t>Working together </a:t>
            </a:r>
            <a:br>
              <a:rPr kumimoji="0" sz="800" b="0" i="0" u="none" strike="noStrike" kern="0" cap="none" spc="0" normalizeH="0" baseline="0" noProof="0" dirty="0">
                <a:ln>
                  <a:noFill/>
                </a:ln>
                <a:solidFill>
                  <a:srgbClr val="2A2A2A"/>
                </a:solidFill>
                <a:effectLst/>
                <a:uLnTx/>
                <a:uFillTx/>
                <a:latin typeface="Arial"/>
                <a:cs typeface="Arial"/>
                <a:sym typeface="Arial"/>
              </a:rPr>
            </a:br>
            <a:r>
              <a:rPr kumimoji="0" sz="800" b="0" i="0" u="none" strike="noStrike" kern="0" cap="none" spc="0" normalizeH="0" baseline="0" noProof="0" dirty="0">
                <a:ln>
                  <a:noFill/>
                </a:ln>
                <a:solidFill>
                  <a:srgbClr val="2A2A2A"/>
                </a:solidFill>
                <a:effectLst/>
                <a:uLnTx/>
                <a:uFillTx/>
                <a:latin typeface="Arial"/>
                <a:cs typeface="Arial"/>
                <a:sym typeface="Arial"/>
              </a:rPr>
              <a:t>(enter working relationship)</a:t>
            </a:r>
          </a:p>
        </p:txBody>
      </p:sp>
      <p:sp>
        <p:nvSpPr>
          <p:cNvPr id="69"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dirty="0"/>
          </a:p>
        </p:txBody>
      </p:sp>
      <p:sp>
        <p:nvSpPr>
          <p:cNvPr id="70" name="Shape 70"/>
          <p:cNvSpPr>
            <a:spLocks noGrp="1"/>
          </p:cNvSpPr>
          <p:nvPr>
            <p:ph type="pic" sz="quarter" idx="14"/>
          </p:nvPr>
        </p:nvSpPr>
        <p:spPr>
          <a:xfrm>
            <a:off x="357793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71" name="Shape 71"/>
          <p:cNvSpPr>
            <a:spLocks noGrp="1"/>
          </p:cNvSpPr>
          <p:nvPr>
            <p:ph type="pic" sz="quarter" idx="15"/>
          </p:nvPr>
        </p:nvSpPr>
        <p:spPr>
          <a:xfrm>
            <a:off x="49281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2" name="Footer Placeholder 1"/>
          <p:cNvSpPr>
            <a:spLocks noGrp="1"/>
          </p:cNvSpPr>
          <p:nvPr>
            <p:ph type="ftr" sz="quarter" idx="16"/>
          </p:nvPr>
        </p:nvSpPr>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14" name="Shape 64"/>
          <p:cNvSpPr/>
          <p:nvPr userDrawn="1"/>
        </p:nvSpPr>
        <p:spPr>
          <a:xfrm flipV="1">
            <a:off x="3490913"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5" name="Shape 64"/>
          <p:cNvSpPr/>
          <p:nvPr userDrawn="1"/>
        </p:nvSpPr>
        <p:spPr>
          <a:xfrm flipV="1">
            <a:off x="4842272"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6" name="Shape 64"/>
          <p:cNvSpPr/>
          <p:nvPr userDrawn="1"/>
        </p:nvSpPr>
        <p:spPr>
          <a:xfrm flipV="1">
            <a:off x="6192441"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8" name="Shape 71"/>
          <p:cNvSpPr>
            <a:spLocks noGrp="1"/>
          </p:cNvSpPr>
          <p:nvPr>
            <p:ph type="pic" sz="quarter" idx="17"/>
          </p:nvPr>
        </p:nvSpPr>
        <p:spPr>
          <a:xfrm>
            <a:off x="6273702"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17" name="Title 2"/>
          <p:cNvSpPr>
            <a:spLocks noGrp="1"/>
          </p:cNvSpPr>
          <p:nvPr>
            <p:ph type="title" hasCustomPrompt="1"/>
          </p:nvPr>
        </p:nvSpPr>
        <p:spPr>
          <a:xfrm>
            <a:off x="197644" y="1039783"/>
            <a:ext cx="8437500" cy="623248"/>
          </a:xfrm>
        </p:spPr>
        <p:txBody>
          <a:bodyPr/>
          <a:lstStyle>
            <a:lvl1pPr>
              <a:defRPr/>
            </a:lvl1pPr>
          </a:lstStyle>
          <a:p>
            <a:r>
              <a:rPr lang="en-US" dirty="0"/>
              <a:t>Presentation title</a:t>
            </a:r>
            <a:endParaRPr lang="en-GB" dirty="0"/>
          </a:p>
        </p:txBody>
      </p:sp>
      <p:sp>
        <p:nvSpPr>
          <p:cNvPr id="19"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dirty="0"/>
              <a:t>Name, job title</a:t>
            </a:r>
            <a:br>
              <a:rPr lang="en-US" dirty="0"/>
            </a:br>
            <a:r>
              <a:rPr lang="en-US" dirty="0"/>
              <a:t>Date</a:t>
            </a:r>
            <a:endParaRPr lang="en-GB" dirty="0"/>
          </a:p>
        </p:txBody>
      </p:sp>
    </p:spTree>
    <p:extLst>
      <p:ext uri="{BB962C8B-B14F-4D97-AF65-F5344CB8AC3E}">
        <p14:creationId xmlns:p14="http://schemas.microsoft.com/office/powerpoint/2010/main" val="2970139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 dark bar">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0" y="4732140"/>
            <a:ext cx="9144000" cy="411361"/>
          </a:xfrm>
          <a:prstGeom prst="rect">
            <a:avLst/>
          </a:prstGeom>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7" name="Shape 48"/>
          <p:cNvSpPr/>
          <p:nvPr userDrawn="1"/>
        </p:nvSpPr>
        <p:spPr>
          <a:xfrm>
            <a:off x="-1" y="-6009"/>
            <a:ext cx="9144002" cy="687642"/>
          </a:xfrm>
          <a:prstGeom prst="rect">
            <a:avLst/>
          </a:prstGeom>
          <a:blipFill>
            <a:blip r:embed="rId2" cstate="print"/>
          </a:blip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pic>
        <p:nvPicPr>
          <p:cNvPr id="14" name="MO_MASTER_for_dark_backg_RBG.png"/>
          <p:cNvPicPr>
            <a:picLocks noChangeAspect="1"/>
          </p:cNvPicPr>
          <p:nvPr userDrawn="1"/>
        </p:nvPicPr>
        <p:blipFill>
          <a:blip r:embed="rId3" cstate="print">
            <a:extLst/>
          </a:blip>
          <a:stretch>
            <a:fillRect/>
          </a:stretch>
        </p:blipFill>
        <p:spPr>
          <a:xfrm>
            <a:off x="67307" y="40500"/>
            <a:ext cx="1803780" cy="565650"/>
          </a:xfrm>
          <a:prstGeom prst="rect">
            <a:avLst/>
          </a:prstGeom>
          <a:ln w="12700">
            <a:miter lim="400000"/>
          </a:ln>
        </p:spPr>
      </p:pic>
      <p:sp>
        <p:nvSpPr>
          <p:cNvPr id="8" name="Title 2"/>
          <p:cNvSpPr>
            <a:spLocks noGrp="1"/>
          </p:cNvSpPr>
          <p:nvPr>
            <p:ph type="title" hasCustomPrompt="1"/>
          </p:nvPr>
        </p:nvSpPr>
        <p:spPr>
          <a:xfrm>
            <a:off x="197644" y="1039783"/>
            <a:ext cx="8437500" cy="623248"/>
          </a:xfrm>
        </p:spPr>
        <p:txBody>
          <a:bodyPr/>
          <a:lstStyle>
            <a:lvl1pPr>
              <a:defRPr/>
            </a:lvl1pPr>
          </a:lstStyle>
          <a:p>
            <a:r>
              <a:rPr lang="en-US" dirty="0"/>
              <a:t>Presentation title</a:t>
            </a:r>
            <a:endParaRPr lang="en-GB" dirty="0"/>
          </a:p>
        </p:txBody>
      </p:sp>
      <p:sp>
        <p:nvSpPr>
          <p:cNvPr id="9"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dirty="0"/>
              <a:t>Name, job title</a:t>
            </a:r>
            <a:br>
              <a:rPr lang="en-US" dirty="0"/>
            </a:br>
            <a:r>
              <a:rPr lang="en-US" dirty="0"/>
              <a:t>Date</a:t>
            </a:r>
            <a:endParaRPr lang="en-GB" dirty="0"/>
          </a:p>
        </p:txBody>
      </p:sp>
    </p:spTree>
    <p:extLst>
      <p:ext uri="{BB962C8B-B14F-4D97-AF65-F5344CB8AC3E}">
        <p14:creationId xmlns:p14="http://schemas.microsoft.com/office/powerpoint/2010/main" val="1515187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 partnerships dark bar">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0" y="4732140"/>
            <a:ext cx="9144000" cy="411361"/>
          </a:xfrm>
          <a:prstGeom prst="rect">
            <a:avLst/>
          </a:prstGeom>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7" name="Shape 48"/>
          <p:cNvSpPr/>
          <p:nvPr userDrawn="1"/>
        </p:nvSpPr>
        <p:spPr>
          <a:xfrm>
            <a:off x="-1" y="-6009"/>
            <a:ext cx="9144002" cy="687642"/>
          </a:xfrm>
          <a:prstGeom prst="rect">
            <a:avLst/>
          </a:prstGeom>
          <a:blipFill>
            <a:blip r:embed="rId2" cstate="print"/>
          </a:blip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sp>
        <p:nvSpPr>
          <p:cNvPr id="9" name="Shape 64"/>
          <p:cNvSpPr/>
          <p:nvPr userDrawn="1"/>
        </p:nvSpPr>
        <p:spPr>
          <a:xfrm flipV="1">
            <a:off x="2141935"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0" name="Shape 68"/>
          <p:cNvSpPr/>
          <p:nvPr userDrawn="1"/>
        </p:nvSpPr>
        <p:spPr>
          <a:xfrm>
            <a:off x="7531089" y="240515"/>
            <a:ext cx="1594673" cy="202500"/>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lstStyle/>
          <a:p>
            <a:pPr marL="0" marR="0" lvl="0" indent="0" algn="l" defTabSz="342900"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dirty="0">
                <a:ln>
                  <a:noFill/>
                </a:ln>
                <a:solidFill>
                  <a:srgbClr val="FFFFFF"/>
                </a:solidFill>
                <a:effectLst/>
                <a:uLnTx/>
                <a:uFillTx/>
                <a:latin typeface="Arial"/>
                <a:cs typeface="Arial"/>
                <a:sym typeface="Arial"/>
              </a:rPr>
              <a:t>Working together </a:t>
            </a:r>
            <a:br>
              <a:rPr kumimoji="0" sz="800" b="0" i="0" u="none" strike="noStrike" kern="0" cap="none" spc="0" normalizeH="0" baseline="0" noProof="0" dirty="0">
                <a:ln>
                  <a:noFill/>
                </a:ln>
                <a:solidFill>
                  <a:srgbClr val="FFFFFF"/>
                </a:solidFill>
                <a:effectLst/>
                <a:uLnTx/>
                <a:uFillTx/>
                <a:latin typeface="Arial"/>
                <a:cs typeface="Arial"/>
                <a:sym typeface="Arial"/>
              </a:rPr>
            </a:br>
            <a:r>
              <a:rPr kumimoji="0" sz="800" b="0" i="0" u="none" strike="noStrike" kern="0" cap="none" spc="0" normalizeH="0" baseline="0" noProof="0" dirty="0">
                <a:ln>
                  <a:noFill/>
                </a:ln>
                <a:solidFill>
                  <a:srgbClr val="FFFFFF"/>
                </a:solidFill>
                <a:effectLst/>
                <a:uLnTx/>
                <a:uFillTx/>
                <a:latin typeface="Arial"/>
                <a:cs typeface="Arial"/>
                <a:sym typeface="Arial"/>
              </a:rPr>
              <a:t>(enter working relationship)</a:t>
            </a:r>
          </a:p>
        </p:txBody>
      </p:sp>
      <p:sp>
        <p:nvSpPr>
          <p:cNvPr id="11"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dirty="0"/>
          </a:p>
        </p:txBody>
      </p:sp>
      <p:sp>
        <p:nvSpPr>
          <p:cNvPr id="14" name="Shape 70"/>
          <p:cNvSpPr>
            <a:spLocks noGrp="1"/>
          </p:cNvSpPr>
          <p:nvPr>
            <p:ph type="pic" sz="quarter" idx="14"/>
          </p:nvPr>
        </p:nvSpPr>
        <p:spPr>
          <a:xfrm>
            <a:off x="357793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15" name="Shape 71"/>
          <p:cNvSpPr>
            <a:spLocks noGrp="1"/>
          </p:cNvSpPr>
          <p:nvPr>
            <p:ph type="pic" sz="quarter" idx="15"/>
          </p:nvPr>
        </p:nvSpPr>
        <p:spPr>
          <a:xfrm>
            <a:off x="49281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16" name="Shape 64"/>
          <p:cNvSpPr/>
          <p:nvPr userDrawn="1"/>
        </p:nvSpPr>
        <p:spPr>
          <a:xfrm flipV="1">
            <a:off x="3490913"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7" name="Shape 64"/>
          <p:cNvSpPr/>
          <p:nvPr userDrawn="1"/>
        </p:nvSpPr>
        <p:spPr>
          <a:xfrm flipV="1">
            <a:off x="4842272"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8" name="Shape 64"/>
          <p:cNvSpPr/>
          <p:nvPr userDrawn="1"/>
        </p:nvSpPr>
        <p:spPr>
          <a:xfrm flipV="1">
            <a:off x="6192441"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9" name="Shape 71"/>
          <p:cNvSpPr>
            <a:spLocks noGrp="1"/>
          </p:cNvSpPr>
          <p:nvPr>
            <p:ph type="pic" sz="quarter" idx="17"/>
          </p:nvPr>
        </p:nvSpPr>
        <p:spPr>
          <a:xfrm>
            <a:off x="6273702"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pic>
        <p:nvPicPr>
          <p:cNvPr id="23" name="MO_MASTER_for_dark_backg_RBG.png"/>
          <p:cNvPicPr>
            <a:picLocks noChangeAspect="1"/>
          </p:cNvPicPr>
          <p:nvPr userDrawn="1"/>
        </p:nvPicPr>
        <p:blipFill>
          <a:blip r:embed="rId3" cstate="print">
            <a:extLst/>
          </a:blip>
          <a:stretch>
            <a:fillRect/>
          </a:stretch>
        </p:blipFill>
        <p:spPr>
          <a:xfrm>
            <a:off x="67307" y="40500"/>
            <a:ext cx="1803780" cy="565650"/>
          </a:xfrm>
          <a:prstGeom prst="rect">
            <a:avLst/>
          </a:prstGeom>
          <a:ln w="12700">
            <a:miter lim="400000"/>
          </a:ln>
        </p:spPr>
      </p:pic>
      <p:sp>
        <p:nvSpPr>
          <p:cNvPr id="20" name="Title 2"/>
          <p:cNvSpPr>
            <a:spLocks noGrp="1"/>
          </p:cNvSpPr>
          <p:nvPr>
            <p:ph type="title" hasCustomPrompt="1"/>
          </p:nvPr>
        </p:nvSpPr>
        <p:spPr>
          <a:xfrm>
            <a:off x="197644" y="1039783"/>
            <a:ext cx="8437500" cy="623248"/>
          </a:xfrm>
        </p:spPr>
        <p:txBody>
          <a:bodyPr/>
          <a:lstStyle>
            <a:lvl1pPr>
              <a:defRPr/>
            </a:lvl1pPr>
          </a:lstStyle>
          <a:p>
            <a:r>
              <a:rPr lang="en-US" dirty="0"/>
              <a:t>Presentation title</a:t>
            </a:r>
            <a:endParaRPr lang="en-GB" dirty="0"/>
          </a:p>
        </p:txBody>
      </p:sp>
      <p:sp>
        <p:nvSpPr>
          <p:cNvPr id="24"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dirty="0"/>
              <a:t>Name, job title</a:t>
            </a:r>
            <a:br>
              <a:rPr lang="en-US" dirty="0"/>
            </a:br>
            <a:r>
              <a:rPr lang="en-US" dirty="0"/>
              <a:t>Date</a:t>
            </a:r>
            <a:endParaRPr lang="en-GB" dirty="0"/>
          </a:p>
        </p:txBody>
      </p:sp>
    </p:spTree>
    <p:extLst>
      <p:ext uri="{BB962C8B-B14F-4D97-AF65-F5344CB8AC3E}">
        <p14:creationId xmlns:p14="http://schemas.microsoft.com/office/powerpoint/2010/main" val="158205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 1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dirty="0"/>
              <a:t>Slide title</a:t>
            </a:r>
            <a:endParaRPr lang="en-GB" dirty="0"/>
          </a:p>
        </p:txBody>
      </p:sp>
      <p:sp>
        <p:nvSpPr>
          <p:cNvPr id="4" name="Footer Placeholder 3"/>
          <p:cNvSpPr>
            <a:spLocks noGrp="1"/>
          </p:cNvSpPr>
          <p:nvPr>
            <p:ph type="ftr" sz="quarter" idx="12"/>
          </p:nvPr>
        </p:nvSpPr>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197644" y="1770460"/>
            <a:ext cx="8424863" cy="2705100"/>
          </a:xfrm>
          <a:prstGeom prst="rect">
            <a:avLst/>
          </a:prstGeom>
        </p:spPr>
        <p:txBody>
          <a:bodyPr>
            <a:noAutofit/>
          </a:bodyPr>
          <a:lstStyle>
            <a:lvl1pPr>
              <a:defRPr/>
            </a:lvl1pPr>
          </a:lstStyle>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dirty="0" err="1"/>
              <a:t>air</a:t>
            </a:r>
            <a:r>
              <a:rPr lang="en-GB" dirty="0"/>
              <a:t> mass thunderstorm climate </a:t>
            </a:r>
            <a:r>
              <a:rPr lang="en-GB" dirty="0" err="1"/>
              <a:t>climate</a:t>
            </a:r>
            <a:r>
              <a:rPr lang="en-GB" dirty="0"/>
              <a:t> analysis centre (</a:t>
            </a:r>
            <a:r>
              <a:rPr lang="en-GB" dirty="0" err="1"/>
              <a:t>cac</a:t>
            </a:r>
            <a:r>
              <a:rPr lang="en-GB" dirty="0"/>
              <a:t>) cloud cloudburst downdraught geostrophic wind hydrometeor icing mean sea level oceanography overcast rotor cloud salt water snowflakes snow squall stable/stability </a:t>
            </a:r>
            <a:r>
              <a:rPr lang="en-GB" dirty="0" err="1"/>
              <a:t>stratiform</a:t>
            </a:r>
            <a:r>
              <a:rPr lang="en-GB" dirty="0"/>
              <a:t> summation layer amount sun pillar </a:t>
            </a:r>
            <a:r>
              <a:rPr lang="en-GB" dirty="0" err="1"/>
              <a:t>updraught</a:t>
            </a:r>
            <a:r>
              <a:rPr lang="en-GB" dirty="0"/>
              <a:t> upslope effect warning waterspout wind vane. </a:t>
            </a:r>
          </a:p>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dirty="0" err="1"/>
              <a:t>air</a:t>
            </a:r>
            <a:r>
              <a:rPr lang="en-GB" dirty="0"/>
              <a:t> mass thunderstorm climate </a:t>
            </a:r>
            <a:r>
              <a:rPr lang="en-GB" dirty="0" err="1"/>
              <a:t>climate</a:t>
            </a:r>
            <a:r>
              <a:rPr lang="en-GB" dirty="0"/>
              <a:t> analysis.</a:t>
            </a:r>
          </a:p>
          <a:p>
            <a:pPr lvl="0"/>
            <a:endParaRPr lang="en-US" dirty="0"/>
          </a:p>
        </p:txBody>
      </p:sp>
    </p:spTree>
    <p:extLst>
      <p:ext uri="{BB962C8B-B14F-4D97-AF65-F5344CB8AC3E}">
        <p14:creationId xmlns:p14="http://schemas.microsoft.com/office/powerpoint/2010/main" val="3876503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 2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dirty="0"/>
              <a:t>Slide title</a:t>
            </a:r>
            <a:endParaRPr lang="en-GB" dirty="0"/>
          </a:p>
        </p:txBody>
      </p:sp>
      <p:sp>
        <p:nvSpPr>
          <p:cNvPr id="4" name="Footer Placeholder 3"/>
          <p:cNvSpPr>
            <a:spLocks noGrp="1"/>
          </p:cNvSpPr>
          <p:nvPr>
            <p:ph type="ftr" sz="quarter" idx="12"/>
          </p:nvPr>
        </p:nvSpPr>
        <p:spPr/>
        <p:txBody>
          <a:bodyPr/>
          <a:lstStyle>
            <a:lvl1pPr defTabSz="219075" hangingPunct="0">
              <a:defRPr/>
            </a:lvl1pPr>
          </a:lstStyle>
          <a:p>
            <a:r>
              <a:rPr lang="en-GB" kern="0" dirty="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197645" y="1770460"/>
            <a:ext cx="4050506" cy="2705100"/>
          </a:xfrm>
          <a:prstGeom prst="rect">
            <a:avLst/>
          </a:prstGeom>
        </p:spPr>
        <p:txBody>
          <a:bodyPr numCol="1" spcCol="0">
            <a:noAutofit/>
          </a:bodyPr>
          <a:lstStyle>
            <a:lvl1pPr>
              <a:defRPr/>
            </a:lvl1pPr>
          </a:lstStyle>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dirty="0" err="1"/>
              <a:t>air</a:t>
            </a:r>
            <a:r>
              <a:rPr lang="en-GB" dirty="0"/>
              <a:t> mass thunderstorm climate </a:t>
            </a:r>
            <a:r>
              <a:rPr lang="en-GB" dirty="0" err="1"/>
              <a:t>climate</a:t>
            </a:r>
            <a:r>
              <a:rPr lang="en-GB" dirty="0"/>
              <a:t> analysis centre (</a:t>
            </a:r>
            <a:r>
              <a:rPr lang="en-GB" dirty="0" err="1"/>
              <a:t>cac</a:t>
            </a:r>
            <a:r>
              <a:rPr lang="en-GB" dirty="0"/>
              <a:t>) cloud cloudburst downdraught geostrophic wind hydrometeor icing mean sea level oceanography overcast rotor cloud salt water snowflakes</a:t>
            </a:r>
            <a:endParaRPr lang="en-US" dirty="0"/>
          </a:p>
        </p:txBody>
      </p:sp>
      <p:sp>
        <p:nvSpPr>
          <p:cNvPr id="6" name="Text Placeholder 4"/>
          <p:cNvSpPr>
            <a:spLocks noGrp="1"/>
          </p:cNvSpPr>
          <p:nvPr>
            <p:ph type="body" sz="quarter" idx="13" hasCustomPrompt="1"/>
          </p:nvPr>
        </p:nvSpPr>
        <p:spPr>
          <a:xfrm>
            <a:off x="4585693" y="1770460"/>
            <a:ext cx="4050506" cy="2705100"/>
          </a:xfrm>
          <a:prstGeom prst="rect">
            <a:avLst/>
          </a:prstGeom>
        </p:spPr>
        <p:txBody>
          <a:bodyPr numCol="1" spcCol="0">
            <a:noAutofit/>
          </a:bodyPr>
          <a:lstStyle>
            <a:lvl1pPr>
              <a:defRPr/>
            </a:lvl1pPr>
          </a:lstStyle>
          <a:p>
            <a:pPr lvl="0"/>
            <a:r>
              <a:rPr lang="en-GB" dirty="0"/>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dirty="0" err="1"/>
              <a:t>air</a:t>
            </a:r>
            <a:r>
              <a:rPr lang="en-GB" dirty="0"/>
              <a:t> mass thunderstorm climate </a:t>
            </a:r>
            <a:r>
              <a:rPr lang="en-GB" dirty="0" err="1"/>
              <a:t>climate</a:t>
            </a:r>
            <a:r>
              <a:rPr lang="en-GB" dirty="0"/>
              <a:t> analysis centre (</a:t>
            </a:r>
            <a:r>
              <a:rPr lang="en-GB" dirty="0" err="1"/>
              <a:t>cac</a:t>
            </a:r>
            <a:r>
              <a:rPr lang="en-GB" dirty="0"/>
              <a:t>) cloud cloudburst downdraught geostrophic wind hydrometeor icing mean sea level oceanography overcast rotor cloud salt water snowflakes</a:t>
            </a:r>
            <a:endParaRPr lang="en-US" dirty="0"/>
          </a:p>
        </p:txBody>
      </p:sp>
    </p:spTree>
    <p:extLst>
      <p:ext uri="{BB962C8B-B14F-4D97-AF65-F5344CB8AC3E}">
        <p14:creationId xmlns:p14="http://schemas.microsoft.com/office/powerpoint/2010/main" val="135340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3" name="MO_MASTER_black_mono_for_light_backg_RBG.png"/>
          <p:cNvPicPr>
            <a:picLocks noChangeAspect="1"/>
          </p:cNvPicPr>
          <p:nvPr/>
        </p:nvPicPr>
        <p:blipFill>
          <a:blip r:embed="rId30" cstate="print">
            <a:extLst/>
          </a:blip>
          <a:stretch>
            <a:fillRect/>
          </a:stretch>
        </p:blipFill>
        <p:spPr>
          <a:xfrm>
            <a:off x="65664" y="40425"/>
            <a:ext cx="1805643" cy="566234"/>
          </a:xfrm>
          <a:prstGeom prst="rect">
            <a:avLst/>
          </a:prstGeom>
          <a:ln w="12700">
            <a:miter lim="400000"/>
          </a:ln>
        </p:spPr>
      </p:pic>
      <p:sp>
        <p:nvSpPr>
          <p:cNvPr id="4" name="Footer Placeholder 5"/>
          <p:cNvSpPr>
            <a:spLocks noGrp="1"/>
          </p:cNvSpPr>
          <p:nvPr>
            <p:ph type="ftr" sz="quarter" idx="3"/>
          </p:nvPr>
        </p:nvSpPr>
        <p:spPr>
          <a:xfrm>
            <a:off x="0" y="4732140"/>
            <a:ext cx="9144000" cy="411361"/>
          </a:xfrm>
          <a:prstGeom prst="rect">
            <a:avLst/>
          </a:prstGeom>
          <a:solidFill>
            <a:schemeClr val="bg1"/>
          </a:solidFill>
        </p:spPr>
        <p:txBody>
          <a:bodyPr vert="horz" lIns="252000" tIns="36000" rIns="68580" bIns="27000" rtlCol="0" anchor="ctr"/>
          <a:lstStyle>
            <a:lvl1pPr algn="l" defTabSz="219075" hangingPunct="0">
              <a:defRPr sz="800">
                <a:solidFill>
                  <a:schemeClr val="tx1"/>
                </a:solidFill>
                <a:latin typeface="+mn-lt"/>
              </a:defRPr>
            </a:lvl1p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5" name="Title Placeholder 4"/>
          <p:cNvSpPr>
            <a:spLocks noGrp="1"/>
          </p:cNvSpPr>
          <p:nvPr>
            <p:ph type="title"/>
          </p:nvPr>
        </p:nvSpPr>
        <p:spPr>
          <a:xfrm>
            <a:off x="197644" y="1039783"/>
            <a:ext cx="8437500" cy="623248"/>
          </a:xfrm>
          <a:prstGeom prst="rect">
            <a:avLst/>
          </a:prstGeom>
        </p:spPr>
        <p:txBody>
          <a:bodyPr vert="horz" wrap="square" lIns="68580" tIns="34290" rIns="68580" bIns="34290" rtlCol="0" anchor="t" anchorCtr="0">
            <a:spAutoFit/>
          </a:bodyPr>
          <a:lstStyle/>
          <a:p>
            <a:r>
              <a:rPr lang="en-US"/>
              <a:t>Click to edit Master title style</a:t>
            </a:r>
            <a:endParaRPr lang="en-GB" dirty="0"/>
          </a:p>
        </p:txBody>
      </p:sp>
      <p:sp>
        <p:nvSpPr>
          <p:cNvPr id="2" name="Text Placeholder 1"/>
          <p:cNvSpPr>
            <a:spLocks noGrp="1"/>
          </p:cNvSpPr>
          <p:nvPr>
            <p:ph type="body" idx="1"/>
          </p:nvPr>
        </p:nvSpPr>
        <p:spPr>
          <a:xfrm>
            <a:off x="197644" y="1761531"/>
            <a:ext cx="4050507" cy="2704360"/>
          </a:xfrm>
          <a:prstGeom prst="rect">
            <a:avLst/>
          </a:prstGeom>
        </p:spPr>
        <p:txBody>
          <a:bodyPr vert="horz" lIns="68580" tIns="34290" rIns="68580" bIns="34290" rtlCol="0">
            <a:noAutofit/>
          </a:bodyPr>
          <a:lstStyle/>
          <a:p>
            <a:pPr lvl="0"/>
            <a:r>
              <a:rPr lang="en-US" dirty="0"/>
              <a:t>Edit Master text styles</a:t>
            </a:r>
          </a:p>
          <a:p>
            <a:pPr lvl="1"/>
            <a:r>
              <a:rPr lang="en-US" dirty="0"/>
              <a:t>Second level</a:t>
            </a:r>
          </a:p>
          <a:p>
            <a:pPr lvl="5"/>
            <a:r>
              <a:rPr lang="en-US" dirty="0"/>
              <a:t>Third level</a:t>
            </a:r>
          </a:p>
          <a:p>
            <a:pPr lvl="6"/>
            <a:r>
              <a:rPr lang="en-US" dirty="0"/>
              <a:t>Fourth level</a:t>
            </a:r>
          </a:p>
          <a:p>
            <a:pPr lvl="7"/>
            <a:r>
              <a:rPr lang="en-US" dirty="0"/>
              <a:t>Fifth level</a:t>
            </a:r>
            <a:endParaRPr lang="en-GB" dirty="0"/>
          </a:p>
        </p:txBody>
      </p:sp>
    </p:spTree>
    <p:extLst>
      <p:ext uri="{BB962C8B-B14F-4D97-AF65-F5344CB8AC3E}">
        <p14:creationId xmlns:p14="http://schemas.microsoft.com/office/powerpoint/2010/main" val="18061643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7"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8"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marL="0" marR="0" indent="0" algn="l" defTabSz="219075" rtl="0" eaLnBrk="1" latinLnBrk="0" hangingPunct="1">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j-lt"/>
          <a:ea typeface="+mn-ea"/>
          <a:cs typeface="+mn-cs"/>
          <a:sym typeface="Helvetica Light"/>
        </a:defRPr>
      </a:lvl1pPr>
      <a:lvl2pPr marL="0" marR="0" indent="857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2pPr>
      <a:lvl3pPr marL="0" marR="0" indent="1714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3pPr>
      <a:lvl4pPr marL="0" marR="0" indent="2571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4pPr>
      <a:lvl5pPr marL="0" marR="0" indent="3429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5pPr>
      <a:lvl6pPr marL="0" marR="0" indent="4286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6pPr>
      <a:lvl7pPr marL="0" marR="0" indent="5143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7pPr>
      <a:lvl8pPr marL="0" marR="0" indent="6000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8pPr>
      <a:lvl9pPr marL="0" marR="0" indent="6858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9pPr>
    </p:titleStyle>
    <p:bodyStyle>
      <a:lvl1pPr marL="0" marR="0" indent="0" algn="l" defTabSz="219075" rtl="0" eaLnBrk="1" latinLnBrk="0" hangingPunct="1">
        <a:lnSpc>
          <a:spcPct val="100000"/>
        </a:lnSpc>
        <a:spcBef>
          <a:spcPts val="788"/>
        </a:spcBef>
        <a:spcAft>
          <a:spcPts val="0"/>
        </a:spcAft>
        <a:buClrTx/>
        <a:buSzPct val="75000"/>
        <a:buFontTx/>
        <a:buNone/>
        <a:tabLst/>
        <a:defRPr sz="1500" b="0" i="0" u="none" strike="noStrike" cap="none" spc="0" baseline="0">
          <a:ln>
            <a:noFill/>
          </a:ln>
          <a:solidFill>
            <a:schemeClr val="tx1"/>
          </a:solidFill>
          <a:uFillTx/>
          <a:latin typeface="+mj-lt"/>
          <a:ea typeface="+mn-ea"/>
          <a:cs typeface="+mn-cs"/>
          <a:sym typeface="Helvetica Light"/>
        </a:defRPr>
      </a:lvl1pPr>
      <a:lvl2pPr marL="180000" marR="0" indent="-180000" algn="l" defTabSz="219075" rtl="0" eaLnBrk="1" latinLnBrk="0" hangingPunct="1">
        <a:lnSpc>
          <a:spcPct val="100000"/>
        </a:lnSpc>
        <a:spcBef>
          <a:spcPts val="600"/>
        </a:spcBef>
        <a:spcAft>
          <a:spcPts val="600"/>
        </a:spcAft>
        <a:buClrTx/>
        <a:buSzPct val="75000"/>
        <a:buFont typeface="Arial" panose="020B0604020202020204" pitchFamily="34" charset="0"/>
        <a:buChar char="•"/>
        <a:tabLst/>
        <a:defRPr sz="1600" b="0" i="0" u="none" strike="noStrike" cap="none" spc="0" baseline="0">
          <a:ln>
            <a:noFill/>
          </a:ln>
          <a:solidFill>
            <a:schemeClr val="tx1"/>
          </a:solidFill>
          <a:uFillTx/>
          <a:latin typeface="+mn-lt"/>
          <a:ea typeface="+mn-ea"/>
          <a:cs typeface="+mn-cs"/>
          <a:sym typeface="Helvetica Light"/>
        </a:defRPr>
      </a:lvl2pPr>
      <a:lvl3pPr marL="285750" marR="0" indent="-285750" algn="l" defTabSz="219075" rtl="0" eaLnBrk="1" latinLnBrk="0" hangingPunct="1">
        <a:lnSpc>
          <a:spcPct val="100000"/>
        </a:lnSpc>
        <a:spcBef>
          <a:spcPts val="788"/>
        </a:spcBef>
        <a:spcAft>
          <a:spcPts val="0"/>
        </a:spcAft>
        <a:buClrTx/>
        <a:buSzPct val="75000"/>
        <a:buFont typeface="Arial" panose="020B0604020202020204" pitchFamily="34" charset="0"/>
        <a:buChar char="•"/>
        <a:tabLst/>
        <a:defRPr sz="1500" b="0" i="0" u="none" strike="noStrike" cap="none" spc="0" baseline="0">
          <a:ln>
            <a:noFill/>
          </a:ln>
          <a:solidFill>
            <a:schemeClr val="tx1"/>
          </a:solidFill>
          <a:uFillTx/>
          <a:latin typeface="+mn-lt"/>
          <a:ea typeface="+mn-ea"/>
          <a:cs typeface="+mn-cs"/>
          <a:sym typeface="Helvetica Light"/>
        </a:defRPr>
      </a:lvl3pPr>
      <a:lvl4pPr marL="286425" marR="0" indent="-285750" algn="l" defTabSz="67500" rtl="0" eaLnBrk="1" latinLnBrk="0" hangingPunct="1">
        <a:lnSpc>
          <a:spcPct val="100000"/>
        </a:lnSpc>
        <a:spcBef>
          <a:spcPts val="788"/>
        </a:spcBef>
        <a:spcAft>
          <a:spcPts val="0"/>
        </a:spcAft>
        <a:buClr>
          <a:schemeClr val="tx1"/>
        </a:buClr>
        <a:buSzPct val="75000"/>
        <a:buFont typeface="Arial" panose="020B0604020202020204" pitchFamily="34" charset="0"/>
        <a:buChar char="•"/>
        <a:tabLst>
          <a:tab pos="67500" algn="l"/>
        </a:tabLst>
        <a:defRPr sz="1500" b="0" i="0" u="none" strike="noStrike" cap="none" spc="0" baseline="0">
          <a:ln>
            <a:noFill/>
          </a:ln>
          <a:solidFill>
            <a:schemeClr val="tx1"/>
          </a:solidFill>
          <a:uFillTx/>
          <a:latin typeface="+mn-lt"/>
          <a:ea typeface="+mn-ea"/>
          <a:cs typeface="+mn-cs"/>
          <a:sym typeface="Helvetica Light"/>
        </a:defRPr>
      </a:lvl4pPr>
      <a:lvl5pPr marL="285750" marR="0" indent="-285750" algn="l" defTabSz="219075" rtl="0" eaLnBrk="1" latinLnBrk="0" hangingPunct="1">
        <a:lnSpc>
          <a:spcPct val="100000"/>
        </a:lnSpc>
        <a:spcBef>
          <a:spcPts val="1575"/>
        </a:spcBef>
        <a:spcAft>
          <a:spcPts val="0"/>
        </a:spcAft>
        <a:buClrTx/>
        <a:buSzPct val="75000"/>
        <a:buFont typeface="Arial" panose="020B0604020202020204" pitchFamily="34" charset="0"/>
        <a:buChar char="•"/>
        <a:tabLst/>
        <a:defRPr sz="1500" b="0" i="0" u="none" strike="noStrike" cap="none" spc="0" baseline="0">
          <a:ln>
            <a:noFill/>
          </a:ln>
          <a:solidFill>
            <a:schemeClr val="tx1"/>
          </a:solidFill>
          <a:uFillTx/>
          <a:latin typeface="+mn-lt"/>
          <a:ea typeface="+mn-ea"/>
          <a:cs typeface="+mn-cs"/>
          <a:sym typeface="Helvetica Light"/>
        </a:defRPr>
      </a:lvl5pPr>
      <a:lvl6pPr marL="540000" marR="0" indent="-180000" algn="l" defTabSz="219075" rtl="0" eaLnBrk="1" latinLnBrk="0" hangingPunct="1">
        <a:lnSpc>
          <a:spcPct val="100000"/>
        </a:lnSpc>
        <a:spcBef>
          <a:spcPts val="0"/>
        </a:spcBef>
        <a:spcAft>
          <a:spcPts val="0"/>
        </a:spcAft>
        <a:buClrTx/>
        <a:buSzPct val="75000"/>
        <a:buFontTx/>
        <a:buChar char="•"/>
        <a:tabLst/>
        <a:defRPr sz="1600" b="0" i="0" u="none" strike="noStrike" cap="none" spc="0" baseline="0">
          <a:ln>
            <a:noFill/>
          </a:ln>
          <a:solidFill>
            <a:srgbClr val="000000"/>
          </a:solidFill>
          <a:uFillTx/>
          <a:latin typeface="+mn-lt"/>
          <a:ea typeface="+mn-ea"/>
          <a:cs typeface="+mn-cs"/>
          <a:sym typeface="Helvetica Light"/>
        </a:defRPr>
      </a:lvl6pPr>
      <a:lvl7pPr marL="900000" marR="0" indent="-180000" algn="l" defTabSz="219075" rtl="0" eaLnBrk="1" latinLnBrk="0" hangingPunct="1">
        <a:lnSpc>
          <a:spcPct val="100000"/>
        </a:lnSpc>
        <a:spcBef>
          <a:spcPts val="600"/>
        </a:spcBef>
        <a:spcAft>
          <a:spcPts val="600"/>
        </a:spcAft>
        <a:buClrTx/>
        <a:buSzPct val="75000"/>
        <a:buFontTx/>
        <a:buChar char="•"/>
        <a:tabLst/>
        <a:defRPr sz="1600" b="0" i="0" u="none" strike="noStrike" cap="none" spc="0" baseline="0">
          <a:ln>
            <a:noFill/>
          </a:ln>
          <a:solidFill>
            <a:srgbClr val="000000"/>
          </a:solidFill>
          <a:uFillTx/>
          <a:latin typeface="+mn-lt"/>
          <a:ea typeface="+mn-ea"/>
          <a:cs typeface="+mn-cs"/>
          <a:sym typeface="Helvetica Light"/>
        </a:defRPr>
      </a:lvl7pPr>
      <a:lvl8pPr marL="1260000" marR="0" indent="-180000" algn="l" defTabSz="219075" rtl="0" eaLnBrk="1" latinLnBrk="0" hangingPunct="1">
        <a:lnSpc>
          <a:spcPct val="100000"/>
        </a:lnSpc>
        <a:spcBef>
          <a:spcPts val="600"/>
        </a:spcBef>
        <a:spcAft>
          <a:spcPts val="600"/>
        </a:spcAft>
        <a:buClrTx/>
        <a:buSzPct val="75000"/>
        <a:buFontTx/>
        <a:buChar char="•"/>
        <a:tabLst/>
        <a:defRPr sz="1600" b="0" i="0" u="none" strike="noStrike" cap="none" spc="0" baseline="0">
          <a:ln>
            <a:noFill/>
          </a:ln>
          <a:solidFill>
            <a:srgbClr val="000000"/>
          </a:solidFill>
          <a:uFillTx/>
          <a:latin typeface="+mn-lt"/>
          <a:ea typeface="+mn-ea"/>
          <a:cs typeface="+mn-cs"/>
          <a:sym typeface="Helvetica Light"/>
        </a:defRPr>
      </a:lvl8pPr>
      <a:lvl9pPr marL="1565011" marR="0" indent="-231511" algn="l" defTabSz="219075" rtl="0" eaLnBrk="1" latinLnBrk="0" hangingPunct="1">
        <a:lnSpc>
          <a:spcPct val="100000"/>
        </a:lnSpc>
        <a:spcBef>
          <a:spcPts val="1575"/>
        </a:spcBef>
        <a:spcAft>
          <a:spcPts val="0"/>
        </a:spcAft>
        <a:buClrTx/>
        <a:buSzPct val="75000"/>
        <a:buFontTx/>
        <a:buChar char="•"/>
        <a:tabLst/>
        <a:defRPr sz="19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219075"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1pPr>
      <a:lvl2pPr marL="0" marR="0" indent="85725" algn="ctr" defTabSz="219075"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2pPr>
      <a:lvl3pPr marL="0" marR="0" indent="171450" algn="ctr" defTabSz="219075"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3pPr>
      <a:lvl4pPr marL="0" marR="0" indent="257175" algn="ctr" defTabSz="219075"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4pPr>
      <a:lvl5pPr marL="0" marR="0" indent="342900" algn="ctr" defTabSz="219075"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5pPr>
      <a:lvl6pPr marL="0" marR="0" indent="428625" algn="ctr" defTabSz="219075"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6pPr>
      <a:lvl7pPr marL="0" marR="0" indent="514350" algn="ctr" defTabSz="219075"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7pPr>
      <a:lvl8pPr marL="0" marR="0" indent="600075" algn="ctr" defTabSz="219075"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8pPr>
      <a:lvl9pPr marL="0" marR="0" indent="685800" algn="ctr" defTabSz="219075"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9pPr>
    </p:otherStyle>
  </p:txStyles>
  <p:extLst mod="1">
    <p:ext uri="{27BBF7A9-308A-43DC-89C8-2F10F3537804}">
      <p15:sldGuideLst xmlns:p15="http://schemas.microsoft.com/office/powerpoint/2012/main">
        <p15:guide id="4" pos="332">
          <p15:clr>
            <a:srgbClr val="F26B43"/>
          </p15:clr>
        </p15:guide>
        <p15:guide id="5" pos="423">
          <p15:clr>
            <a:srgbClr val="F26B43"/>
          </p15:clr>
        </p15:guide>
        <p15:guide id="14" pos="14507">
          <p15:clr>
            <a:srgbClr val="F26B43"/>
          </p15:clr>
        </p15:guide>
        <p15:guide id="15" orient="horz" pos="7949">
          <p15:clr>
            <a:srgbClr val="F26B43"/>
          </p15:clr>
        </p15:guide>
        <p15:guide id="16" orient="horz" pos="7518">
          <p15:clr>
            <a:srgbClr val="F26B43"/>
          </p15:clr>
        </p15:guide>
        <p15:guide id="17" orient="horz" pos="1735">
          <p15:clr>
            <a:srgbClr val="F26B43"/>
          </p15:clr>
        </p15:guide>
        <p15:guide id="18" orient="horz" pos="2959">
          <p15:clr>
            <a:srgbClr val="F26B43"/>
          </p15:clr>
        </p15:guide>
        <p15:guide id="19" orient="horz" pos="2506">
          <p15:clr>
            <a:srgbClr val="F26B43"/>
          </p15:clr>
        </p15:guide>
        <p15:guide id="20" pos="4664">
          <p15:clr>
            <a:srgbClr val="F26B43"/>
          </p15:clr>
        </p15:guide>
        <p15:guide id="21" pos="9585">
          <p15:clr>
            <a:srgbClr val="F26B43"/>
          </p15:clr>
        </p15:guide>
        <p15:guide id="22" pos="5231">
          <p15:clr>
            <a:srgbClr val="F26B43"/>
          </p15:clr>
        </p15:guide>
        <p15:guide id="23" pos="10152">
          <p15:clr>
            <a:srgbClr val="F26B43"/>
          </p15:clr>
        </p15:guide>
        <p15:guide id="24" pos="7136">
          <p15:clr>
            <a:srgbClr val="F26B43"/>
          </p15:clr>
        </p15:guide>
        <p15:guide id="25" pos="76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hyperlink" Target="http://exvmogwebprod01/~regimes/decider/home.shtml" TargetMode="External"/><Relationship Id="rId2" Type="http://schemas.openxmlformats.org/officeDocument/2006/relationships/image" Target="../media/image27.png"/><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2.png"/><Relationship Id="rId1" Type="http://schemas.openxmlformats.org/officeDocument/2006/relationships/slideLayout" Target="../slideLayouts/slideLayout28.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xml"/><Relationship Id="rId1" Type="http://schemas.openxmlformats.org/officeDocument/2006/relationships/slideLayout" Target="../slideLayouts/slideLayout2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97644" y="1039783"/>
            <a:ext cx="8437500" cy="877163"/>
          </a:xfrm>
        </p:spPr>
        <p:txBody>
          <a:bodyPr/>
          <a:lstStyle/>
          <a:p>
            <a:r>
              <a:rPr lang="en-GB" sz="1750" b="1" dirty="0"/>
              <a:t>Strategies for optimising operational</a:t>
            </a:r>
            <a:br>
              <a:rPr lang="en-GB" sz="1750" b="1" dirty="0"/>
            </a:br>
            <a:r>
              <a:rPr lang="en-GB" sz="1750" b="1" dirty="0"/>
              <a:t>decisions using probabilistic marine</a:t>
            </a:r>
            <a:br>
              <a:rPr lang="en-GB" sz="1750" b="1" dirty="0"/>
            </a:br>
            <a:r>
              <a:rPr lang="en-GB" sz="1750" b="1" dirty="0"/>
              <a:t>forecasts</a:t>
            </a:r>
          </a:p>
        </p:txBody>
      </p:sp>
      <p:sp>
        <p:nvSpPr>
          <p:cNvPr id="14" name="Text Placeholder 13"/>
          <p:cNvSpPr>
            <a:spLocks noGrp="1"/>
          </p:cNvSpPr>
          <p:nvPr>
            <p:ph type="body" sz="quarter" idx="10"/>
          </p:nvPr>
        </p:nvSpPr>
        <p:spPr>
          <a:xfrm>
            <a:off x="197644" y="1925980"/>
            <a:ext cx="8437500" cy="611706"/>
          </a:xfrm>
        </p:spPr>
        <p:txBody>
          <a:bodyPr/>
          <a:lstStyle/>
          <a:p>
            <a:r>
              <a:rPr lang="en-GB" dirty="0"/>
              <a:t>Dr Edward Steele </a:t>
            </a:r>
          </a:p>
          <a:p>
            <a:r>
              <a:rPr lang="en-GB" dirty="0"/>
              <a:t>Presented by Dr John Siddorn</a:t>
            </a:r>
          </a:p>
        </p:txBody>
      </p:sp>
      <p:sp>
        <p:nvSpPr>
          <p:cNvPr id="4" name="Footer Placeholder 3"/>
          <p:cNvSpPr>
            <a:spLocks noGrp="1"/>
          </p:cNvSpPr>
          <p:nvPr>
            <p:ph type="ftr" sz="quarter" idx="11"/>
          </p:nvPr>
        </p:nvSpPr>
        <p:spPr/>
        <p:txBody>
          <a:bodyPr/>
          <a:lstStyle/>
          <a:p>
            <a:r>
              <a:rPr lang="en-GB" kern="0" dirty="0">
                <a:sym typeface="Helvetica Light"/>
              </a:rPr>
              <a:t>www.metoffice.gov.uk																									                       © Crown Copyright 2017, Met Office</a:t>
            </a:r>
          </a:p>
        </p:txBody>
      </p:sp>
    </p:spTree>
    <p:extLst>
      <p:ext uri="{BB962C8B-B14F-4D97-AF65-F5344CB8AC3E}">
        <p14:creationId xmlns:p14="http://schemas.microsoft.com/office/powerpoint/2010/main" val="3409231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5368" y="920583"/>
            <a:ext cx="5318518" cy="1994445"/>
          </a:xfrm>
          <a:prstGeom prst="rect">
            <a:avLst/>
          </a:prstGeom>
        </p:spPr>
      </p:pic>
      <p:grpSp>
        <p:nvGrpSpPr>
          <p:cNvPr id="11" name="Group 10"/>
          <p:cNvGrpSpPr>
            <a:grpSpLocks noChangeAspect="1"/>
          </p:cNvGrpSpPr>
          <p:nvPr/>
        </p:nvGrpSpPr>
        <p:grpSpPr>
          <a:xfrm>
            <a:off x="3491457" y="1731398"/>
            <a:ext cx="5322429" cy="3209315"/>
            <a:chOff x="4589418" y="2112714"/>
            <a:chExt cx="4224468" cy="2547268"/>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9418" y="3075806"/>
              <a:ext cx="4224468" cy="1584176"/>
            </a:xfrm>
            <a:prstGeom prst="rect">
              <a:avLst/>
            </a:prstGeom>
          </p:spPr>
        </p:pic>
        <p:sp>
          <p:nvSpPr>
            <p:cNvPr id="15" name="Curved Left Arrow 14"/>
            <p:cNvSpPr/>
            <p:nvPr/>
          </p:nvSpPr>
          <p:spPr>
            <a:xfrm>
              <a:off x="8230676" y="2112714"/>
              <a:ext cx="583210" cy="1602168"/>
            </a:xfrm>
            <a:prstGeom prst="curvedLeftArrow">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16" name="Group 15"/>
          <p:cNvGrpSpPr>
            <a:grpSpLocks noChangeAspect="1"/>
          </p:cNvGrpSpPr>
          <p:nvPr/>
        </p:nvGrpSpPr>
        <p:grpSpPr>
          <a:xfrm>
            <a:off x="6382595" y="3796770"/>
            <a:ext cx="2132157" cy="486480"/>
            <a:chOff x="7010400" y="3714882"/>
            <a:chExt cx="1580276" cy="360561"/>
          </a:xfrm>
        </p:grpSpPr>
        <p:sp>
          <p:nvSpPr>
            <p:cNvPr id="17" name="Oval 16"/>
            <p:cNvSpPr/>
            <p:nvPr/>
          </p:nvSpPr>
          <p:spPr>
            <a:xfrm>
              <a:off x="7010400" y="3714882"/>
              <a:ext cx="360000" cy="3600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p:cNvSpPr/>
            <p:nvPr/>
          </p:nvSpPr>
          <p:spPr>
            <a:xfrm>
              <a:off x="8230676" y="3715443"/>
              <a:ext cx="360000" cy="3600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 name="Rectangle 3"/>
          <p:cNvSpPr/>
          <p:nvPr/>
        </p:nvSpPr>
        <p:spPr>
          <a:xfrm>
            <a:off x="595640" y="1368294"/>
            <a:ext cx="2283968" cy="923330"/>
          </a:xfrm>
          <a:prstGeom prst="rect">
            <a:avLst/>
          </a:prstGeom>
        </p:spPr>
        <p:txBody>
          <a:bodyPr wrap="square">
            <a:spAutoFit/>
          </a:bodyPr>
          <a:lstStyle/>
          <a:p>
            <a:r>
              <a:rPr lang="en-GB" altLang="en-US" dirty="0">
                <a:solidFill>
                  <a:srgbClr val="00B050"/>
                </a:solidFill>
                <a:cs typeface="Arial" panose="020B0604020202020204" pitchFamily="34" charset="0"/>
                <a:sym typeface="Wingdings" panose="05000000000000000000" pitchFamily="2" charset="2"/>
              </a:rPr>
              <a:t>Proceed</a:t>
            </a:r>
          </a:p>
          <a:p>
            <a:endParaRPr lang="en-GB" altLang="en-US" dirty="0">
              <a:solidFill>
                <a:schemeClr val="tx2"/>
              </a:solidFill>
              <a:cs typeface="Arial" panose="020B0604020202020204" pitchFamily="34" charset="0"/>
              <a:sym typeface="Wingdings" panose="05000000000000000000" pitchFamily="2" charset="2"/>
            </a:endParaRPr>
          </a:p>
          <a:p>
            <a:r>
              <a:rPr lang="en-GB" altLang="en-US" dirty="0">
                <a:solidFill>
                  <a:srgbClr val="FF0000"/>
                </a:solidFill>
                <a:cs typeface="Arial" panose="020B0604020202020204" pitchFamily="34" charset="0"/>
                <a:sym typeface="Wingdings" panose="05000000000000000000" pitchFamily="2" charset="2"/>
              </a:rPr>
              <a:t>Protect</a:t>
            </a:r>
          </a:p>
        </p:txBody>
      </p:sp>
      <p:sp>
        <p:nvSpPr>
          <p:cNvPr id="19" name="Rectangle 18"/>
          <p:cNvSpPr/>
          <p:nvPr/>
        </p:nvSpPr>
        <p:spPr>
          <a:xfrm>
            <a:off x="349080" y="2006310"/>
            <a:ext cx="180000" cy="18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349080" y="1479618"/>
            <a:ext cx="180000" cy="1800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p:cNvGrpSpPr>
            <a:grpSpLocks noChangeAspect="1"/>
          </p:cNvGrpSpPr>
          <p:nvPr/>
        </p:nvGrpSpPr>
        <p:grpSpPr>
          <a:xfrm>
            <a:off x="135230" y="2905281"/>
            <a:ext cx="2504762" cy="2035432"/>
            <a:chOff x="2608047" y="171881"/>
            <a:chExt cx="6020484" cy="4892395"/>
          </a:xfrm>
        </p:grpSpPr>
        <p:grpSp>
          <p:nvGrpSpPr>
            <p:cNvPr id="13" name="Group 12"/>
            <p:cNvGrpSpPr/>
            <p:nvPr/>
          </p:nvGrpSpPr>
          <p:grpSpPr>
            <a:xfrm>
              <a:off x="3066333" y="3476111"/>
              <a:ext cx="2815316" cy="1588165"/>
              <a:chOff x="3066333" y="3476111"/>
              <a:chExt cx="2815316" cy="1588165"/>
            </a:xfrm>
          </p:grpSpPr>
          <p:grpSp>
            <p:nvGrpSpPr>
              <p:cNvPr id="14" name="Group 13"/>
              <p:cNvGrpSpPr/>
              <p:nvPr/>
            </p:nvGrpSpPr>
            <p:grpSpPr>
              <a:xfrm>
                <a:off x="3066333" y="4510129"/>
                <a:ext cx="1842550" cy="554147"/>
                <a:chOff x="1918177" y="3746977"/>
                <a:chExt cx="1842550" cy="554147"/>
              </a:xfrm>
              <a:solidFill>
                <a:schemeClr val="bg2"/>
              </a:solidFill>
            </p:grpSpPr>
            <p:sp>
              <p:nvSpPr>
                <p:cNvPr id="22" name="Rectangle 21"/>
                <p:cNvSpPr/>
                <p:nvPr/>
              </p:nvSpPr>
              <p:spPr>
                <a:xfrm>
                  <a:off x="1918177" y="3746977"/>
                  <a:ext cx="1842550" cy="554147"/>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solidFill>
                      <a:schemeClr val="accent4"/>
                    </a:solidFill>
                  </a:endParaRPr>
                </a:p>
              </p:txBody>
            </p:sp>
            <p:sp>
              <p:nvSpPr>
                <p:cNvPr id="23" name="TextBox 22"/>
                <p:cNvSpPr txBox="1"/>
                <p:nvPr/>
              </p:nvSpPr>
              <p:spPr>
                <a:xfrm>
                  <a:off x="1918177" y="3765127"/>
                  <a:ext cx="1834803" cy="517845"/>
                </a:xfrm>
                <a:prstGeom prst="rect">
                  <a:avLst/>
                </a:prstGeom>
                <a:noFill/>
              </p:spPr>
              <p:txBody>
                <a:bodyPr wrap="none" rtlCol="0">
                  <a:spAutoFit/>
                </a:bodyPr>
                <a:lstStyle/>
                <a:p>
                  <a:r>
                    <a:rPr lang="en-GB" sz="800" dirty="0">
                      <a:solidFill>
                        <a:schemeClr val="accent4"/>
                      </a:solidFill>
                    </a:rPr>
                    <a:t>Visualisation</a:t>
                  </a:r>
                </a:p>
              </p:txBody>
            </p:sp>
          </p:grpSp>
          <p:sp>
            <p:nvSpPr>
              <p:cNvPr id="21" name="Left Arrow 20"/>
              <p:cNvSpPr/>
              <p:nvPr/>
            </p:nvSpPr>
            <p:spPr>
              <a:xfrm rot="-2700000">
                <a:off x="4573285" y="3476111"/>
                <a:ext cx="1308364" cy="811272"/>
              </a:xfrm>
              <a:prstGeom prst="leftArrow">
                <a:avLst>
                  <a:gd name="adj1" fmla="val 50000"/>
                  <a:gd name="adj2" fmla="val 53164"/>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solidFill>
                    <a:schemeClr val="accent4"/>
                  </a:solidFill>
                </a:endParaRPr>
              </a:p>
            </p:txBody>
          </p:sp>
        </p:grpSp>
        <p:grpSp>
          <p:nvGrpSpPr>
            <p:cNvPr id="24" name="Group 23"/>
            <p:cNvGrpSpPr/>
            <p:nvPr/>
          </p:nvGrpSpPr>
          <p:grpSpPr>
            <a:xfrm>
              <a:off x="3066333" y="171881"/>
              <a:ext cx="3038832" cy="1622544"/>
              <a:chOff x="3066333" y="171881"/>
              <a:chExt cx="3038832" cy="1622544"/>
            </a:xfrm>
          </p:grpSpPr>
          <p:sp>
            <p:nvSpPr>
              <p:cNvPr id="25" name="Right Arrow Callout 24"/>
              <p:cNvSpPr/>
              <p:nvPr/>
            </p:nvSpPr>
            <p:spPr>
              <a:xfrm>
                <a:off x="3066333" y="171881"/>
                <a:ext cx="3038832" cy="1622544"/>
              </a:xfrm>
              <a:prstGeom prst="rightArrowCallout">
                <a:avLst>
                  <a:gd name="adj1" fmla="val 25000"/>
                  <a:gd name="adj2" fmla="val 25752"/>
                  <a:gd name="adj3" fmla="val 25000"/>
                  <a:gd name="adj4" fmla="val 80395"/>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solidFill>
                    <a:schemeClr val="accent4"/>
                  </a:solidFill>
                </a:endParaRPr>
              </a:p>
            </p:txBody>
          </p:sp>
          <p:sp>
            <p:nvSpPr>
              <p:cNvPr id="26" name="TextBox 25"/>
              <p:cNvSpPr txBox="1"/>
              <p:nvPr/>
            </p:nvSpPr>
            <p:spPr>
              <a:xfrm>
                <a:off x="3121119" y="415312"/>
                <a:ext cx="2344440" cy="1109665"/>
              </a:xfrm>
              <a:prstGeom prst="rect">
                <a:avLst/>
              </a:prstGeom>
              <a:solidFill>
                <a:schemeClr val="bg2">
                  <a:alpha val="90000"/>
                </a:schemeClr>
              </a:solidFill>
            </p:spPr>
            <p:txBody>
              <a:bodyPr wrap="square" rtlCol="0">
                <a:spAutoFit/>
              </a:bodyPr>
              <a:lstStyle/>
              <a:p>
                <a:pPr algn="ctr"/>
                <a:r>
                  <a:rPr lang="en-GB" sz="800" dirty="0">
                    <a:solidFill>
                      <a:schemeClr val="accent4"/>
                    </a:solidFill>
                  </a:rPr>
                  <a:t>Compare forecast</a:t>
                </a:r>
              </a:p>
              <a:p>
                <a:pPr algn="ctr"/>
                <a:r>
                  <a:rPr lang="en-GB" sz="800" dirty="0">
                    <a:solidFill>
                      <a:schemeClr val="accent4"/>
                    </a:solidFill>
                  </a:rPr>
                  <a:t>and observations</a:t>
                </a:r>
              </a:p>
            </p:txBody>
          </p:sp>
        </p:grpSp>
        <p:grpSp>
          <p:nvGrpSpPr>
            <p:cNvPr id="27" name="Group 26"/>
            <p:cNvGrpSpPr/>
            <p:nvPr/>
          </p:nvGrpSpPr>
          <p:grpSpPr>
            <a:xfrm>
              <a:off x="6143921" y="171881"/>
              <a:ext cx="2484610" cy="2109822"/>
              <a:chOff x="6143921" y="171881"/>
              <a:chExt cx="2484610" cy="2109822"/>
            </a:xfrm>
          </p:grpSpPr>
          <p:sp>
            <p:nvSpPr>
              <p:cNvPr id="28" name="Right Arrow Callout 27"/>
              <p:cNvSpPr/>
              <p:nvPr/>
            </p:nvSpPr>
            <p:spPr>
              <a:xfrm rot="5400000">
                <a:off x="6331315" y="-15513"/>
                <a:ext cx="2109822" cy="2484610"/>
              </a:xfrm>
              <a:prstGeom prst="rightArrowCallout">
                <a:avLst>
                  <a:gd name="adj1" fmla="val 21936"/>
                  <a:gd name="adj2" fmla="val 18993"/>
                  <a:gd name="adj3" fmla="val 17895"/>
                  <a:gd name="adj4" fmla="val 75743"/>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solidFill>
                    <a:schemeClr val="accent4"/>
                  </a:solidFill>
                </a:endParaRPr>
              </a:p>
            </p:txBody>
          </p:sp>
          <p:sp>
            <p:nvSpPr>
              <p:cNvPr id="29" name="TextBox 28"/>
              <p:cNvSpPr txBox="1"/>
              <p:nvPr/>
            </p:nvSpPr>
            <p:spPr>
              <a:xfrm>
                <a:off x="6205583" y="589841"/>
                <a:ext cx="2408646" cy="813754"/>
              </a:xfrm>
              <a:prstGeom prst="rect">
                <a:avLst/>
              </a:prstGeom>
              <a:solidFill>
                <a:schemeClr val="bg2">
                  <a:alpha val="90000"/>
                </a:schemeClr>
              </a:solidFill>
            </p:spPr>
            <p:txBody>
              <a:bodyPr wrap="square" rtlCol="0">
                <a:spAutoFit/>
              </a:bodyPr>
              <a:lstStyle/>
              <a:p>
                <a:pPr algn="ctr"/>
                <a:r>
                  <a:rPr lang="en-GB" sz="800" dirty="0">
                    <a:solidFill>
                      <a:schemeClr val="accent4"/>
                    </a:solidFill>
                  </a:rPr>
                  <a:t>Verification of performance</a:t>
                </a:r>
              </a:p>
            </p:txBody>
          </p:sp>
        </p:grpSp>
        <p:grpSp>
          <p:nvGrpSpPr>
            <p:cNvPr id="30" name="Group 29"/>
            <p:cNvGrpSpPr/>
            <p:nvPr/>
          </p:nvGrpSpPr>
          <p:grpSpPr>
            <a:xfrm>
              <a:off x="5589699" y="2321071"/>
              <a:ext cx="3038832" cy="1622544"/>
              <a:chOff x="5589699" y="2321071"/>
              <a:chExt cx="3038832" cy="1622544"/>
            </a:xfrm>
          </p:grpSpPr>
          <p:sp>
            <p:nvSpPr>
              <p:cNvPr id="32" name="TextBox 31"/>
              <p:cNvSpPr txBox="1"/>
              <p:nvPr/>
            </p:nvSpPr>
            <p:spPr>
              <a:xfrm>
                <a:off x="6167501" y="2418124"/>
                <a:ext cx="2408645" cy="1405574"/>
              </a:xfrm>
              <a:prstGeom prst="rect">
                <a:avLst/>
              </a:prstGeom>
              <a:solidFill>
                <a:schemeClr val="bg2">
                  <a:alpha val="90000"/>
                </a:schemeClr>
              </a:solidFill>
            </p:spPr>
            <p:txBody>
              <a:bodyPr wrap="square" rtlCol="0">
                <a:spAutoFit/>
              </a:bodyPr>
              <a:lstStyle/>
              <a:p>
                <a:pPr algn="ctr"/>
                <a:r>
                  <a:rPr lang="en-GB" sz="800" dirty="0">
                    <a:solidFill>
                      <a:schemeClr val="accent4"/>
                    </a:solidFill>
                  </a:rPr>
                  <a:t>Establish threshold</a:t>
                </a:r>
              </a:p>
              <a:p>
                <a:pPr algn="ctr"/>
                <a:r>
                  <a:rPr lang="en-GB" sz="800" dirty="0">
                    <a:solidFill>
                      <a:schemeClr val="accent4"/>
                    </a:solidFill>
                  </a:rPr>
                  <a:t>for future decisions</a:t>
                </a:r>
              </a:p>
            </p:txBody>
          </p:sp>
          <p:sp>
            <p:nvSpPr>
              <p:cNvPr id="31" name="Right Arrow Callout 30"/>
              <p:cNvSpPr/>
              <p:nvPr/>
            </p:nvSpPr>
            <p:spPr>
              <a:xfrm rot="10800000">
                <a:off x="5589699" y="2321071"/>
                <a:ext cx="3038832" cy="1622544"/>
              </a:xfrm>
              <a:prstGeom prst="rightArrowCallout">
                <a:avLst>
                  <a:gd name="adj1" fmla="val 25000"/>
                  <a:gd name="adj2" fmla="val 25752"/>
                  <a:gd name="adj3" fmla="val 25000"/>
                  <a:gd name="adj4" fmla="val 80395"/>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solidFill>
                    <a:schemeClr val="accent4"/>
                  </a:solidFill>
                </a:endParaRPr>
              </a:p>
            </p:txBody>
          </p:sp>
        </p:grpSp>
        <p:grpSp>
          <p:nvGrpSpPr>
            <p:cNvPr id="33" name="Group 32"/>
            <p:cNvGrpSpPr/>
            <p:nvPr/>
          </p:nvGrpSpPr>
          <p:grpSpPr>
            <a:xfrm>
              <a:off x="2608047" y="1728757"/>
              <a:ext cx="3001620" cy="1308364"/>
              <a:chOff x="2608047" y="1728757"/>
              <a:chExt cx="3001620" cy="1308364"/>
            </a:xfrm>
          </p:grpSpPr>
          <p:sp>
            <p:nvSpPr>
              <p:cNvPr id="34" name="Left Arrow 33"/>
              <p:cNvSpPr/>
              <p:nvPr/>
            </p:nvSpPr>
            <p:spPr>
              <a:xfrm rot="2700000">
                <a:off x="4549849" y="1977303"/>
                <a:ext cx="1308364" cy="811272"/>
              </a:xfrm>
              <a:prstGeom prst="leftArrow">
                <a:avLst>
                  <a:gd name="adj1" fmla="val 50000"/>
                  <a:gd name="adj2" fmla="val 53164"/>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solidFill>
                    <a:schemeClr val="accent4"/>
                  </a:solidFill>
                </a:endParaRPr>
              </a:p>
            </p:txBody>
          </p:sp>
          <p:sp>
            <p:nvSpPr>
              <p:cNvPr id="35" name="TextBox 34"/>
              <p:cNvSpPr txBox="1"/>
              <p:nvPr/>
            </p:nvSpPr>
            <p:spPr>
              <a:xfrm>
                <a:off x="2608047" y="2505944"/>
                <a:ext cx="2425834" cy="517844"/>
              </a:xfrm>
              <a:prstGeom prst="rect">
                <a:avLst/>
              </a:prstGeom>
              <a:noFill/>
            </p:spPr>
            <p:txBody>
              <a:bodyPr wrap="square" rtlCol="0">
                <a:spAutoFit/>
              </a:bodyPr>
              <a:lstStyle/>
              <a:p>
                <a:pPr algn="r"/>
                <a:r>
                  <a:rPr lang="en-GB" sz="800" dirty="0">
                    <a:solidFill>
                      <a:schemeClr val="accent4"/>
                    </a:solidFill>
                  </a:rPr>
                  <a:t>(update)</a:t>
                </a:r>
              </a:p>
            </p:txBody>
          </p:sp>
        </p:grpSp>
      </p:grpSp>
      <p:sp>
        <p:nvSpPr>
          <p:cNvPr id="37" name="Rectangle 36">
            <a:extLst>
              <a:ext uri="{FF2B5EF4-FFF2-40B4-BE49-F238E27FC236}">
                <a16:creationId xmlns:a16="http://schemas.microsoft.com/office/drawing/2014/main" id="{593FAF98-CEE6-4599-81A7-3AFC46F6262C}"/>
              </a:ext>
            </a:extLst>
          </p:cNvPr>
          <p:cNvSpPr/>
          <p:nvPr/>
        </p:nvSpPr>
        <p:spPr>
          <a:xfrm>
            <a:off x="253218" y="551250"/>
            <a:ext cx="8602394" cy="369332"/>
          </a:xfrm>
          <a:prstGeom prst="rect">
            <a:avLst/>
          </a:prstGeom>
        </p:spPr>
        <p:txBody>
          <a:bodyPr wrap="square">
            <a:spAutoFit/>
          </a:bodyPr>
          <a:lstStyle/>
          <a:p>
            <a:r>
              <a:rPr lang="en-GB" sz="1750" b="1" dirty="0"/>
              <a:t>Combining customer insights with ensembles – relative economic value </a:t>
            </a:r>
          </a:p>
        </p:txBody>
      </p:sp>
    </p:spTree>
    <p:extLst>
      <p:ext uri="{BB962C8B-B14F-4D97-AF65-F5344CB8AC3E}">
        <p14:creationId xmlns:p14="http://schemas.microsoft.com/office/powerpoint/2010/main" val="2685657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2"/>
          </p:nvPr>
        </p:nvSpPr>
        <p:spPr/>
        <p:txBody>
          <a:body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5" name="Title 1"/>
          <p:cNvSpPr txBox="1">
            <a:spLocks/>
          </p:cNvSpPr>
          <p:nvPr/>
        </p:nvSpPr>
        <p:spPr>
          <a:xfrm>
            <a:off x="0" y="425397"/>
            <a:ext cx="9144000" cy="338554"/>
          </a:xfrm>
          <a:prstGeom prst="rect">
            <a:avLst/>
          </a:prstGeom>
        </p:spPr>
        <p:txBody>
          <a:bodyPr vert="horz" wrap="square" lIns="68580" tIns="34290" rIns="68580" bIns="34290" rtlCol="0" anchor="t" anchorCtr="0">
            <a:spAutoFit/>
          </a:bodyPr>
          <a:lstStyle>
            <a:lvl1pPr marL="0" marR="0" indent="0" algn="l" defTabSz="219075" rtl="0" eaLnBrk="1" latinLnBrk="0" hangingPunct="1">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j-lt"/>
                <a:ea typeface="+mn-ea"/>
                <a:cs typeface="+mn-cs"/>
                <a:sym typeface="Helvetica Light"/>
              </a:defRPr>
            </a:lvl1pPr>
            <a:lvl2pPr marL="0" marR="0" indent="857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2pPr>
            <a:lvl3pPr marL="0" marR="0" indent="1714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3pPr>
            <a:lvl4pPr marL="0" marR="0" indent="2571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4pPr>
            <a:lvl5pPr marL="0" marR="0" indent="3429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5pPr>
            <a:lvl6pPr marL="0" marR="0" indent="4286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6pPr>
            <a:lvl7pPr marL="0" marR="0" indent="5143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7pPr>
            <a:lvl8pPr marL="0" marR="0" indent="6000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8pPr>
            <a:lvl9pPr marL="0" marR="0" indent="6858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9pPr>
          </a:lstStyle>
          <a:p>
            <a:pPr algn="ctr"/>
            <a:r>
              <a:rPr lang="en-GB" sz="1750" b="1" kern="0" dirty="0"/>
              <a:t>Benefits to offshore asset managers</a:t>
            </a:r>
          </a:p>
        </p:txBody>
      </p:sp>
      <p:sp>
        <p:nvSpPr>
          <p:cNvPr id="7" name="Subtitle 2"/>
          <p:cNvSpPr txBox="1">
            <a:spLocks noGrp="1"/>
          </p:cNvSpPr>
          <p:nvPr>
            <p:ph type="body" sz="quarter" idx="11"/>
          </p:nvPr>
        </p:nvSpPr>
        <p:spPr bwMode="auto">
          <a:xfrm>
            <a:off x="4631193" y="763950"/>
            <a:ext cx="4238045" cy="3968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Arial" panose="020B0604020202020204" pitchFamily="34" charset="0"/>
                <a:ea typeface="MS PGothic" panose="020B0600070205080204" pitchFamily="34" charset="-128"/>
              </a:defRPr>
            </a:lvl1pPr>
            <a:lvl2pPr marL="742950" indent="-285750" defTabSz="457200">
              <a:defRPr>
                <a:solidFill>
                  <a:schemeClr val="tx1"/>
                </a:solidFill>
                <a:latin typeface="Arial" panose="020B0604020202020204" pitchFamily="34" charset="0"/>
                <a:ea typeface="MS PGothic" panose="020B0600070205080204" pitchFamily="34" charset="-128"/>
              </a:defRPr>
            </a:lvl2pPr>
            <a:lvl3pPr marL="1143000" indent="-228600" defTabSz="457200">
              <a:defRPr>
                <a:solidFill>
                  <a:schemeClr val="tx1"/>
                </a:solidFill>
                <a:latin typeface="Arial" panose="020B0604020202020204" pitchFamily="34" charset="0"/>
                <a:ea typeface="MS PGothic" panose="020B0600070205080204" pitchFamily="34" charset="-128"/>
              </a:defRPr>
            </a:lvl3pPr>
            <a:lvl4pPr marL="1600200" indent="-228600" defTabSz="457200">
              <a:defRPr>
                <a:solidFill>
                  <a:schemeClr val="tx1"/>
                </a:solidFill>
                <a:latin typeface="Arial" panose="020B0604020202020204" pitchFamily="34" charset="0"/>
                <a:ea typeface="MS PGothic" panose="020B0600070205080204" pitchFamily="34" charset="-128"/>
              </a:defRPr>
            </a:lvl4pPr>
            <a:lvl5pPr marL="2057400" indent="-228600" defTabSz="4572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spcBef>
                <a:spcPct val="20000"/>
              </a:spcBef>
            </a:pPr>
            <a:endParaRPr lang="en-GB" altLang="en-US" sz="750" dirty="0">
              <a:latin typeface="+mn-lt"/>
              <a:cs typeface="Arial" panose="020B0604020202020204" pitchFamily="34" charset="0"/>
            </a:endParaRPr>
          </a:p>
          <a:p>
            <a:pPr>
              <a:spcBef>
                <a:spcPct val="20000"/>
              </a:spcBef>
            </a:pPr>
            <a:r>
              <a:rPr lang="en-GB" altLang="en-US" dirty="0">
                <a:latin typeface="+mn-lt"/>
                <a:cs typeface="Arial" panose="020B0604020202020204" pitchFamily="34" charset="0"/>
              </a:rPr>
              <a:t>Actual decision-making often more complex than a simple yes/no, but the C/L framework offers a sensible basis for handling probabilities.</a:t>
            </a:r>
          </a:p>
          <a:p>
            <a:pPr>
              <a:spcBef>
                <a:spcPct val="20000"/>
              </a:spcBef>
            </a:pPr>
            <a:endParaRPr lang="en-GB" altLang="en-US" dirty="0">
              <a:latin typeface="+mn-lt"/>
              <a:cs typeface="Arial" panose="020B0604020202020204" pitchFamily="34" charset="0"/>
            </a:endParaRPr>
          </a:p>
          <a:p>
            <a:pPr>
              <a:spcBef>
                <a:spcPct val="20000"/>
              </a:spcBef>
            </a:pPr>
            <a:r>
              <a:rPr lang="en-GB" altLang="en-US" dirty="0">
                <a:latin typeface="+mn-lt"/>
                <a:cs typeface="Arial" panose="020B0604020202020204" pitchFamily="34" charset="0"/>
              </a:rPr>
              <a:t>Greater reliability of probabilistic forecasts over deterministic forecasts days to weeks ahead offers the opportunity for more timely decision-making.</a:t>
            </a:r>
          </a:p>
          <a:p>
            <a:pPr>
              <a:spcBef>
                <a:spcPct val="20000"/>
              </a:spcBef>
            </a:pPr>
            <a:endParaRPr lang="en-GB" altLang="en-US" dirty="0">
              <a:latin typeface="+mn-lt"/>
              <a:cs typeface="Arial" panose="020B0604020202020204" pitchFamily="34" charset="0"/>
            </a:endParaRPr>
          </a:p>
          <a:p>
            <a:pPr>
              <a:spcBef>
                <a:spcPct val="20000"/>
              </a:spcBef>
            </a:pPr>
            <a:r>
              <a:rPr lang="en-GB" altLang="en-US" dirty="0">
                <a:latin typeface="+mn-lt"/>
                <a:cs typeface="Arial" panose="020B0604020202020204" pitchFamily="34" charset="0"/>
              </a:rPr>
              <a:t>Useful in coordinating interrelated components of operations (e.g. vessels / supplies) or starting installation shut-down preparations (cancelling activities / removing non-essential personnel) early.</a:t>
            </a:r>
          </a:p>
        </p:txBody>
      </p:sp>
      <p:grpSp>
        <p:nvGrpSpPr>
          <p:cNvPr id="4" name="Group 3"/>
          <p:cNvGrpSpPr/>
          <p:nvPr/>
        </p:nvGrpSpPr>
        <p:grpSpPr>
          <a:xfrm>
            <a:off x="766763" y="1089756"/>
            <a:ext cx="3119437" cy="3158394"/>
            <a:chOff x="766763" y="1089756"/>
            <a:chExt cx="3119437" cy="3158394"/>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l="15790" t="15790" r="15790" b="15790"/>
            <a:stretch>
              <a:fillRect/>
            </a:stretch>
          </p:blipFill>
          <p:spPr bwMode="auto">
            <a:xfrm>
              <a:off x="766763" y="1128713"/>
              <a:ext cx="3119437" cy="311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968615" y="1089756"/>
              <a:ext cx="693964" cy="430666"/>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pSp>
    </p:spTree>
    <p:extLst>
      <p:ext uri="{BB962C8B-B14F-4D97-AF65-F5344CB8AC3E}">
        <p14:creationId xmlns:p14="http://schemas.microsoft.com/office/powerpoint/2010/main" val="3838168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3218" y="551250"/>
            <a:ext cx="8602394" cy="369332"/>
          </a:xfrm>
          <a:prstGeom prst="rect">
            <a:avLst/>
          </a:prstGeom>
        </p:spPr>
        <p:txBody>
          <a:bodyPr wrap="square">
            <a:spAutoFit/>
          </a:bodyPr>
          <a:lstStyle/>
          <a:p>
            <a:r>
              <a:rPr lang="en-GB" sz="1750" b="1" dirty="0"/>
              <a:t>A weather pattern approach to assisting decision-making – “Decider”</a:t>
            </a:r>
          </a:p>
        </p:txBody>
      </p:sp>
      <p:pic>
        <p:nvPicPr>
          <p:cNvPr id="3" name="Picture 2"/>
          <p:cNvPicPr>
            <a:picLocks noChangeAspect="1"/>
          </p:cNvPicPr>
          <p:nvPr/>
        </p:nvPicPr>
        <p:blipFill rotWithShape="1">
          <a:blip r:embed="rId2"/>
          <a:srcRect l="51672" t="26473" r="1890" b="35259"/>
          <a:stretch/>
        </p:blipFill>
        <p:spPr>
          <a:xfrm>
            <a:off x="1219200" y="1803974"/>
            <a:ext cx="6705600" cy="1554103"/>
          </a:xfrm>
          <a:prstGeom prst="rect">
            <a:avLst/>
          </a:prstGeom>
        </p:spPr>
      </p:pic>
      <p:sp>
        <p:nvSpPr>
          <p:cNvPr id="4" name="Rectangle 3"/>
          <p:cNvSpPr/>
          <p:nvPr/>
        </p:nvSpPr>
        <p:spPr>
          <a:xfrm>
            <a:off x="1295400" y="3427247"/>
            <a:ext cx="2133600" cy="464230"/>
          </a:xfrm>
          <a:prstGeom prst="rect">
            <a:avLst/>
          </a:prstGeom>
        </p:spPr>
        <p:txBody>
          <a:bodyPr wrap="square">
            <a:spAutoFit/>
          </a:bodyPr>
          <a:lstStyle/>
          <a:p>
            <a:pPr>
              <a:spcAft>
                <a:spcPts val="500"/>
              </a:spcAft>
              <a:defRPr/>
            </a:pPr>
            <a:r>
              <a:rPr lang="en-GB" sz="1000" dirty="0">
                <a:solidFill>
                  <a:schemeClr val="tx1">
                    <a:lumMod val="50000"/>
                    <a:lumOff val="50000"/>
                  </a:schemeClr>
                </a:solidFill>
                <a:latin typeface="Arial" charset="0"/>
                <a:ea typeface="MS PGothic" pitchFamily="34" charset="-128"/>
              </a:rPr>
              <a:t>Cyclonic westerly</a:t>
            </a:r>
          </a:p>
          <a:p>
            <a:pPr>
              <a:spcAft>
                <a:spcPts val="500"/>
              </a:spcAft>
              <a:defRPr/>
            </a:pPr>
            <a:r>
              <a:rPr lang="en-GB" sz="1000" dirty="0">
                <a:solidFill>
                  <a:schemeClr val="tx1">
                    <a:lumMod val="50000"/>
                    <a:lumOff val="50000"/>
                  </a:schemeClr>
                </a:solidFill>
                <a:latin typeface="Arial" charset="0"/>
                <a:ea typeface="MS PGothic" pitchFamily="34" charset="-128"/>
              </a:rPr>
              <a:t>(Mild, wet and windy conditions)</a:t>
            </a:r>
          </a:p>
        </p:txBody>
      </p:sp>
      <p:sp>
        <p:nvSpPr>
          <p:cNvPr id="5" name="Rectangle 4"/>
          <p:cNvSpPr/>
          <p:nvPr/>
        </p:nvSpPr>
        <p:spPr>
          <a:xfrm>
            <a:off x="3505200" y="3418329"/>
            <a:ext cx="2133600" cy="464230"/>
          </a:xfrm>
          <a:prstGeom prst="rect">
            <a:avLst/>
          </a:prstGeom>
        </p:spPr>
        <p:txBody>
          <a:bodyPr wrap="square">
            <a:spAutoFit/>
          </a:bodyPr>
          <a:lstStyle/>
          <a:p>
            <a:pPr>
              <a:spcAft>
                <a:spcPts val="500"/>
              </a:spcAft>
              <a:defRPr/>
            </a:pPr>
            <a:r>
              <a:rPr lang="en-GB" sz="1000" dirty="0">
                <a:solidFill>
                  <a:schemeClr val="tx1">
                    <a:lumMod val="50000"/>
                    <a:lumOff val="50000"/>
                  </a:schemeClr>
                </a:solidFill>
                <a:latin typeface="Arial" charset="0"/>
                <a:ea typeface="MS PGothic" pitchFamily="34" charset="-128"/>
              </a:rPr>
              <a:t>Cyclonic </a:t>
            </a:r>
            <a:r>
              <a:rPr lang="en-GB" sz="1000" dirty="0">
                <a:solidFill>
                  <a:schemeClr val="tx1">
                    <a:lumMod val="50000"/>
                    <a:lumOff val="50000"/>
                  </a:schemeClr>
                </a:solidFill>
                <a:latin typeface="Arial" charset="0"/>
              </a:rPr>
              <a:t>north-</a:t>
            </a:r>
            <a:r>
              <a:rPr lang="en-GB" sz="1000" dirty="0">
                <a:solidFill>
                  <a:schemeClr val="tx1">
                    <a:lumMod val="50000"/>
                    <a:lumOff val="50000"/>
                  </a:schemeClr>
                </a:solidFill>
                <a:latin typeface="Arial" charset="0"/>
                <a:ea typeface="MS PGothic" pitchFamily="34" charset="-128"/>
              </a:rPr>
              <a:t>westerly</a:t>
            </a:r>
          </a:p>
          <a:p>
            <a:pPr>
              <a:spcAft>
                <a:spcPts val="500"/>
              </a:spcAft>
              <a:defRPr/>
            </a:pPr>
            <a:r>
              <a:rPr lang="en-GB" sz="1000" dirty="0">
                <a:solidFill>
                  <a:schemeClr val="tx1">
                    <a:lumMod val="50000"/>
                    <a:lumOff val="50000"/>
                  </a:schemeClr>
                </a:solidFill>
                <a:latin typeface="Arial" charset="0"/>
                <a:ea typeface="MS PGothic" pitchFamily="34" charset="-128"/>
              </a:rPr>
              <a:t>(Cool and showery conditions)</a:t>
            </a:r>
          </a:p>
        </p:txBody>
      </p:sp>
      <p:sp>
        <p:nvSpPr>
          <p:cNvPr id="6" name="Rectangle 5"/>
          <p:cNvSpPr/>
          <p:nvPr/>
        </p:nvSpPr>
        <p:spPr>
          <a:xfrm>
            <a:off x="5714999" y="3423265"/>
            <a:ext cx="2209801" cy="464230"/>
          </a:xfrm>
          <a:prstGeom prst="rect">
            <a:avLst/>
          </a:prstGeom>
        </p:spPr>
        <p:txBody>
          <a:bodyPr wrap="square">
            <a:spAutoFit/>
          </a:bodyPr>
          <a:lstStyle/>
          <a:p>
            <a:pPr>
              <a:spcAft>
                <a:spcPts val="500"/>
              </a:spcAft>
              <a:defRPr/>
            </a:pPr>
            <a:r>
              <a:rPr lang="en-GB" sz="1000" dirty="0">
                <a:solidFill>
                  <a:schemeClr val="tx1">
                    <a:lumMod val="50000"/>
                    <a:lumOff val="50000"/>
                  </a:schemeClr>
                </a:solidFill>
                <a:latin typeface="Arial" charset="0"/>
                <a:ea typeface="MS PGothic" pitchFamily="34" charset="-128"/>
              </a:rPr>
              <a:t>Cyclonic </a:t>
            </a:r>
            <a:r>
              <a:rPr lang="en-GB" sz="1000" dirty="0">
                <a:solidFill>
                  <a:schemeClr val="tx1">
                    <a:lumMod val="50000"/>
                    <a:lumOff val="50000"/>
                  </a:schemeClr>
                </a:solidFill>
                <a:latin typeface="Arial" charset="0"/>
              </a:rPr>
              <a:t>northerly</a:t>
            </a:r>
            <a:endParaRPr lang="en-GB" sz="1000" dirty="0">
              <a:solidFill>
                <a:schemeClr val="tx1">
                  <a:lumMod val="50000"/>
                  <a:lumOff val="50000"/>
                </a:schemeClr>
              </a:solidFill>
              <a:latin typeface="Arial" charset="0"/>
              <a:ea typeface="MS PGothic" pitchFamily="34" charset="-128"/>
            </a:endParaRPr>
          </a:p>
          <a:p>
            <a:pPr>
              <a:spcAft>
                <a:spcPts val="500"/>
              </a:spcAft>
              <a:defRPr/>
            </a:pPr>
            <a:r>
              <a:rPr lang="en-GB" sz="1000" dirty="0">
                <a:solidFill>
                  <a:schemeClr val="tx1">
                    <a:lumMod val="50000"/>
                    <a:lumOff val="50000"/>
                  </a:schemeClr>
                </a:solidFill>
                <a:latin typeface="Arial" charset="0"/>
                <a:ea typeface="MS PGothic" pitchFamily="34" charset="-128"/>
              </a:rPr>
              <a:t>(Cold and showery conditions)</a:t>
            </a:r>
          </a:p>
        </p:txBody>
      </p:sp>
      <p:sp>
        <p:nvSpPr>
          <p:cNvPr id="7" name="Title 8"/>
          <p:cNvSpPr txBox="1">
            <a:spLocks/>
          </p:cNvSpPr>
          <p:nvPr/>
        </p:nvSpPr>
        <p:spPr bwMode="auto">
          <a:xfrm>
            <a:off x="1219200" y="1033977"/>
            <a:ext cx="67056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sz="2400">
                <a:solidFill>
                  <a:schemeClr val="tx1"/>
                </a:solidFill>
                <a:latin typeface="Arial" panose="020B0604020202020204" pitchFamily="34" charset="0"/>
                <a:ea typeface="MS PGothic" panose="020B0600070205080204" pitchFamily="34" charset="-128"/>
              </a:defRPr>
            </a:lvl1pPr>
            <a:lvl2pPr marL="742950" indent="-285750" defTabSz="457200">
              <a:defRPr sz="2400">
                <a:solidFill>
                  <a:schemeClr val="tx1"/>
                </a:solidFill>
                <a:latin typeface="Arial" panose="020B0604020202020204" pitchFamily="34" charset="0"/>
                <a:ea typeface="MS PGothic" panose="020B0600070205080204" pitchFamily="34" charset="-128"/>
              </a:defRPr>
            </a:lvl2pPr>
            <a:lvl3pPr marL="1143000" indent="-228600" defTabSz="457200">
              <a:defRPr sz="2400">
                <a:solidFill>
                  <a:schemeClr val="tx1"/>
                </a:solidFill>
                <a:latin typeface="Arial" panose="020B0604020202020204" pitchFamily="34" charset="0"/>
                <a:ea typeface="MS PGothic" panose="020B0600070205080204" pitchFamily="34" charset="-128"/>
              </a:defRPr>
            </a:lvl3pPr>
            <a:lvl4pPr marL="1600200" indent="-228600" defTabSz="457200">
              <a:defRPr sz="2400">
                <a:solidFill>
                  <a:schemeClr val="tx1"/>
                </a:solidFill>
                <a:latin typeface="Arial" panose="020B0604020202020204" pitchFamily="34" charset="0"/>
                <a:ea typeface="MS PGothic" panose="020B0600070205080204" pitchFamily="34" charset="-128"/>
              </a:defRPr>
            </a:lvl4pPr>
            <a:lvl5pPr marL="2057400" indent="-228600" defTabSz="45720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spcBef>
                <a:spcPct val="20000"/>
              </a:spcBef>
            </a:pPr>
            <a:r>
              <a:rPr lang="en-GB" altLang="en-US" sz="1000" dirty="0"/>
              <a:t>Constraining an otherwise ambiguous set of ensemble members can be achieved by grouping these data according to some criteria, e.g. weather pattern.</a:t>
            </a: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dirty="0">
              <a:solidFill>
                <a:srgbClr val="000000"/>
              </a:solidFill>
              <a:cs typeface="Arial" panose="020B0604020202020204" pitchFamily="34" charset="0"/>
            </a:endParaRPr>
          </a:p>
          <a:p>
            <a:pPr>
              <a:spcBef>
                <a:spcPct val="20000"/>
              </a:spcBef>
            </a:pPr>
            <a:endParaRPr lang="en-GB" altLang="en-US" sz="1000" b="1" dirty="0">
              <a:solidFill>
                <a:srgbClr val="000000"/>
              </a:solidFill>
              <a:cs typeface="Arial" panose="020B0604020202020204" pitchFamily="34" charset="0"/>
            </a:endParaRPr>
          </a:p>
          <a:p>
            <a:pPr>
              <a:spcBef>
                <a:spcPct val="20000"/>
              </a:spcBef>
            </a:pPr>
            <a:endParaRPr lang="en-GB" altLang="en-US" sz="1000" b="1" dirty="0">
              <a:solidFill>
                <a:srgbClr val="000000"/>
              </a:solidFill>
              <a:cs typeface="Arial" panose="020B0604020202020204" pitchFamily="34" charset="0"/>
            </a:endParaRPr>
          </a:p>
          <a:p>
            <a:pPr>
              <a:spcBef>
                <a:spcPct val="20000"/>
              </a:spcBef>
            </a:pPr>
            <a:r>
              <a:rPr lang="en-GB" altLang="en-US" sz="1000" b="1" dirty="0">
                <a:solidFill>
                  <a:srgbClr val="000000"/>
                </a:solidFill>
                <a:cs typeface="Arial" panose="020B0604020202020204" pitchFamily="34" charset="0"/>
              </a:rPr>
              <a:t>Weather pattern: </a:t>
            </a:r>
            <a:r>
              <a:rPr lang="en-GB" altLang="en-US" sz="1000" dirty="0">
                <a:solidFill>
                  <a:srgbClr val="000000"/>
                </a:solidFill>
                <a:cs typeface="Arial" panose="020B0604020202020204" pitchFamily="34" charset="0"/>
              </a:rPr>
              <a:t>“one of many broad-scale atmospheric circulation types over a particular area – that differs in characteristics from other weather pattern classifications over the same domain –and can vary on a daily basis”.</a:t>
            </a:r>
            <a:endParaRPr lang="en-US" altLang="en-US" sz="1000" dirty="0">
              <a:solidFill>
                <a:srgbClr val="000000"/>
              </a:solidFill>
              <a:cs typeface="Arial" panose="020B0604020202020204" pitchFamily="34" charset="0"/>
            </a:endParaRPr>
          </a:p>
        </p:txBody>
      </p:sp>
    </p:spTree>
    <p:extLst>
      <p:ext uri="{BB962C8B-B14F-4D97-AF65-F5344CB8AC3E}">
        <p14:creationId xmlns:p14="http://schemas.microsoft.com/office/powerpoint/2010/main" val="4055101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979548" y="1437613"/>
            <a:ext cx="2945252" cy="296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1385667" y="2058152"/>
            <a:ext cx="2489981" cy="1723549"/>
          </a:xfrm>
          <a:prstGeom prst="rect">
            <a:avLst/>
          </a:prstGeom>
        </p:spPr>
        <p:txBody>
          <a:bodyPr wrap="square">
            <a:spAutoFit/>
          </a:bodyPr>
          <a:lstStyle/>
          <a:p>
            <a:pPr>
              <a:spcBef>
                <a:spcPct val="20000"/>
              </a:spcBef>
            </a:pPr>
            <a:r>
              <a:rPr lang="en-US" altLang="en-US" sz="1000" dirty="0">
                <a:solidFill>
                  <a:schemeClr val="tx2"/>
                </a:solidFill>
                <a:latin typeface="Arial" panose="020B0604020202020204" pitchFamily="34" charset="0"/>
                <a:cs typeface="Arial" panose="020B0604020202020204" pitchFamily="34" charset="0"/>
                <a:sym typeface="Wingdings" panose="05000000000000000000" pitchFamily="2" charset="2"/>
              </a:rPr>
              <a:t>The </a:t>
            </a:r>
            <a:r>
              <a:rPr lang="en-US" altLang="en-US" sz="1000" dirty="0">
                <a:solidFill>
                  <a:schemeClr val="tx2"/>
                </a:solidFill>
                <a:latin typeface="Arial" panose="020B0604020202020204" pitchFamily="34" charset="0"/>
                <a:cs typeface="Arial" panose="020B0604020202020204" pitchFamily="34" charset="0"/>
              </a:rPr>
              <a:t>Met Office has established a set of  30 predefined weather pattern types by clustering 154-years of daily averaged Mean Sea Level Pressure Anomalies.</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dirty="0">
                <a:solidFill>
                  <a:schemeClr val="tx2"/>
                </a:solidFill>
                <a:latin typeface="Arial" panose="020B0604020202020204" pitchFamily="34" charset="0"/>
                <a:cs typeface="Arial" panose="020B0604020202020204" pitchFamily="34" charset="0"/>
              </a:rPr>
              <a:t>These are used for the examination of variability within large-scale circulation types up to several weeks ahead, and numbered by annual historic occurrence.</a:t>
            </a:r>
          </a:p>
        </p:txBody>
      </p:sp>
      <p:sp>
        <p:nvSpPr>
          <p:cNvPr id="6" name="Rectangle 5">
            <a:extLst>
              <a:ext uri="{FF2B5EF4-FFF2-40B4-BE49-F238E27FC236}">
                <a16:creationId xmlns:a16="http://schemas.microsoft.com/office/drawing/2014/main" id="{8255CE6F-CDF7-4FF7-9923-F1D915171BF4}"/>
              </a:ext>
            </a:extLst>
          </p:cNvPr>
          <p:cNvSpPr/>
          <p:nvPr/>
        </p:nvSpPr>
        <p:spPr>
          <a:xfrm>
            <a:off x="253218" y="551250"/>
            <a:ext cx="8602394" cy="369332"/>
          </a:xfrm>
          <a:prstGeom prst="rect">
            <a:avLst/>
          </a:prstGeom>
        </p:spPr>
        <p:txBody>
          <a:bodyPr wrap="square">
            <a:spAutoFit/>
          </a:bodyPr>
          <a:lstStyle/>
          <a:p>
            <a:r>
              <a:rPr lang="en-GB" sz="1750" b="1" dirty="0"/>
              <a:t>A weather pattern approach to assisting decision-making – “Decider”</a:t>
            </a:r>
          </a:p>
        </p:txBody>
      </p:sp>
    </p:spTree>
    <p:extLst>
      <p:ext uri="{BB962C8B-B14F-4D97-AF65-F5344CB8AC3E}">
        <p14:creationId xmlns:p14="http://schemas.microsoft.com/office/powerpoint/2010/main" val="677266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b="25758"/>
          <a:stretch>
            <a:fillRect/>
          </a:stretch>
        </p:blipFill>
        <p:spPr bwMode="auto">
          <a:xfrm>
            <a:off x="4978383" y="1192618"/>
            <a:ext cx="2946417" cy="3454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385667" y="2058152"/>
            <a:ext cx="2489981" cy="1723549"/>
          </a:xfrm>
          <a:prstGeom prst="rect">
            <a:avLst/>
          </a:prstGeom>
        </p:spPr>
        <p:txBody>
          <a:bodyPr wrap="square">
            <a:spAutoFit/>
          </a:bodyPr>
          <a:lstStyle/>
          <a:p>
            <a:pPr>
              <a:spcBef>
                <a:spcPct val="20000"/>
              </a:spcBef>
            </a:pPr>
            <a:r>
              <a:rPr lang="en-US" altLang="en-US" sz="1000" dirty="0">
                <a:solidFill>
                  <a:schemeClr val="tx2"/>
                </a:solidFill>
                <a:latin typeface="Arial" panose="020B0604020202020204" pitchFamily="34" charset="0"/>
                <a:cs typeface="Arial" panose="020B0604020202020204" pitchFamily="34" charset="0"/>
              </a:rPr>
              <a:t>Ensemble members are assigned to the closest of 30 weather pattern definitions, simplifying the data into a sequence of probabilities.</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dirty="0">
                <a:solidFill>
                  <a:schemeClr val="tx2"/>
                </a:solidFill>
                <a:latin typeface="Arial" panose="020B0604020202020204" pitchFamily="34" charset="0"/>
                <a:cs typeface="Arial" panose="020B0604020202020204" pitchFamily="34" charset="0"/>
              </a:rPr>
              <a:t>Occurrence of each weather pattern may be correlated with the viability of different types of offshore operations at a local scale.</a:t>
            </a:r>
          </a:p>
        </p:txBody>
      </p:sp>
      <p:sp>
        <p:nvSpPr>
          <p:cNvPr id="12" name="Rectangle 11"/>
          <p:cNvSpPr/>
          <p:nvPr/>
        </p:nvSpPr>
        <p:spPr>
          <a:xfrm>
            <a:off x="4809188" y="4647235"/>
            <a:ext cx="3284806" cy="246221"/>
          </a:xfrm>
          <a:prstGeom prst="rect">
            <a:avLst/>
          </a:prstGeom>
        </p:spPr>
        <p:txBody>
          <a:bodyPr wrap="square">
            <a:spAutoFit/>
          </a:bodyPr>
          <a:lstStyle/>
          <a:p>
            <a:pPr algn="ctr"/>
            <a:r>
              <a:rPr lang="en-GB" sz="1000" dirty="0">
                <a:hlinkClick r:id="rId3"/>
              </a:rPr>
              <a:t>http://exvmogwebprod01/~regimes/decider/home.shtml</a:t>
            </a:r>
            <a:endParaRPr lang="en-GB" sz="1000" dirty="0"/>
          </a:p>
        </p:txBody>
      </p:sp>
      <p:sp>
        <p:nvSpPr>
          <p:cNvPr id="6" name="Rectangle 5">
            <a:extLst>
              <a:ext uri="{FF2B5EF4-FFF2-40B4-BE49-F238E27FC236}">
                <a16:creationId xmlns:a16="http://schemas.microsoft.com/office/drawing/2014/main" id="{321BCEDD-2BFF-445D-8B58-98FFC5C586E2}"/>
              </a:ext>
            </a:extLst>
          </p:cNvPr>
          <p:cNvSpPr/>
          <p:nvPr/>
        </p:nvSpPr>
        <p:spPr>
          <a:xfrm>
            <a:off x="253218" y="551250"/>
            <a:ext cx="8602394" cy="369332"/>
          </a:xfrm>
          <a:prstGeom prst="rect">
            <a:avLst/>
          </a:prstGeom>
        </p:spPr>
        <p:txBody>
          <a:bodyPr wrap="square">
            <a:spAutoFit/>
          </a:bodyPr>
          <a:lstStyle/>
          <a:p>
            <a:r>
              <a:rPr lang="en-GB" sz="1750" b="1" dirty="0"/>
              <a:t>A weather pattern approach to assisting decision-making – “Decider”</a:t>
            </a:r>
          </a:p>
        </p:txBody>
      </p:sp>
    </p:spTree>
    <p:extLst>
      <p:ext uri="{BB962C8B-B14F-4D97-AF65-F5344CB8AC3E}">
        <p14:creationId xmlns:p14="http://schemas.microsoft.com/office/powerpoint/2010/main" val="4199492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8383" y="551250"/>
            <a:ext cx="3046688" cy="4306741"/>
          </a:xfrm>
          <a:prstGeom prst="rect">
            <a:avLst/>
          </a:prstGeom>
        </p:spPr>
      </p:pic>
      <p:sp>
        <p:nvSpPr>
          <p:cNvPr id="11" name="Rectangle 10"/>
          <p:cNvSpPr/>
          <p:nvPr/>
        </p:nvSpPr>
        <p:spPr>
          <a:xfrm>
            <a:off x="1385666" y="2489039"/>
            <a:ext cx="2489981" cy="861774"/>
          </a:xfrm>
          <a:prstGeom prst="rect">
            <a:avLst/>
          </a:prstGeom>
        </p:spPr>
        <p:txBody>
          <a:bodyPr wrap="square">
            <a:spAutoFit/>
          </a:bodyPr>
          <a:lstStyle/>
          <a:p>
            <a:pPr>
              <a:spcBef>
                <a:spcPct val="20000"/>
              </a:spcBef>
            </a:pPr>
            <a:r>
              <a:rPr lang="en-US" altLang="en-US" sz="1000" dirty="0">
                <a:solidFill>
                  <a:schemeClr val="tx2"/>
                </a:solidFill>
                <a:latin typeface="Arial" panose="020B0604020202020204" pitchFamily="34" charset="0"/>
                <a:cs typeface="Arial" panose="020B0604020202020204" pitchFamily="34" charset="0"/>
                <a:sym typeface="Wingdings" panose="05000000000000000000" pitchFamily="2" charset="2"/>
              </a:rPr>
              <a:t>Example set of KDEs of daily maximum significant wave height for each of the historical weather pattern classifications for the location of interest (Central North Sea).</a:t>
            </a:r>
            <a:endParaRPr lang="en-US" altLang="en-US" sz="1000" dirty="0">
              <a:solidFill>
                <a:schemeClr val="tx2"/>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42A14407-615B-44FD-A3B6-722CF50D96A6}"/>
              </a:ext>
            </a:extLst>
          </p:cNvPr>
          <p:cNvSpPr/>
          <p:nvPr/>
        </p:nvSpPr>
        <p:spPr>
          <a:xfrm>
            <a:off x="253218" y="551250"/>
            <a:ext cx="8602394" cy="369332"/>
          </a:xfrm>
          <a:prstGeom prst="rect">
            <a:avLst/>
          </a:prstGeom>
        </p:spPr>
        <p:txBody>
          <a:bodyPr wrap="square">
            <a:spAutoFit/>
          </a:bodyPr>
          <a:lstStyle/>
          <a:p>
            <a:r>
              <a:rPr lang="en-GB" sz="1750" b="1" dirty="0"/>
              <a:t>A weather pattern approach to assisting decision-making – “Decider”</a:t>
            </a:r>
          </a:p>
        </p:txBody>
      </p:sp>
    </p:spTree>
    <p:extLst>
      <p:ext uri="{BB962C8B-B14F-4D97-AF65-F5344CB8AC3E}">
        <p14:creationId xmlns:p14="http://schemas.microsoft.com/office/powerpoint/2010/main" val="2356467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Rectangle 6"/>
              <p:cNvSpPr/>
              <p:nvPr/>
            </p:nvSpPr>
            <p:spPr>
              <a:xfrm>
                <a:off x="1" y="4133663"/>
                <a:ext cx="4978382" cy="688146"/>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func>
                        <m:funcPr>
                          <m:ctrlPr>
                            <a:rPr lang="en-GB" sz="2000" i="1" dirty="0" smtClean="0">
                              <a:latin typeface="Cambria Math" panose="02040503050406030204" pitchFamily="18" charset="0"/>
                            </a:rPr>
                          </m:ctrlPr>
                        </m:funcPr>
                        <m:fName>
                          <m:r>
                            <m:rPr>
                              <m:sty m:val="p"/>
                            </m:rPr>
                            <a:rPr lang="en-GB" sz="2000" i="0" dirty="0" smtClean="0">
                              <a:latin typeface="Cambria Math" panose="02040503050406030204" pitchFamily="18" charset="0"/>
                            </a:rPr>
                            <m:t>P</m:t>
                          </m:r>
                        </m:fName>
                        <m:e>
                          <m:d>
                            <m:dPr>
                              <m:ctrlPr>
                                <a:rPr lang="en-GB" sz="2000" i="1" dirty="0" smtClean="0">
                                  <a:latin typeface="Cambria Math" panose="02040503050406030204" pitchFamily="18" charset="0"/>
                                </a:rPr>
                              </m:ctrlPr>
                            </m:dPr>
                            <m:e>
                              <m:r>
                                <a:rPr lang="en-GB" sz="2000" i="1" dirty="0" smtClean="0">
                                  <a:latin typeface="Cambria Math" panose="02040503050406030204" pitchFamily="18" charset="0"/>
                                </a:rPr>
                                <m:t>𝐻</m:t>
                              </m:r>
                              <m:r>
                                <a:rPr lang="en-GB" sz="2000" i="1" baseline="-25000" dirty="0" smtClean="0">
                                  <a:latin typeface="Cambria Math" panose="02040503050406030204" pitchFamily="18" charset="0"/>
                                </a:rPr>
                                <m:t>𝑠</m:t>
                              </m:r>
                              <m:r>
                                <a:rPr lang="en-GB" sz="2000" i="1" dirty="0" smtClean="0">
                                  <a:latin typeface="Cambria Math" panose="02040503050406030204" pitchFamily="18" charset="0"/>
                                </a:rPr>
                                <m:t>&lt;</m:t>
                              </m:r>
                              <m:r>
                                <m:rPr>
                                  <m:sty m:val="p"/>
                                </m:rPr>
                                <a:rPr lang="el-GR" sz="2000" i="1">
                                  <a:latin typeface="Cambria Math" panose="02040503050406030204" pitchFamily="18" charset="0"/>
                                </a:rPr>
                                <m:t>δ</m:t>
                              </m:r>
                            </m:e>
                          </m:d>
                        </m:e>
                      </m:func>
                      <m:r>
                        <a:rPr lang="en-GB" sz="2000" b="0" i="1" dirty="0" smtClean="0">
                          <a:latin typeface="Cambria Math" panose="02040503050406030204" pitchFamily="18" charset="0"/>
                        </a:rPr>
                        <m:t>=</m:t>
                      </m:r>
                      <m:nary>
                        <m:naryPr>
                          <m:chr m:val="∑"/>
                          <m:ctrlPr>
                            <a:rPr lang="en-GB" sz="2000" i="1" smtClean="0">
                              <a:latin typeface="Cambria Math" panose="02040503050406030204" pitchFamily="18" charset="0"/>
                            </a:rPr>
                          </m:ctrlPr>
                        </m:naryPr>
                        <m:sub>
                          <m:r>
                            <m:rPr>
                              <m:brk m:alnAt="23"/>
                            </m:rPr>
                            <a:rPr lang="en-GB" sz="2000" b="0" i="1" smtClean="0">
                              <a:latin typeface="Cambria Math" panose="02040503050406030204" pitchFamily="18" charset="0"/>
                            </a:rPr>
                            <m:t>𝑖</m:t>
                          </m:r>
                          <m:r>
                            <a:rPr lang="en-GB" sz="2000" b="0" i="1" smtClean="0">
                              <a:latin typeface="Cambria Math" panose="02040503050406030204" pitchFamily="18" charset="0"/>
                            </a:rPr>
                            <m:t>=1</m:t>
                          </m:r>
                        </m:sub>
                        <m:sup>
                          <m:r>
                            <a:rPr lang="en-GB" sz="2000" b="0" i="1" smtClean="0">
                              <a:latin typeface="Cambria Math" panose="02040503050406030204" pitchFamily="18" charset="0"/>
                            </a:rPr>
                            <m:t>30</m:t>
                          </m:r>
                        </m:sup>
                        <m:e>
                          <m:func>
                            <m:funcPr>
                              <m:ctrlPr>
                                <a:rPr lang="en-GB" sz="2000" b="0" i="1" smtClean="0">
                                  <a:latin typeface="Cambria Math" panose="02040503050406030204" pitchFamily="18" charset="0"/>
                                </a:rPr>
                              </m:ctrlPr>
                            </m:funcPr>
                            <m:fName>
                              <m:r>
                                <m:rPr>
                                  <m:sty m:val="p"/>
                                </m:rPr>
                                <a:rPr lang="en-GB" sz="2000" b="0" i="0" smtClean="0">
                                  <a:latin typeface="Cambria Math" panose="02040503050406030204" pitchFamily="18" charset="0"/>
                                </a:rPr>
                                <m:t>P</m:t>
                              </m:r>
                            </m:fName>
                            <m:e>
                              <m:d>
                                <m:dPr>
                                  <m:ctrlPr>
                                    <a:rPr lang="en-GB" sz="2000" b="0" i="1" smtClean="0">
                                      <a:latin typeface="Cambria Math" panose="02040503050406030204" pitchFamily="18" charset="0"/>
                                    </a:rPr>
                                  </m:ctrlPr>
                                </m:dPr>
                                <m:e>
                                  <m:r>
                                    <a:rPr lang="en-GB" sz="2000" b="0" i="1" smtClean="0">
                                      <a:latin typeface="Cambria Math" panose="02040503050406030204" pitchFamily="18" charset="0"/>
                                    </a:rPr>
                                    <m:t>𝐻</m:t>
                                  </m:r>
                                  <m:r>
                                    <a:rPr lang="en-GB" sz="2000" b="0" i="1" baseline="-25000" smtClean="0">
                                      <a:latin typeface="Cambria Math" panose="02040503050406030204" pitchFamily="18" charset="0"/>
                                    </a:rPr>
                                    <m:t>𝑠</m:t>
                                  </m:r>
                                  <m:r>
                                    <a:rPr lang="en-GB" sz="2000" b="0" i="1" smtClean="0">
                                      <a:latin typeface="Cambria Math" panose="02040503050406030204" pitchFamily="18" charset="0"/>
                                    </a:rPr>
                                    <m:t>&lt;</m:t>
                                  </m:r>
                                  <m:r>
                                    <m:rPr>
                                      <m:sty m:val="p"/>
                                    </m:rPr>
                                    <a:rPr lang="el-GR" sz="2000" b="0" i="1" smtClean="0">
                                      <a:latin typeface="Cambria Math" panose="02040503050406030204" pitchFamily="18" charset="0"/>
                                    </a:rPr>
                                    <m:t>δ</m:t>
                                  </m:r>
                                  <m:r>
                                    <a:rPr lang="en-GB" sz="2000" b="0" i="1" smtClean="0">
                                      <a:latin typeface="Cambria Math" panose="02040503050406030204" pitchFamily="18" charset="0"/>
                                    </a:rPr>
                                    <m:t> | </m:t>
                                  </m:r>
                                  <m:r>
                                    <a:rPr lang="en-GB" sz="2000" b="0" i="1" smtClean="0">
                                      <a:latin typeface="Cambria Math" panose="02040503050406030204" pitchFamily="18" charset="0"/>
                                    </a:rPr>
                                    <m:t>𝑊𝑖</m:t>
                                  </m:r>
                                </m:e>
                              </m:d>
                              <m:r>
                                <a:rPr lang="en-GB" sz="2000" b="0" i="1" smtClean="0">
                                  <a:latin typeface="Cambria Math" panose="02040503050406030204" pitchFamily="18" charset="0"/>
                                </a:rPr>
                                <m:t> .  </m:t>
                              </m:r>
                              <m:r>
                                <m:rPr>
                                  <m:sty m:val="p"/>
                                </m:rPr>
                                <a:rPr lang="en-GB" sz="2000" b="0" i="0" smtClean="0">
                                  <a:latin typeface="Cambria Math" panose="02040503050406030204" pitchFamily="18" charset="0"/>
                                </a:rPr>
                                <m:t>P</m:t>
                              </m:r>
                              <m:r>
                                <a:rPr lang="en-GB" sz="2000" b="0" i="1" smtClean="0">
                                  <a:latin typeface="Cambria Math" panose="02040503050406030204" pitchFamily="18" charset="0"/>
                                </a:rPr>
                                <m:t>⁡(</m:t>
                              </m:r>
                              <m:r>
                                <a:rPr lang="en-GB" sz="2000" b="0" i="1" smtClean="0">
                                  <a:latin typeface="Cambria Math" panose="02040503050406030204" pitchFamily="18" charset="0"/>
                                </a:rPr>
                                <m:t>𝑊𝑖</m:t>
                              </m:r>
                              <m:r>
                                <a:rPr lang="en-GB" sz="2000" b="0" i="1" smtClean="0">
                                  <a:latin typeface="Cambria Math" panose="02040503050406030204" pitchFamily="18" charset="0"/>
                                </a:rPr>
                                <m:t>)</m:t>
                              </m:r>
                            </m:e>
                          </m:func>
                        </m:e>
                      </m:nary>
                    </m:oMath>
                  </m:oMathPara>
                </a14:m>
                <a:endParaRPr lang="en-GB" sz="2000" dirty="0"/>
              </a:p>
            </p:txBody>
          </p:sp>
        </mc:Choice>
        <mc:Fallback xmlns="">
          <p:sp>
            <p:nvSpPr>
              <p:cNvPr id="7" name="Rectangle 6"/>
              <p:cNvSpPr>
                <a:spLocks noRot="1" noChangeAspect="1" noMove="1" noResize="1" noEditPoints="1" noAdjustHandles="1" noChangeArrowheads="1" noChangeShapeType="1" noTextEdit="1"/>
              </p:cNvSpPr>
              <p:nvPr/>
            </p:nvSpPr>
            <p:spPr>
              <a:xfrm>
                <a:off x="1" y="4133663"/>
                <a:ext cx="4978382" cy="688146"/>
              </a:xfrm>
              <a:prstGeom prst="rect">
                <a:avLst/>
              </a:prstGeom>
              <a:blipFill>
                <a:blip r:embed="rId2"/>
                <a:stretch>
                  <a:fillRect t="-7826" b="-10435"/>
                </a:stretch>
              </a:blipFill>
            </p:spPr>
            <p:txBody>
              <a:bodyPr/>
              <a:lstStyle/>
              <a:p>
                <a:r>
                  <a:rPr lang="en-GB">
                    <a:noFill/>
                  </a:rPr>
                  <a:t> </a:t>
                </a:r>
              </a:p>
            </p:txBody>
          </p:sp>
        </mc:Fallback>
      </mc:AlternateContent>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395" y="1314517"/>
            <a:ext cx="3426939" cy="2527748"/>
          </a:xfrm>
          <a:prstGeom prst="rect">
            <a:avLst/>
          </a:prstGeom>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b="25758"/>
          <a:stretch>
            <a:fillRect/>
          </a:stretch>
        </p:blipFill>
        <p:spPr bwMode="auto">
          <a:xfrm>
            <a:off x="4978383" y="1192618"/>
            <a:ext cx="2946417" cy="3454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07C24EFE-1502-4C9C-B762-11E96A745A72}"/>
              </a:ext>
            </a:extLst>
          </p:cNvPr>
          <p:cNvSpPr/>
          <p:nvPr/>
        </p:nvSpPr>
        <p:spPr>
          <a:xfrm>
            <a:off x="253218" y="551250"/>
            <a:ext cx="8602394" cy="369332"/>
          </a:xfrm>
          <a:prstGeom prst="rect">
            <a:avLst/>
          </a:prstGeom>
        </p:spPr>
        <p:txBody>
          <a:bodyPr wrap="square">
            <a:spAutoFit/>
          </a:bodyPr>
          <a:lstStyle/>
          <a:p>
            <a:r>
              <a:rPr lang="en-GB" sz="1750" b="1" dirty="0"/>
              <a:t>A weather pattern approach to assisting decision-making – “Decider”</a:t>
            </a:r>
          </a:p>
        </p:txBody>
      </p:sp>
    </p:spTree>
    <p:extLst>
      <p:ext uri="{BB962C8B-B14F-4D97-AF65-F5344CB8AC3E}">
        <p14:creationId xmlns:p14="http://schemas.microsoft.com/office/powerpoint/2010/main" val="85169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noChangeAspect="1"/>
          </p:cNvGrpSpPr>
          <p:nvPr/>
        </p:nvGrpSpPr>
        <p:grpSpPr>
          <a:xfrm>
            <a:off x="4433442" y="920582"/>
            <a:ext cx="4136569" cy="3991349"/>
            <a:chOff x="2537830" y="303104"/>
            <a:chExt cx="6387271" cy="6163036"/>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37830" y="303104"/>
              <a:ext cx="6387271" cy="451850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9499" y="4239939"/>
              <a:ext cx="6295003" cy="2226201"/>
            </a:xfrm>
            <a:prstGeom prst="rect">
              <a:avLst/>
            </a:prstGeom>
          </p:spPr>
        </p:pic>
      </p:grpSp>
      <p:sp>
        <p:nvSpPr>
          <p:cNvPr id="8" name="Rectangle 7"/>
          <p:cNvSpPr/>
          <p:nvPr/>
        </p:nvSpPr>
        <p:spPr>
          <a:xfrm>
            <a:off x="1385666" y="1904263"/>
            <a:ext cx="2489981" cy="2031325"/>
          </a:xfrm>
          <a:prstGeom prst="rect">
            <a:avLst/>
          </a:prstGeom>
        </p:spPr>
        <p:txBody>
          <a:bodyPr wrap="square">
            <a:spAutoFit/>
          </a:bodyPr>
          <a:lstStyle/>
          <a:p>
            <a:pPr>
              <a:spcBef>
                <a:spcPct val="20000"/>
              </a:spcBef>
            </a:pPr>
            <a:r>
              <a:rPr lang="en-US" altLang="en-US" sz="1000" dirty="0">
                <a:solidFill>
                  <a:schemeClr val="tx2"/>
                </a:solidFill>
                <a:latin typeface="Arial" panose="020B0604020202020204" pitchFamily="34" charset="0"/>
                <a:cs typeface="Arial" panose="020B0604020202020204" pitchFamily="34" charset="0"/>
              </a:rPr>
              <a:t>Example forecast of the probability of the significant wave height being less than various maximum limits as a function of lead time.</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dirty="0">
                <a:solidFill>
                  <a:schemeClr val="tx2"/>
                </a:solidFill>
                <a:latin typeface="Arial" panose="020B0604020202020204" pitchFamily="34" charset="0"/>
                <a:cs typeface="Arial" panose="020B0604020202020204" pitchFamily="34" charset="0"/>
              </a:rPr>
              <a:t>Depending on operational limits, the user must reference that particular row of the table, with the decision to proceed with activity based on the probability of calm conditions exceeding their (pre-defined) confidence level.</a:t>
            </a:r>
          </a:p>
        </p:txBody>
      </p:sp>
      <p:sp>
        <p:nvSpPr>
          <p:cNvPr id="7" name="Rectangle 6">
            <a:extLst>
              <a:ext uri="{FF2B5EF4-FFF2-40B4-BE49-F238E27FC236}">
                <a16:creationId xmlns:a16="http://schemas.microsoft.com/office/drawing/2014/main" id="{EEDF01B6-BA46-40F9-A172-C7269580409A}"/>
              </a:ext>
            </a:extLst>
          </p:cNvPr>
          <p:cNvSpPr/>
          <p:nvPr/>
        </p:nvSpPr>
        <p:spPr>
          <a:xfrm>
            <a:off x="253218" y="551250"/>
            <a:ext cx="8602394" cy="369332"/>
          </a:xfrm>
          <a:prstGeom prst="rect">
            <a:avLst/>
          </a:prstGeom>
        </p:spPr>
        <p:txBody>
          <a:bodyPr wrap="square">
            <a:spAutoFit/>
          </a:bodyPr>
          <a:lstStyle/>
          <a:p>
            <a:r>
              <a:rPr lang="en-GB" sz="1750" b="1" dirty="0"/>
              <a:t>A weather pattern approach to assisting decision-making – “Decider”</a:t>
            </a:r>
          </a:p>
        </p:txBody>
      </p:sp>
    </p:spTree>
    <p:extLst>
      <p:ext uri="{BB962C8B-B14F-4D97-AF65-F5344CB8AC3E}">
        <p14:creationId xmlns:p14="http://schemas.microsoft.com/office/powerpoint/2010/main" val="2481960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2"/>
          </p:nvPr>
        </p:nvSpPr>
        <p:spPr/>
        <p:txBody>
          <a:body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7" name="Subtitle 2"/>
          <p:cNvSpPr txBox="1">
            <a:spLocks noGrp="1"/>
          </p:cNvSpPr>
          <p:nvPr>
            <p:ph type="body" sz="quarter" idx="11"/>
          </p:nvPr>
        </p:nvSpPr>
        <p:spPr bwMode="auto">
          <a:xfrm>
            <a:off x="4631193" y="763950"/>
            <a:ext cx="4238045" cy="3968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Arial" panose="020B0604020202020204" pitchFamily="34" charset="0"/>
                <a:ea typeface="MS PGothic" panose="020B0600070205080204" pitchFamily="34" charset="-128"/>
              </a:defRPr>
            </a:lvl1pPr>
            <a:lvl2pPr marL="742950" indent="-285750" defTabSz="457200">
              <a:defRPr>
                <a:solidFill>
                  <a:schemeClr val="tx1"/>
                </a:solidFill>
                <a:latin typeface="Arial" panose="020B0604020202020204" pitchFamily="34" charset="0"/>
                <a:ea typeface="MS PGothic" panose="020B0600070205080204" pitchFamily="34" charset="-128"/>
              </a:defRPr>
            </a:lvl2pPr>
            <a:lvl3pPr marL="1143000" indent="-228600" defTabSz="457200">
              <a:defRPr>
                <a:solidFill>
                  <a:schemeClr val="tx1"/>
                </a:solidFill>
                <a:latin typeface="Arial" panose="020B0604020202020204" pitchFamily="34" charset="0"/>
                <a:ea typeface="MS PGothic" panose="020B0600070205080204" pitchFamily="34" charset="-128"/>
              </a:defRPr>
            </a:lvl3pPr>
            <a:lvl4pPr marL="1600200" indent="-228600" defTabSz="457200">
              <a:defRPr>
                <a:solidFill>
                  <a:schemeClr val="tx1"/>
                </a:solidFill>
                <a:latin typeface="Arial" panose="020B0604020202020204" pitchFamily="34" charset="0"/>
                <a:ea typeface="MS PGothic" panose="020B0600070205080204" pitchFamily="34" charset="-128"/>
              </a:defRPr>
            </a:lvl4pPr>
            <a:lvl5pPr marL="2057400" indent="-228600" defTabSz="4572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spcBef>
                <a:spcPct val="20000"/>
              </a:spcBef>
            </a:pPr>
            <a:endParaRPr lang="en-GB" altLang="en-US" dirty="0">
              <a:latin typeface="+mn-lt"/>
              <a:cs typeface="Arial" panose="020B0604020202020204" pitchFamily="34" charset="0"/>
            </a:endParaRPr>
          </a:p>
          <a:p>
            <a:pPr>
              <a:spcBef>
                <a:spcPct val="20000"/>
              </a:spcBef>
            </a:pPr>
            <a:r>
              <a:rPr lang="en-GB" altLang="en-US" dirty="0">
                <a:latin typeface="+mn-lt"/>
                <a:cs typeface="Arial" panose="020B0604020202020204" pitchFamily="34" charset="0"/>
              </a:rPr>
              <a:t>Weather pattern analysis offers the opportunity for contingencies to be established.</a:t>
            </a:r>
          </a:p>
          <a:p>
            <a:pPr>
              <a:spcBef>
                <a:spcPct val="20000"/>
              </a:spcBef>
            </a:pPr>
            <a:endParaRPr lang="en-GB" altLang="en-US" dirty="0">
              <a:latin typeface="+mn-lt"/>
              <a:cs typeface="Arial" panose="020B0604020202020204" pitchFamily="34" charset="0"/>
            </a:endParaRPr>
          </a:p>
          <a:p>
            <a:pPr>
              <a:spcBef>
                <a:spcPct val="20000"/>
              </a:spcBef>
            </a:pPr>
            <a:r>
              <a:rPr lang="en-GB" altLang="en-US" dirty="0">
                <a:latin typeface="+mn-lt"/>
                <a:cs typeface="Arial" panose="020B0604020202020204" pitchFamily="34" charset="0"/>
              </a:rPr>
              <a:t>Useful in anticipating how long equipment / personnel will remain offshore if conditions are favourable at the outset but delays in preceding operation mean weather windows are misses, or when to plan for re-deployment following an installation shut down.</a:t>
            </a:r>
          </a:p>
          <a:p>
            <a:pPr>
              <a:spcBef>
                <a:spcPct val="20000"/>
              </a:spcBef>
            </a:pPr>
            <a:endParaRPr lang="en-GB" altLang="en-US" dirty="0">
              <a:latin typeface="+mn-lt"/>
              <a:cs typeface="Arial" panose="020B0604020202020204" pitchFamily="34" charset="0"/>
            </a:endParaRPr>
          </a:p>
          <a:p>
            <a:pPr>
              <a:spcBef>
                <a:spcPct val="20000"/>
              </a:spcBef>
            </a:pPr>
            <a:r>
              <a:rPr lang="en-GB" altLang="en-US" dirty="0">
                <a:latin typeface="+mn-lt"/>
                <a:cs typeface="Arial" panose="020B0604020202020204" pitchFamily="34" charset="0"/>
              </a:rPr>
              <a:t>Knowing the odds of having a sustained period of limited flying will also allow asset managers to re-prioritise supplies / personnel changes.</a:t>
            </a:r>
          </a:p>
        </p:txBody>
      </p:sp>
      <p:sp>
        <p:nvSpPr>
          <p:cNvPr id="8" name="Title 1"/>
          <p:cNvSpPr txBox="1">
            <a:spLocks/>
          </p:cNvSpPr>
          <p:nvPr/>
        </p:nvSpPr>
        <p:spPr>
          <a:xfrm>
            <a:off x="0" y="425397"/>
            <a:ext cx="9144000" cy="338554"/>
          </a:xfrm>
          <a:prstGeom prst="rect">
            <a:avLst/>
          </a:prstGeom>
        </p:spPr>
        <p:txBody>
          <a:bodyPr vert="horz" wrap="square" lIns="68580" tIns="34290" rIns="68580" bIns="34290" rtlCol="0" anchor="t" anchorCtr="0">
            <a:spAutoFit/>
          </a:bodyPr>
          <a:lstStyle>
            <a:lvl1pPr marL="0" marR="0" indent="0" algn="l" defTabSz="219075" rtl="0" eaLnBrk="1" latinLnBrk="0" hangingPunct="1">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j-lt"/>
                <a:ea typeface="+mn-ea"/>
                <a:cs typeface="+mn-cs"/>
                <a:sym typeface="Helvetica Light"/>
              </a:defRPr>
            </a:lvl1pPr>
            <a:lvl2pPr marL="0" marR="0" indent="857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2pPr>
            <a:lvl3pPr marL="0" marR="0" indent="1714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3pPr>
            <a:lvl4pPr marL="0" marR="0" indent="2571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4pPr>
            <a:lvl5pPr marL="0" marR="0" indent="3429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5pPr>
            <a:lvl6pPr marL="0" marR="0" indent="4286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6pPr>
            <a:lvl7pPr marL="0" marR="0" indent="5143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7pPr>
            <a:lvl8pPr marL="0" marR="0" indent="6000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8pPr>
            <a:lvl9pPr marL="0" marR="0" indent="6858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9pPr>
          </a:lstStyle>
          <a:p>
            <a:pPr algn="ctr"/>
            <a:r>
              <a:rPr lang="en-GB" sz="1750" b="1" kern="0" dirty="0"/>
              <a:t>Benefits to offshore asset managers</a:t>
            </a:r>
          </a:p>
        </p:txBody>
      </p:sp>
      <p:grpSp>
        <p:nvGrpSpPr>
          <p:cNvPr id="9" name="Group 8"/>
          <p:cNvGrpSpPr/>
          <p:nvPr/>
        </p:nvGrpSpPr>
        <p:grpSpPr>
          <a:xfrm>
            <a:off x="766763" y="1089756"/>
            <a:ext cx="3119437" cy="3158394"/>
            <a:chOff x="766763" y="1089756"/>
            <a:chExt cx="3119437" cy="3158394"/>
          </a:xfrm>
        </p:grpSpPr>
        <p:pic>
          <p:nvPicPr>
            <p:cNvPr id="10" name="Picture 7"/>
            <p:cNvPicPr>
              <a:picLocks noChangeAspect="1" noChangeArrowheads="1"/>
            </p:cNvPicPr>
            <p:nvPr/>
          </p:nvPicPr>
          <p:blipFill>
            <a:blip r:embed="rId2">
              <a:extLst>
                <a:ext uri="{28A0092B-C50C-407E-A947-70E740481C1C}">
                  <a14:useLocalDpi xmlns:a14="http://schemas.microsoft.com/office/drawing/2010/main" val="0"/>
                </a:ext>
              </a:extLst>
            </a:blip>
            <a:srcRect l="15790" t="15790" r="15790" b="15790"/>
            <a:stretch>
              <a:fillRect/>
            </a:stretch>
          </p:blipFill>
          <p:spPr bwMode="auto">
            <a:xfrm>
              <a:off x="766763" y="1128713"/>
              <a:ext cx="3119437" cy="311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968615" y="1089756"/>
              <a:ext cx="693964" cy="430666"/>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pSp>
    </p:spTree>
    <p:extLst>
      <p:ext uri="{BB962C8B-B14F-4D97-AF65-F5344CB8AC3E}">
        <p14:creationId xmlns:p14="http://schemas.microsoft.com/office/powerpoint/2010/main" val="185742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2"/>
          </p:nvPr>
        </p:nvSpPr>
        <p:spPr/>
        <p:txBody>
          <a:body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sp>
        <p:nvSpPr>
          <p:cNvPr id="8" name="Title 1"/>
          <p:cNvSpPr txBox="1">
            <a:spLocks/>
          </p:cNvSpPr>
          <p:nvPr/>
        </p:nvSpPr>
        <p:spPr>
          <a:xfrm>
            <a:off x="0" y="425397"/>
            <a:ext cx="9144000" cy="338554"/>
          </a:xfrm>
          <a:prstGeom prst="rect">
            <a:avLst/>
          </a:prstGeom>
        </p:spPr>
        <p:txBody>
          <a:bodyPr vert="horz" wrap="square" lIns="68580" tIns="34290" rIns="68580" bIns="34290" rtlCol="0" anchor="t" anchorCtr="0">
            <a:spAutoFit/>
          </a:bodyPr>
          <a:lstStyle>
            <a:lvl1pPr marL="0" marR="0" indent="0" algn="l" defTabSz="219075" rtl="0" eaLnBrk="1" latinLnBrk="0" hangingPunct="1">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j-lt"/>
                <a:ea typeface="+mn-ea"/>
                <a:cs typeface="+mn-cs"/>
                <a:sym typeface="Helvetica Light"/>
              </a:defRPr>
            </a:lvl1pPr>
            <a:lvl2pPr marL="0" marR="0" indent="857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2pPr>
            <a:lvl3pPr marL="0" marR="0" indent="1714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3pPr>
            <a:lvl4pPr marL="0" marR="0" indent="2571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4pPr>
            <a:lvl5pPr marL="0" marR="0" indent="3429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5pPr>
            <a:lvl6pPr marL="0" marR="0" indent="4286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6pPr>
            <a:lvl7pPr marL="0" marR="0" indent="5143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7pPr>
            <a:lvl8pPr marL="0" marR="0" indent="6000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8pPr>
            <a:lvl9pPr marL="0" marR="0" indent="6858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9pPr>
          </a:lstStyle>
          <a:p>
            <a:pPr algn="ctr"/>
            <a:r>
              <a:rPr lang="en-GB" sz="1750" b="1" kern="0" dirty="0"/>
              <a:t>Conclusion</a:t>
            </a:r>
          </a:p>
        </p:txBody>
      </p:sp>
      <p:sp>
        <p:nvSpPr>
          <p:cNvPr id="4" name="Subtitle 2"/>
          <p:cNvSpPr txBox="1">
            <a:spLocks/>
          </p:cNvSpPr>
          <p:nvPr/>
        </p:nvSpPr>
        <p:spPr bwMode="auto">
          <a:xfrm>
            <a:off x="1162050" y="982814"/>
            <a:ext cx="6819900" cy="35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Arial" panose="020B0604020202020204" pitchFamily="34" charset="0"/>
                <a:ea typeface="MS PGothic" panose="020B0600070205080204" pitchFamily="34" charset="-128"/>
              </a:defRPr>
            </a:lvl1pPr>
            <a:lvl2pPr defTabSz="457200">
              <a:defRPr>
                <a:solidFill>
                  <a:schemeClr val="tx1"/>
                </a:solidFill>
                <a:latin typeface="Arial" panose="020B0604020202020204" pitchFamily="34" charset="0"/>
                <a:ea typeface="MS PGothic" panose="020B0600070205080204" pitchFamily="34" charset="-128"/>
              </a:defRPr>
            </a:lvl2pPr>
            <a:lvl3pPr marL="1143000" indent="-228600" defTabSz="457200">
              <a:defRPr>
                <a:solidFill>
                  <a:schemeClr val="tx1"/>
                </a:solidFill>
                <a:latin typeface="Arial" panose="020B0604020202020204" pitchFamily="34" charset="0"/>
                <a:ea typeface="MS PGothic" panose="020B0600070205080204" pitchFamily="34" charset="-128"/>
              </a:defRPr>
            </a:lvl3pPr>
            <a:lvl4pPr marL="1600200" indent="-228600" defTabSz="457200">
              <a:defRPr>
                <a:solidFill>
                  <a:schemeClr val="tx1"/>
                </a:solidFill>
                <a:latin typeface="Arial" panose="020B0604020202020204" pitchFamily="34" charset="0"/>
                <a:ea typeface="MS PGothic" panose="020B0600070205080204" pitchFamily="34" charset="-128"/>
              </a:defRPr>
            </a:lvl4pPr>
            <a:lvl5pPr marL="2057400" indent="-228600" defTabSz="4572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en-GB" altLang="en-US" sz="1500" dirty="0"/>
              <a:t> The key to effective customer application is synthesising the science.</a:t>
            </a:r>
          </a:p>
          <a:p>
            <a:pPr eaLnBrk="1" hangingPunct="1">
              <a:spcBef>
                <a:spcPct val="20000"/>
              </a:spcBef>
              <a:buFont typeface="Arial" panose="020B0604020202020204" pitchFamily="34" charset="0"/>
              <a:buChar char="•"/>
            </a:pPr>
            <a:endParaRPr lang="en-GB" altLang="en-US" sz="500" dirty="0">
              <a:cs typeface="Arial" panose="020B0604020202020204" pitchFamily="34" charset="0"/>
            </a:endParaRPr>
          </a:p>
          <a:p>
            <a:pPr eaLnBrk="1" hangingPunct="1">
              <a:spcBef>
                <a:spcPct val="20000"/>
              </a:spcBef>
              <a:buFont typeface="Arial" panose="020B0604020202020204" pitchFamily="34" charset="0"/>
              <a:buChar char="•"/>
            </a:pPr>
            <a:r>
              <a:rPr lang="en-GB" altLang="en-US" sz="1500" dirty="0">
                <a:cs typeface="Arial" panose="020B0604020202020204" pitchFamily="34" charset="0"/>
              </a:rPr>
              <a:t> To enable users to assess weather risks, two established methods for the efficient interpretation of probabilistic data based on cost-loss and regime analysis are described and applied to ocean wave forecasting;</a:t>
            </a:r>
          </a:p>
          <a:p>
            <a:pPr lvl="1">
              <a:spcBef>
                <a:spcPct val="20000"/>
              </a:spcBef>
              <a:buFont typeface="Arial" panose="020B0604020202020204" pitchFamily="34" charset="0"/>
              <a:buChar char="•"/>
            </a:pPr>
            <a:r>
              <a:rPr lang="en-GB" altLang="en-US" sz="1500" dirty="0">
                <a:cs typeface="Arial" panose="020B0604020202020204" pitchFamily="34" charset="0"/>
              </a:rPr>
              <a:t> Cost-loss analysis offers an objective method of determining ensemble thresholds;</a:t>
            </a:r>
          </a:p>
          <a:p>
            <a:pPr lvl="1">
              <a:spcBef>
                <a:spcPct val="20000"/>
              </a:spcBef>
              <a:buFont typeface="Arial" panose="020B0604020202020204" pitchFamily="34" charset="0"/>
              <a:buChar char="•"/>
            </a:pPr>
            <a:r>
              <a:rPr lang="en-GB" altLang="en-US" sz="1500" dirty="0">
                <a:cs typeface="Arial" panose="020B0604020202020204" pitchFamily="34" charset="0"/>
              </a:rPr>
              <a:t> Regime analysis offers an intuitive approach to simplifying ensemble forecasts;</a:t>
            </a:r>
          </a:p>
          <a:p>
            <a:pPr lvl="1">
              <a:spcBef>
                <a:spcPct val="20000"/>
              </a:spcBef>
              <a:buFont typeface="Arial" panose="020B0604020202020204" pitchFamily="34" charset="0"/>
              <a:buChar char="•"/>
            </a:pPr>
            <a:endParaRPr lang="en-GB" altLang="en-US" sz="500" dirty="0">
              <a:cs typeface="Arial" panose="020B0604020202020204" pitchFamily="34" charset="0"/>
            </a:endParaRPr>
          </a:p>
          <a:p>
            <a:pPr>
              <a:spcBef>
                <a:spcPct val="20000"/>
              </a:spcBef>
              <a:buFont typeface="Arial" panose="020B0604020202020204" pitchFamily="34" charset="0"/>
              <a:buChar char="•"/>
            </a:pPr>
            <a:r>
              <a:rPr lang="en-GB" altLang="en-US" sz="1500" dirty="0">
                <a:cs typeface="Arial" panose="020B0604020202020204" pitchFamily="34" charset="0"/>
              </a:rPr>
              <a:t> Appropriate use of these methods will enable more timely decision-making and therefore help reduce operational costs for the offshore energy sector;</a:t>
            </a:r>
          </a:p>
          <a:p>
            <a:pPr>
              <a:spcBef>
                <a:spcPct val="20000"/>
              </a:spcBef>
              <a:buFont typeface="Arial" panose="020B0604020202020204" pitchFamily="34" charset="0"/>
              <a:buChar char="•"/>
            </a:pPr>
            <a:endParaRPr lang="en-GB" altLang="en-US" sz="500" dirty="0">
              <a:cs typeface="Arial" panose="020B0604020202020204" pitchFamily="34" charset="0"/>
            </a:endParaRPr>
          </a:p>
          <a:p>
            <a:pPr>
              <a:spcBef>
                <a:spcPct val="20000"/>
              </a:spcBef>
              <a:buFont typeface="Arial" panose="020B0604020202020204" pitchFamily="34" charset="0"/>
              <a:buChar char="•"/>
            </a:pPr>
            <a:r>
              <a:rPr lang="en-GB" altLang="en-US" sz="1500" dirty="0">
                <a:solidFill>
                  <a:srgbClr val="000000"/>
                </a:solidFill>
                <a:cs typeface="Arial" panose="020B0604020202020204" pitchFamily="34" charset="0"/>
              </a:rPr>
              <a:t> </a:t>
            </a:r>
            <a:r>
              <a:rPr lang="en-GB" altLang="en-US" sz="1500" dirty="0">
                <a:cs typeface="Arial" panose="020B0604020202020204" pitchFamily="34" charset="0"/>
              </a:rPr>
              <a:t>Ultimately, planning will be best supported by the use of forecasts across all timescales;</a:t>
            </a:r>
            <a:endParaRPr lang="en-US" altLang="en-US" sz="1500" dirty="0">
              <a:solidFill>
                <a:srgbClr val="000000"/>
              </a:solidFill>
              <a:cs typeface="Arial" panose="020B0604020202020204" pitchFamily="34" charset="0"/>
            </a:endParaRPr>
          </a:p>
          <a:p>
            <a:pPr eaLnBrk="1" hangingPunct="1">
              <a:spcBef>
                <a:spcPct val="20000"/>
              </a:spcBef>
            </a:pPr>
            <a:endParaRPr lang="en-US" altLang="en-US" sz="1500" dirty="0">
              <a:solidFill>
                <a:srgbClr val="000000"/>
              </a:solidFill>
              <a:cs typeface="Arial" panose="020B0604020202020204" pitchFamily="34" charset="0"/>
            </a:endParaRPr>
          </a:p>
          <a:p>
            <a:pPr eaLnBrk="1" hangingPunct="1">
              <a:spcBef>
                <a:spcPct val="20000"/>
              </a:spcBef>
            </a:pPr>
            <a:endParaRPr lang="en-US" altLang="en-US" sz="1500" dirty="0">
              <a:solidFill>
                <a:srgbClr val="000000"/>
              </a:solidFill>
              <a:cs typeface="Arial" panose="020B0604020202020204" pitchFamily="34" charset="0"/>
            </a:endParaRPr>
          </a:p>
        </p:txBody>
      </p:sp>
    </p:spTree>
    <p:extLst>
      <p:ext uri="{BB962C8B-B14F-4D97-AF65-F5344CB8AC3E}">
        <p14:creationId xmlns:p14="http://schemas.microsoft.com/office/powerpoint/2010/main" val="419562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6852168" y="899863"/>
            <a:ext cx="2149430" cy="2309567"/>
            <a:chOff x="6852168" y="899863"/>
            <a:chExt cx="2149430" cy="2309567"/>
          </a:xfrm>
        </p:grpSpPr>
        <p:grpSp>
          <p:nvGrpSpPr>
            <p:cNvPr id="4" name="Group 3"/>
            <p:cNvGrpSpPr/>
            <p:nvPr/>
          </p:nvGrpSpPr>
          <p:grpSpPr>
            <a:xfrm>
              <a:off x="6852168" y="899863"/>
              <a:ext cx="2149430" cy="2309567"/>
              <a:chOff x="6675521" y="1357067"/>
              <a:chExt cx="2149430" cy="2309567"/>
            </a:xfrm>
          </p:grpSpPr>
          <p:pic>
            <p:nvPicPr>
              <p:cNvPr id="35"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l="15790" t="15790" r="15790" b="15790"/>
              <a:stretch>
                <a:fillRect/>
              </a:stretch>
            </p:blipFill>
            <p:spPr bwMode="auto">
              <a:xfrm>
                <a:off x="6675521" y="1517204"/>
                <a:ext cx="2149430" cy="214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p:cNvSpPr/>
              <p:nvPr/>
            </p:nvSpPr>
            <p:spPr>
              <a:xfrm>
                <a:off x="7379986" y="1357067"/>
                <a:ext cx="693964" cy="430666"/>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pSp>
        <p:sp>
          <p:nvSpPr>
            <p:cNvPr id="36" name="Rectangle 35"/>
            <p:cNvSpPr/>
            <p:nvPr/>
          </p:nvSpPr>
          <p:spPr>
            <a:xfrm>
              <a:off x="7105217" y="1235478"/>
              <a:ext cx="1800000" cy="1800000"/>
            </a:xfrm>
            <a:prstGeom prst="rect">
              <a:avLst/>
            </a:prstGeom>
            <a:no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pSp>
      <p:grpSp>
        <p:nvGrpSpPr>
          <p:cNvPr id="8" name="Group 7"/>
          <p:cNvGrpSpPr/>
          <p:nvPr/>
        </p:nvGrpSpPr>
        <p:grpSpPr>
          <a:xfrm>
            <a:off x="2136114" y="1124498"/>
            <a:ext cx="5108789" cy="2012194"/>
            <a:chOff x="2136114" y="1124498"/>
            <a:chExt cx="5108789" cy="2012194"/>
          </a:xfrm>
        </p:grpSpPr>
        <p:sp>
          <p:nvSpPr>
            <p:cNvPr id="37" name="Rectangle 36"/>
            <p:cNvSpPr/>
            <p:nvPr/>
          </p:nvSpPr>
          <p:spPr>
            <a:xfrm>
              <a:off x="2136114" y="1241641"/>
              <a:ext cx="4851939" cy="1800000"/>
            </a:xfrm>
            <a:prstGeom prst="rect">
              <a:avLst/>
            </a:prstGeom>
            <a:solidFill>
              <a:srgbClr val="FFFFFF"/>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38" name="Picture 4" descr="Calendar, Monthly, Office, Schedule, Month, Date, Day"/>
            <p:cNvPicPr>
              <a:picLocks noChangeAspect="1" noChangeArrowheads="1"/>
            </p:cNvPicPr>
            <p:nvPr/>
          </p:nvPicPr>
          <p:blipFill>
            <a:blip r:embed="rId3" cstate="print"/>
            <a:srcRect/>
            <a:stretch>
              <a:fillRect/>
            </a:stretch>
          </p:blipFill>
          <p:spPr bwMode="auto">
            <a:xfrm>
              <a:off x="3429076" y="1124498"/>
              <a:ext cx="2012194" cy="2012194"/>
            </a:xfrm>
            <a:prstGeom prst="rect">
              <a:avLst/>
            </a:prstGeom>
            <a:noFill/>
            <a:ln w="9525">
              <a:noFill/>
              <a:miter lim="800000"/>
              <a:headEnd/>
              <a:tailEnd/>
            </a:ln>
          </p:spPr>
        </p:pic>
        <p:cxnSp>
          <p:nvCxnSpPr>
            <p:cNvPr id="39" name="Straight Arrow Connector 38"/>
            <p:cNvCxnSpPr/>
            <p:nvPr/>
          </p:nvCxnSpPr>
          <p:spPr bwMode="auto">
            <a:xfrm flipV="1">
              <a:off x="3269794" y="2130595"/>
              <a:ext cx="668379" cy="0"/>
            </a:xfrm>
            <a:prstGeom prst="straightConnector1">
              <a:avLst/>
            </a:prstGeom>
            <a:noFill/>
            <a:ln w="38100" cap="flat" cmpd="sng" algn="ctr">
              <a:solidFill>
                <a:schemeClr val="accent4">
                  <a:lumMod val="75000"/>
                </a:schemeClr>
              </a:solidFill>
              <a:prstDash val="solid"/>
              <a:round/>
              <a:headEnd type="none" w="med" len="med"/>
              <a:tailEnd type="arrow"/>
            </a:ln>
            <a:effectLst/>
          </p:spPr>
        </p:cxnSp>
        <p:sp>
          <p:nvSpPr>
            <p:cNvPr id="40" name="Oval 39"/>
            <p:cNvSpPr>
              <a:spLocks/>
            </p:cNvSpPr>
            <p:nvPr/>
          </p:nvSpPr>
          <p:spPr bwMode="auto">
            <a:xfrm>
              <a:off x="5052139" y="2073132"/>
              <a:ext cx="125006" cy="126014"/>
            </a:xfrm>
            <a:prstGeom prst="ellipse">
              <a:avLst/>
            </a:prstGeom>
            <a:solidFill>
              <a:schemeClr val="accent4">
                <a:lumMod val="75000"/>
              </a:schemeClr>
            </a:solidFill>
            <a:ln w="9525" cap="flat" cmpd="sng" algn="ctr">
              <a:solidFill>
                <a:schemeClr val="accent4">
                  <a:lumMod val="75000"/>
                </a:schemeClr>
              </a:solidFill>
              <a:prstDash val="solid"/>
              <a:round/>
              <a:headEnd type="none" w="med" len="med"/>
              <a:tailEnd type="none" w="med" len="med"/>
            </a:ln>
            <a:effectLst/>
          </p:spPr>
          <p:txBody>
            <a:bodyPr/>
            <a:lstStyle/>
            <a:p>
              <a:pPr>
                <a:lnSpc>
                  <a:spcPct val="85000"/>
                </a:lnSpc>
                <a:defRPr/>
              </a:pPr>
              <a:endParaRPr lang="en-GB">
                <a:ea typeface="ＭＳ Ｐゴシック" charset="0"/>
                <a:cs typeface="ＭＳ Ｐゴシック" charset="0"/>
              </a:endParaRPr>
            </a:p>
          </p:txBody>
        </p:sp>
        <p:sp>
          <p:nvSpPr>
            <p:cNvPr id="41" name="Arc 40"/>
            <p:cNvSpPr>
              <a:spLocks noChangeAspect="1"/>
            </p:cNvSpPr>
            <p:nvPr/>
          </p:nvSpPr>
          <p:spPr bwMode="auto">
            <a:xfrm flipH="1" flipV="1">
              <a:off x="5125731" y="1638636"/>
              <a:ext cx="1149249" cy="1149249"/>
            </a:xfrm>
            <a:prstGeom prst="arc">
              <a:avLst/>
            </a:prstGeom>
            <a:noFill/>
            <a:ln w="38100" cap="flat" cmpd="sng" algn="ctr">
              <a:solidFill>
                <a:schemeClr val="accent4">
                  <a:lumMod val="75000"/>
                </a:schemeClr>
              </a:solidFill>
              <a:prstDash val="solid"/>
              <a:round/>
              <a:headEnd type="none" w="med" len="med"/>
              <a:tailEnd type="arrow" w="med" len="med"/>
            </a:ln>
            <a:effectLst/>
          </p:spPr>
          <p:txBody>
            <a:bodyPr/>
            <a:lstStyle/>
            <a:p>
              <a:pPr>
                <a:lnSpc>
                  <a:spcPct val="85000"/>
                </a:lnSpc>
                <a:defRPr/>
              </a:pPr>
              <a:endParaRPr lang="en-GB">
                <a:ea typeface="ＭＳ Ｐゴシック" charset="0"/>
                <a:cs typeface="ＭＳ Ｐゴシック" charset="0"/>
              </a:endParaRPr>
            </a:p>
          </p:txBody>
        </p:sp>
        <p:sp>
          <p:nvSpPr>
            <p:cNvPr id="42" name="5-Point Star 41"/>
            <p:cNvSpPr/>
            <p:nvPr/>
          </p:nvSpPr>
          <p:spPr bwMode="auto">
            <a:xfrm>
              <a:off x="4068220" y="2004581"/>
              <a:ext cx="251020" cy="251021"/>
            </a:xfrm>
            <a:prstGeom prst="star5">
              <a:avLst/>
            </a:prstGeom>
            <a:solidFill>
              <a:schemeClr val="accent5">
                <a:lumMod val="75000"/>
              </a:schemeClr>
            </a:solidFill>
            <a:ln w="9525" cap="flat" cmpd="sng" algn="ctr">
              <a:solidFill>
                <a:schemeClr val="accent4">
                  <a:lumMod val="75000"/>
                </a:schemeClr>
              </a:solidFill>
              <a:prstDash val="solid"/>
              <a:round/>
              <a:headEnd type="none" w="med" len="med"/>
              <a:tailEnd type="none" w="med" len="med"/>
            </a:ln>
            <a:effectLst/>
          </p:spPr>
          <p:txBody>
            <a:bodyPr/>
            <a:lstStyle/>
            <a:p>
              <a:pPr>
                <a:lnSpc>
                  <a:spcPct val="85000"/>
                </a:lnSpc>
                <a:defRPr/>
              </a:pPr>
              <a:endParaRPr lang="en-GB">
                <a:ea typeface="ＭＳ Ｐゴシック" charset="0"/>
                <a:cs typeface="ＭＳ Ｐゴシック" charset="0"/>
              </a:endParaRPr>
            </a:p>
          </p:txBody>
        </p:sp>
        <p:sp>
          <p:nvSpPr>
            <p:cNvPr id="43" name="TextBox 42"/>
            <p:cNvSpPr txBox="1"/>
            <p:nvPr/>
          </p:nvSpPr>
          <p:spPr>
            <a:xfrm>
              <a:off x="5680193" y="2678716"/>
              <a:ext cx="1564710" cy="223138"/>
            </a:xfrm>
            <a:prstGeom prst="rect">
              <a:avLst/>
            </a:prstGeom>
            <a:noFill/>
          </p:spPr>
          <p:txBody>
            <a:bodyPr wrap="square">
              <a:spAutoFit/>
            </a:bodyPr>
            <a:lstStyle/>
            <a:p>
              <a:pPr>
                <a:lnSpc>
                  <a:spcPct val="85000"/>
                </a:lnSpc>
                <a:defRPr/>
              </a:pPr>
              <a:r>
                <a:rPr lang="en-GB" sz="1000" dirty="0">
                  <a:solidFill>
                    <a:schemeClr val="accent4">
                      <a:lumMod val="75000"/>
                    </a:schemeClr>
                  </a:solidFill>
                  <a:ea typeface="ＭＳ Ｐゴシック" charset="0"/>
                  <a:cs typeface="ＭＳ Ｐゴシック" charset="0"/>
                </a:rPr>
                <a:t>Higher cost ($$$)</a:t>
              </a:r>
            </a:p>
          </p:txBody>
        </p:sp>
        <p:sp>
          <p:nvSpPr>
            <p:cNvPr id="44" name="TextBox 43"/>
            <p:cNvSpPr txBox="1"/>
            <p:nvPr/>
          </p:nvSpPr>
          <p:spPr>
            <a:xfrm>
              <a:off x="2171971" y="2037075"/>
              <a:ext cx="1091775" cy="223138"/>
            </a:xfrm>
            <a:prstGeom prst="rect">
              <a:avLst/>
            </a:prstGeom>
            <a:noFill/>
          </p:spPr>
          <p:txBody>
            <a:bodyPr wrap="square">
              <a:spAutoFit/>
            </a:bodyPr>
            <a:lstStyle/>
            <a:p>
              <a:pPr algn="r">
                <a:lnSpc>
                  <a:spcPct val="85000"/>
                </a:lnSpc>
                <a:defRPr/>
              </a:pPr>
              <a:r>
                <a:rPr lang="en-GB" sz="1000" dirty="0">
                  <a:solidFill>
                    <a:schemeClr val="accent4">
                      <a:lumMod val="75000"/>
                    </a:schemeClr>
                  </a:solidFill>
                  <a:ea typeface="ＭＳ Ｐゴシック" charset="0"/>
                  <a:cs typeface="ＭＳ Ｐゴシック" charset="0"/>
                </a:rPr>
                <a:t> Lower cost ($)</a:t>
              </a:r>
            </a:p>
          </p:txBody>
        </p:sp>
        <p:sp>
          <p:nvSpPr>
            <p:cNvPr id="45" name="Rectangle 50"/>
            <p:cNvSpPr>
              <a:spLocks noChangeAspect="1"/>
            </p:cNvSpPr>
            <p:nvPr/>
          </p:nvSpPr>
          <p:spPr bwMode="auto">
            <a:xfrm>
              <a:off x="5645918" y="1959586"/>
              <a:ext cx="126014" cy="126014"/>
            </a:xfrm>
            <a:prstGeom prst="rect">
              <a:avLst/>
            </a:prstGeom>
            <a:solidFill>
              <a:srgbClr val="FF0000"/>
            </a:solidFill>
            <a:ln w="9525" algn="ctr">
              <a:noFill/>
              <a:round/>
              <a:headEnd/>
              <a:tailEnd/>
            </a:ln>
          </p:spPr>
          <p:txBody>
            <a:bodyPr/>
            <a:lstStyle/>
            <a:p>
              <a:pPr>
                <a:lnSpc>
                  <a:spcPct val="85000"/>
                </a:lnSpc>
              </a:pPr>
              <a:endParaRPr lang="en-US"/>
            </a:p>
          </p:txBody>
        </p:sp>
        <p:sp>
          <p:nvSpPr>
            <p:cNvPr id="46" name="TextBox 45"/>
            <p:cNvSpPr txBox="1"/>
            <p:nvPr/>
          </p:nvSpPr>
          <p:spPr>
            <a:xfrm>
              <a:off x="5781005" y="1907513"/>
              <a:ext cx="1034257" cy="223138"/>
            </a:xfrm>
            <a:prstGeom prst="rect">
              <a:avLst/>
            </a:prstGeom>
            <a:noFill/>
          </p:spPr>
          <p:txBody>
            <a:bodyPr wrap="none">
              <a:spAutoFit/>
            </a:bodyPr>
            <a:lstStyle/>
            <a:p>
              <a:pPr>
                <a:lnSpc>
                  <a:spcPct val="85000"/>
                </a:lnSpc>
                <a:defRPr/>
              </a:pPr>
              <a:r>
                <a:rPr lang="en-GB" sz="1000" dirty="0">
                  <a:solidFill>
                    <a:schemeClr val="accent4">
                      <a:lumMod val="75000"/>
                    </a:schemeClr>
                  </a:solidFill>
                  <a:ea typeface="ＭＳ Ｐゴシック" charset="0"/>
                  <a:cs typeface="ＭＳ Ｐゴシック" charset="0"/>
                </a:rPr>
                <a:t>Departure date</a:t>
              </a:r>
            </a:p>
          </p:txBody>
        </p:sp>
      </p:grpSp>
      <p:sp>
        <p:nvSpPr>
          <p:cNvPr id="3" name="Footer Placeholder 2"/>
          <p:cNvSpPr>
            <a:spLocks noGrp="1"/>
          </p:cNvSpPr>
          <p:nvPr>
            <p:ph type="ftr" sz="quarter" idx="12"/>
          </p:nvPr>
        </p:nvSpPr>
        <p:spPr/>
        <p:txBody>
          <a:body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grpSp>
        <p:nvGrpSpPr>
          <p:cNvPr id="7" name="Group 6"/>
          <p:cNvGrpSpPr/>
          <p:nvPr/>
        </p:nvGrpSpPr>
        <p:grpSpPr>
          <a:xfrm>
            <a:off x="3527860" y="1243642"/>
            <a:ext cx="1800000" cy="1800000"/>
            <a:chOff x="229172" y="1234715"/>
            <a:chExt cx="1800000" cy="1800000"/>
          </a:xfrm>
        </p:grpSpPr>
        <p:sp>
          <p:nvSpPr>
            <p:cNvPr id="5" name="Rectangle 4"/>
            <p:cNvSpPr/>
            <p:nvPr/>
          </p:nvSpPr>
          <p:spPr>
            <a:xfrm>
              <a:off x="229172" y="1234715"/>
              <a:ext cx="1800000" cy="1800000"/>
            </a:xfrm>
            <a:prstGeom prst="rect">
              <a:avLst/>
            </a:prstGeom>
            <a:solidFill>
              <a:schemeClr val="bg2"/>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8955" y="1535434"/>
              <a:ext cx="1176525" cy="1176525"/>
            </a:xfrm>
            <a:prstGeom prst="rect">
              <a:avLst/>
            </a:prstGeom>
          </p:spPr>
        </p:pic>
      </p:grpSp>
      <p:sp>
        <p:nvSpPr>
          <p:cNvPr id="6" name="Rectangle 5"/>
          <p:cNvSpPr/>
          <p:nvPr/>
        </p:nvSpPr>
        <p:spPr>
          <a:xfrm>
            <a:off x="229171" y="3265053"/>
            <a:ext cx="8676045" cy="738664"/>
          </a:xfrm>
          <a:prstGeom prst="rect">
            <a:avLst/>
          </a:prstGeom>
        </p:spPr>
        <p:txBody>
          <a:bodyPr wrap="square">
            <a:spAutoFit/>
          </a:bodyPr>
          <a:lstStyle/>
          <a:p>
            <a:pPr>
              <a:spcBef>
                <a:spcPct val="20000"/>
              </a:spcBef>
            </a:pPr>
            <a:r>
              <a:rPr lang="en-US" altLang="en-US" dirty="0">
                <a:solidFill>
                  <a:srgbClr val="000000"/>
                </a:solidFill>
                <a:cs typeface="Arial" panose="020B0604020202020204" pitchFamily="34" charset="0"/>
              </a:rPr>
              <a:t>Correct identification of calm weather windows can save many thousands of dollars per day in unplanned downtime, allowing large savings if decisions are made as early as possible, but only when the science is employed to best effect…</a:t>
            </a:r>
          </a:p>
        </p:txBody>
      </p:sp>
      <p:sp>
        <p:nvSpPr>
          <p:cNvPr id="47" name="Title 1"/>
          <p:cNvSpPr txBox="1">
            <a:spLocks/>
          </p:cNvSpPr>
          <p:nvPr/>
        </p:nvSpPr>
        <p:spPr>
          <a:xfrm>
            <a:off x="0" y="425397"/>
            <a:ext cx="9144000" cy="338554"/>
          </a:xfrm>
          <a:prstGeom prst="rect">
            <a:avLst/>
          </a:prstGeom>
        </p:spPr>
        <p:txBody>
          <a:bodyPr vert="horz" wrap="square" lIns="68580" tIns="34290" rIns="68580" bIns="34290" rtlCol="0" anchor="t" anchorCtr="0">
            <a:spAutoFit/>
          </a:bodyPr>
          <a:lstStyle>
            <a:lvl1pPr marL="0" marR="0" indent="0" algn="l" defTabSz="219075" rtl="0" eaLnBrk="1" latinLnBrk="0" hangingPunct="1">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j-lt"/>
                <a:ea typeface="+mn-ea"/>
                <a:cs typeface="+mn-cs"/>
                <a:sym typeface="Helvetica Light"/>
              </a:defRPr>
            </a:lvl1pPr>
            <a:lvl2pPr marL="0" marR="0" indent="857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2pPr>
            <a:lvl3pPr marL="0" marR="0" indent="1714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3pPr>
            <a:lvl4pPr marL="0" marR="0" indent="2571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4pPr>
            <a:lvl5pPr marL="0" marR="0" indent="3429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5pPr>
            <a:lvl6pPr marL="0" marR="0" indent="4286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6pPr>
            <a:lvl7pPr marL="0" marR="0" indent="5143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7pPr>
            <a:lvl8pPr marL="0" marR="0" indent="6000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8pPr>
            <a:lvl9pPr marL="0" marR="0" indent="6858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9pPr>
          </a:lstStyle>
          <a:p>
            <a:pPr algn="ctr"/>
            <a:r>
              <a:rPr lang="en-GB" sz="1750" b="1" kern="0" dirty="0"/>
              <a:t>Background</a:t>
            </a:r>
          </a:p>
        </p:txBody>
      </p:sp>
    </p:spTree>
    <p:extLst>
      <p:ext uri="{BB962C8B-B14F-4D97-AF65-F5344CB8AC3E}">
        <p14:creationId xmlns:p14="http://schemas.microsoft.com/office/powerpoint/2010/main" val="758975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00607 -0.00093 L -0.3618 3.33333E-6 " pathEditMode="relative" rAng="0" ptsTypes="AA">
                                      <p:cBhvr>
                                        <p:cTn id="6" dur="2000" fill="hold"/>
                                        <p:tgtEl>
                                          <p:spTgt spid="7"/>
                                        </p:tgtEl>
                                        <p:attrNameLst>
                                          <p:attrName>ppt_x</p:attrName>
                                          <p:attrName>ppt_y</p:attrName>
                                        </p:attrNameLst>
                                      </p:cBhvr>
                                      <p:rCtr x="-17795" y="31"/>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97644" y="1039783"/>
            <a:ext cx="8437500" cy="338554"/>
          </a:xfrm>
        </p:spPr>
        <p:txBody>
          <a:bodyPr/>
          <a:lstStyle/>
          <a:p>
            <a:r>
              <a:rPr lang="en-GB" sz="1750" b="1" dirty="0"/>
              <a:t>Thank you for listening!</a:t>
            </a:r>
          </a:p>
        </p:txBody>
      </p:sp>
      <p:sp>
        <p:nvSpPr>
          <p:cNvPr id="14" name="Text Placeholder 13"/>
          <p:cNvSpPr>
            <a:spLocks noGrp="1"/>
          </p:cNvSpPr>
          <p:nvPr>
            <p:ph type="body" sz="quarter" idx="10"/>
          </p:nvPr>
        </p:nvSpPr>
        <p:spPr>
          <a:xfrm>
            <a:off x="197644" y="1925980"/>
            <a:ext cx="8437500" cy="736198"/>
          </a:xfrm>
        </p:spPr>
        <p:txBody>
          <a:bodyPr/>
          <a:lstStyle/>
          <a:p>
            <a:r>
              <a:rPr lang="en-GB" dirty="0"/>
              <a:t>Dr Edward Steele</a:t>
            </a:r>
          </a:p>
          <a:p>
            <a:r>
              <a:rPr lang="en-GB" dirty="0"/>
              <a:t>edward.steele@metoffice.gov.uk</a:t>
            </a:r>
          </a:p>
        </p:txBody>
      </p:sp>
      <p:sp>
        <p:nvSpPr>
          <p:cNvPr id="4" name="Footer Placeholder 3"/>
          <p:cNvSpPr>
            <a:spLocks noGrp="1"/>
          </p:cNvSpPr>
          <p:nvPr>
            <p:ph type="ftr" sz="quarter" idx="11"/>
          </p:nvPr>
        </p:nvSpPr>
        <p:spPr/>
        <p:txBody>
          <a:bodyPr/>
          <a:lstStyle/>
          <a:p>
            <a:r>
              <a:rPr lang="en-GB" kern="0" dirty="0">
                <a:sym typeface="Helvetica Light"/>
              </a:rPr>
              <a:t>www.metoffice.gov.uk																									                       © Crown Copyright 2017, Met Office</a:t>
            </a:r>
          </a:p>
        </p:txBody>
      </p:sp>
      <p:sp>
        <p:nvSpPr>
          <p:cNvPr id="5" name="Text Placeholder 13"/>
          <p:cNvSpPr txBox="1">
            <a:spLocks/>
          </p:cNvSpPr>
          <p:nvPr/>
        </p:nvSpPr>
        <p:spPr>
          <a:xfrm>
            <a:off x="680044" y="2947229"/>
            <a:ext cx="7787156" cy="1485478"/>
          </a:xfrm>
          <a:prstGeom prst="rect">
            <a:avLst/>
          </a:prstGeom>
          <a:solidFill>
            <a:schemeClr val="bg2">
              <a:alpha val="75000"/>
            </a:schemeClr>
          </a:solidFill>
        </p:spPr>
        <p:txBody>
          <a:bodyPr vert="horz" lIns="68580" tIns="34290" rIns="68580" bIns="34290" rtlCol="0">
            <a:noAutofit/>
          </a:bodyPr>
          <a:lstStyle>
            <a:lvl1pPr marL="0" marR="0" indent="0" algn="l" defTabSz="219075" rtl="0" eaLnBrk="1" latinLnBrk="0" hangingPunct="1">
              <a:lnSpc>
                <a:spcPct val="100000"/>
              </a:lnSpc>
              <a:spcBef>
                <a:spcPts val="788"/>
              </a:spcBef>
              <a:spcAft>
                <a:spcPts val="0"/>
              </a:spcAft>
              <a:buClrTx/>
              <a:buSzPct val="75000"/>
              <a:buFontTx/>
              <a:buNone/>
              <a:tabLst/>
              <a:defRPr sz="1500" b="0" i="0" u="none" strike="noStrike" cap="none" spc="0" baseline="0">
                <a:ln>
                  <a:noFill/>
                </a:ln>
                <a:solidFill>
                  <a:schemeClr val="bg2"/>
                </a:solidFill>
                <a:uFillTx/>
                <a:latin typeface="+mj-lt"/>
                <a:ea typeface="+mn-ea"/>
                <a:cs typeface="+mn-cs"/>
                <a:sym typeface="Helvetica Light"/>
              </a:defRPr>
            </a:lvl1pPr>
            <a:lvl2pPr marL="180000" marR="0" indent="-180000" algn="l" defTabSz="219075" rtl="0" eaLnBrk="1" latinLnBrk="0" hangingPunct="1">
              <a:lnSpc>
                <a:spcPct val="100000"/>
              </a:lnSpc>
              <a:spcBef>
                <a:spcPts val="600"/>
              </a:spcBef>
              <a:spcAft>
                <a:spcPts val="600"/>
              </a:spcAft>
              <a:buClrTx/>
              <a:buSzPct val="75000"/>
              <a:buFont typeface="Arial" panose="020B0604020202020204" pitchFamily="34" charset="0"/>
              <a:buChar char="•"/>
              <a:tabLst/>
              <a:defRPr sz="1600" b="0" i="0" u="none" strike="noStrike" cap="none" spc="0" baseline="0">
                <a:ln>
                  <a:noFill/>
                </a:ln>
                <a:solidFill>
                  <a:schemeClr val="bg2"/>
                </a:solidFill>
                <a:uFillTx/>
                <a:latin typeface="+mn-lt"/>
                <a:ea typeface="+mn-ea"/>
                <a:cs typeface="+mn-cs"/>
                <a:sym typeface="Helvetica Light"/>
              </a:defRPr>
            </a:lvl2pPr>
            <a:lvl3pPr marL="285750" marR="0" indent="-285750" algn="l" defTabSz="219075" rtl="0" eaLnBrk="1" latinLnBrk="0" hangingPunct="1">
              <a:lnSpc>
                <a:spcPct val="100000"/>
              </a:lnSpc>
              <a:spcBef>
                <a:spcPts val="788"/>
              </a:spcBef>
              <a:spcAft>
                <a:spcPts val="0"/>
              </a:spcAft>
              <a:buClrTx/>
              <a:buSzPct val="75000"/>
              <a:buFont typeface="Arial" panose="020B0604020202020204" pitchFamily="34" charset="0"/>
              <a:buChar char="•"/>
              <a:tabLst/>
              <a:defRPr sz="1500" b="0" i="0" u="none" strike="noStrike" cap="none" spc="0" baseline="0">
                <a:ln>
                  <a:noFill/>
                </a:ln>
                <a:solidFill>
                  <a:schemeClr val="bg2"/>
                </a:solidFill>
                <a:uFillTx/>
                <a:latin typeface="+mn-lt"/>
                <a:ea typeface="+mn-ea"/>
                <a:cs typeface="+mn-cs"/>
                <a:sym typeface="Helvetica Light"/>
              </a:defRPr>
            </a:lvl3pPr>
            <a:lvl4pPr marL="286425" marR="0" indent="-285750" algn="l" defTabSz="67500" rtl="0" eaLnBrk="1" latinLnBrk="0" hangingPunct="1">
              <a:lnSpc>
                <a:spcPct val="100000"/>
              </a:lnSpc>
              <a:spcBef>
                <a:spcPts val="788"/>
              </a:spcBef>
              <a:spcAft>
                <a:spcPts val="0"/>
              </a:spcAft>
              <a:buClr>
                <a:schemeClr val="bg2"/>
              </a:buClr>
              <a:buSzPct val="75000"/>
              <a:buFont typeface="Arial" panose="020B0604020202020204" pitchFamily="34" charset="0"/>
              <a:buChar char="•"/>
              <a:tabLst>
                <a:tab pos="67500" algn="l"/>
              </a:tabLst>
              <a:defRPr sz="1500" b="0" i="0" u="none" strike="noStrike" cap="none" spc="0" baseline="0">
                <a:ln>
                  <a:noFill/>
                </a:ln>
                <a:solidFill>
                  <a:schemeClr val="bg2"/>
                </a:solidFill>
                <a:uFillTx/>
                <a:latin typeface="+mn-lt"/>
                <a:ea typeface="+mn-ea"/>
                <a:cs typeface="+mn-cs"/>
                <a:sym typeface="Helvetica Light"/>
              </a:defRPr>
            </a:lvl4pPr>
            <a:lvl5pPr marL="285750" marR="0" indent="-285750" algn="l" defTabSz="219075" rtl="0" eaLnBrk="1" latinLnBrk="0" hangingPunct="1">
              <a:lnSpc>
                <a:spcPct val="100000"/>
              </a:lnSpc>
              <a:spcBef>
                <a:spcPts val="1575"/>
              </a:spcBef>
              <a:spcAft>
                <a:spcPts val="0"/>
              </a:spcAft>
              <a:buClrTx/>
              <a:buSzPct val="75000"/>
              <a:buFont typeface="Arial" panose="020B0604020202020204" pitchFamily="34" charset="0"/>
              <a:buChar char="•"/>
              <a:tabLst/>
              <a:defRPr sz="1500" b="0" i="0" u="none" strike="noStrike" cap="none" spc="0" baseline="0">
                <a:ln>
                  <a:noFill/>
                </a:ln>
                <a:solidFill>
                  <a:schemeClr val="bg2"/>
                </a:solidFill>
                <a:uFillTx/>
                <a:latin typeface="+mn-lt"/>
                <a:ea typeface="+mn-ea"/>
                <a:cs typeface="+mn-cs"/>
                <a:sym typeface="Helvetica Light"/>
              </a:defRPr>
            </a:lvl5pPr>
            <a:lvl6pPr marL="540000" marR="0" indent="-180000" algn="l" defTabSz="219075" rtl="0" eaLnBrk="1" latinLnBrk="0" hangingPunct="1">
              <a:lnSpc>
                <a:spcPct val="100000"/>
              </a:lnSpc>
              <a:spcBef>
                <a:spcPts val="0"/>
              </a:spcBef>
              <a:spcAft>
                <a:spcPts val="0"/>
              </a:spcAft>
              <a:buClrTx/>
              <a:buSzPct val="75000"/>
              <a:buFontTx/>
              <a:buChar char="•"/>
              <a:tabLst/>
              <a:defRPr sz="1600" b="0" i="0" u="none" strike="noStrike" cap="none" spc="0" baseline="0">
                <a:ln>
                  <a:noFill/>
                </a:ln>
                <a:solidFill>
                  <a:srgbClr val="000000"/>
                </a:solidFill>
                <a:uFillTx/>
                <a:latin typeface="+mn-lt"/>
                <a:ea typeface="+mn-ea"/>
                <a:cs typeface="+mn-cs"/>
                <a:sym typeface="Helvetica Light"/>
              </a:defRPr>
            </a:lvl6pPr>
            <a:lvl7pPr marL="900000" marR="0" indent="-180000" algn="l" defTabSz="219075" rtl="0" eaLnBrk="1" latinLnBrk="0" hangingPunct="1">
              <a:lnSpc>
                <a:spcPct val="100000"/>
              </a:lnSpc>
              <a:spcBef>
                <a:spcPts val="600"/>
              </a:spcBef>
              <a:spcAft>
                <a:spcPts val="600"/>
              </a:spcAft>
              <a:buClrTx/>
              <a:buSzPct val="75000"/>
              <a:buFontTx/>
              <a:buChar char="•"/>
              <a:tabLst/>
              <a:defRPr sz="1600" b="0" i="0" u="none" strike="noStrike" cap="none" spc="0" baseline="0">
                <a:ln>
                  <a:noFill/>
                </a:ln>
                <a:solidFill>
                  <a:srgbClr val="000000"/>
                </a:solidFill>
                <a:uFillTx/>
                <a:latin typeface="+mn-lt"/>
                <a:ea typeface="+mn-ea"/>
                <a:cs typeface="+mn-cs"/>
                <a:sym typeface="Helvetica Light"/>
              </a:defRPr>
            </a:lvl7pPr>
            <a:lvl8pPr marL="1260000" marR="0" indent="-180000" algn="l" defTabSz="219075" rtl="0" eaLnBrk="1" latinLnBrk="0" hangingPunct="1">
              <a:lnSpc>
                <a:spcPct val="100000"/>
              </a:lnSpc>
              <a:spcBef>
                <a:spcPts val="600"/>
              </a:spcBef>
              <a:spcAft>
                <a:spcPts val="600"/>
              </a:spcAft>
              <a:buClrTx/>
              <a:buSzPct val="75000"/>
              <a:buFontTx/>
              <a:buChar char="•"/>
              <a:tabLst/>
              <a:defRPr sz="1600" b="0" i="0" u="none" strike="noStrike" cap="none" spc="0" baseline="0">
                <a:ln>
                  <a:noFill/>
                </a:ln>
                <a:solidFill>
                  <a:srgbClr val="000000"/>
                </a:solidFill>
                <a:uFillTx/>
                <a:latin typeface="+mn-lt"/>
                <a:ea typeface="+mn-ea"/>
                <a:cs typeface="+mn-cs"/>
                <a:sym typeface="Helvetica Light"/>
              </a:defRPr>
            </a:lvl8pPr>
            <a:lvl9pPr marL="1565011" marR="0" indent="-231511" algn="l" defTabSz="219075" rtl="0" eaLnBrk="1" latinLnBrk="0" hangingPunct="1">
              <a:lnSpc>
                <a:spcPct val="100000"/>
              </a:lnSpc>
              <a:spcBef>
                <a:spcPts val="1575"/>
              </a:spcBef>
              <a:spcAft>
                <a:spcPts val="0"/>
              </a:spcAft>
              <a:buClrTx/>
              <a:buSzPct val="75000"/>
              <a:buFontTx/>
              <a:buChar char="•"/>
              <a:tabLst/>
              <a:defRPr sz="1900" b="0" i="0" u="none" strike="noStrike" cap="none" spc="0" baseline="0">
                <a:ln>
                  <a:noFill/>
                </a:ln>
                <a:solidFill>
                  <a:srgbClr val="000000"/>
                </a:solidFill>
                <a:uFillTx/>
                <a:latin typeface="+mn-lt"/>
                <a:ea typeface="+mn-ea"/>
                <a:cs typeface="+mn-cs"/>
                <a:sym typeface="Helvetica Light"/>
              </a:defRPr>
            </a:lvl9pPr>
          </a:lstStyle>
          <a:p>
            <a:r>
              <a:rPr lang="en-GB" kern="0" dirty="0">
                <a:solidFill>
                  <a:srgbClr val="002060"/>
                </a:solidFill>
              </a:rPr>
              <a:t>Find out more in our recent publications:</a:t>
            </a:r>
          </a:p>
          <a:p>
            <a:pPr marL="285750" indent="-285750">
              <a:buFont typeface="Arial" panose="020B0604020202020204" pitchFamily="34" charset="0"/>
              <a:buChar char="•"/>
            </a:pPr>
            <a:r>
              <a:rPr lang="en-GB" b="1" kern="0" dirty="0">
                <a:solidFill>
                  <a:srgbClr val="002060"/>
                </a:solidFill>
              </a:rPr>
              <a:t>Steele et al. (2017) </a:t>
            </a:r>
            <a:r>
              <a:rPr lang="en-GB" kern="0" dirty="0">
                <a:solidFill>
                  <a:srgbClr val="002060"/>
                </a:solidFill>
              </a:rPr>
              <a:t>Making the most of probabilistic marine forecasts on timescales of days, weeks and months ahead. DOI: </a:t>
            </a:r>
            <a:r>
              <a:rPr lang="en-GB" dirty="0">
                <a:solidFill>
                  <a:srgbClr val="002060"/>
                </a:solidFill>
              </a:rPr>
              <a:t>https://doi.org/10.4043/27708-MS.</a:t>
            </a:r>
            <a:endParaRPr lang="en-GB" kern="0" dirty="0">
              <a:solidFill>
                <a:srgbClr val="002060"/>
              </a:solidFill>
            </a:endParaRPr>
          </a:p>
          <a:p>
            <a:pPr marL="285750" indent="-285750">
              <a:buFont typeface="Arial" panose="020B0604020202020204" pitchFamily="34" charset="0"/>
              <a:buChar char="•"/>
            </a:pPr>
            <a:r>
              <a:rPr lang="en-GB" b="1" kern="0" dirty="0">
                <a:solidFill>
                  <a:srgbClr val="002060"/>
                </a:solidFill>
              </a:rPr>
              <a:t>Steele et al. (2018) </a:t>
            </a:r>
            <a:r>
              <a:rPr lang="en-GB" kern="0" dirty="0">
                <a:solidFill>
                  <a:srgbClr val="002060"/>
                </a:solidFill>
              </a:rPr>
              <a:t>Using weather pattern typology to identify calm weather windows for local operations. DOI: </a:t>
            </a:r>
            <a:r>
              <a:rPr lang="en-GB" dirty="0">
                <a:solidFill>
                  <a:schemeClr val="accent2">
                    <a:lumMod val="50000"/>
                  </a:schemeClr>
                </a:solidFill>
              </a:rPr>
              <a:t>https://doi.org/10.4043/28784-MS.</a:t>
            </a:r>
            <a:endParaRPr lang="en-GB" kern="0" dirty="0">
              <a:solidFill>
                <a:schemeClr val="accent2">
                  <a:lumMod val="50000"/>
                </a:schemeClr>
              </a:solidFill>
            </a:endParaRPr>
          </a:p>
        </p:txBody>
      </p:sp>
    </p:spTree>
    <p:extLst>
      <p:ext uri="{BB962C8B-B14F-4D97-AF65-F5344CB8AC3E}">
        <p14:creationId xmlns:p14="http://schemas.microsoft.com/office/powerpoint/2010/main" val="2416902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2"/>
          </p:nvPr>
        </p:nvSpPr>
        <p:spPr/>
        <p:txBody>
          <a:bodyPr/>
          <a:lstStyle/>
          <a:p>
            <a:r>
              <a:rPr lang="en-GB" kern="0">
                <a:solidFill>
                  <a:srgbClr val="2A2A2A"/>
                </a:solidFill>
                <a:sym typeface="Helvetica Light"/>
              </a:rPr>
              <a:t>www.metoffice.gov.uk																									                       © Crown Copyright 2017, Met Office</a:t>
            </a:r>
            <a:endParaRPr lang="en-GB" kern="0" dirty="0">
              <a:solidFill>
                <a:srgbClr val="2A2A2A"/>
              </a:solidFill>
              <a:sym typeface="Helvetica Light"/>
            </a:endParaRPr>
          </a:p>
        </p:txBody>
      </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4" y="244406"/>
            <a:ext cx="4342826" cy="1628560"/>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4" y="1685930"/>
            <a:ext cx="4343386" cy="1628770"/>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b="8109"/>
          <a:stretch/>
        </p:blipFill>
        <p:spPr>
          <a:xfrm>
            <a:off x="4572005" y="3127453"/>
            <a:ext cx="4342826" cy="1496502"/>
          </a:xfrm>
          <a:prstGeom prst="rect">
            <a:avLst/>
          </a:prstGeom>
        </p:spPr>
      </p:pic>
      <p:sp>
        <p:nvSpPr>
          <p:cNvPr id="24" name="Subtitle 2"/>
          <p:cNvSpPr txBox="1">
            <a:spLocks noGrp="1"/>
          </p:cNvSpPr>
          <p:nvPr>
            <p:ph type="body" sz="quarter" idx="11"/>
          </p:nvPr>
        </p:nvSpPr>
        <p:spPr bwMode="auto">
          <a:xfrm>
            <a:off x="148097" y="651235"/>
            <a:ext cx="4423907" cy="53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Arial" panose="020B0604020202020204" pitchFamily="34" charset="0"/>
                <a:ea typeface="MS PGothic" panose="020B0600070205080204" pitchFamily="34" charset="-128"/>
              </a:defRPr>
            </a:lvl1pPr>
            <a:lvl2pPr marL="742950" indent="-285750" defTabSz="457200">
              <a:defRPr>
                <a:solidFill>
                  <a:schemeClr val="tx1"/>
                </a:solidFill>
                <a:latin typeface="Arial" panose="020B0604020202020204" pitchFamily="34" charset="0"/>
                <a:ea typeface="MS PGothic" panose="020B0600070205080204" pitchFamily="34" charset="-128"/>
              </a:defRPr>
            </a:lvl2pPr>
            <a:lvl3pPr marL="1143000" indent="-228600" defTabSz="457200">
              <a:defRPr>
                <a:solidFill>
                  <a:schemeClr val="tx1"/>
                </a:solidFill>
                <a:latin typeface="Arial" panose="020B0604020202020204" pitchFamily="34" charset="0"/>
                <a:ea typeface="MS PGothic" panose="020B0600070205080204" pitchFamily="34" charset="-128"/>
              </a:defRPr>
            </a:lvl3pPr>
            <a:lvl4pPr marL="1600200" indent="-228600" defTabSz="457200">
              <a:defRPr>
                <a:solidFill>
                  <a:schemeClr val="tx1"/>
                </a:solidFill>
                <a:latin typeface="Arial" panose="020B0604020202020204" pitchFamily="34" charset="0"/>
                <a:ea typeface="MS PGothic" panose="020B0600070205080204" pitchFamily="34" charset="-128"/>
              </a:defRPr>
            </a:lvl4pPr>
            <a:lvl5pPr marL="2057400" indent="-228600" defTabSz="4572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spcBef>
                <a:spcPct val="20000"/>
              </a:spcBef>
            </a:pPr>
            <a:r>
              <a:rPr lang="en-GB" altLang="en-US" dirty="0">
                <a:latin typeface="+mn-lt"/>
              </a:rPr>
              <a:t>At present, most offshore industry decisions based on deterministic forecasts…</a:t>
            </a:r>
            <a:endParaRPr lang="en-GB" altLang="en-US" dirty="0">
              <a:latin typeface="+mn-lt"/>
              <a:cs typeface="Arial" panose="020B0604020202020204" pitchFamily="34" charset="0"/>
            </a:endParaRPr>
          </a:p>
          <a:p>
            <a:pPr>
              <a:spcBef>
                <a:spcPct val="20000"/>
              </a:spcBef>
            </a:pPr>
            <a:endParaRPr lang="en-GB" altLang="en-US" dirty="0">
              <a:latin typeface="+mn-lt"/>
              <a:cs typeface="Arial" panose="020B0604020202020204" pitchFamily="34" charset="0"/>
            </a:endParaRPr>
          </a:p>
        </p:txBody>
      </p:sp>
      <p:sp>
        <p:nvSpPr>
          <p:cNvPr id="26" name="Subtitle 2"/>
          <p:cNvSpPr txBox="1">
            <a:spLocks/>
          </p:cNvSpPr>
          <p:nvPr/>
        </p:nvSpPr>
        <p:spPr bwMode="auto">
          <a:xfrm>
            <a:off x="147539" y="1953266"/>
            <a:ext cx="4423907" cy="806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68580" tIns="34290" rIns="68580" bIns="34290" rtlCol="0">
            <a:noAutofit/>
          </a:bodyPr>
          <a:lstStyle>
            <a:lvl1pPr marL="0" marR="0" indent="0" algn="l" defTabSz="457200" rtl="0" eaLnBrk="1" latinLnBrk="0" hangingPunct="1">
              <a:lnSpc>
                <a:spcPct val="100000"/>
              </a:lnSpc>
              <a:spcBef>
                <a:spcPts val="788"/>
              </a:spcBef>
              <a:spcAft>
                <a:spcPts val="0"/>
              </a:spcAft>
              <a:buClrTx/>
              <a:buSzPct val="75000"/>
              <a:buFontTx/>
              <a:buNone/>
              <a:tabLst/>
              <a:defRPr sz="15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1pPr>
            <a:lvl2pPr marL="742950" marR="0" indent="-285750" algn="l" defTabSz="457200" rtl="0" eaLnBrk="1" latinLnBrk="0" hangingPunct="1">
              <a:lnSpc>
                <a:spcPct val="100000"/>
              </a:lnSpc>
              <a:spcBef>
                <a:spcPts val="600"/>
              </a:spcBef>
              <a:spcAft>
                <a:spcPts val="600"/>
              </a:spcAft>
              <a:buClrTx/>
              <a:buSzPct val="75000"/>
              <a:buFont typeface="Arial" panose="020B0604020202020204" pitchFamily="34" charset="0"/>
              <a:buChar char="•"/>
              <a:tabLst/>
              <a:defRPr sz="16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2pPr>
            <a:lvl3pPr marL="1143000" marR="0" indent="-228600" algn="l" defTabSz="457200" rtl="0" eaLnBrk="1" latinLnBrk="0" hangingPunct="1">
              <a:lnSpc>
                <a:spcPct val="100000"/>
              </a:lnSpc>
              <a:spcBef>
                <a:spcPts val="788"/>
              </a:spcBef>
              <a:spcAft>
                <a:spcPts val="0"/>
              </a:spcAft>
              <a:buClrTx/>
              <a:buSzPct val="75000"/>
              <a:buFont typeface="Arial" panose="020B0604020202020204" pitchFamily="34" charset="0"/>
              <a:buChar char="•"/>
              <a:tabLst/>
              <a:defRPr sz="15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3pPr>
            <a:lvl4pPr marL="1600200" marR="0" indent="-228600" algn="l" defTabSz="457200" rtl="0" eaLnBrk="1" latinLnBrk="0" hangingPunct="1">
              <a:lnSpc>
                <a:spcPct val="100000"/>
              </a:lnSpc>
              <a:spcBef>
                <a:spcPts val="788"/>
              </a:spcBef>
              <a:spcAft>
                <a:spcPts val="0"/>
              </a:spcAft>
              <a:buClr>
                <a:schemeClr val="tx1"/>
              </a:buClr>
              <a:buSzPct val="75000"/>
              <a:buFont typeface="Arial" panose="020B0604020202020204" pitchFamily="34" charset="0"/>
              <a:buChar char="•"/>
              <a:tabLst>
                <a:tab pos="67500" algn="l"/>
              </a:tabLst>
              <a:defRPr sz="15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4pPr>
            <a:lvl5pPr marL="2057400" marR="0" indent="-228600" algn="l" defTabSz="457200" rtl="0" eaLnBrk="1" latinLnBrk="0" hangingPunct="1">
              <a:lnSpc>
                <a:spcPct val="100000"/>
              </a:lnSpc>
              <a:spcBef>
                <a:spcPts val="1575"/>
              </a:spcBef>
              <a:spcAft>
                <a:spcPts val="0"/>
              </a:spcAft>
              <a:buClrTx/>
              <a:buSzPct val="75000"/>
              <a:buFont typeface="Arial" panose="020B0604020202020204" pitchFamily="34" charset="0"/>
              <a:buChar char="•"/>
              <a:tabLst/>
              <a:defRPr sz="15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5pPr>
            <a:lvl6pPr marL="2514600" marR="0" indent="-228600" algn="l" defTabSz="457200" rtl="0" eaLnBrk="0" fontAlgn="base" latinLnBrk="0" hangingPunct="0">
              <a:lnSpc>
                <a:spcPct val="100000"/>
              </a:lnSpc>
              <a:spcBef>
                <a:spcPct val="0"/>
              </a:spcBef>
              <a:spcAft>
                <a:spcPct val="0"/>
              </a:spcAft>
              <a:buClrTx/>
              <a:buSzPct val="75000"/>
              <a:buFontTx/>
              <a:buChar char="•"/>
              <a:tabLst/>
              <a:defRPr sz="16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6pPr>
            <a:lvl7pPr marL="2971800" marR="0" indent="-228600" algn="l" defTabSz="457200" rtl="0" eaLnBrk="0" fontAlgn="base" latinLnBrk="0" hangingPunct="0">
              <a:lnSpc>
                <a:spcPct val="100000"/>
              </a:lnSpc>
              <a:spcBef>
                <a:spcPct val="0"/>
              </a:spcBef>
              <a:spcAft>
                <a:spcPct val="0"/>
              </a:spcAft>
              <a:buClrTx/>
              <a:buSzPct val="75000"/>
              <a:buFontTx/>
              <a:buChar char="•"/>
              <a:tabLst/>
              <a:defRPr sz="16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7pPr>
            <a:lvl8pPr marL="3429000" marR="0" indent="-228600" algn="l" defTabSz="457200" rtl="0" eaLnBrk="0" fontAlgn="base" latinLnBrk="0" hangingPunct="0">
              <a:lnSpc>
                <a:spcPct val="100000"/>
              </a:lnSpc>
              <a:spcBef>
                <a:spcPct val="0"/>
              </a:spcBef>
              <a:spcAft>
                <a:spcPct val="0"/>
              </a:spcAft>
              <a:buClrTx/>
              <a:buSzPct val="75000"/>
              <a:buFontTx/>
              <a:buChar char="•"/>
              <a:tabLst/>
              <a:defRPr sz="16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8pPr>
            <a:lvl9pPr marL="3886200" marR="0" indent="-228600" algn="l" defTabSz="457200" rtl="0" eaLnBrk="0" fontAlgn="base" latinLnBrk="0" hangingPunct="0">
              <a:lnSpc>
                <a:spcPct val="100000"/>
              </a:lnSpc>
              <a:spcBef>
                <a:spcPct val="0"/>
              </a:spcBef>
              <a:spcAft>
                <a:spcPct val="0"/>
              </a:spcAft>
              <a:buClrTx/>
              <a:buSzPct val="75000"/>
              <a:buFontTx/>
              <a:buChar char="•"/>
              <a:tabLst/>
              <a:defRPr sz="19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9pPr>
          </a:lstStyle>
          <a:p>
            <a:pPr>
              <a:spcBef>
                <a:spcPct val="20000"/>
              </a:spcBef>
            </a:pPr>
            <a:r>
              <a:rPr lang="en-GB" altLang="en-US" kern="0" dirty="0">
                <a:latin typeface="+mn-lt"/>
              </a:rPr>
              <a:t>Probabilistic forecasts aim to quantify uncertainty dynamically and are more suitable for maximising the opportunity for planning…</a:t>
            </a:r>
            <a:endParaRPr lang="en-GB" altLang="en-US" kern="0" dirty="0">
              <a:latin typeface="+mn-lt"/>
              <a:cs typeface="Arial" panose="020B0604020202020204" pitchFamily="34" charset="0"/>
            </a:endParaRPr>
          </a:p>
          <a:p>
            <a:pPr>
              <a:spcBef>
                <a:spcPct val="20000"/>
              </a:spcBef>
            </a:pPr>
            <a:endParaRPr lang="en-GB" altLang="en-US" kern="0" dirty="0">
              <a:latin typeface="+mn-lt"/>
              <a:cs typeface="Arial" panose="020B0604020202020204" pitchFamily="34" charset="0"/>
            </a:endParaRPr>
          </a:p>
        </p:txBody>
      </p:sp>
      <p:sp>
        <p:nvSpPr>
          <p:cNvPr id="27" name="Subtitle 2"/>
          <p:cNvSpPr txBox="1">
            <a:spLocks/>
          </p:cNvSpPr>
          <p:nvPr/>
        </p:nvSpPr>
        <p:spPr bwMode="auto">
          <a:xfrm>
            <a:off x="147539" y="3472451"/>
            <a:ext cx="4423907" cy="806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68580" tIns="34290" rIns="68580" bIns="34290" rtlCol="0">
            <a:noAutofit/>
          </a:bodyPr>
          <a:lstStyle>
            <a:lvl1pPr marL="0" marR="0" indent="0" algn="l" defTabSz="457200" rtl="0" eaLnBrk="1" latinLnBrk="0" hangingPunct="1">
              <a:lnSpc>
                <a:spcPct val="100000"/>
              </a:lnSpc>
              <a:spcBef>
                <a:spcPts val="788"/>
              </a:spcBef>
              <a:spcAft>
                <a:spcPts val="0"/>
              </a:spcAft>
              <a:buClrTx/>
              <a:buSzPct val="75000"/>
              <a:buFontTx/>
              <a:buNone/>
              <a:tabLst/>
              <a:defRPr sz="15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1pPr>
            <a:lvl2pPr marL="742950" marR="0" indent="-285750" algn="l" defTabSz="457200" rtl="0" eaLnBrk="1" latinLnBrk="0" hangingPunct="1">
              <a:lnSpc>
                <a:spcPct val="100000"/>
              </a:lnSpc>
              <a:spcBef>
                <a:spcPts val="600"/>
              </a:spcBef>
              <a:spcAft>
                <a:spcPts val="600"/>
              </a:spcAft>
              <a:buClrTx/>
              <a:buSzPct val="75000"/>
              <a:buFont typeface="Arial" panose="020B0604020202020204" pitchFamily="34" charset="0"/>
              <a:buChar char="•"/>
              <a:tabLst/>
              <a:defRPr sz="16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2pPr>
            <a:lvl3pPr marL="1143000" marR="0" indent="-228600" algn="l" defTabSz="457200" rtl="0" eaLnBrk="1" latinLnBrk="0" hangingPunct="1">
              <a:lnSpc>
                <a:spcPct val="100000"/>
              </a:lnSpc>
              <a:spcBef>
                <a:spcPts val="788"/>
              </a:spcBef>
              <a:spcAft>
                <a:spcPts val="0"/>
              </a:spcAft>
              <a:buClrTx/>
              <a:buSzPct val="75000"/>
              <a:buFont typeface="Arial" panose="020B0604020202020204" pitchFamily="34" charset="0"/>
              <a:buChar char="•"/>
              <a:tabLst/>
              <a:defRPr sz="15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3pPr>
            <a:lvl4pPr marL="1600200" marR="0" indent="-228600" algn="l" defTabSz="457200" rtl="0" eaLnBrk="1" latinLnBrk="0" hangingPunct="1">
              <a:lnSpc>
                <a:spcPct val="100000"/>
              </a:lnSpc>
              <a:spcBef>
                <a:spcPts val="788"/>
              </a:spcBef>
              <a:spcAft>
                <a:spcPts val="0"/>
              </a:spcAft>
              <a:buClr>
                <a:schemeClr val="tx1"/>
              </a:buClr>
              <a:buSzPct val="75000"/>
              <a:buFont typeface="Arial" panose="020B0604020202020204" pitchFamily="34" charset="0"/>
              <a:buChar char="•"/>
              <a:tabLst>
                <a:tab pos="67500" algn="l"/>
              </a:tabLst>
              <a:defRPr sz="15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4pPr>
            <a:lvl5pPr marL="2057400" marR="0" indent="-228600" algn="l" defTabSz="457200" rtl="0" eaLnBrk="1" latinLnBrk="0" hangingPunct="1">
              <a:lnSpc>
                <a:spcPct val="100000"/>
              </a:lnSpc>
              <a:spcBef>
                <a:spcPts val="1575"/>
              </a:spcBef>
              <a:spcAft>
                <a:spcPts val="0"/>
              </a:spcAft>
              <a:buClrTx/>
              <a:buSzPct val="75000"/>
              <a:buFont typeface="Arial" panose="020B0604020202020204" pitchFamily="34" charset="0"/>
              <a:buChar char="•"/>
              <a:tabLst/>
              <a:defRPr sz="15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5pPr>
            <a:lvl6pPr marL="2514600" marR="0" indent="-228600" algn="l" defTabSz="457200" rtl="0" eaLnBrk="0" fontAlgn="base" latinLnBrk="0" hangingPunct="0">
              <a:lnSpc>
                <a:spcPct val="100000"/>
              </a:lnSpc>
              <a:spcBef>
                <a:spcPct val="0"/>
              </a:spcBef>
              <a:spcAft>
                <a:spcPct val="0"/>
              </a:spcAft>
              <a:buClrTx/>
              <a:buSzPct val="75000"/>
              <a:buFontTx/>
              <a:buChar char="•"/>
              <a:tabLst/>
              <a:defRPr sz="16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6pPr>
            <a:lvl7pPr marL="2971800" marR="0" indent="-228600" algn="l" defTabSz="457200" rtl="0" eaLnBrk="0" fontAlgn="base" latinLnBrk="0" hangingPunct="0">
              <a:lnSpc>
                <a:spcPct val="100000"/>
              </a:lnSpc>
              <a:spcBef>
                <a:spcPct val="0"/>
              </a:spcBef>
              <a:spcAft>
                <a:spcPct val="0"/>
              </a:spcAft>
              <a:buClrTx/>
              <a:buSzPct val="75000"/>
              <a:buFontTx/>
              <a:buChar char="•"/>
              <a:tabLst/>
              <a:defRPr sz="16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7pPr>
            <a:lvl8pPr marL="3429000" marR="0" indent="-228600" algn="l" defTabSz="457200" rtl="0" eaLnBrk="0" fontAlgn="base" latinLnBrk="0" hangingPunct="0">
              <a:lnSpc>
                <a:spcPct val="100000"/>
              </a:lnSpc>
              <a:spcBef>
                <a:spcPct val="0"/>
              </a:spcBef>
              <a:spcAft>
                <a:spcPct val="0"/>
              </a:spcAft>
              <a:buClrTx/>
              <a:buSzPct val="75000"/>
              <a:buFontTx/>
              <a:buChar char="•"/>
              <a:tabLst/>
              <a:defRPr sz="16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8pPr>
            <a:lvl9pPr marL="3886200" marR="0" indent="-228600" algn="l" defTabSz="457200" rtl="0" eaLnBrk="0" fontAlgn="base" latinLnBrk="0" hangingPunct="0">
              <a:lnSpc>
                <a:spcPct val="100000"/>
              </a:lnSpc>
              <a:spcBef>
                <a:spcPct val="0"/>
              </a:spcBef>
              <a:spcAft>
                <a:spcPct val="0"/>
              </a:spcAft>
              <a:buClrTx/>
              <a:buSzPct val="75000"/>
              <a:buFontTx/>
              <a:buChar char="•"/>
              <a:tabLst/>
              <a:defRPr sz="1900" b="0" i="0" u="none" strike="noStrike" cap="none" spc="0" baseline="0">
                <a:ln>
                  <a:noFill/>
                </a:ln>
                <a:solidFill>
                  <a:schemeClr val="tx1"/>
                </a:solidFill>
                <a:uFillTx/>
                <a:latin typeface="Arial" panose="020B0604020202020204" pitchFamily="34" charset="0"/>
                <a:ea typeface="MS PGothic" panose="020B0600070205080204" pitchFamily="34" charset="-128"/>
                <a:cs typeface="+mn-cs"/>
                <a:sym typeface="Helvetica Light"/>
              </a:defRPr>
            </a:lvl9pPr>
          </a:lstStyle>
          <a:p>
            <a:pPr>
              <a:spcBef>
                <a:spcPct val="20000"/>
              </a:spcBef>
            </a:pPr>
            <a:r>
              <a:rPr lang="en-GB" altLang="en-US" kern="0" dirty="0">
                <a:latin typeface="+mn-lt"/>
              </a:rPr>
              <a:t>…but due to perceived complexity, products are often (over) simplified, masking the actual values on which to make an objective decision.</a:t>
            </a:r>
            <a:endParaRPr lang="en-GB" altLang="en-US" kern="0" dirty="0">
              <a:latin typeface="+mn-lt"/>
              <a:cs typeface="Arial" panose="020B0604020202020204" pitchFamily="34" charset="0"/>
            </a:endParaRPr>
          </a:p>
          <a:p>
            <a:pPr>
              <a:spcBef>
                <a:spcPct val="20000"/>
              </a:spcBef>
            </a:pPr>
            <a:endParaRPr lang="en-GB" altLang="en-US" kern="0" dirty="0">
              <a:latin typeface="+mn-lt"/>
              <a:cs typeface="Arial" panose="020B0604020202020204" pitchFamily="34" charset="0"/>
            </a:endParaRPr>
          </a:p>
        </p:txBody>
      </p:sp>
    </p:spTree>
    <p:extLst>
      <p:ext uri="{BB962C8B-B14F-4D97-AF65-F5344CB8AC3E}">
        <p14:creationId xmlns:p14="http://schemas.microsoft.com/office/powerpoint/2010/main" val="80625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Rectangle 7"/>
          <p:cNvSpPr/>
          <p:nvPr/>
        </p:nvSpPr>
        <p:spPr>
          <a:xfrm>
            <a:off x="0" y="0"/>
            <a:ext cx="9144000" cy="5143500"/>
          </a:xfrm>
          <a:prstGeom prst="rect">
            <a:avLst/>
          </a:prstGeom>
          <a:solidFill>
            <a:schemeClr val="tx1">
              <a:alpha val="60000"/>
            </a:schemeClr>
          </a:solidFill>
          <a:ln w="50800">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6" name="MO_MASTER_for_dark_backg_RBG.png"/>
          <p:cNvPicPr>
            <a:picLocks noChangeAspect="1"/>
          </p:cNvPicPr>
          <p:nvPr/>
        </p:nvPicPr>
        <p:blipFill>
          <a:blip r:embed="rId4" cstate="print">
            <a:extLst/>
          </a:blip>
          <a:stretch>
            <a:fillRect/>
          </a:stretch>
        </p:blipFill>
        <p:spPr>
          <a:xfrm>
            <a:off x="183600" y="54000"/>
            <a:ext cx="1803780" cy="565650"/>
          </a:xfrm>
          <a:prstGeom prst="rect">
            <a:avLst/>
          </a:prstGeom>
          <a:ln w="12700">
            <a:miter lim="400000"/>
          </a:ln>
        </p:spPr>
      </p:pic>
      <p:sp>
        <p:nvSpPr>
          <p:cNvPr id="7" name="Title 12">
            <a:extLst>
              <a:ext uri="{FF2B5EF4-FFF2-40B4-BE49-F238E27FC236}">
                <a16:creationId xmlns:a16="http://schemas.microsoft.com/office/drawing/2014/main" id="{C8A99512-A650-4903-9A17-543176FE9BB2}"/>
              </a:ext>
            </a:extLst>
          </p:cNvPr>
          <p:cNvSpPr txBox="1">
            <a:spLocks/>
          </p:cNvSpPr>
          <p:nvPr/>
        </p:nvSpPr>
        <p:spPr>
          <a:xfrm>
            <a:off x="197644" y="1376163"/>
            <a:ext cx="8437500" cy="338554"/>
          </a:xfrm>
          <a:prstGeom prst="rect">
            <a:avLst/>
          </a:prstGeom>
        </p:spPr>
        <p:txBody>
          <a:bodyPr/>
          <a:lstStyle>
            <a:lvl1pPr marL="0" marR="0" indent="0" algn="l" defTabSz="219075" rtl="0" eaLnBrk="1" latinLnBrk="0" hangingPunct="1">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j-lt"/>
                <a:ea typeface="+mn-ea"/>
                <a:cs typeface="+mn-cs"/>
                <a:sym typeface="Helvetica Light"/>
              </a:defRPr>
            </a:lvl1pPr>
            <a:lvl2pPr marL="0" marR="0" indent="857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2pPr>
            <a:lvl3pPr marL="0" marR="0" indent="1714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3pPr>
            <a:lvl4pPr marL="0" marR="0" indent="2571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4pPr>
            <a:lvl5pPr marL="0" marR="0" indent="3429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5pPr>
            <a:lvl6pPr marL="0" marR="0" indent="42862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6pPr>
            <a:lvl7pPr marL="0" marR="0" indent="51435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7pPr>
            <a:lvl8pPr marL="0" marR="0" indent="600075"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8pPr>
            <a:lvl9pPr marL="0" marR="0" indent="685800" algn="ctr" defTabSz="219075"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9pPr>
          </a:lstStyle>
          <a:p>
            <a:r>
              <a:rPr lang="en-GB" sz="1750" b="1" kern="0" dirty="0">
                <a:solidFill>
                  <a:schemeClr val="bg2"/>
                </a:solidFill>
              </a:rPr>
              <a:t>Leveraging as much science as possible (without the user knowing it!)</a:t>
            </a:r>
          </a:p>
        </p:txBody>
      </p:sp>
      <p:sp>
        <p:nvSpPr>
          <p:cNvPr id="9" name="Text Placeholder 3">
            <a:extLst>
              <a:ext uri="{FF2B5EF4-FFF2-40B4-BE49-F238E27FC236}">
                <a16:creationId xmlns:a16="http://schemas.microsoft.com/office/drawing/2014/main" id="{F1361F1C-04CE-4ECD-8DD0-081BAAF2CA4A}"/>
              </a:ext>
            </a:extLst>
          </p:cNvPr>
          <p:cNvSpPr txBox="1">
            <a:spLocks/>
          </p:cNvSpPr>
          <p:nvPr/>
        </p:nvSpPr>
        <p:spPr>
          <a:xfrm>
            <a:off x="1870364" y="2302445"/>
            <a:ext cx="7273636" cy="2159957"/>
          </a:xfrm>
          <a:prstGeom prst="rect">
            <a:avLst/>
          </a:prstGeom>
          <a:noFill/>
        </p:spPr>
        <p:txBody>
          <a:bodyPr vert="horz" lIns="252000" tIns="36000" rIns="68580" bIns="27000" rtlCol="0" anchor="ctr"/>
          <a:lstStyle>
            <a:defPPr>
              <a:defRPr lang="en-US"/>
            </a:defPPr>
            <a:lvl1pPr marL="0" algn="l" defTabSz="219075" rtl="0" eaLnBrk="1" latinLnBrk="0" hangingPunct="0">
              <a:defRPr sz="800" kern="1200">
                <a:solidFill>
                  <a:schemeClr val="accent6"/>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en-US" sz="1500" b="1" dirty="0">
                <a:solidFill>
                  <a:schemeClr val="bg2"/>
                </a:solidFill>
                <a:cs typeface="Arial" panose="020B0604020202020204" pitchFamily="34" charset="0"/>
              </a:rPr>
              <a:t>Examples:</a:t>
            </a:r>
          </a:p>
          <a:p>
            <a:endParaRPr lang="en-US" altLang="en-US" sz="1500" dirty="0">
              <a:solidFill>
                <a:schemeClr val="bg2"/>
              </a:solidFill>
              <a:cs typeface="Arial" panose="020B0604020202020204" pitchFamily="34" charset="0"/>
            </a:endParaRPr>
          </a:p>
          <a:p>
            <a:pPr marL="285750" indent="-285750">
              <a:buFont typeface="Arial" panose="020B0604020202020204" pitchFamily="34" charset="0"/>
              <a:buChar char="•"/>
            </a:pPr>
            <a:r>
              <a:rPr lang="en-US" altLang="en-US" sz="1500" dirty="0">
                <a:solidFill>
                  <a:schemeClr val="bg2"/>
                </a:solidFill>
                <a:cs typeface="Arial" panose="020B0604020202020204" pitchFamily="34" charset="0"/>
              </a:rPr>
              <a:t>Using relative economic value of forecasts to</a:t>
            </a:r>
          </a:p>
          <a:p>
            <a:r>
              <a:rPr lang="en-US" altLang="en-US" sz="1500" dirty="0">
                <a:solidFill>
                  <a:schemeClr val="bg2"/>
                </a:solidFill>
                <a:cs typeface="Arial" panose="020B0604020202020204" pitchFamily="34" charset="0"/>
              </a:rPr>
              <a:t>		determine when to take action upon it;</a:t>
            </a:r>
          </a:p>
          <a:p>
            <a:endParaRPr lang="en-US" altLang="en-US" sz="1500" dirty="0">
              <a:solidFill>
                <a:schemeClr val="bg2"/>
              </a:solidFill>
              <a:cs typeface="Arial" panose="020B0604020202020204" pitchFamily="34" charset="0"/>
            </a:endParaRPr>
          </a:p>
          <a:p>
            <a:pPr marL="285750" indent="-285750">
              <a:buFont typeface="Arial" panose="020B0604020202020204" pitchFamily="34" charset="0"/>
              <a:buChar char="•"/>
            </a:pPr>
            <a:r>
              <a:rPr lang="en-US" altLang="en-US" sz="1500" dirty="0">
                <a:solidFill>
                  <a:schemeClr val="bg2"/>
                </a:solidFill>
                <a:cs typeface="Arial" panose="020B0604020202020204" pitchFamily="34" charset="0"/>
              </a:rPr>
              <a:t>Using weather pattern typology to identify calm</a:t>
            </a:r>
          </a:p>
          <a:p>
            <a:r>
              <a:rPr lang="en-US" altLang="en-US" sz="1500" dirty="0">
                <a:solidFill>
                  <a:schemeClr val="bg2"/>
                </a:solidFill>
                <a:cs typeface="Arial" panose="020B0604020202020204" pitchFamily="34" charset="0"/>
              </a:rPr>
              <a:t>		weather windows for local operations;</a:t>
            </a:r>
          </a:p>
        </p:txBody>
      </p:sp>
    </p:spTree>
    <p:extLst>
      <p:ext uri="{BB962C8B-B14F-4D97-AF65-F5344CB8AC3E}">
        <p14:creationId xmlns:p14="http://schemas.microsoft.com/office/powerpoint/2010/main" val="402610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3218" y="551250"/>
            <a:ext cx="8602394" cy="369332"/>
          </a:xfrm>
          <a:prstGeom prst="rect">
            <a:avLst/>
          </a:prstGeom>
        </p:spPr>
        <p:txBody>
          <a:bodyPr wrap="square">
            <a:spAutoFit/>
          </a:bodyPr>
          <a:lstStyle/>
          <a:p>
            <a:r>
              <a:rPr lang="en-GB" sz="1750" b="1" dirty="0"/>
              <a:t>Combining customer insights with ensembles </a:t>
            </a: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048" y="1601938"/>
            <a:ext cx="6213285" cy="2329982"/>
          </a:xfrm>
          <a:prstGeom prst="rect">
            <a:avLst/>
          </a:prstGeom>
        </p:spPr>
      </p:pic>
      <p:sp>
        <p:nvSpPr>
          <p:cNvPr id="3" name="Rectangle 2"/>
          <p:cNvSpPr/>
          <p:nvPr/>
        </p:nvSpPr>
        <p:spPr>
          <a:xfrm>
            <a:off x="2926355" y="1951321"/>
            <a:ext cx="1040670" cy="1631216"/>
          </a:xfrm>
          <a:prstGeom prst="rect">
            <a:avLst/>
          </a:prstGeom>
        </p:spPr>
        <p:txBody>
          <a:bodyPr wrap="none">
            <a:spAutoFit/>
          </a:bodyPr>
          <a:lstStyle/>
          <a:p>
            <a:pPr algn="ctr"/>
            <a:r>
              <a:rPr lang="en-GB" sz="10000" dirty="0">
                <a:solidFill>
                  <a:schemeClr val="accent3"/>
                </a:solidFill>
              </a:rPr>
              <a:t>X</a:t>
            </a:r>
          </a:p>
        </p:txBody>
      </p:sp>
      <p:grpSp>
        <p:nvGrpSpPr>
          <p:cNvPr id="4" name="Group 3"/>
          <p:cNvGrpSpPr/>
          <p:nvPr/>
        </p:nvGrpSpPr>
        <p:grpSpPr>
          <a:xfrm>
            <a:off x="6654092" y="1575277"/>
            <a:ext cx="2160000" cy="2160000"/>
            <a:chOff x="6654092" y="1575277"/>
            <a:chExt cx="2160000" cy="2160000"/>
          </a:xfrm>
        </p:grpSpPr>
        <p:sp>
          <p:nvSpPr>
            <p:cNvPr id="28" name="Rectangle 27"/>
            <p:cNvSpPr/>
            <p:nvPr/>
          </p:nvSpPr>
          <p:spPr>
            <a:xfrm>
              <a:off x="6654092" y="1575277"/>
              <a:ext cx="2160000" cy="2160000"/>
            </a:xfrm>
            <a:prstGeom prst="rect">
              <a:avLst/>
            </a:prstGeom>
            <a:solidFill>
              <a:schemeClr val="bg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28"/>
            <p:cNvGrpSpPr>
              <a:grpSpLocks noChangeAspect="1"/>
            </p:cNvGrpSpPr>
            <p:nvPr/>
          </p:nvGrpSpPr>
          <p:grpSpPr>
            <a:xfrm>
              <a:off x="6654093" y="1601938"/>
              <a:ext cx="2153728" cy="1667956"/>
              <a:chOff x="5605872" y="1401560"/>
              <a:chExt cx="3254022" cy="2520080"/>
            </a:xfrm>
          </p:grpSpPr>
          <p:sp>
            <p:nvSpPr>
              <p:cNvPr id="30" name="Oval 29"/>
              <p:cNvSpPr/>
              <p:nvPr/>
            </p:nvSpPr>
            <p:spPr>
              <a:xfrm>
                <a:off x="5659859" y="2121640"/>
                <a:ext cx="1800001" cy="1800000"/>
              </a:xfrm>
              <a:prstGeom prst="ellipse">
                <a:avLst/>
              </a:prstGeom>
              <a:solidFill>
                <a:srgbClr val="00B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t>Deterministic</a:t>
                </a:r>
              </a:p>
              <a:p>
                <a:pPr algn="ctr"/>
                <a:r>
                  <a:rPr lang="en-GB" sz="800" dirty="0"/>
                  <a:t>“simplicity”</a:t>
                </a:r>
              </a:p>
            </p:txBody>
          </p:sp>
          <p:sp>
            <p:nvSpPr>
              <p:cNvPr id="31" name="Oval 30"/>
              <p:cNvSpPr/>
              <p:nvPr/>
            </p:nvSpPr>
            <p:spPr>
              <a:xfrm>
                <a:off x="7028011" y="2121640"/>
                <a:ext cx="1800001" cy="1800000"/>
              </a:xfrm>
              <a:prstGeom prst="ellipse">
                <a:avLst/>
              </a:prstGeom>
              <a:solidFill>
                <a:schemeClr val="accent2">
                  <a:alpha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GB" sz="800" dirty="0"/>
                  <a:t>Probabilistic</a:t>
                </a:r>
              </a:p>
              <a:p>
                <a:pPr algn="ctr"/>
                <a:r>
                  <a:rPr lang="en-GB" sz="800" dirty="0"/>
                  <a:t>“skill”</a:t>
                </a:r>
              </a:p>
            </p:txBody>
          </p:sp>
          <p:sp>
            <p:nvSpPr>
              <p:cNvPr id="32" name="Rectangle 31"/>
              <p:cNvSpPr/>
              <p:nvPr/>
            </p:nvSpPr>
            <p:spPr>
              <a:xfrm>
                <a:off x="5605872" y="1401560"/>
                <a:ext cx="3254022" cy="372010"/>
              </a:xfrm>
              <a:prstGeom prst="rect">
                <a:avLst/>
              </a:prstGeom>
            </p:spPr>
            <p:txBody>
              <a:bodyPr wrap="square">
                <a:spAutoFit/>
              </a:bodyPr>
              <a:lstStyle/>
              <a:p>
                <a:pPr>
                  <a:spcBef>
                    <a:spcPct val="20000"/>
                  </a:spcBef>
                </a:pPr>
                <a:r>
                  <a:rPr lang="en-US" altLang="en-US" sz="1000" dirty="0">
                    <a:solidFill>
                      <a:schemeClr val="tx2"/>
                    </a:solidFill>
                    <a:latin typeface="Arial" panose="020B0604020202020204" pitchFamily="34" charset="0"/>
                    <a:cs typeface="Arial" panose="020B0604020202020204" pitchFamily="34" charset="0"/>
                  </a:rPr>
                  <a:t>Quantitative useful/usable products</a:t>
                </a:r>
              </a:p>
            </p:txBody>
          </p:sp>
          <p:sp>
            <p:nvSpPr>
              <p:cNvPr id="33" name="Rectangle 32"/>
              <p:cNvSpPr/>
              <p:nvPr/>
            </p:nvSpPr>
            <p:spPr>
              <a:xfrm>
                <a:off x="6650018" y="2867750"/>
                <a:ext cx="1188033" cy="328331"/>
              </a:xfrm>
              <a:prstGeom prst="rect">
                <a:avLst/>
              </a:prstGeom>
              <a:scene3d>
                <a:camera prst="orthographicFront">
                  <a:rot lat="0" lon="0" rev="5400000"/>
                </a:camera>
                <a:lightRig rig="threePt" dir="t"/>
              </a:scene3d>
            </p:spPr>
            <p:txBody>
              <a:bodyPr wrap="square">
                <a:spAutoFit/>
              </a:bodyPr>
              <a:lstStyle/>
              <a:p>
                <a:pPr algn="ctr">
                  <a:spcBef>
                    <a:spcPct val="20000"/>
                  </a:spcBef>
                </a:pPr>
                <a:r>
                  <a:rPr lang="en-US" altLang="en-US" sz="800" dirty="0">
                    <a:solidFill>
                      <a:schemeClr val="tx2"/>
                    </a:solidFill>
                    <a:latin typeface="Arial" panose="020B0604020202020204" pitchFamily="34" charset="0"/>
                    <a:cs typeface="Arial" panose="020B0604020202020204" pitchFamily="34" charset="0"/>
                  </a:rPr>
                  <a:t>Products</a:t>
                </a:r>
              </a:p>
            </p:txBody>
          </p:sp>
        </p:grpSp>
      </p:grpSp>
    </p:spTree>
    <p:extLst>
      <p:ext uri="{BB962C8B-B14F-4D97-AF65-F5344CB8AC3E}">
        <p14:creationId xmlns:p14="http://schemas.microsoft.com/office/powerpoint/2010/main" val="65929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654092" y="1575277"/>
            <a:ext cx="2160000" cy="2160000"/>
            <a:chOff x="6654092" y="1575277"/>
            <a:chExt cx="2160000" cy="2160000"/>
          </a:xfrm>
        </p:grpSpPr>
        <p:sp>
          <p:nvSpPr>
            <p:cNvPr id="6" name="Rectangle 5"/>
            <p:cNvSpPr/>
            <p:nvPr/>
          </p:nvSpPr>
          <p:spPr>
            <a:xfrm>
              <a:off x="6654092" y="1575277"/>
              <a:ext cx="2160000" cy="2160000"/>
            </a:xfrm>
            <a:prstGeom prst="rect">
              <a:avLst/>
            </a:prstGeom>
            <a:solidFill>
              <a:schemeClr val="bg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p:cNvGrpSpPr>
              <a:grpSpLocks noChangeAspect="1"/>
            </p:cNvGrpSpPr>
            <p:nvPr/>
          </p:nvGrpSpPr>
          <p:grpSpPr>
            <a:xfrm>
              <a:off x="6654093" y="1601938"/>
              <a:ext cx="2153728" cy="1667956"/>
              <a:chOff x="5605872" y="1401560"/>
              <a:chExt cx="3254022" cy="2520080"/>
            </a:xfrm>
          </p:grpSpPr>
          <p:sp>
            <p:nvSpPr>
              <p:cNvPr id="8" name="Oval 7"/>
              <p:cNvSpPr/>
              <p:nvPr/>
            </p:nvSpPr>
            <p:spPr>
              <a:xfrm>
                <a:off x="5659859" y="2121640"/>
                <a:ext cx="1800001" cy="1800000"/>
              </a:xfrm>
              <a:prstGeom prst="ellipse">
                <a:avLst/>
              </a:prstGeom>
              <a:solidFill>
                <a:srgbClr val="00B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t>Deterministic</a:t>
                </a:r>
              </a:p>
              <a:p>
                <a:pPr algn="ctr"/>
                <a:r>
                  <a:rPr lang="en-GB" sz="800" dirty="0"/>
                  <a:t>“simplicity”</a:t>
                </a:r>
              </a:p>
            </p:txBody>
          </p:sp>
          <p:sp>
            <p:nvSpPr>
              <p:cNvPr id="9" name="Oval 8"/>
              <p:cNvSpPr/>
              <p:nvPr/>
            </p:nvSpPr>
            <p:spPr>
              <a:xfrm>
                <a:off x="7028011" y="2121640"/>
                <a:ext cx="1800001" cy="1800000"/>
              </a:xfrm>
              <a:prstGeom prst="ellipse">
                <a:avLst/>
              </a:prstGeom>
              <a:solidFill>
                <a:schemeClr val="accent2">
                  <a:alpha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GB" sz="800" dirty="0"/>
                  <a:t>Probabilistic</a:t>
                </a:r>
              </a:p>
              <a:p>
                <a:pPr algn="ctr"/>
                <a:r>
                  <a:rPr lang="en-GB" sz="800" dirty="0"/>
                  <a:t>“skill”</a:t>
                </a:r>
              </a:p>
            </p:txBody>
          </p:sp>
          <p:sp>
            <p:nvSpPr>
              <p:cNvPr id="10" name="Rectangle 9"/>
              <p:cNvSpPr/>
              <p:nvPr/>
            </p:nvSpPr>
            <p:spPr>
              <a:xfrm>
                <a:off x="5605872" y="1401560"/>
                <a:ext cx="3254022" cy="372010"/>
              </a:xfrm>
              <a:prstGeom prst="rect">
                <a:avLst/>
              </a:prstGeom>
            </p:spPr>
            <p:txBody>
              <a:bodyPr wrap="square">
                <a:spAutoFit/>
              </a:bodyPr>
              <a:lstStyle/>
              <a:p>
                <a:pPr>
                  <a:spcBef>
                    <a:spcPct val="20000"/>
                  </a:spcBef>
                </a:pPr>
                <a:r>
                  <a:rPr lang="en-US" altLang="en-US" sz="1000" dirty="0">
                    <a:solidFill>
                      <a:schemeClr val="tx2"/>
                    </a:solidFill>
                    <a:latin typeface="Arial" panose="020B0604020202020204" pitchFamily="34" charset="0"/>
                    <a:cs typeface="Arial" panose="020B0604020202020204" pitchFamily="34" charset="0"/>
                  </a:rPr>
                  <a:t>Quantitative useful/usable products</a:t>
                </a:r>
              </a:p>
            </p:txBody>
          </p:sp>
          <p:sp>
            <p:nvSpPr>
              <p:cNvPr id="11" name="Rectangle 10"/>
              <p:cNvSpPr/>
              <p:nvPr/>
            </p:nvSpPr>
            <p:spPr>
              <a:xfrm>
                <a:off x="6650018" y="2867750"/>
                <a:ext cx="1188033" cy="328331"/>
              </a:xfrm>
              <a:prstGeom prst="rect">
                <a:avLst/>
              </a:prstGeom>
              <a:scene3d>
                <a:camera prst="orthographicFront">
                  <a:rot lat="0" lon="0" rev="5400000"/>
                </a:camera>
                <a:lightRig rig="threePt" dir="t"/>
              </a:scene3d>
            </p:spPr>
            <p:txBody>
              <a:bodyPr wrap="square">
                <a:spAutoFit/>
              </a:bodyPr>
              <a:lstStyle/>
              <a:p>
                <a:pPr algn="ctr">
                  <a:spcBef>
                    <a:spcPct val="20000"/>
                  </a:spcBef>
                </a:pPr>
                <a:r>
                  <a:rPr lang="en-US" altLang="en-US" sz="800" dirty="0">
                    <a:solidFill>
                      <a:schemeClr val="tx2"/>
                    </a:solidFill>
                    <a:latin typeface="Arial" panose="020B0604020202020204" pitchFamily="34" charset="0"/>
                    <a:cs typeface="Arial" panose="020B0604020202020204" pitchFamily="34" charset="0"/>
                  </a:rPr>
                  <a:t>Products</a:t>
                </a:r>
              </a:p>
            </p:txBody>
          </p:sp>
        </p:grpSp>
      </p:grpSp>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3777" y="1599586"/>
            <a:ext cx="6219556" cy="2332334"/>
          </a:xfrm>
          <a:prstGeom prst="rect">
            <a:avLst/>
          </a:prstGeom>
        </p:spPr>
      </p:pic>
      <p:sp>
        <p:nvSpPr>
          <p:cNvPr id="12" name="Rectangle 11"/>
          <p:cNvSpPr/>
          <p:nvPr/>
        </p:nvSpPr>
        <p:spPr>
          <a:xfrm>
            <a:off x="6553333" y="1485726"/>
            <a:ext cx="2302279" cy="2339102"/>
          </a:xfrm>
          <a:prstGeom prst="rect">
            <a:avLst/>
          </a:prstGeom>
          <a:solidFill>
            <a:schemeClr val="bg2"/>
          </a:solidFill>
        </p:spPr>
        <p:txBody>
          <a:bodyPr wrap="square">
            <a:spAutoFit/>
          </a:bodyPr>
          <a:lstStyle/>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dirty="0">
                <a:solidFill>
                  <a:schemeClr val="tx2"/>
                </a:solidFill>
                <a:latin typeface="Arial" panose="020B0604020202020204" pitchFamily="34" charset="0"/>
                <a:cs typeface="Arial" panose="020B0604020202020204" pitchFamily="34" charset="0"/>
              </a:rPr>
              <a:t>Continuous forecasts can be turned into binary forecasts by applying a user-relevant threshold.</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dirty="0">
                <a:solidFill>
                  <a:schemeClr val="tx2"/>
                </a:solidFill>
                <a:latin typeface="Arial" panose="020B0604020202020204" pitchFamily="34" charset="0"/>
                <a:cs typeface="Arial" panose="020B0604020202020204" pitchFamily="34" charset="0"/>
              </a:rPr>
              <a:t>With binary forecasts, action is clear:</a:t>
            </a:r>
          </a:p>
          <a:p>
            <a:pPr>
              <a:spcBef>
                <a:spcPct val="20000"/>
              </a:spcBef>
            </a:pPr>
            <a:r>
              <a:rPr lang="en-US" altLang="en-US" sz="1000" b="1" dirty="0">
                <a:solidFill>
                  <a:schemeClr val="tx2"/>
                </a:solidFill>
                <a:latin typeface="Arial" panose="020B0604020202020204" pitchFamily="34" charset="0"/>
                <a:cs typeface="Arial" panose="020B0604020202020204" pitchFamily="34" charset="0"/>
              </a:rPr>
              <a:t>Event forecast</a:t>
            </a:r>
            <a:r>
              <a:rPr lang="en-US" altLang="en-US" sz="1000" dirty="0">
                <a:solidFill>
                  <a:schemeClr val="tx2"/>
                </a:solidFill>
                <a:latin typeface="Arial" panose="020B0604020202020204" pitchFamily="34" charset="0"/>
                <a:cs typeface="Arial" panose="020B0604020202020204" pitchFamily="34" charset="0"/>
              </a:rPr>
              <a:t> – </a:t>
            </a:r>
            <a:r>
              <a:rPr lang="en-US" altLang="en-US" sz="1000" dirty="0">
                <a:solidFill>
                  <a:schemeClr val="accent3"/>
                </a:solidFill>
                <a:latin typeface="Arial" panose="020B0604020202020204" pitchFamily="34" charset="0"/>
                <a:cs typeface="Arial" panose="020B0604020202020204" pitchFamily="34" charset="0"/>
              </a:rPr>
              <a:t>take action</a:t>
            </a:r>
          </a:p>
          <a:p>
            <a:pPr>
              <a:spcBef>
                <a:spcPct val="20000"/>
              </a:spcBef>
            </a:pPr>
            <a:r>
              <a:rPr lang="en-US" altLang="en-US" sz="1000" b="1" dirty="0">
                <a:solidFill>
                  <a:schemeClr val="tx2"/>
                </a:solidFill>
                <a:latin typeface="Arial" panose="020B0604020202020204" pitchFamily="34" charset="0"/>
                <a:cs typeface="Arial" panose="020B0604020202020204" pitchFamily="34" charset="0"/>
              </a:rPr>
              <a:t>Event not forecast</a:t>
            </a:r>
            <a:r>
              <a:rPr lang="en-US" altLang="en-US" sz="1000" dirty="0">
                <a:solidFill>
                  <a:schemeClr val="tx2"/>
                </a:solidFill>
                <a:latin typeface="Arial" panose="020B0604020202020204" pitchFamily="34" charset="0"/>
                <a:cs typeface="Arial" panose="020B0604020202020204" pitchFamily="34" charset="0"/>
              </a:rPr>
              <a:t> – </a:t>
            </a:r>
            <a:r>
              <a:rPr lang="en-US" altLang="en-US" sz="1000" dirty="0">
                <a:solidFill>
                  <a:schemeClr val="accent1"/>
                </a:solidFill>
                <a:latin typeface="Arial" panose="020B0604020202020204" pitchFamily="34" charset="0"/>
                <a:cs typeface="Arial" panose="020B0604020202020204" pitchFamily="34" charset="0"/>
              </a:rPr>
              <a:t>take no action</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dirty="0">
                <a:solidFill>
                  <a:schemeClr val="tx2"/>
                </a:solidFill>
                <a:latin typeface="Arial" panose="020B0604020202020204" pitchFamily="34" charset="0"/>
                <a:cs typeface="Arial" panose="020B0604020202020204" pitchFamily="34" charset="0"/>
              </a:rPr>
              <a:t>With ensemble forecasts a decision must be made on which probability value to act on.</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5DF750F0-2763-4088-93E9-1F95281E8DBE}"/>
              </a:ext>
            </a:extLst>
          </p:cNvPr>
          <p:cNvSpPr/>
          <p:nvPr/>
        </p:nvSpPr>
        <p:spPr>
          <a:xfrm>
            <a:off x="253218" y="551250"/>
            <a:ext cx="8602394" cy="369332"/>
          </a:xfrm>
          <a:prstGeom prst="rect">
            <a:avLst/>
          </a:prstGeom>
        </p:spPr>
        <p:txBody>
          <a:bodyPr wrap="square">
            <a:spAutoFit/>
          </a:bodyPr>
          <a:lstStyle/>
          <a:p>
            <a:r>
              <a:rPr lang="en-GB" sz="1750" b="1" dirty="0"/>
              <a:t>Combining customer insights with ensembles – relative economic value </a:t>
            </a:r>
          </a:p>
        </p:txBody>
      </p:sp>
      <p:sp>
        <p:nvSpPr>
          <p:cNvPr id="3" name="Rectangle 2">
            <a:extLst>
              <a:ext uri="{FF2B5EF4-FFF2-40B4-BE49-F238E27FC236}">
                <a16:creationId xmlns:a16="http://schemas.microsoft.com/office/drawing/2014/main" id="{0B8AC374-49F1-4778-87EC-38FB623A18E1}"/>
              </a:ext>
            </a:extLst>
          </p:cNvPr>
          <p:cNvSpPr/>
          <p:nvPr/>
        </p:nvSpPr>
        <p:spPr>
          <a:xfrm>
            <a:off x="600501" y="2721431"/>
            <a:ext cx="5675224" cy="45719"/>
          </a:xfrm>
          <a:prstGeom prst="rect">
            <a:avLst/>
          </a:prstGeom>
          <a:solidFill>
            <a:schemeClr val="accent2"/>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874954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26"/>
          <p:cNvGraphicFramePr>
            <a:graphicFrameLocks noChangeAspect="1"/>
          </p:cNvGraphicFramePr>
          <p:nvPr>
            <p:extLst/>
          </p:nvPr>
        </p:nvGraphicFramePr>
        <p:xfrm>
          <a:off x="1166150" y="3578557"/>
          <a:ext cx="2191527" cy="1020471"/>
        </p:xfrm>
        <a:graphic>
          <a:graphicData uri="http://schemas.openxmlformats.org/drawingml/2006/table">
            <a:tbl>
              <a:tblPr/>
              <a:tblGrid>
                <a:gridCol w="730509">
                  <a:extLst>
                    <a:ext uri="{9D8B030D-6E8A-4147-A177-3AD203B41FA5}">
                      <a16:colId xmlns:a16="http://schemas.microsoft.com/office/drawing/2014/main" val="20000"/>
                    </a:ext>
                  </a:extLst>
                </a:gridCol>
                <a:gridCol w="730509">
                  <a:extLst>
                    <a:ext uri="{9D8B030D-6E8A-4147-A177-3AD203B41FA5}">
                      <a16:colId xmlns:a16="http://schemas.microsoft.com/office/drawing/2014/main" val="20001"/>
                    </a:ext>
                  </a:extLst>
                </a:gridCol>
                <a:gridCol w="730509">
                  <a:extLst>
                    <a:ext uri="{9D8B030D-6E8A-4147-A177-3AD203B41FA5}">
                      <a16:colId xmlns:a16="http://schemas.microsoft.com/office/drawing/2014/main" val="20002"/>
                    </a:ext>
                  </a:extLst>
                </a:gridCol>
              </a:tblGrid>
              <a:tr h="340157">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endParaRPr kumimoji="0" lang="en-US" sz="1000" b="0" i="0" u="none" strike="noStrike" cap="none" normalizeH="0" baseline="0" dirty="0">
                        <a:ln>
                          <a:noFill/>
                        </a:ln>
                        <a:solidFill>
                          <a:srgbClr val="000000"/>
                        </a:solidFill>
                        <a:effectLst/>
                        <a:latin typeface="Arial" charset="0"/>
                      </a:endParaRP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Yes</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No</a:t>
                      </a:r>
                    </a:p>
                  </a:txBody>
                  <a:tcPr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a16="http://schemas.microsoft.com/office/drawing/2014/main" val="10000"/>
                  </a:ext>
                </a:extLst>
              </a:tr>
              <a:tr h="340157">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Yes</a:t>
                      </a: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a</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b</a:t>
                      </a:r>
                    </a:p>
                  </a:txBody>
                  <a:tcPr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1"/>
                  </a:ext>
                </a:extLst>
              </a:tr>
              <a:tr h="340157">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No</a:t>
                      </a: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c</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d</a:t>
                      </a:r>
                    </a:p>
                  </a:txBody>
                  <a:tcPr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B8E8B6"/>
                    </a:solidFill>
                  </a:tcPr>
                </a:tc>
                <a:extLst>
                  <a:ext uri="{0D108BD9-81ED-4DB2-BD59-A6C34878D82A}">
                    <a16:rowId xmlns:a16="http://schemas.microsoft.com/office/drawing/2014/main" val="10002"/>
                  </a:ext>
                </a:extLst>
              </a:tr>
            </a:tbl>
          </a:graphicData>
        </a:graphic>
      </p:graphicFrame>
      <mc:AlternateContent xmlns:mc="http://schemas.openxmlformats.org/markup-compatibility/2006" xmlns:a14="http://schemas.microsoft.com/office/drawing/2010/main">
        <mc:Choice Requires="a14">
          <p:sp>
            <p:nvSpPr>
              <p:cNvPr id="7" name="TextBox 6"/>
              <p:cNvSpPr txBox="1"/>
              <p:nvPr/>
            </p:nvSpPr>
            <p:spPr>
              <a:xfrm>
                <a:off x="1166150" y="1140717"/>
                <a:ext cx="5241965" cy="12905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r>
                        <a:rPr kumimoji="0" lang="en-GB" sz="2000" b="0" i="1" u="none" strike="noStrike" cap="none" spc="0" normalizeH="0" baseline="0" smtClean="0">
                          <a:ln>
                            <a:noFill/>
                          </a:ln>
                          <a:solidFill>
                            <a:schemeClr val="tx2"/>
                          </a:solidFill>
                          <a:effectLst/>
                          <a:uFillTx/>
                          <a:latin typeface="Cambria Math" panose="02040503050406030204" pitchFamily="18" charset="0"/>
                          <a:sym typeface="Helvetica Light"/>
                        </a:rPr>
                        <m:t>𝑉</m:t>
                      </m:r>
                      <m:r>
                        <a:rPr kumimoji="0" lang="en-GB" sz="2000" b="0" i="1" u="none" strike="noStrike" cap="none" spc="0" normalizeH="0" baseline="0" smtClean="0">
                          <a:ln>
                            <a:noFill/>
                          </a:ln>
                          <a:solidFill>
                            <a:schemeClr val="tx2"/>
                          </a:solidFill>
                          <a:effectLst/>
                          <a:uFillTx/>
                          <a:latin typeface="Cambria Math" panose="02040503050406030204" pitchFamily="18" charset="0"/>
                          <a:sym typeface="Helvetica Light"/>
                        </a:rPr>
                        <m:t>= </m:t>
                      </m:r>
                      <m:f>
                        <m:fPr>
                          <m:ctrlPr>
                            <a:rPr kumimoji="0" lang="en-GB" sz="2000" b="0" i="1" u="none" strike="noStrike" cap="none" spc="0" normalizeH="0" baseline="0" smtClean="0">
                              <a:ln>
                                <a:noFill/>
                              </a:ln>
                              <a:solidFill>
                                <a:schemeClr val="tx2"/>
                              </a:solidFill>
                              <a:effectLst/>
                              <a:uFillTx/>
                              <a:latin typeface="Cambria Math" panose="02040503050406030204" pitchFamily="18" charset="0"/>
                              <a:sym typeface="Helvetica Light"/>
                            </a:rPr>
                          </m:ctrlPr>
                        </m:fPr>
                        <m:num>
                          <m:r>
                            <a:rPr kumimoji="0" lang="en-GB" sz="2000" b="0" i="1" u="none" strike="noStrike" cap="none" spc="0" normalizeH="0" baseline="0" smtClean="0">
                              <a:ln>
                                <a:noFill/>
                              </a:ln>
                              <a:solidFill>
                                <a:schemeClr val="tx2"/>
                              </a:solidFill>
                              <a:effectLst/>
                              <a:uFillTx/>
                              <a:latin typeface="Cambria Math" panose="02040503050406030204" pitchFamily="18" charset="0"/>
                              <a:sym typeface="Helvetica Light"/>
                            </a:rPr>
                            <m:t>𝐸</m:t>
                          </m:r>
                          <m:r>
                            <a:rPr kumimoji="0" lang="en-GB" sz="2000" b="0" i="1" u="none" strike="noStrike" cap="none" spc="0" normalizeH="0" baseline="-25000" smtClean="0">
                              <a:ln>
                                <a:noFill/>
                              </a:ln>
                              <a:solidFill>
                                <a:schemeClr val="tx2"/>
                              </a:solidFill>
                              <a:effectLst/>
                              <a:uFillTx/>
                              <a:latin typeface="Cambria Math" panose="02040503050406030204" pitchFamily="18" charset="0"/>
                              <a:sym typeface="Helvetica Light"/>
                            </a:rPr>
                            <m:t>𝑐</m:t>
                          </m:r>
                          <m:r>
                            <a:rPr kumimoji="0" lang="en-GB" sz="2000" b="0" i="1" u="none" strike="noStrike" cap="none" spc="0" normalizeH="0" baseline="0" smtClean="0">
                              <a:ln>
                                <a:noFill/>
                              </a:ln>
                              <a:solidFill>
                                <a:schemeClr val="tx2"/>
                              </a:solidFill>
                              <a:effectLst/>
                              <a:uFillTx/>
                              <a:latin typeface="Cambria Math" panose="02040503050406030204" pitchFamily="18" charset="0"/>
                              <a:sym typeface="Helvetica Light"/>
                            </a:rPr>
                            <m:t>−</m:t>
                          </m:r>
                          <m:r>
                            <a:rPr kumimoji="0" lang="en-GB" sz="2000" b="0" i="1" u="none" strike="noStrike" cap="none" spc="0" normalizeH="0" baseline="0" smtClean="0">
                              <a:ln>
                                <a:noFill/>
                              </a:ln>
                              <a:solidFill>
                                <a:schemeClr val="tx2"/>
                              </a:solidFill>
                              <a:effectLst/>
                              <a:uFillTx/>
                              <a:latin typeface="Cambria Math" panose="02040503050406030204" pitchFamily="18" charset="0"/>
                              <a:sym typeface="Helvetica Light"/>
                            </a:rPr>
                            <m:t>𝐸𝑓</m:t>
                          </m:r>
                        </m:num>
                        <m:den>
                          <m:r>
                            <a:rPr kumimoji="0" lang="en-GB" sz="2000" b="0" i="1" u="none" strike="noStrike" cap="none" spc="0" normalizeH="0" baseline="0" smtClean="0">
                              <a:ln>
                                <a:noFill/>
                              </a:ln>
                              <a:solidFill>
                                <a:schemeClr val="tx2"/>
                              </a:solidFill>
                              <a:effectLst/>
                              <a:uFillTx/>
                              <a:latin typeface="Cambria Math" panose="02040503050406030204" pitchFamily="18" charset="0"/>
                              <a:sym typeface="Helvetica Light"/>
                            </a:rPr>
                            <m:t>𝐸</m:t>
                          </m:r>
                          <m:r>
                            <a:rPr kumimoji="0" lang="en-GB" sz="2000" b="0" i="1" u="none" strike="noStrike" cap="none" spc="0" normalizeH="0" baseline="-25000" smtClean="0">
                              <a:ln>
                                <a:noFill/>
                              </a:ln>
                              <a:solidFill>
                                <a:schemeClr val="tx2"/>
                              </a:solidFill>
                              <a:effectLst/>
                              <a:uFillTx/>
                              <a:latin typeface="Cambria Math" panose="02040503050406030204" pitchFamily="18" charset="0"/>
                              <a:sym typeface="Helvetica Light"/>
                            </a:rPr>
                            <m:t>𝑐</m:t>
                          </m:r>
                          <m:r>
                            <a:rPr kumimoji="0" lang="en-GB" sz="2000" b="0" i="1" u="none" strike="noStrike" cap="none" spc="0" normalizeH="0" baseline="0" smtClean="0">
                              <a:ln>
                                <a:noFill/>
                              </a:ln>
                              <a:solidFill>
                                <a:schemeClr val="tx2"/>
                              </a:solidFill>
                              <a:effectLst/>
                              <a:uFillTx/>
                              <a:latin typeface="Cambria Math" panose="02040503050406030204" pitchFamily="18" charset="0"/>
                              <a:sym typeface="Helvetica Light"/>
                            </a:rPr>
                            <m:t> −</m:t>
                          </m:r>
                          <m:r>
                            <a:rPr kumimoji="0" lang="en-GB" sz="2000" b="0" i="1" u="none" strike="noStrike" cap="none" spc="0" normalizeH="0" baseline="0" smtClean="0">
                              <a:ln>
                                <a:noFill/>
                              </a:ln>
                              <a:solidFill>
                                <a:schemeClr val="tx2"/>
                              </a:solidFill>
                              <a:effectLst/>
                              <a:uFillTx/>
                              <a:latin typeface="Cambria Math" panose="02040503050406030204" pitchFamily="18" charset="0"/>
                              <a:sym typeface="Helvetica Light"/>
                            </a:rPr>
                            <m:t>𝐸𝑝</m:t>
                          </m:r>
                        </m:den>
                      </m:f>
                    </m:oMath>
                  </m:oMathPara>
                </a14:m>
                <a:endParaRPr kumimoji="0" lang="en-GB" sz="2000" b="0" u="none" strike="noStrike" cap="none" spc="0" normalizeH="0" baseline="0" dirty="0">
                  <a:ln>
                    <a:noFill/>
                  </a:ln>
                  <a:solidFill>
                    <a:schemeClr val="tx1"/>
                  </a:solidFill>
                  <a:effectLst/>
                  <a:uFillTx/>
                  <a:sym typeface="Helvetica Light"/>
                </a:endParaRPr>
              </a:p>
              <a:p>
                <a:pPr marL="0" marR="0" indent="0" algn="l" defTabSz="584200" rtl="0" fontAlgn="auto" latinLnBrk="0" hangingPunct="0">
                  <a:lnSpc>
                    <a:spcPct val="100000"/>
                  </a:lnSpc>
                  <a:spcBef>
                    <a:spcPts val="0"/>
                  </a:spcBef>
                  <a:spcAft>
                    <a:spcPts val="0"/>
                  </a:spcAft>
                  <a:buClrTx/>
                  <a:buSzTx/>
                  <a:buFontTx/>
                  <a:buNone/>
                  <a:tabLst/>
                </a:pPr>
                <a:endParaRPr lang="en-GB" sz="1000" dirty="0">
                  <a:sym typeface="Helvetica Light"/>
                </a:endParaRPr>
              </a:p>
              <a:p>
                <a:pPr marL="0" marR="0" indent="0" algn="l" defTabSz="584200" rtl="0" fontAlgn="auto" latinLnBrk="0" hangingPunct="0">
                  <a:lnSpc>
                    <a:spcPct val="100000"/>
                  </a:lnSpc>
                  <a:spcBef>
                    <a:spcPts val="0"/>
                  </a:spcBef>
                  <a:spcAft>
                    <a:spcPts val="0"/>
                  </a:spcAft>
                  <a:buClrTx/>
                  <a:buSzTx/>
                  <a:buFontTx/>
                  <a:buNone/>
                  <a:tabLst/>
                </a:pPr>
                <a:r>
                  <a:rPr kumimoji="0" lang="en-GB" sz="1000" b="0" u="none" strike="noStrike" cap="none" spc="0" normalizeH="0" baseline="0" dirty="0">
                    <a:ln>
                      <a:noFill/>
                    </a:ln>
                    <a:solidFill>
                      <a:schemeClr val="tx1"/>
                    </a:solidFill>
                    <a:effectLst/>
                    <a:uFillTx/>
                    <a:sym typeface="Helvetica Light"/>
                  </a:rPr>
                  <a:t>Where:</a:t>
                </a:r>
                <a:endParaRPr lang="en-GB" sz="1000" dirty="0">
                  <a:sym typeface="Helvetica Light"/>
                </a:endParaRPr>
              </a:p>
              <a:p>
                <a:pPr marL="0" marR="0" indent="0"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r>
                        <a:rPr lang="en-GB" sz="1000" i="1" dirty="0" smtClean="0">
                          <a:latin typeface="Cambria Math" panose="02040503050406030204" pitchFamily="18" charset="0"/>
                          <a:sym typeface="Helvetica Light"/>
                        </a:rPr>
                        <m:t>𝐸𝑐</m:t>
                      </m:r>
                      <m:r>
                        <a:rPr lang="en-GB" sz="1000" i="1" dirty="0" smtClean="0">
                          <a:latin typeface="Cambria Math" panose="02040503050406030204" pitchFamily="18" charset="0"/>
                          <a:sym typeface="Helvetica Light"/>
                        </a:rPr>
                        <m:t> = </m:t>
                      </m:r>
                      <m:r>
                        <m:rPr>
                          <m:sty m:val="p"/>
                        </m:rPr>
                        <a:rPr lang="en-GB" sz="1000" i="1" dirty="0" smtClean="0">
                          <a:latin typeface="Cambria Math" panose="02040503050406030204" pitchFamily="18" charset="0"/>
                          <a:sym typeface="Helvetica Light"/>
                        </a:rPr>
                        <m:t>min</m:t>
                      </m:r>
                      <m:d>
                        <m:dPr>
                          <m:ctrlPr>
                            <a:rPr lang="en-GB" sz="1000" i="1" dirty="0" smtClean="0">
                              <a:latin typeface="Cambria Math" panose="02040503050406030204" pitchFamily="18" charset="0"/>
                              <a:sym typeface="Helvetica Light"/>
                            </a:rPr>
                          </m:ctrlPr>
                        </m:dPr>
                        <m:e>
                          <m:r>
                            <a:rPr lang="en-GB" sz="1000" i="1" dirty="0" smtClean="0">
                              <a:latin typeface="Cambria Math" panose="02040503050406030204" pitchFamily="18" charset="0"/>
                              <a:sym typeface="Helvetica Light"/>
                            </a:rPr>
                            <m:t>𝐶</m:t>
                          </m:r>
                          <m:r>
                            <a:rPr lang="en-GB" sz="1000" i="1" dirty="0" smtClean="0">
                              <a:latin typeface="Cambria Math" panose="02040503050406030204" pitchFamily="18" charset="0"/>
                              <a:sym typeface="Helvetica Light"/>
                            </a:rPr>
                            <m:t>, </m:t>
                          </m:r>
                          <m:r>
                            <a:rPr lang="en-GB" sz="1000" i="1" dirty="0" err="1" smtClean="0">
                              <a:latin typeface="Cambria Math" panose="02040503050406030204" pitchFamily="18" charset="0"/>
                              <a:sym typeface="Helvetica Light"/>
                            </a:rPr>
                            <m:t>𝐿</m:t>
                          </m:r>
                          <m:f>
                            <m:fPr>
                              <m:ctrlPr>
                                <a:rPr lang="en-GB" sz="1000" i="1" dirty="0" smtClean="0">
                                  <a:latin typeface="Cambria Math" panose="02040503050406030204" pitchFamily="18" charset="0"/>
                                  <a:sym typeface="Helvetica Light"/>
                                </a:rPr>
                              </m:ctrlPr>
                            </m:fPr>
                            <m:num>
                              <m:d>
                                <m:dPr>
                                  <m:ctrlPr>
                                    <a:rPr lang="en-GB" sz="1000" b="0" i="1" dirty="0" smtClean="0">
                                      <a:latin typeface="Cambria Math" panose="02040503050406030204" pitchFamily="18" charset="0"/>
                                      <a:sym typeface="Helvetica Light"/>
                                    </a:rPr>
                                  </m:ctrlPr>
                                </m:dPr>
                                <m:e>
                                  <m:r>
                                    <a:rPr lang="en-GB" sz="1000" b="0" i="1" dirty="0" smtClean="0">
                                      <a:latin typeface="Cambria Math" panose="02040503050406030204" pitchFamily="18" charset="0"/>
                                      <a:sym typeface="Helvetica Light"/>
                                    </a:rPr>
                                    <m:t>𝑎</m:t>
                                  </m:r>
                                  <m:r>
                                    <a:rPr lang="en-GB" sz="1000" b="0" i="1" dirty="0" smtClean="0">
                                      <a:latin typeface="Cambria Math" panose="02040503050406030204" pitchFamily="18" charset="0"/>
                                      <a:sym typeface="Helvetica Light"/>
                                    </a:rPr>
                                    <m:t>+</m:t>
                                  </m:r>
                                  <m:r>
                                    <a:rPr lang="en-GB" sz="1000" b="0" i="1" dirty="0" smtClean="0">
                                      <a:latin typeface="Cambria Math" panose="02040503050406030204" pitchFamily="18" charset="0"/>
                                      <a:sym typeface="Helvetica Light"/>
                                    </a:rPr>
                                    <m:t>𝑐</m:t>
                                  </m:r>
                                </m:e>
                              </m:d>
                            </m:num>
                            <m:den>
                              <m:r>
                                <a:rPr lang="en-GB" sz="1000" b="0" i="1" dirty="0" smtClean="0">
                                  <a:latin typeface="Cambria Math" panose="02040503050406030204" pitchFamily="18" charset="0"/>
                                  <a:sym typeface="Helvetica Light"/>
                                </a:rPr>
                                <m:t>𝑛</m:t>
                              </m:r>
                            </m:den>
                          </m:f>
                        </m:e>
                      </m:d>
                      <m:r>
                        <a:rPr lang="en-GB" sz="1000" b="0" i="1" dirty="0" smtClean="0">
                          <a:latin typeface="Cambria Math" panose="02040503050406030204" pitchFamily="18" charset="0"/>
                          <a:sym typeface="Helvetica Light"/>
                        </a:rPr>
                        <m:t>;          </m:t>
                      </m:r>
                      <m:r>
                        <a:rPr lang="en-GB" sz="1000" i="1" dirty="0" smtClean="0">
                          <a:latin typeface="Cambria Math" panose="02040503050406030204" pitchFamily="18" charset="0"/>
                          <a:sym typeface="Helvetica Light"/>
                        </a:rPr>
                        <m:t>𝐸𝑝</m:t>
                      </m:r>
                      <m:r>
                        <a:rPr lang="en-GB" sz="1000" i="1" dirty="0" smtClean="0">
                          <a:latin typeface="Cambria Math" panose="02040503050406030204" pitchFamily="18" charset="0"/>
                          <a:sym typeface="Helvetica Light"/>
                        </a:rPr>
                        <m:t> =</m:t>
                      </m:r>
                      <m:r>
                        <a:rPr lang="en-GB" sz="1000" b="0" i="1" dirty="0" smtClean="0">
                          <a:latin typeface="Cambria Math" panose="02040503050406030204" pitchFamily="18" charset="0"/>
                          <a:sym typeface="Helvetica Light"/>
                        </a:rPr>
                        <m:t>𝐶</m:t>
                      </m:r>
                      <m:f>
                        <m:fPr>
                          <m:ctrlPr>
                            <a:rPr lang="en-GB" sz="1000" i="1" dirty="0" smtClean="0">
                              <a:latin typeface="Cambria Math" panose="02040503050406030204" pitchFamily="18" charset="0"/>
                              <a:sym typeface="Helvetica Light"/>
                            </a:rPr>
                          </m:ctrlPr>
                        </m:fPr>
                        <m:num>
                          <m:r>
                            <a:rPr lang="en-GB" sz="1000" b="0" i="1" dirty="0" smtClean="0">
                              <a:latin typeface="Cambria Math" panose="02040503050406030204" pitchFamily="18" charset="0"/>
                              <a:sym typeface="Helvetica Light"/>
                            </a:rPr>
                            <m:t>(</m:t>
                          </m:r>
                          <m:r>
                            <a:rPr lang="en-GB" sz="1000" b="0" i="1" dirty="0" smtClean="0">
                              <a:latin typeface="Cambria Math" panose="02040503050406030204" pitchFamily="18" charset="0"/>
                              <a:sym typeface="Helvetica Light"/>
                            </a:rPr>
                            <m:t>𝑎</m:t>
                          </m:r>
                          <m:r>
                            <a:rPr lang="en-GB" sz="1000" b="0" i="1" dirty="0" smtClean="0">
                              <a:latin typeface="Cambria Math" panose="02040503050406030204" pitchFamily="18" charset="0"/>
                              <a:sym typeface="Helvetica Light"/>
                            </a:rPr>
                            <m:t>+</m:t>
                          </m:r>
                          <m:r>
                            <a:rPr lang="en-GB" sz="1000" b="0" i="1" dirty="0" smtClean="0">
                              <a:latin typeface="Cambria Math" panose="02040503050406030204" pitchFamily="18" charset="0"/>
                              <a:sym typeface="Helvetica Light"/>
                            </a:rPr>
                            <m:t>𝑐</m:t>
                          </m:r>
                          <m:r>
                            <a:rPr lang="en-GB" sz="1000" b="0" i="1" dirty="0" smtClean="0">
                              <a:latin typeface="Cambria Math" panose="02040503050406030204" pitchFamily="18" charset="0"/>
                              <a:sym typeface="Helvetica Light"/>
                            </a:rPr>
                            <m:t>)</m:t>
                          </m:r>
                        </m:num>
                        <m:den>
                          <m:r>
                            <a:rPr lang="en-GB" sz="1000" b="0" i="1" dirty="0" smtClean="0">
                              <a:latin typeface="Cambria Math" panose="02040503050406030204" pitchFamily="18" charset="0"/>
                              <a:sym typeface="Helvetica Light"/>
                            </a:rPr>
                            <m:t>𝑛</m:t>
                          </m:r>
                        </m:den>
                      </m:f>
                      <m:r>
                        <a:rPr lang="en-GB" sz="1000" b="0" i="0" dirty="0" smtClean="0">
                          <a:latin typeface="Cambria Math" panose="02040503050406030204" pitchFamily="18" charset="0"/>
                          <a:sym typeface="Helvetica Light"/>
                        </a:rPr>
                        <m:t>;</m:t>
                      </m:r>
                      <m:r>
                        <a:rPr lang="en-GB" sz="1000" b="0" i="1" dirty="0" smtClean="0">
                          <a:latin typeface="Cambria Math" panose="02040503050406030204" pitchFamily="18" charset="0"/>
                          <a:sym typeface="Helvetica Light"/>
                        </a:rPr>
                        <m:t>          </m:t>
                      </m:r>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𝐸𝑓</m:t>
                      </m:r>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 =</m:t>
                      </m:r>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𝐶</m:t>
                      </m:r>
                      <m:f>
                        <m:fPr>
                          <m:ctrlP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ctrlPr>
                        </m:fPr>
                        <m:num>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𝑎</m:t>
                          </m:r>
                        </m:num>
                        <m:den>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𝑛</m:t>
                          </m:r>
                        </m:den>
                      </m:f>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m:t>
                      </m:r>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𝐶</m:t>
                      </m:r>
                      <m:f>
                        <m:fPr>
                          <m:ctrlP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ctrlPr>
                        </m:fPr>
                        <m:num>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𝑏</m:t>
                          </m:r>
                        </m:num>
                        <m:den>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𝑛</m:t>
                          </m:r>
                        </m:den>
                      </m:f>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m:t>
                      </m:r>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𝐿</m:t>
                      </m:r>
                      <m:f>
                        <m:fPr>
                          <m:ctrlP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ctrlPr>
                        </m:fPr>
                        <m:num>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𝑐</m:t>
                          </m:r>
                        </m:num>
                        <m:den>
                          <m:r>
                            <a:rPr kumimoji="0" lang="en-GB" sz="1000" b="0" i="1" u="none" strike="noStrike" cap="none" spc="0" normalizeH="0" baseline="0" dirty="0" smtClean="0">
                              <a:ln>
                                <a:noFill/>
                              </a:ln>
                              <a:solidFill>
                                <a:schemeClr val="tx1"/>
                              </a:solidFill>
                              <a:effectLst/>
                              <a:uFillTx/>
                              <a:latin typeface="Cambria Math" panose="02040503050406030204" pitchFamily="18" charset="0"/>
                              <a:sym typeface="Helvetica Light"/>
                            </a:rPr>
                            <m:t>𝑛</m:t>
                          </m:r>
                        </m:den>
                      </m:f>
                    </m:oMath>
                  </m:oMathPara>
                </a14:m>
                <a:endParaRPr kumimoji="0" lang="en-GB" sz="1000" b="0" u="none" strike="noStrike" cap="none" spc="0" normalizeH="0" baseline="0" dirty="0">
                  <a:ln>
                    <a:noFill/>
                  </a:ln>
                  <a:solidFill>
                    <a:schemeClr val="tx1"/>
                  </a:solidFill>
                  <a:effectLst/>
                  <a:uFillTx/>
                  <a:sym typeface="Helvetica Light"/>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1166150" y="1140717"/>
                <a:ext cx="5241965" cy="1290546"/>
              </a:xfrm>
              <a:prstGeom prst="rect">
                <a:avLst/>
              </a:prstGeom>
              <a:blipFill>
                <a:blip r:embed="rId2"/>
                <a:stretch>
                  <a:fillRect l="-1512"/>
                </a:stretch>
              </a:blipFill>
              <a:ln w="12700" cap="flat">
                <a:noFill/>
                <a:miter lim="400000"/>
              </a:ln>
              <a:effectLst/>
            </p:spPr>
            <p:txBody>
              <a:bodyPr/>
              <a:lstStyle/>
              <a:p>
                <a:r>
                  <a:rPr lang="en-GB">
                    <a:noFill/>
                  </a:rPr>
                  <a:t> </a:t>
                </a:r>
              </a:p>
            </p:txBody>
          </p:sp>
        </mc:Fallback>
      </mc:AlternateContent>
      <p:graphicFrame>
        <p:nvGraphicFramePr>
          <p:cNvPr id="8" name="Group 26"/>
          <p:cNvGraphicFramePr>
            <a:graphicFrameLocks noChangeAspect="1"/>
          </p:cNvGraphicFramePr>
          <p:nvPr>
            <p:extLst/>
          </p:nvPr>
        </p:nvGraphicFramePr>
        <p:xfrm>
          <a:off x="3813300" y="3578557"/>
          <a:ext cx="2191527" cy="1020471"/>
        </p:xfrm>
        <a:graphic>
          <a:graphicData uri="http://schemas.openxmlformats.org/drawingml/2006/table">
            <a:tbl>
              <a:tblPr/>
              <a:tblGrid>
                <a:gridCol w="730509">
                  <a:extLst>
                    <a:ext uri="{9D8B030D-6E8A-4147-A177-3AD203B41FA5}">
                      <a16:colId xmlns:a16="http://schemas.microsoft.com/office/drawing/2014/main" val="20000"/>
                    </a:ext>
                  </a:extLst>
                </a:gridCol>
                <a:gridCol w="730509">
                  <a:extLst>
                    <a:ext uri="{9D8B030D-6E8A-4147-A177-3AD203B41FA5}">
                      <a16:colId xmlns:a16="http://schemas.microsoft.com/office/drawing/2014/main" val="20001"/>
                    </a:ext>
                  </a:extLst>
                </a:gridCol>
                <a:gridCol w="730509">
                  <a:extLst>
                    <a:ext uri="{9D8B030D-6E8A-4147-A177-3AD203B41FA5}">
                      <a16:colId xmlns:a16="http://schemas.microsoft.com/office/drawing/2014/main" val="20002"/>
                    </a:ext>
                  </a:extLst>
                </a:gridCol>
              </a:tblGrid>
              <a:tr h="340157">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endParaRPr kumimoji="0" lang="en-US" sz="1000" b="0" i="0" u="none" strike="noStrike" cap="none" normalizeH="0" baseline="0" dirty="0">
                        <a:ln>
                          <a:noFill/>
                        </a:ln>
                        <a:solidFill>
                          <a:srgbClr val="000000"/>
                        </a:solidFill>
                        <a:effectLst/>
                        <a:latin typeface="Arial" charset="0"/>
                      </a:endParaRP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Yes</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No</a:t>
                      </a:r>
                    </a:p>
                  </a:txBody>
                  <a:tcPr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a16="http://schemas.microsoft.com/office/drawing/2014/main" val="10000"/>
                  </a:ext>
                </a:extLst>
              </a:tr>
              <a:tr h="340157">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Yes</a:t>
                      </a: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C</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C</a:t>
                      </a:r>
                    </a:p>
                  </a:txBody>
                  <a:tcPr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1"/>
                  </a:ext>
                </a:extLst>
              </a:tr>
              <a:tr h="340157">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No</a:t>
                      </a: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L</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base" latinLnBrk="0" hangingPunct="1">
                        <a:lnSpc>
                          <a:spcPct val="90000"/>
                        </a:lnSpc>
                        <a:spcBef>
                          <a:spcPct val="35000"/>
                        </a:spcBef>
                        <a:spcAft>
                          <a:spcPct val="35000"/>
                        </a:spcAft>
                        <a:buClrTx/>
                        <a:buSzTx/>
                        <a:buFontTx/>
                        <a:buNone/>
                        <a:tabLst/>
                      </a:pPr>
                      <a:r>
                        <a:rPr kumimoji="0" lang="en-GB" sz="1000" b="0" i="0" u="none" strike="noStrike" cap="none" normalizeH="0" baseline="0" dirty="0">
                          <a:ln>
                            <a:noFill/>
                          </a:ln>
                          <a:solidFill>
                            <a:srgbClr val="000000"/>
                          </a:solidFill>
                          <a:effectLst/>
                          <a:latin typeface="Arial" charset="0"/>
                        </a:rPr>
                        <a:t>0</a:t>
                      </a:r>
                    </a:p>
                  </a:txBody>
                  <a:tcPr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B8E8B6"/>
                    </a:solidFill>
                  </a:tcPr>
                </a:tc>
                <a:extLst>
                  <a:ext uri="{0D108BD9-81ED-4DB2-BD59-A6C34878D82A}">
                    <a16:rowId xmlns:a16="http://schemas.microsoft.com/office/drawing/2014/main" val="10002"/>
                  </a:ext>
                </a:extLst>
              </a:tr>
            </a:tbl>
          </a:graphicData>
        </a:graphic>
      </p:graphicFrame>
      <p:sp>
        <p:nvSpPr>
          <p:cNvPr id="3" name="Rectangle 2"/>
          <p:cNvSpPr/>
          <p:nvPr/>
        </p:nvSpPr>
        <p:spPr>
          <a:xfrm>
            <a:off x="4540212" y="3345090"/>
            <a:ext cx="737702" cy="230832"/>
          </a:xfrm>
          <a:prstGeom prst="rect">
            <a:avLst/>
          </a:prstGeom>
        </p:spPr>
        <p:txBody>
          <a:bodyPr wrap="none">
            <a:spAutoFit/>
          </a:bodyPr>
          <a:lstStyle/>
          <a:p>
            <a:pPr lvl="0" algn="ctr" defTabSz="914400" fontAlgn="base">
              <a:lnSpc>
                <a:spcPct val="90000"/>
              </a:lnSpc>
              <a:spcBef>
                <a:spcPct val="35000"/>
              </a:spcBef>
              <a:spcAft>
                <a:spcPct val="35000"/>
              </a:spcAft>
            </a:pPr>
            <a:r>
              <a:rPr lang="en-GB" sz="1000" dirty="0">
                <a:solidFill>
                  <a:srgbClr val="000000"/>
                </a:solidFill>
                <a:latin typeface="Arial" charset="0"/>
              </a:rPr>
              <a:t>Observed</a:t>
            </a:r>
          </a:p>
        </p:txBody>
      </p:sp>
      <p:sp>
        <p:nvSpPr>
          <p:cNvPr id="10" name="Rectangle 9"/>
          <p:cNvSpPr/>
          <p:nvPr/>
        </p:nvSpPr>
        <p:spPr>
          <a:xfrm>
            <a:off x="1893062" y="3347725"/>
            <a:ext cx="737702" cy="230832"/>
          </a:xfrm>
          <a:prstGeom prst="rect">
            <a:avLst/>
          </a:prstGeom>
        </p:spPr>
        <p:txBody>
          <a:bodyPr wrap="none">
            <a:spAutoFit/>
          </a:bodyPr>
          <a:lstStyle/>
          <a:p>
            <a:pPr lvl="0" algn="ctr" defTabSz="914400" fontAlgn="base">
              <a:lnSpc>
                <a:spcPct val="90000"/>
              </a:lnSpc>
              <a:spcBef>
                <a:spcPct val="35000"/>
              </a:spcBef>
              <a:spcAft>
                <a:spcPct val="35000"/>
              </a:spcAft>
            </a:pPr>
            <a:r>
              <a:rPr lang="en-GB" sz="1000" dirty="0">
                <a:solidFill>
                  <a:srgbClr val="000000"/>
                </a:solidFill>
                <a:latin typeface="Arial" charset="0"/>
              </a:rPr>
              <a:t>Observed</a:t>
            </a:r>
          </a:p>
        </p:txBody>
      </p:sp>
      <p:sp>
        <p:nvSpPr>
          <p:cNvPr id="11" name="Rectangle 10"/>
          <p:cNvSpPr/>
          <p:nvPr/>
        </p:nvSpPr>
        <p:spPr>
          <a:xfrm>
            <a:off x="3247843" y="3973376"/>
            <a:ext cx="681598" cy="230832"/>
          </a:xfrm>
          <a:prstGeom prst="rect">
            <a:avLst/>
          </a:prstGeom>
        </p:spPr>
        <p:txBody>
          <a:bodyPr wrap="none">
            <a:spAutoFit/>
            <a:scene3d>
              <a:camera prst="orthographicFront">
                <a:rot lat="0" lon="0" rev="5400000"/>
              </a:camera>
              <a:lightRig rig="threePt" dir="t"/>
            </a:scene3d>
          </a:bodyPr>
          <a:lstStyle/>
          <a:p>
            <a:pPr lvl="0" algn="ctr" defTabSz="914400" fontAlgn="base">
              <a:lnSpc>
                <a:spcPct val="90000"/>
              </a:lnSpc>
              <a:spcBef>
                <a:spcPct val="35000"/>
              </a:spcBef>
              <a:spcAft>
                <a:spcPct val="35000"/>
              </a:spcAft>
            </a:pPr>
            <a:r>
              <a:rPr lang="en-GB" sz="1000" dirty="0">
                <a:solidFill>
                  <a:srgbClr val="000000"/>
                </a:solidFill>
                <a:latin typeface="Arial" charset="0"/>
              </a:rPr>
              <a:t>Forecast</a:t>
            </a:r>
          </a:p>
        </p:txBody>
      </p:sp>
      <p:sp>
        <p:nvSpPr>
          <p:cNvPr id="12" name="Rectangle 11"/>
          <p:cNvSpPr/>
          <p:nvPr/>
        </p:nvSpPr>
        <p:spPr>
          <a:xfrm>
            <a:off x="597540" y="3973376"/>
            <a:ext cx="681598" cy="230832"/>
          </a:xfrm>
          <a:prstGeom prst="rect">
            <a:avLst/>
          </a:prstGeom>
        </p:spPr>
        <p:txBody>
          <a:bodyPr wrap="none">
            <a:spAutoFit/>
            <a:scene3d>
              <a:camera prst="orthographicFront">
                <a:rot lat="0" lon="0" rev="5400000"/>
              </a:camera>
              <a:lightRig rig="threePt" dir="t"/>
            </a:scene3d>
          </a:bodyPr>
          <a:lstStyle/>
          <a:p>
            <a:pPr lvl="0" algn="ctr" defTabSz="914400" fontAlgn="base">
              <a:lnSpc>
                <a:spcPct val="90000"/>
              </a:lnSpc>
              <a:spcBef>
                <a:spcPct val="35000"/>
              </a:spcBef>
              <a:spcAft>
                <a:spcPct val="35000"/>
              </a:spcAft>
            </a:pPr>
            <a:r>
              <a:rPr lang="en-GB" sz="1000" dirty="0">
                <a:solidFill>
                  <a:srgbClr val="000000"/>
                </a:solidFill>
                <a:latin typeface="Arial" charset="0"/>
              </a:rPr>
              <a:t>Forecast</a:t>
            </a:r>
          </a:p>
        </p:txBody>
      </p:sp>
      <p:sp>
        <p:nvSpPr>
          <p:cNvPr id="15" name="Rectangle 14"/>
          <p:cNvSpPr/>
          <p:nvPr/>
        </p:nvSpPr>
        <p:spPr>
          <a:xfrm>
            <a:off x="1166150" y="3068321"/>
            <a:ext cx="2191527" cy="230832"/>
          </a:xfrm>
          <a:prstGeom prst="rect">
            <a:avLst/>
          </a:prstGeom>
        </p:spPr>
        <p:txBody>
          <a:bodyPr wrap="square">
            <a:spAutoFit/>
          </a:bodyPr>
          <a:lstStyle/>
          <a:p>
            <a:pPr lvl="0" defTabSz="914400" fontAlgn="base">
              <a:lnSpc>
                <a:spcPct val="90000"/>
              </a:lnSpc>
              <a:spcBef>
                <a:spcPct val="35000"/>
              </a:spcBef>
              <a:spcAft>
                <a:spcPct val="35000"/>
              </a:spcAft>
            </a:pPr>
            <a:r>
              <a:rPr lang="en-GB" sz="1000" dirty="0">
                <a:solidFill>
                  <a:srgbClr val="000000"/>
                </a:solidFill>
                <a:latin typeface="Arial" charset="0"/>
              </a:rPr>
              <a:t>2x2 contingency table:</a:t>
            </a:r>
          </a:p>
        </p:txBody>
      </p:sp>
      <p:sp>
        <p:nvSpPr>
          <p:cNvPr id="16" name="Rectangle 15"/>
          <p:cNvSpPr/>
          <p:nvPr/>
        </p:nvSpPr>
        <p:spPr>
          <a:xfrm>
            <a:off x="3745038" y="3068321"/>
            <a:ext cx="2191527" cy="230832"/>
          </a:xfrm>
          <a:prstGeom prst="rect">
            <a:avLst/>
          </a:prstGeom>
        </p:spPr>
        <p:txBody>
          <a:bodyPr wrap="square">
            <a:spAutoFit/>
          </a:bodyPr>
          <a:lstStyle/>
          <a:p>
            <a:pPr lvl="0" defTabSz="914400" fontAlgn="base">
              <a:lnSpc>
                <a:spcPct val="90000"/>
              </a:lnSpc>
              <a:spcBef>
                <a:spcPct val="35000"/>
              </a:spcBef>
              <a:spcAft>
                <a:spcPct val="35000"/>
              </a:spcAft>
            </a:pPr>
            <a:r>
              <a:rPr lang="en-GB" sz="1000" dirty="0">
                <a:solidFill>
                  <a:srgbClr val="000000"/>
                </a:solidFill>
                <a:latin typeface="Arial" charset="0"/>
              </a:rPr>
              <a:t>Cost-loss assignments:</a:t>
            </a:r>
          </a:p>
        </p:txBody>
      </p:sp>
      <p:sp>
        <p:nvSpPr>
          <p:cNvPr id="13" name="Rectangle 12"/>
          <p:cNvSpPr/>
          <p:nvPr/>
        </p:nvSpPr>
        <p:spPr>
          <a:xfrm>
            <a:off x="6595217" y="1371217"/>
            <a:ext cx="2260395" cy="2708434"/>
          </a:xfrm>
          <a:prstGeom prst="rect">
            <a:avLst/>
          </a:prstGeom>
        </p:spPr>
        <p:txBody>
          <a:bodyPr wrap="square">
            <a:spAutoFit/>
          </a:bodyPr>
          <a:lstStyle/>
          <a:p>
            <a:pPr>
              <a:spcBef>
                <a:spcPct val="20000"/>
              </a:spcBef>
            </a:pPr>
            <a:r>
              <a:rPr lang="en-US" altLang="en-US" sz="1000" dirty="0">
                <a:solidFill>
                  <a:schemeClr val="tx2"/>
                </a:solidFill>
                <a:latin typeface="Arial" panose="020B0604020202020204" pitchFamily="34" charset="0"/>
                <a:cs typeface="Arial" panose="020B0604020202020204" pitchFamily="34" charset="0"/>
              </a:rPr>
              <a:t>The Relative Economic Value allows impact of an adverse weather event to be estimated in industry-relevant (economic) terms:</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marL="171450" indent="-171450">
              <a:spcBef>
                <a:spcPct val="20000"/>
              </a:spcBef>
              <a:buFont typeface="Arial" panose="020B0604020202020204" pitchFamily="34" charset="0"/>
              <a:buChar char="•"/>
            </a:pPr>
            <a:r>
              <a:rPr lang="en-US" altLang="en-US" sz="1000" dirty="0">
                <a:solidFill>
                  <a:schemeClr val="tx2"/>
                </a:solidFill>
                <a:latin typeface="Arial" panose="020B0604020202020204" pitchFamily="34" charset="0"/>
                <a:cs typeface="Arial" panose="020B0604020202020204" pitchFamily="34" charset="0"/>
              </a:rPr>
              <a:t>Cost incurred whenever decision made to protect (irrespective of occurrence);</a:t>
            </a:r>
          </a:p>
          <a:p>
            <a:pPr marL="171450" indent="-171450">
              <a:spcBef>
                <a:spcPct val="20000"/>
              </a:spcBef>
              <a:buFont typeface="Arial" panose="020B0604020202020204" pitchFamily="34" charset="0"/>
              <a:buChar char="•"/>
            </a:pPr>
            <a:r>
              <a:rPr lang="en-US" altLang="en-US" sz="1000" dirty="0">
                <a:solidFill>
                  <a:schemeClr val="tx2"/>
                </a:solidFill>
                <a:latin typeface="Arial" panose="020B0604020202020204" pitchFamily="34" charset="0"/>
                <a:cs typeface="Arial" panose="020B0604020202020204" pitchFamily="34" charset="0"/>
              </a:rPr>
              <a:t>Loss incurred whenever the event occurs and the decision made not to protect;</a:t>
            </a:r>
          </a:p>
          <a:p>
            <a:pPr marL="171450" indent="-171450">
              <a:spcBef>
                <a:spcPct val="20000"/>
              </a:spcBef>
              <a:buFont typeface="Arial" panose="020B0604020202020204" pitchFamily="34" charset="0"/>
              <a:buChar char="•"/>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dirty="0">
                <a:solidFill>
                  <a:schemeClr val="tx2"/>
                </a:solidFill>
                <a:latin typeface="Arial" panose="020B0604020202020204" pitchFamily="34" charset="0"/>
                <a:cs typeface="Arial" panose="020B0604020202020204" pitchFamily="34" charset="0"/>
              </a:rPr>
              <a:t>Value compared to climatological baseline (V=0) and expressed as fraction of the maximum obtained from using a perfect forecast (V=1).</a:t>
            </a:r>
          </a:p>
        </p:txBody>
      </p:sp>
      <p:sp>
        <p:nvSpPr>
          <p:cNvPr id="17" name="Rectangle 16">
            <a:extLst>
              <a:ext uri="{FF2B5EF4-FFF2-40B4-BE49-F238E27FC236}">
                <a16:creationId xmlns:a16="http://schemas.microsoft.com/office/drawing/2014/main" id="{D6396401-B3D9-4C6D-83CB-879DB973B007}"/>
              </a:ext>
            </a:extLst>
          </p:cNvPr>
          <p:cNvSpPr/>
          <p:nvPr/>
        </p:nvSpPr>
        <p:spPr>
          <a:xfrm>
            <a:off x="253218" y="551250"/>
            <a:ext cx="8602394" cy="369332"/>
          </a:xfrm>
          <a:prstGeom prst="rect">
            <a:avLst/>
          </a:prstGeom>
        </p:spPr>
        <p:txBody>
          <a:bodyPr wrap="square">
            <a:spAutoFit/>
          </a:bodyPr>
          <a:lstStyle/>
          <a:p>
            <a:r>
              <a:rPr lang="en-GB" sz="1750" b="1" dirty="0"/>
              <a:t>Combining customer insights with ensembles – relative economic value </a:t>
            </a:r>
          </a:p>
        </p:txBody>
      </p:sp>
    </p:spTree>
    <p:extLst>
      <p:ext uri="{BB962C8B-B14F-4D97-AF65-F5344CB8AC3E}">
        <p14:creationId xmlns:p14="http://schemas.microsoft.com/office/powerpoint/2010/main" val="1837776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311793" y="4001289"/>
            <a:ext cx="3929218" cy="1077218"/>
          </a:xfrm>
          <a:prstGeom prst="rect">
            <a:avLst/>
          </a:prstGeom>
        </p:spPr>
        <p:txBody>
          <a:bodyPr wrap="square">
            <a:spAutoFit/>
          </a:bodyPr>
          <a:lstStyle/>
          <a:p>
            <a:pPr>
              <a:spcBef>
                <a:spcPct val="20000"/>
              </a:spcBef>
            </a:pPr>
            <a:r>
              <a:rPr lang="en-US" altLang="en-US" sz="1000" dirty="0">
                <a:solidFill>
                  <a:schemeClr val="tx2"/>
                </a:solidFill>
                <a:latin typeface="Arial" panose="020B0604020202020204" pitchFamily="34" charset="0"/>
                <a:cs typeface="Arial" panose="020B0604020202020204" pitchFamily="34" charset="0"/>
              </a:rPr>
              <a:t>The Relative Economic Value as a function of C/L, calculated from forecasts made 3 days ahead for 10 locations over 1 year (adverse event: Hs &gt; 3.5m in 24 hours).</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dirty="0">
                <a:solidFill>
                  <a:schemeClr val="tx2"/>
                </a:solidFill>
                <a:latin typeface="Arial" panose="020B0604020202020204" pitchFamily="34" charset="0"/>
                <a:cs typeface="Arial" panose="020B0604020202020204" pitchFamily="34" charset="0"/>
              </a:rPr>
              <a:t>Highest value from ensemble: user gains some benefit over best-estimate forecast and climatology.</a:t>
            </a:r>
          </a:p>
        </p:txBody>
      </p:sp>
      <p:pic>
        <p:nvPicPr>
          <p:cNvPr id="13" name="Picture 6" descr="I:\Documents\academic\presentations-o\steele_etal_2017_otc17\fig1_crop.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767" y="920582"/>
            <a:ext cx="4353271" cy="3080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1548575" y="1948918"/>
            <a:ext cx="6318286" cy="2167109"/>
            <a:chOff x="1548575" y="1948918"/>
            <a:chExt cx="6318286" cy="2167109"/>
          </a:xfrm>
        </p:grpSpPr>
        <p:sp>
          <p:nvSpPr>
            <p:cNvPr id="17" name="Rectangle 16"/>
            <p:cNvSpPr/>
            <p:nvPr/>
          </p:nvSpPr>
          <p:spPr>
            <a:xfrm>
              <a:off x="4453038" y="1948918"/>
              <a:ext cx="3413823" cy="1138773"/>
            </a:xfrm>
            <a:prstGeom prst="rect">
              <a:avLst/>
            </a:prstGeom>
          </p:spPr>
          <p:txBody>
            <a:bodyPr wrap="square">
              <a:spAutoFit/>
            </a:bodyPr>
            <a:lstStyle/>
            <a:p>
              <a:pPr>
                <a:spcBef>
                  <a:spcPct val="20000"/>
                </a:spcBef>
              </a:pPr>
              <a:r>
                <a:rPr lang="en-US" altLang="en-US" sz="1000" b="1" dirty="0">
                  <a:solidFill>
                    <a:schemeClr val="tx2"/>
                  </a:solidFill>
                  <a:latin typeface="Arial" panose="020B0604020202020204" pitchFamily="34" charset="0"/>
                  <a:cs typeface="Arial" panose="020B0604020202020204" pitchFamily="34" charset="0"/>
                </a:rPr>
                <a:t>Thin black lines </a:t>
              </a:r>
              <a:r>
                <a:rPr lang="en-US" altLang="en-US" sz="1000" dirty="0">
                  <a:solidFill>
                    <a:schemeClr val="tx2"/>
                  </a:solidFill>
                  <a:latin typeface="Arial" panose="020B0604020202020204" pitchFamily="34" charset="0"/>
                  <a:cs typeface="Arial" panose="020B0604020202020204" pitchFamily="34" charset="0"/>
                </a:rPr>
                <a:t>= individual probability thresholds</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b="1" dirty="0">
                  <a:solidFill>
                    <a:schemeClr val="tx2"/>
                  </a:solidFill>
                  <a:latin typeface="Arial" panose="020B0604020202020204" pitchFamily="34" charset="0"/>
                  <a:cs typeface="Arial" panose="020B0604020202020204" pitchFamily="34" charset="0"/>
                </a:rPr>
                <a:t>Thick black line </a:t>
              </a:r>
              <a:r>
                <a:rPr lang="en-US" altLang="en-US" sz="1000" dirty="0">
                  <a:solidFill>
                    <a:schemeClr val="tx2"/>
                  </a:solidFill>
                  <a:latin typeface="Arial" panose="020B0604020202020204" pitchFamily="34" charset="0"/>
                  <a:cs typeface="Arial" panose="020B0604020202020204" pitchFamily="34" charset="0"/>
                </a:rPr>
                <a:t>= optimum probability threshold (maximizes V at each C/L)</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b="1" dirty="0">
                  <a:solidFill>
                    <a:srgbClr val="FF0000"/>
                  </a:solidFill>
                  <a:latin typeface="Arial" panose="020B0604020202020204" pitchFamily="34" charset="0"/>
                  <a:cs typeface="Arial" panose="020B0604020202020204" pitchFamily="34" charset="0"/>
                </a:rPr>
                <a:t>Dashed red line </a:t>
              </a:r>
              <a:r>
                <a:rPr lang="en-US" altLang="en-US" sz="1000" dirty="0">
                  <a:solidFill>
                    <a:schemeClr val="tx2"/>
                  </a:solidFill>
                  <a:latin typeface="Arial" panose="020B0604020202020204" pitchFamily="34" charset="0"/>
                  <a:cs typeface="Arial" panose="020B0604020202020204" pitchFamily="34" charset="0"/>
                </a:rPr>
                <a:t>= result from deterministic forecast</a:t>
              </a:r>
            </a:p>
          </p:txBody>
        </p:sp>
        <p:sp>
          <p:nvSpPr>
            <p:cNvPr id="19" name="Arc 18"/>
            <p:cNvSpPr>
              <a:spLocks noChangeAspect="1"/>
            </p:cNvSpPr>
            <p:nvPr/>
          </p:nvSpPr>
          <p:spPr bwMode="auto">
            <a:xfrm flipH="1">
              <a:off x="1548576" y="2069830"/>
              <a:ext cx="5788743" cy="1149249"/>
            </a:xfrm>
            <a:prstGeom prst="arc">
              <a:avLst>
                <a:gd name="adj1" fmla="val 16812796"/>
                <a:gd name="adj2" fmla="val 21425669"/>
              </a:avLst>
            </a:prstGeom>
            <a:noFill/>
            <a:ln w="38100" cap="flat" cmpd="sng" algn="ctr">
              <a:solidFill>
                <a:schemeClr val="accent4">
                  <a:lumMod val="75000"/>
                </a:schemeClr>
              </a:solidFill>
              <a:prstDash val="solid"/>
              <a:round/>
              <a:headEnd type="none" w="med" len="med"/>
              <a:tailEnd type="arrow" w="med" len="med"/>
            </a:ln>
            <a:effectLst/>
          </p:spPr>
          <p:txBody>
            <a:bodyPr/>
            <a:lstStyle/>
            <a:p>
              <a:pPr>
                <a:lnSpc>
                  <a:spcPct val="85000"/>
                </a:lnSpc>
                <a:defRPr/>
              </a:pPr>
              <a:endParaRPr lang="en-GB">
                <a:ea typeface="ＭＳ Ｐゴシック" charset="0"/>
                <a:cs typeface="ＭＳ Ｐゴシック" charset="0"/>
              </a:endParaRPr>
            </a:p>
          </p:txBody>
        </p:sp>
        <p:sp>
          <p:nvSpPr>
            <p:cNvPr id="20" name="Arc 19"/>
            <p:cNvSpPr>
              <a:spLocks noChangeAspect="1"/>
            </p:cNvSpPr>
            <p:nvPr/>
          </p:nvSpPr>
          <p:spPr bwMode="auto">
            <a:xfrm flipH="1">
              <a:off x="1548575" y="2460935"/>
              <a:ext cx="5788743" cy="1149249"/>
            </a:xfrm>
            <a:prstGeom prst="arc">
              <a:avLst>
                <a:gd name="adj1" fmla="val 16812796"/>
                <a:gd name="adj2" fmla="val 20760520"/>
              </a:avLst>
            </a:prstGeom>
            <a:noFill/>
            <a:ln w="38100" cap="flat" cmpd="sng" algn="ctr">
              <a:solidFill>
                <a:schemeClr val="accent4">
                  <a:lumMod val="75000"/>
                </a:schemeClr>
              </a:solidFill>
              <a:prstDash val="solid"/>
              <a:round/>
              <a:headEnd type="none" w="med" len="med"/>
              <a:tailEnd type="arrow" w="med" len="med"/>
            </a:ln>
            <a:effectLst/>
          </p:spPr>
          <p:txBody>
            <a:bodyPr/>
            <a:lstStyle/>
            <a:p>
              <a:pPr>
                <a:lnSpc>
                  <a:spcPct val="85000"/>
                </a:lnSpc>
                <a:defRPr/>
              </a:pPr>
              <a:endParaRPr lang="en-GB">
                <a:ea typeface="ＭＳ Ｐゴシック" charset="0"/>
                <a:cs typeface="ＭＳ Ｐゴシック" charset="0"/>
              </a:endParaRPr>
            </a:p>
          </p:txBody>
        </p:sp>
        <p:sp>
          <p:nvSpPr>
            <p:cNvPr id="21" name="Arc 20"/>
            <p:cNvSpPr>
              <a:spLocks noChangeAspect="1"/>
            </p:cNvSpPr>
            <p:nvPr/>
          </p:nvSpPr>
          <p:spPr bwMode="auto">
            <a:xfrm flipH="1">
              <a:off x="1548577" y="2966778"/>
              <a:ext cx="5788743" cy="1149249"/>
            </a:xfrm>
            <a:prstGeom prst="arc">
              <a:avLst>
                <a:gd name="adj1" fmla="val 16812796"/>
                <a:gd name="adj2" fmla="val 20742627"/>
              </a:avLst>
            </a:prstGeom>
            <a:noFill/>
            <a:ln w="38100" cap="flat" cmpd="sng" algn="ctr">
              <a:solidFill>
                <a:schemeClr val="accent4">
                  <a:lumMod val="75000"/>
                </a:schemeClr>
              </a:solidFill>
              <a:prstDash val="solid"/>
              <a:round/>
              <a:headEnd type="none" w="med" len="med"/>
              <a:tailEnd type="arrow" w="med" len="med"/>
            </a:ln>
            <a:effectLst/>
          </p:spPr>
          <p:txBody>
            <a:bodyPr/>
            <a:lstStyle/>
            <a:p>
              <a:pPr>
                <a:lnSpc>
                  <a:spcPct val="85000"/>
                </a:lnSpc>
                <a:defRPr/>
              </a:pPr>
              <a:endParaRPr lang="en-GB">
                <a:ea typeface="ＭＳ Ｐゴシック" charset="0"/>
                <a:cs typeface="ＭＳ Ｐゴシック" charset="0"/>
              </a:endParaRPr>
            </a:p>
          </p:txBody>
        </p:sp>
      </p:grpSp>
      <p:sp>
        <p:nvSpPr>
          <p:cNvPr id="11" name="Rectangle 10">
            <a:extLst>
              <a:ext uri="{FF2B5EF4-FFF2-40B4-BE49-F238E27FC236}">
                <a16:creationId xmlns:a16="http://schemas.microsoft.com/office/drawing/2014/main" id="{FBB71FAE-9F85-4A18-A956-387ACA2C724D}"/>
              </a:ext>
            </a:extLst>
          </p:cNvPr>
          <p:cNvSpPr/>
          <p:nvPr/>
        </p:nvSpPr>
        <p:spPr>
          <a:xfrm>
            <a:off x="253218" y="551250"/>
            <a:ext cx="8602394" cy="369332"/>
          </a:xfrm>
          <a:prstGeom prst="rect">
            <a:avLst/>
          </a:prstGeom>
        </p:spPr>
        <p:txBody>
          <a:bodyPr wrap="square">
            <a:spAutoFit/>
          </a:bodyPr>
          <a:lstStyle/>
          <a:p>
            <a:r>
              <a:rPr lang="en-GB" sz="1750" b="1" dirty="0"/>
              <a:t>Combining customer insights with ensembles – relative economic value </a:t>
            </a:r>
          </a:p>
        </p:txBody>
      </p:sp>
    </p:spTree>
    <p:extLst>
      <p:ext uri="{BB962C8B-B14F-4D97-AF65-F5344CB8AC3E}">
        <p14:creationId xmlns:p14="http://schemas.microsoft.com/office/powerpoint/2010/main" val="3568453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311793" y="4001289"/>
            <a:ext cx="3929218" cy="1077218"/>
          </a:xfrm>
          <a:prstGeom prst="rect">
            <a:avLst/>
          </a:prstGeom>
        </p:spPr>
        <p:txBody>
          <a:bodyPr wrap="square">
            <a:spAutoFit/>
          </a:bodyPr>
          <a:lstStyle/>
          <a:p>
            <a:pPr>
              <a:spcBef>
                <a:spcPct val="20000"/>
              </a:spcBef>
            </a:pPr>
            <a:r>
              <a:rPr lang="en-US" altLang="en-US" sz="1000" dirty="0">
                <a:solidFill>
                  <a:schemeClr val="tx2"/>
                </a:solidFill>
                <a:latin typeface="Arial" panose="020B0604020202020204" pitchFamily="34" charset="0"/>
                <a:cs typeface="Arial" panose="020B0604020202020204" pitchFamily="34" charset="0"/>
              </a:rPr>
              <a:t>The Relative Economic Value as a function of C/L, calculated from forecasts made 3 days ahead for 10 locations over 1 year (adverse event: Hs &gt; 3.5m in 24 hours).</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dirty="0">
                <a:solidFill>
                  <a:schemeClr val="tx2"/>
                </a:solidFill>
                <a:latin typeface="Arial" panose="020B0604020202020204" pitchFamily="34" charset="0"/>
                <a:cs typeface="Arial" panose="020B0604020202020204" pitchFamily="34" charset="0"/>
              </a:rPr>
              <a:t>Highest value from ensemble: user gains some benefit over best-estimate forecast and climatology.</a:t>
            </a:r>
          </a:p>
        </p:txBody>
      </p:sp>
      <p:pic>
        <p:nvPicPr>
          <p:cNvPr id="13" name="Picture 6" descr="I:\Documents\academic\presentations-o\steele_etal_2017_otc17\fig1_crop.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767" y="920581"/>
            <a:ext cx="4353271" cy="3080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I:\Documents\academic\presentations-o\steele_etal_2017_otc17\fig1_cro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0958" y="924238"/>
            <a:ext cx="4348105" cy="30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4870401" y="4001288"/>
            <a:ext cx="3929218" cy="1077218"/>
          </a:xfrm>
          <a:prstGeom prst="rect">
            <a:avLst/>
          </a:prstGeom>
        </p:spPr>
        <p:txBody>
          <a:bodyPr wrap="square">
            <a:spAutoFit/>
          </a:bodyPr>
          <a:lstStyle/>
          <a:p>
            <a:pPr>
              <a:spcBef>
                <a:spcPct val="20000"/>
              </a:spcBef>
            </a:pPr>
            <a:r>
              <a:rPr lang="en-US" altLang="en-US" sz="1000" dirty="0">
                <a:solidFill>
                  <a:schemeClr val="tx2"/>
                </a:solidFill>
                <a:latin typeface="Arial" panose="020B0604020202020204" pitchFamily="34" charset="0"/>
                <a:cs typeface="Arial" panose="020B0604020202020204" pitchFamily="34" charset="0"/>
              </a:rPr>
              <a:t>The Relative Economic Value as a function of probability (fixed C/L = 0.1 (typical of offshore operations).</a:t>
            </a:r>
          </a:p>
          <a:p>
            <a:pPr>
              <a:spcBef>
                <a:spcPct val="20000"/>
              </a:spcBef>
            </a:pPr>
            <a:endParaRPr lang="en-US" altLang="en-US" sz="1000" dirty="0">
              <a:solidFill>
                <a:schemeClr val="tx2"/>
              </a:solidFill>
              <a:latin typeface="Arial" panose="020B0604020202020204" pitchFamily="34" charset="0"/>
              <a:cs typeface="Arial" panose="020B0604020202020204" pitchFamily="34" charset="0"/>
            </a:endParaRPr>
          </a:p>
          <a:p>
            <a:pPr>
              <a:spcBef>
                <a:spcPct val="20000"/>
              </a:spcBef>
            </a:pPr>
            <a:r>
              <a:rPr lang="en-US" altLang="en-US" sz="1000" dirty="0">
                <a:solidFill>
                  <a:schemeClr val="tx2"/>
                </a:solidFill>
                <a:latin typeface="Arial" panose="020B0604020202020204" pitchFamily="34" charset="0"/>
                <a:cs typeface="Arial" panose="020B0604020202020204" pitchFamily="34" charset="0"/>
              </a:rPr>
              <a:t>Value is maximum when P = 0.2: user gains maximum benefit by postponing operations when more than 5 of 24 ensemble members predict the adverse event or vice versa.</a:t>
            </a:r>
          </a:p>
        </p:txBody>
      </p:sp>
      <p:sp>
        <p:nvSpPr>
          <p:cNvPr id="3" name="Rectangle 2"/>
          <p:cNvSpPr/>
          <p:nvPr/>
        </p:nvSpPr>
        <p:spPr>
          <a:xfrm>
            <a:off x="253218" y="920581"/>
            <a:ext cx="3987793" cy="4222919"/>
          </a:xfrm>
          <a:prstGeom prst="rect">
            <a:avLst/>
          </a:prstGeom>
          <a:solidFill>
            <a:schemeClr val="bg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F8AB83B2-F009-4B37-976C-B591C167C044}"/>
              </a:ext>
            </a:extLst>
          </p:cNvPr>
          <p:cNvSpPr/>
          <p:nvPr/>
        </p:nvSpPr>
        <p:spPr>
          <a:xfrm>
            <a:off x="253218" y="551250"/>
            <a:ext cx="8602394" cy="369332"/>
          </a:xfrm>
          <a:prstGeom prst="rect">
            <a:avLst/>
          </a:prstGeom>
        </p:spPr>
        <p:txBody>
          <a:bodyPr wrap="square">
            <a:spAutoFit/>
          </a:bodyPr>
          <a:lstStyle/>
          <a:p>
            <a:r>
              <a:rPr lang="en-GB" sz="1750" b="1" dirty="0"/>
              <a:t>Combining customer insights with ensembles – relative economic value </a:t>
            </a:r>
          </a:p>
        </p:txBody>
      </p:sp>
    </p:spTree>
    <p:extLst>
      <p:ext uri="{BB962C8B-B14F-4D97-AF65-F5344CB8AC3E}">
        <p14:creationId xmlns:p14="http://schemas.microsoft.com/office/powerpoint/2010/main" val="3817308044"/>
      </p:ext>
    </p:extLst>
  </p:cSld>
  <p:clrMapOvr>
    <a:masterClrMapping/>
  </p:clrMapOvr>
</p:sld>
</file>

<file path=ppt/theme/theme1.xml><?xml version="1.0" encoding="utf-8"?>
<a:theme xmlns:a="http://schemas.openxmlformats.org/drawingml/2006/main" name="Met Office PowerPoint Templat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Helvetica Light"/>
        <a:cs typeface="Helvetica Light"/>
      </a:majorFont>
      <a:minorFont>
        <a:latin typeface="Arial"/>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2">
          <a:schemeClr val="accent6"/>
        </a:lnRef>
        <a:fillRef idx="1">
          <a:schemeClr val="lt1"/>
        </a:fillRef>
        <a:effectRef idx="0">
          <a:schemeClr val="accent6"/>
        </a:effectRef>
        <a:fontRef idx="minor">
          <a:schemeClr val="dk1"/>
        </a:fontRef>
      </a:style>
    </a:spDef>
    <a:lnDef>
      <a:spPr/>
      <a:bodyPr/>
      <a:lstStyle/>
      <a:style>
        <a:lnRef idx="1">
          <a:schemeClr val="dk1"/>
        </a:lnRef>
        <a:fillRef idx="0">
          <a:schemeClr val="dk1"/>
        </a:fillRef>
        <a:effectRef idx="0">
          <a:schemeClr val="dk1"/>
        </a:effectRef>
        <a:fontRef idx="minor">
          <a:schemeClr val="tx1"/>
        </a:fontRef>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dirty="0" smtClean="0">
            <a:ln>
              <a:noFill/>
            </a:ln>
            <a:solidFill>
              <a:schemeClr val="tx1"/>
            </a:solidFill>
            <a:effectLst/>
            <a:uFillTx/>
            <a:latin typeface="+mn-lt"/>
            <a:ea typeface="+mn-ea"/>
            <a:cs typeface="+mn-cs"/>
            <a:sym typeface="Helvetica Light"/>
          </a:defRPr>
        </a:def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Presentation2" id="{3686B8A7-2420-4936-BD49-A1DDADD3263A}" vid="{10DDDDFA-9F36-4D18-8046-A8B18DFE850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 Met Office PowerPoint Template</Template>
  <TotalTime>3921</TotalTime>
  <Words>1369</Words>
  <Application>Microsoft Office PowerPoint</Application>
  <PresentationFormat>On-screen Show (16:9)</PresentationFormat>
  <Paragraphs>185</Paragraphs>
  <Slides>20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ＭＳ Ｐゴシック</vt:lpstr>
      <vt:lpstr>ＭＳ Ｐゴシック</vt:lpstr>
      <vt:lpstr>Arial</vt:lpstr>
      <vt:lpstr>Calibri</vt:lpstr>
      <vt:lpstr>Cambria Math</vt:lpstr>
      <vt:lpstr>Helvetica Light</vt:lpstr>
      <vt:lpstr>Wingdings</vt:lpstr>
      <vt:lpstr>Met Office PowerPoint Template</vt:lpstr>
      <vt:lpstr>Strategies for optimising operational decisions using probabilistic marine forecasts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listening!</vt:lpstr>
    </vt:vector>
  </TitlesOfParts>
  <Company>Met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Steele, Edward</dc:creator>
  <cp:lastModifiedBy>Siddorn, John</cp:lastModifiedBy>
  <cp:revision>208</cp:revision>
  <cp:lastPrinted>2018-05-13T17:19:22Z</cp:lastPrinted>
  <dcterms:created xsi:type="dcterms:W3CDTF">2017-09-01T16:18:32Z</dcterms:created>
  <dcterms:modified xsi:type="dcterms:W3CDTF">2018-11-16T17:15:49Z</dcterms:modified>
</cp:coreProperties>
</file>