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avi" ContentType="video/x-msvide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sldIdLst>
    <p:sldId id="256" r:id="rId2"/>
    <p:sldId id="259" r:id="rId3"/>
    <p:sldId id="269" r:id="rId4"/>
    <p:sldId id="268" r:id="rId5"/>
    <p:sldId id="283" r:id="rId6"/>
    <p:sldId id="281" r:id="rId7"/>
    <p:sldId id="285" r:id="rId8"/>
    <p:sldId id="282" r:id="rId9"/>
    <p:sldId id="271" r:id="rId10"/>
    <p:sldId id="272" r:id="rId11"/>
    <p:sldId id="267" r:id="rId12"/>
    <p:sldId id="286" r:id="rId13"/>
    <p:sldId id="260" r:id="rId14"/>
    <p:sldId id="261" r:id="rId15"/>
    <p:sldId id="262" r:id="rId16"/>
    <p:sldId id="263" r:id="rId17"/>
    <p:sldId id="264" r:id="rId18"/>
    <p:sldId id="265" r:id="rId19"/>
    <p:sldId id="266" r:id="rId20"/>
    <p:sldId id="287" r:id="rId21"/>
    <p:sldId id="288" r:id="rId22"/>
    <p:sldId id="290" r:id="rId23"/>
    <p:sldId id="289" r:id="rId24"/>
    <p:sldId id="291" r:id="rId25"/>
    <p:sldId id="293" r:id="rId26"/>
    <p:sldId id="294" r:id="rId27"/>
    <p:sldId id="295" r:id="rId28"/>
    <p:sldId id="273" r:id="rId29"/>
    <p:sldId id="296" r:id="rId30"/>
  </p:sldIdLst>
  <p:sldSz cx="9144000" cy="6858000" type="screen4x3"/>
  <p:notesSz cx="6858000" cy="9144000"/>
  <p:defaultTextStyle>
    <a:lvl1pPr marL="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en-US" sz="1800" b="0" i="0" u="none" strike="noStrike" kern="1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1pPr>
    <a:lvl2pPr marL="4572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en-US" sz="1800" b="0" i="0" u="none" strike="noStrike" kern="1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2pPr>
    <a:lvl3pPr marL="9144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en-US" sz="1800" b="0" i="0" u="none" strike="noStrike" kern="1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3pPr>
    <a:lvl4pPr marL="13716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en-US" sz="1800" b="0" i="0" u="none" strike="noStrike" kern="1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4pPr>
    <a:lvl5pPr marL="18288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en-US" sz="1800" b="0" i="0" u="none" strike="noStrike" kern="1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5pPr>
    <a:lvl6pPr marL="22860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en-US" sz="1800" b="0" i="0" u="none" strike="noStrike" kern="1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6pPr>
    <a:lvl7pPr marL="27432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en-US" sz="1800" b="0" i="0" u="none" strike="noStrike" kern="1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7pPr>
    <a:lvl8pPr marL="32004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en-US" sz="1800" b="0" i="0" u="none" strike="noStrike" kern="1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8pPr>
    <a:lvl9pPr marL="36576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en-US" sz="1800" b="0" i="0" u="none" strike="noStrike" kern="1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0000FF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B3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smNativeData">
      <pr:smAppRevision xmlns:pr="smNativeData" xmlns:p14="http://schemas.microsoft.com/office/powerpoint/2010/main" xmlns="" dt="1539938669" val="934" rev64="64" revOS="3"/>
      <pr:smFileRevision xmlns:pr="smNativeData" xmlns:p14="http://schemas.microsoft.com/office/powerpoint/2010/main" xmlns="" dt="1539938669" val="0"/>
      <pr:guideOptions xmlns:pr="smNativeData" xmlns:p14="http://schemas.microsoft.com/office/powerpoint/2010/main" xmlns="" dt="1539938669" snapToGrid="1" snapToBorders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5" d="100"/>
          <a:sy n="55" d="100"/>
        </p:scale>
        <p:origin x="90" y="11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6" d="100"/>
        <a:sy n="26" d="100"/>
      </p:scale>
      <p:origin x="0" y="0"/>
    </p:cViewPr>
  </p:sorterViewPr>
  <p:notesViewPr>
    <p:cSldViewPr>
      <p:cViewPr>
        <p:scale>
          <a:sx n="93" d="100"/>
          <a:sy n="93" d="100"/>
        </p:scale>
        <p:origin x="1305" y="128"/>
      </p:cViewPr>
      <p:guideLst/>
    </p:cSldViewPr>
  </p:notesViewPr>
  <p:gridSpacing cx="71755" cy="7175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E2D67A1-A4F6-4788-81D7-D40FE41B01B0}" type="doc">
      <dgm:prSet loTypeId="urn:microsoft.com/office/officeart/2005/8/layout/chevron2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A42FF4F1-85F6-4DAC-B225-BBFFDA9A5FDC}">
      <dgm:prSet phldrT="[Text]"/>
      <dgm:spPr/>
      <dgm:t>
        <a:bodyPr/>
        <a:lstStyle/>
        <a:p>
          <a:r>
            <a:rPr lang="en-US" dirty="0" smtClean="0"/>
            <a:t> </a:t>
          </a:r>
          <a:endParaRPr lang="en-US" dirty="0"/>
        </a:p>
      </dgm:t>
    </dgm:pt>
    <dgm:pt modelId="{A8623D73-86D2-4FAD-B2D2-F1C0B128459D}" type="parTrans" cxnId="{DB21A50A-068E-4B15-A6AF-95B6AE78999C}">
      <dgm:prSet/>
      <dgm:spPr/>
      <dgm:t>
        <a:bodyPr/>
        <a:lstStyle/>
        <a:p>
          <a:endParaRPr lang="en-US"/>
        </a:p>
      </dgm:t>
    </dgm:pt>
    <dgm:pt modelId="{C1FED955-7850-4E6F-A6F0-DAEAA7DC5F3E}" type="sibTrans" cxnId="{DB21A50A-068E-4B15-A6AF-95B6AE78999C}">
      <dgm:prSet/>
      <dgm:spPr/>
      <dgm:t>
        <a:bodyPr/>
        <a:lstStyle/>
        <a:p>
          <a:endParaRPr lang="en-US"/>
        </a:p>
      </dgm:t>
    </dgm:pt>
    <dgm:pt modelId="{300B106E-C4E5-4270-8F58-2347666286E1}">
      <dgm:prSet phldrT="[Text]" custT="1"/>
      <dgm:spPr/>
      <dgm:t>
        <a:bodyPr/>
        <a:lstStyle/>
        <a:p>
          <a:r>
            <a:rPr lang="en-US" sz="36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Clustering (n+1)</a:t>
          </a:r>
          <a:endParaRPr lang="en-US" sz="2300" dirty="0"/>
        </a:p>
      </dgm:t>
    </dgm:pt>
    <dgm:pt modelId="{198CE1E3-977D-4129-91EF-9E0E0BE93230}" type="parTrans" cxnId="{A35EAE7D-4893-47A0-9C8F-3205B6B1160B}">
      <dgm:prSet/>
      <dgm:spPr/>
      <dgm:t>
        <a:bodyPr/>
        <a:lstStyle/>
        <a:p>
          <a:endParaRPr lang="en-US"/>
        </a:p>
      </dgm:t>
    </dgm:pt>
    <dgm:pt modelId="{CBE5972B-06D4-4C16-AA88-C5007373E4B7}" type="sibTrans" cxnId="{A35EAE7D-4893-47A0-9C8F-3205B6B1160B}">
      <dgm:prSet/>
      <dgm:spPr/>
      <dgm:t>
        <a:bodyPr/>
        <a:lstStyle/>
        <a:p>
          <a:endParaRPr lang="en-US"/>
        </a:p>
      </dgm:t>
    </dgm:pt>
    <dgm:pt modelId="{255F8C6A-B922-4108-BB3F-3DCEB4C9BE27}">
      <dgm:prSet phldrT="[Text]"/>
      <dgm:spPr/>
      <dgm:t>
        <a:bodyPr/>
        <a:lstStyle/>
        <a:p>
          <a:r>
            <a:rPr lang="en-US" dirty="0" smtClean="0"/>
            <a:t> </a:t>
          </a:r>
          <a:endParaRPr lang="en-US" dirty="0"/>
        </a:p>
      </dgm:t>
    </dgm:pt>
    <dgm:pt modelId="{94B8CEAE-CB69-4864-9EF2-D201D89C20A5}" type="parTrans" cxnId="{9C378E7F-534A-4035-9FD2-87C2458EE201}">
      <dgm:prSet/>
      <dgm:spPr/>
      <dgm:t>
        <a:bodyPr/>
        <a:lstStyle/>
        <a:p>
          <a:endParaRPr lang="en-US"/>
        </a:p>
      </dgm:t>
    </dgm:pt>
    <dgm:pt modelId="{195221E3-74DB-46DC-881A-CACAA118F594}" type="sibTrans" cxnId="{9C378E7F-534A-4035-9FD2-87C2458EE201}">
      <dgm:prSet/>
      <dgm:spPr/>
      <dgm:t>
        <a:bodyPr/>
        <a:lstStyle/>
        <a:p>
          <a:endParaRPr lang="en-US"/>
        </a:p>
      </dgm:t>
    </dgm:pt>
    <dgm:pt modelId="{2CB3CFC7-93D4-4414-9ECA-5DD9DEECCB3A}">
      <dgm:prSet phldrT="[Text]" custT="1"/>
      <dgm:spPr/>
      <dgm:t>
        <a:bodyPr/>
        <a:lstStyle/>
        <a:p>
          <a:r>
            <a:rPr lang="en-US" sz="3600" b="1" dirty="0" smtClean="0"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Likely impacted areas per cluster </a:t>
          </a:r>
          <a:br>
            <a:rPr lang="en-US" sz="3600" b="1" dirty="0" smtClean="0"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en-US" sz="2800" dirty="0" smtClean="0"/>
            <a:t>(mass centers and radius)</a:t>
          </a:r>
          <a:endParaRPr lang="en-US" sz="2800" dirty="0"/>
        </a:p>
      </dgm:t>
    </dgm:pt>
    <dgm:pt modelId="{7AE4DD57-E6A5-401A-8ACE-4D81A18D0879}" type="parTrans" cxnId="{2749E6E4-88E5-4AAF-8C2D-7CA981FECB9E}">
      <dgm:prSet/>
      <dgm:spPr/>
      <dgm:t>
        <a:bodyPr/>
        <a:lstStyle/>
        <a:p>
          <a:endParaRPr lang="en-US"/>
        </a:p>
      </dgm:t>
    </dgm:pt>
    <dgm:pt modelId="{198EC4EC-AE9F-47EB-AD70-53827178FEDE}" type="sibTrans" cxnId="{2749E6E4-88E5-4AAF-8C2D-7CA981FECB9E}">
      <dgm:prSet/>
      <dgm:spPr/>
      <dgm:t>
        <a:bodyPr/>
        <a:lstStyle/>
        <a:p>
          <a:endParaRPr lang="en-US"/>
        </a:p>
      </dgm:t>
    </dgm:pt>
    <dgm:pt modelId="{71C1282A-995D-4774-80D0-32DB6FCA3843}">
      <dgm:prSet phldrT="[Text]"/>
      <dgm:spPr/>
      <dgm:t>
        <a:bodyPr/>
        <a:lstStyle/>
        <a:p>
          <a:r>
            <a:rPr lang="en-US" dirty="0" smtClean="0"/>
            <a:t> </a:t>
          </a:r>
          <a:endParaRPr lang="en-US" dirty="0"/>
        </a:p>
      </dgm:t>
    </dgm:pt>
    <dgm:pt modelId="{9C085B93-BAE7-464F-90FB-D5E338BC6534}" type="parTrans" cxnId="{B705CD2E-A278-4975-BFA3-2FA8C9CB48AA}">
      <dgm:prSet/>
      <dgm:spPr/>
      <dgm:t>
        <a:bodyPr/>
        <a:lstStyle/>
        <a:p>
          <a:endParaRPr lang="en-US"/>
        </a:p>
      </dgm:t>
    </dgm:pt>
    <dgm:pt modelId="{FE194AC0-B2BE-4077-BF53-3A8748DBDD3D}" type="sibTrans" cxnId="{B705CD2E-A278-4975-BFA3-2FA8C9CB48AA}">
      <dgm:prSet/>
      <dgm:spPr/>
      <dgm:t>
        <a:bodyPr/>
        <a:lstStyle/>
        <a:p>
          <a:endParaRPr lang="en-US"/>
        </a:p>
      </dgm:t>
    </dgm:pt>
    <dgm:pt modelId="{962BF4F1-FDBC-47DD-BDAA-974D7420843A}">
      <dgm:prSet phldrT="[Text]" custT="1"/>
      <dgm:spPr/>
      <dgm:t>
        <a:bodyPr/>
        <a:lstStyle/>
        <a:p>
          <a:r>
            <a:rPr lang="en-US" sz="3600" b="1" dirty="0" smtClean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Risk map</a:t>
          </a:r>
          <a:br>
            <a:rPr lang="en-US" sz="3600" b="1" dirty="0" smtClean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en-US" sz="2800" dirty="0" smtClean="0"/>
            <a:t>(weighted sums of the impacted areas)</a:t>
          </a:r>
          <a:endParaRPr lang="en-US" sz="2800" dirty="0"/>
        </a:p>
      </dgm:t>
    </dgm:pt>
    <dgm:pt modelId="{500036EA-4512-4A13-B0EE-2629AA561167}" type="parTrans" cxnId="{47E1580E-8CE2-4F07-A15F-EA00A1478F46}">
      <dgm:prSet/>
      <dgm:spPr/>
      <dgm:t>
        <a:bodyPr/>
        <a:lstStyle/>
        <a:p>
          <a:endParaRPr lang="en-US"/>
        </a:p>
      </dgm:t>
    </dgm:pt>
    <dgm:pt modelId="{C7968F34-E01C-43E8-949D-6648CF51CE99}" type="sibTrans" cxnId="{47E1580E-8CE2-4F07-A15F-EA00A1478F46}">
      <dgm:prSet/>
      <dgm:spPr/>
      <dgm:t>
        <a:bodyPr/>
        <a:lstStyle/>
        <a:p>
          <a:endParaRPr lang="en-US"/>
        </a:p>
      </dgm:t>
    </dgm:pt>
    <dgm:pt modelId="{6D71D57C-4A24-42F4-AE13-48D953B004D3}" type="pres">
      <dgm:prSet presAssocID="{4E2D67A1-A4F6-4788-81D7-D40FE41B01B0}" presName="linearFlow" presStyleCnt="0">
        <dgm:presLayoutVars>
          <dgm:dir/>
          <dgm:animLvl val="lvl"/>
          <dgm:resizeHandles val="exact"/>
        </dgm:presLayoutVars>
      </dgm:prSet>
      <dgm:spPr/>
    </dgm:pt>
    <dgm:pt modelId="{DDA89D6B-0C47-4252-A161-01CFC7CD830D}" type="pres">
      <dgm:prSet presAssocID="{A42FF4F1-85F6-4DAC-B225-BBFFDA9A5FDC}" presName="composite" presStyleCnt="0"/>
      <dgm:spPr/>
    </dgm:pt>
    <dgm:pt modelId="{ACB381D3-6AB9-42B4-ABE9-B61B2445DAC2}" type="pres">
      <dgm:prSet presAssocID="{A42FF4F1-85F6-4DAC-B225-BBFFDA9A5FDC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41A5C2-652A-4D4E-9DA7-827E66D00BB9}" type="pres">
      <dgm:prSet presAssocID="{A42FF4F1-85F6-4DAC-B225-BBFFDA9A5FDC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6A73F7B-E1DA-4CA0-905C-BEFC62D03D73}" type="pres">
      <dgm:prSet presAssocID="{C1FED955-7850-4E6F-A6F0-DAEAA7DC5F3E}" presName="sp" presStyleCnt="0"/>
      <dgm:spPr/>
    </dgm:pt>
    <dgm:pt modelId="{E7C3D82F-B18E-4203-B1AE-2B09DAAA71D0}" type="pres">
      <dgm:prSet presAssocID="{255F8C6A-B922-4108-BB3F-3DCEB4C9BE27}" presName="composite" presStyleCnt="0"/>
      <dgm:spPr/>
    </dgm:pt>
    <dgm:pt modelId="{D5F6C51B-ED94-4D7E-A3D9-E555800A7303}" type="pres">
      <dgm:prSet presAssocID="{255F8C6A-B922-4108-BB3F-3DCEB4C9BE27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8F43CDC-B5F9-498A-B470-075E0D63FD5F}" type="pres">
      <dgm:prSet presAssocID="{255F8C6A-B922-4108-BB3F-3DCEB4C9BE27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652305D-15EC-49C8-83E3-9E25C7D9C15D}" type="pres">
      <dgm:prSet presAssocID="{195221E3-74DB-46DC-881A-CACAA118F594}" presName="sp" presStyleCnt="0"/>
      <dgm:spPr/>
    </dgm:pt>
    <dgm:pt modelId="{7FB0BC47-1E14-4F60-AB12-6D92FCA77FA9}" type="pres">
      <dgm:prSet presAssocID="{71C1282A-995D-4774-80D0-32DB6FCA3843}" presName="composite" presStyleCnt="0"/>
      <dgm:spPr/>
    </dgm:pt>
    <dgm:pt modelId="{CB13E467-6228-4D5A-AEAD-04F1586692BF}" type="pres">
      <dgm:prSet presAssocID="{71C1282A-995D-4774-80D0-32DB6FCA3843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BDB1837-F721-44B1-9EC0-7B814EA7D63B}" type="pres">
      <dgm:prSet presAssocID="{71C1282A-995D-4774-80D0-32DB6FCA3843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749E6E4-88E5-4AAF-8C2D-7CA981FECB9E}" srcId="{255F8C6A-B922-4108-BB3F-3DCEB4C9BE27}" destId="{2CB3CFC7-93D4-4414-9ECA-5DD9DEECCB3A}" srcOrd="0" destOrd="0" parTransId="{7AE4DD57-E6A5-401A-8ACE-4D81A18D0879}" sibTransId="{198EC4EC-AE9F-47EB-AD70-53827178FEDE}"/>
    <dgm:cxn modelId="{A35EAE7D-4893-47A0-9C8F-3205B6B1160B}" srcId="{A42FF4F1-85F6-4DAC-B225-BBFFDA9A5FDC}" destId="{300B106E-C4E5-4270-8F58-2347666286E1}" srcOrd="0" destOrd="0" parTransId="{198CE1E3-977D-4129-91EF-9E0E0BE93230}" sibTransId="{CBE5972B-06D4-4C16-AA88-C5007373E4B7}"/>
    <dgm:cxn modelId="{9C378E7F-534A-4035-9FD2-87C2458EE201}" srcId="{4E2D67A1-A4F6-4788-81D7-D40FE41B01B0}" destId="{255F8C6A-B922-4108-BB3F-3DCEB4C9BE27}" srcOrd="1" destOrd="0" parTransId="{94B8CEAE-CB69-4864-9EF2-D201D89C20A5}" sibTransId="{195221E3-74DB-46DC-881A-CACAA118F594}"/>
    <dgm:cxn modelId="{1294BA27-E47B-4A39-B8D9-EC1EB2E7ED21}" type="presOf" srcId="{4E2D67A1-A4F6-4788-81D7-D40FE41B01B0}" destId="{6D71D57C-4A24-42F4-AE13-48D953B004D3}" srcOrd="0" destOrd="0" presId="urn:microsoft.com/office/officeart/2005/8/layout/chevron2"/>
    <dgm:cxn modelId="{436F6369-4626-4EEE-A154-565F26839FB4}" type="presOf" srcId="{962BF4F1-FDBC-47DD-BDAA-974D7420843A}" destId="{FBDB1837-F721-44B1-9EC0-7B814EA7D63B}" srcOrd="0" destOrd="0" presId="urn:microsoft.com/office/officeart/2005/8/layout/chevron2"/>
    <dgm:cxn modelId="{3089BFD2-E8BD-4994-AC50-30B8307C02D7}" type="presOf" srcId="{300B106E-C4E5-4270-8F58-2347666286E1}" destId="{D141A5C2-652A-4D4E-9DA7-827E66D00BB9}" srcOrd="0" destOrd="0" presId="urn:microsoft.com/office/officeart/2005/8/layout/chevron2"/>
    <dgm:cxn modelId="{E3B9BA16-3622-48F9-9324-22DC256306B1}" type="presOf" srcId="{A42FF4F1-85F6-4DAC-B225-BBFFDA9A5FDC}" destId="{ACB381D3-6AB9-42B4-ABE9-B61B2445DAC2}" srcOrd="0" destOrd="0" presId="urn:microsoft.com/office/officeart/2005/8/layout/chevron2"/>
    <dgm:cxn modelId="{21A27815-BB89-4DCB-845E-2182F6687AF0}" type="presOf" srcId="{2CB3CFC7-93D4-4414-9ECA-5DD9DEECCB3A}" destId="{C8F43CDC-B5F9-498A-B470-075E0D63FD5F}" srcOrd="0" destOrd="0" presId="urn:microsoft.com/office/officeart/2005/8/layout/chevron2"/>
    <dgm:cxn modelId="{DB21A50A-068E-4B15-A6AF-95B6AE78999C}" srcId="{4E2D67A1-A4F6-4788-81D7-D40FE41B01B0}" destId="{A42FF4F1-85F6-4DAC-B225-BBFFDA9A5FDC}" srcOrd="0" destOrd="0" parTransId="{A8623D73-86D2-4FAD-B2D2-F1C0B128459D}" sibTransId="{C1FED955-7850-4E6F-A6F0-DAEAA7DC5F3E}"/>
    <dgm:cxn modelId="{DBC58038-AC51-4F8A-8476-AC76C05C03E2}" type="presOf" srcId="{255F8C6A-B922-4108-BB3F-3DCEB4C9BE27}" destId="{D5F6C51B-ED94-4D7E-A3D9-E555800A7303}" srcOrd="0" destOrd="0" presId="urn:microsoft.com/office/officeart/2005/8/layout/chevron2"/>
    <dgm:cxn modelId="{47E1580E-8CE2-4F07-A15F-EA00A1478F46}" srcId="{71C1282A-995D-4774-80D0-32DB6FCA3843}" destId="{962BF4F1-FDBC-47DD-BDAA-974D7420843A}" srcOrd="0" destOrd="0" parTransId="{500036EA-4512-4A13-B0EE-2629AA561167}" sibTransId="{C7968F34-E01C-43E8-949D-6648CF51CE99}"/>
    <dgm:cxn modelId="{DF3F84A0-CFEF-4CEC-94CE-EC6988C50ACF}" type="presOf" srcId="{71C1282A-995D-4774-80D0-32DB6FCA3843}" destId="{CB13E467-6228-4D5A-AEAD-04F1586692BF}" srcOrd="0" destOrd="0" presId="urn:microsoft.com/office/officeart/2005/8/layout/chevron2"/>
    <dgm:cxn modelId="{B705CD2E-A278-4975-BFA3-2FA8C9CB48AA}" srcId="{4E2D67A1-A4F6-4788-81D7-D40FE41B01B0}" destId="{71C1282A-995D-4774-80D0-32DB6FCA3843}" srcOrd="2" destOrd="0" parTransId="{9C085B93-BAE7-464F-90FB-D5E338BC6534}" sibTransId="{FE194AC0-B2BE-4077-BF53-3A8748DBDD3D}"/>
    <dgm:cxn modelId="{DE8CC0E0-C424-40EE-AF22-C9B98ECC9152}" type="presParOf" srcId="{6D71D57C-4A24-42F4-AE13-48D953B004D3}" destId="{DDA89D6B-0C47-4252-A161-01CFC7CD830D}" srcOrd="0" destOrd="0" presId="urn:microsoft.com/office/officeart/2005/8/layout/chevron2"/>
    <dgm:cxn modelId="{D9DD928C-8B84-4703-BEC3-60AE8E0DB942}" type="presParOf" srcId="{DDA89D6B-0C47-4252-A161-01CFC7CD830D}" destId="{ACB381D3-6AB9-42B4-ABE9-B61B2445DAC2}" srcOrd="0" destOrd="0" presId="urn:microsoft.com/office/officeart/2005/8/layout/chevron2"/>
    <dgm:cxn modelId="{CC9A3583-BCE9-4FCA-9F9C-92D04556A1BE}" type="presParOf" srcId="{DDA89D6B-0C47-4252-A161-01CFC7CD830D}" destId="{D141A5C2-652A-4D4E-9DA7-827E66D00BB9}" srcOrd="1" destOrd="0" presId="urn:microsoft.com/office/officeart/2005/8/layout/chevron2"/>
    <dgm:cxn modelId="{1805FC5B-CB69-40C3-A6BD-09EFACC90CBE}" type="presParOf" srcId="{6D71D57C-4A24-42F4-AE13-48D953B004D3}" destId="{F6A73F7B-E1DA-4CA0-905C-BEFC62D03D73}" srcOrd="1" destOrd="0" presId="urn:microsoft.com/office/officeart/2005/8/layout/chevron2"/>
    <dgm:cxn modelId="{B96A1478-95D3-4166-B64D-FAEB74304815}" type="presParOf" srcId="{6D71D57C-4A24-42F4-AE13-48D953B004D3}" destId="{E7C3D82F-B18E-4203-B1AE-2B09DAAA71D0}" srcOrd="2" destOrd="0" presId="urn:microsoft.com/office/officeart/2005/8/layout/chevron2"/>
    <dgm:cxn modelId="{E2D4055F-6B12-46DA-803F-44E817F22D06}" type="presParOf" srcId="{E7C3D82F-B18E-4203-B1AE-2B09DAAA71D0}" destId="{D5F6C51B-ED94-4D7E-A3D9-E555800A7303}" srcOrd="0" destOrd="0" presId="urn:microsoft.com/office/officeart/2005/8/layout/chevron2"/>
    <dgm:cxn modelId="{594292D4-175D-4199-9E1C-1292659ADF3A}" type="presParOf" srcId="{E7C3D82F-B18E-4203-B1AE-2B09DAAA71D0}" destId="{C8F43CDC-B5F9-498A-B470-075E0D63FD5F}" srcOrd="1" destOrd="0" presId="urn:microsoft.com/office/officeart/2005/8/layout/chevron2"/>
    <dgm:cxn modelId="{3D5AFBF2-ACD5-4104-8194-C91676267D5A}" type="presParOf" srcId="{6D71D57C-4A24-42F4-AE13-48D953B004D3}" destId="{2652305D-15EC-49C8-83E3-9E25C7D9C15D}" srcOrd="3" destOrd="0" presId="urn:microsoft.com/office/officeart/2005/8/layout/chevron2"/>
    <dgm:cxn modelId="{2DAA7A77-6642-4C0E-B3F7-E0DCFC941B59}" type="presParOf" srcId="{6D71D57C-4A24-42F4-AE13-48D953B004D3}" destId="{7FB0BC47-1E14-4F60-AB12-6D92FCA77FA9}" srcOrd="4" destOrd="0" presId="urn:microsoft.com/office/officeart/2005/8/layout/chevron2"/>
    <dgm:cxn modelId="{84BE87BD-3F40-47A7-B39D-6C2D306380E6}" type="presParOf" srcId="{7FB0BC47-1E14-4F60-AB12-6D92FCA77FA9}" destId="{CB13E467-6228-4D5A-AEAD-04F1586692BF}" srcOrd="0" destOrd="0" presId="urn:microsoft.com/office/officeart/2005/8/layout/chevron2"/>
    <dgm:cxn modelId="{66375414-263F-4400-9009-295D4327435C}" type="presParOf" srcId="{7FB0BC47-1E14-4F60-AB12-6D92FCA77FA9}" destId="{FBDB1837-F721-44B1-9EC0-7B814EA7D63B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B381D3-6AB9-42B4-ABE9-B61B2445DAC2}">
      <dsp:nvSpPr>
        <dsp:cNvPr id="0" name=""/>
        <dsp:cNvSpPr/>
      </dsp:nvSpPr>
      <dsp:spPr>
        <a:xfrm rot="5400000">
          <a:off x="-257220" y="257396"/>
          <a:ext cx="1714801" cy="1200360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300" kern="1200" dirty="0" smtClean="0"/>
            <a:t> </a:t>
          </a:r>
          <a:endParaRPr lang="en-US" sz="3300" kern="1200" dirty="0"/>
        </a:p>
      </dsp:txBody>
      <dsp:txXfrm rot="-5400000">
        <a:off x="1" y="600355"/>
        <a:ext cx="1200360" cy="514441"/>
      </dsp:txXfrm>
    </dsp:sp>
    <dsp:sp modelId="{D141A5C2-652A-4D4E-9DA7-827E66D00BB9}">
      <dsp:nvSpPr>
        <dsp:cNvPr id="0" name=""/>
        <dsp:cNvSpPr/>
      </dsp:nvSpPr>
      <dsp:spPr>
        <a:xfrm rot="5400000">
          <a:off x="4105600" y="-2905063"/>
          <a:ext cx="1114620" cy="692510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6032" tIns="22860" rIns="22860" bIns="22860" numCol="1" spcCol="1270" anchor="ctr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600" b="1" kern="12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Clustering (n+1)</a:t>
          </a:r>
          <a:endParaRPr lang="en-US" sz="2300" kern="1200" dirty="0"/>
        </a:p>
      </dsp:txBody>
      <dsp:txXfrm rot="-5400000">
        <a:off x="1200361" y="54587"/>
        <a:ext cx="6870689" cy="1005798"/>
      </dsp:txXfrm>
    </dsp:sp>
    <dsp:sp modelId="{D5F6C51B-ED94-4D7E-A3D9-E555800A7303}">
      <dsp:nvSpPr>
        <dsp:cNvPr id="0" name=""/>
        <dsp:cNvSpPr/>
      </dsp:nvSpPr>
      <dsp:spPr>
        <a:xfrm rot="5400000">
          <a:off x="-257220" y="1779164"/>
          <a:ext cx="1714801" cy="1200360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300" kern="1200" dirty="0" smtClean="0"/>
            <a:t> </a:t>
          </a:r>
          <a:endParaRPr lang="en-US" sz="3300" kern="1200" dirty="0"/>
        </a:p>
      </dsp:txBody>
      <dsp:txXfrm rot="-5400000">
        <a:off x="1" y="2122123"/>
        <a:ext cx="1200360" cy="514441"/>
      </dsp:txXfrm>
    </dsp:sp>
    <dsp:sp modelId="{C8F43CDC-B5F9-498A-B470-075E0D63FD5F}">
      <dsp:nvSpPr>
        <dsp:cNvPr id="0" name=""/>
        <dsp:cNvSpPr/>
      </dsp:nvSpPr>
      <dsp:spPr>
        <a:xfrm rot="5400000">
          <a:off x="4105600" y="-1383295"/>
          <a:ext cx="1114620" cy="692510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6032" tIns="22860" rIns="22860" bIns="22860" numCol="1" spcCol="1270" anchor="ctr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600" b="1" kern="1200" dirty="0" smtClean="0"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Likely impacted areas per cluster </a:t>
          </a:r>
          <a:br>
            <a:rPr lang="en-US" sz="3600" b="1" kern="1200" dirty="0" smtClean="0"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en-US" sz="2800" kern="1200" dirty="0" smtClean="0"/>
            <a:t>(mass centers and radius)</a:t>
          </a:r>
          <a:endParaRPr lang="en-US" sz="2800" kern="1200" dirty="0"/>
        </a:p>
      </dsp:txBody>
      <dsp:txXfrm rot="-5400000">
        <a:off x="1200361" y="1576355"/>
        <a:ext cx="6870689" cy="1005798"/>
      </dsp:txXfrm>
    </dsp:sp>
    <dsp:sp modelId="{CB13E467-6228-4D5A-AEAD-04F1586692BF}">
      <dsp:nvSpPr>
        <dsp:cNvPr id="0" name=""/>
        <dsp:cNvSpPr/>
      </dsp:nvSpPr>
      <dsp:spPr>
        <a:xfrm rot="5400000">
          <a:off x="-257220" y="3300932"/>
          <a:ext cx="1714801" cy="1200360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300" kern="1200" dirty="0" smtClean="0"/>
            <a:t> </a:t>
          </a:r>
          <a:endParaRPr lang="en-US" sz="3300" kern="1200" dirty="0"/>
        </a:p>
      </dsp:txBody>
      <dsp:txXfrm rot="-5400000">
        <a:off x="1" y="3643891"/>
        <a:ext cx="1200360" cy="514441"/>
      </dsp:txXfrm>
    </dsp:sp>
    <dsp:sp modelId="{FBDB1837-F721-44B1-9EC0-7B814EA7D63B}">
      <dsp:nvSpPr>
        <dsp:cNvPr id="0" name=""/>
        <dsp:cNvSpPr/>
      </dsp:nvSpPr>
      <dsp:spPr>
        <a:xfrm rot="5400000">
          <a:off x="4105600" y="138472"/>
          <a:ext cx="1114620" cy="692510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6032" tIns="22860" rIns="22860" bIns="22860" numCol="1" spcCol="1270" anchor="ctr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600" b="1" kern="1200" dirty="0" smtClean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Risk map</a:t>
          </a:r>
          <a:br>
            <a:rPr lang="en-US" sz="3600" b="1" kern="1200" dirty="0" smtClean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en-US" sz="2800" kern="1200" dirty="0" smtClean="0"/>
            <a:t>(weighted sums of the impacted areas)</a:t>
          </a:r>
          <a:endParaRPr lang="en-US" sz="2800" kern="1200" dirty="0"/>
        </a:p>
      </dsp:txBody>
      <dsp:txXfrm rot="-5400000">
        <a:off x="1200361" y="3098123"/>
        <a:ext cx="6870689" cy="100579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bZnJWx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AAAAAAAAAAAEgSAADQAgAAEAAAACYAAAAIAAAAP48AAAAAAAA="/>
              </a:ext>
            </a:extLst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>
            <a:lvl1pPr algn="l">
              <a:defRPr lang="en-US" sz="1200"/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  <a:lvl6pPr>
              <a:defRPr lang="en-US"/>
            </a:lvl6pPr>
            <a:lvl7pPr>
              <a:defRPr lang="en-US"/>
            </a:lvl7pPr>
            <a:lvl8pPr>
              <a:defRPr lang="en-US"/>
            </a:lvl8pPr>
            <a:lvl9pPr>
              <a:defRPr lang="en-US"/>
            </a:lvl9pPr>
          </a:lstStyle>
          <a:p>
            <a:pPr>
              <a:defRPr lang="en-US"/>
            </a:pPr>
            <a:endParaRPr/>
          </a:p>
        </p:txBody>
      </p:sp>
      <p:sp>
        <p:nvSpPr>
          <p:cNvPr id="3" name="Date Placeholder 2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bZnJWx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mFwAAAAAAAC4qAADQAgAAEAAAACYAAAAIAAAAP48AAAAAAAA="/>
              </a:ext>
            </a:extLst>
          </p:cNvSpPr>
          <p:nvPr>
            <p:ph type="dt" idx="1"/>
          </p:nvPr>
        </p:nvSpPr>
        <p:spPr>
          <a:xfrm>
            <a:off x="388493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>
            <a:lvl1pPr algn="r">
              <a:defRPr lang="en-US" sz="1200"/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  <a:lvl6pPr>
              <a:defRPr lang="en-US"/>
            </a:lvl6pPr>
            <a:lvl7pPr>
              <a:defRPr lang="en-US"/>
            </a:lvl7pPr>
            <a:lvl8pPr>
              <a:defRPr lang="en-US"/>
            </a:lvl8pPr>
            <a:lvl9pPr>
              <a:defRPr lang="en-US"/>
            </a:lvl9pPr>
          </a:lstStyle>
          <a:p>
            <a:pPr>
              <a:defRPr lang="en-US"/>
            </a:pPr>
            <a:fld id="{62267926-688F-738F-C19E-9EDA37D037CB}" type="datetime1">
              <a:t>19/11/2018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 noChangeArrowheads="1"/>
            <a:extLst>
              <a:ext uri="smNativeData">
                <pr:smNativeData xmlns:pr="smNativeData" xmlns:p14="http://schemas.microsoft.com/office/powerpoint/2010/main" xmlns="" val="SMDATA_13_bZnJWxMAAAAlAAAAZAAAAC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BAAAAAAAAAAAAAAAU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AIBwAAOAQAACgjAABQGQAAEAAAACYAAAAIAAAAvw8AAP8fAAA="/>
              </a:ext>
            </a:extLst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headEnd type="none"/>
            <a:tailEnd type="none"/>
          </a:ln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 lang="en-US"/>
            </a:pPr>
            <a:endParaRPr/>
          </a:p>
        </p:txBody>
      </p:sp>
      <p:sp>
        <p:nvSpPr>
          <p:cNvPr id="5" name="Notes Placeholder 4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bZnJWx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A4BAAAuBoAAPglAAAINAAAEAAAACYAAAAIAAAAPw8AAP8fAAA="/>
              </a:ext>
            </a:extLst>
          </p:cNvSpPr>
          <p:nvPr>
            <p:ph type="body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/>
          <a:p>
            <a:pPr>
              <a:defRPr lang="en-US"/>
            </a:pPr>
            <a:r>
              <a:t>Click to edit Master text styles</a:t>
            </a:r>
          </a:p>
          <a:p>
            <a:pPr lvl="1">
              <a:defRPr lang="en-US"/>
            </a:pPr>
            <a:r>
              <a:t>Second level</a:t>
            </a:r>
          </a:p>
          <a:p>
            <a:pPr lvl="2">
              <a:defRPr lang="en-US"/>
            </a:pPr>
            <a:r>
              <a:t>Third level</a:t>
            </a:r>
          </a:p>
          <a:p>
            <a:pPr lvl="3">
              <a:defRPr lang="en-US"/>
            </a:pPr>
            <a:r>
              <a:t>Fourth level</a:t>
            </a:r>
          </a:p>
          <a:p>
            <a:pPr lvl="4">
              <a:defRPr lang="en-US"/>
            </a:pPr>
            <a:r>
              <a:t>Fifth level</a:t>
            </a:r>
          </a:p>
        </p:txBody>
      </p:sp>
      <p:sp>
        <p:nvSpPr>
          <p:cNvPr id="6" name="Footer Placeholder 5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bZnJWxMAAAAlAAAAZAAAAA0AAAAAkAAAAEgAAACQAAAAS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AAAAAAbjUAAEgSAAA+OAAAEAAAACYAAAAIAAAAv48AAP8fAAA="/>
              </a:ext>
            </a:extLst>
          </p:cNvSpPr>
          <p:nvPr>
            <p:ph type="ftr" sz="quarter" idx="4"/>
          </p:nvPr>
        </p:nvSpPr>
        <p:spPr>
          <a:xfrm>
            <a:off x="0" y="868553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b">
            <a:prstTxWarp prst="textNoShape">
              <a:avLst/>
            </a:prstTxWarp>
          </a:bodyPr>
          <a:lstStyle>
            <a:lvl1pPr algn="l">
              <a:defRPr lang="en-US" sz="1200"/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  <a:lvl6pPr>
              <a:defRPr lang="en-US"/>
            </a:lvl6pPr>
            <a:lvl7pPr>
              <a:defRPr lang="en-US"/>
            </a:lvl7pPr>
            <a:lvl8pPr>
              <a:defRPr lang="en-US"/>
            </a:lvl8pPr>
            <a:lvl9pPr>
              <a:defRPr lang="en-US"/>
            </a:lvl9pPr>
          </a:lstStyle>
          <a:p>
            <a:pPr>
              <a:defRPr lang="en-US"/>
            </a:pPr>
            <a:endParaRPr/>
          </a:p>
        </p:txBody>
      </p:sp>
      <p:sp>
        <p:nvSpPr>
          <p:cNvPr id="7" name="Slide Number Placeholder 6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bZnJWxMAAAAlAAAAZAAAAA0AAAAAkAAAAEgAAACQAAAAS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mFwAAbjUAAC4qAAA+OAAAEAAAACYAAAAIAAAAv48AAP8fAAA="/>
              </a:ext>
            </a:extLst>
          </p:cNvSpPr>
          <p:nvPr>
            <p:ph type="sldNum" sz="quarter" idx="5"/>
          </p:nvPr>
        </p:nvSpPr>
        <p:spPr>
          <a:xfrm>
            <a:off x="3884930" y="868553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b">
            <a:prstTxWarp prst="textNoShape">
              <a:avLst/>
            </a:prstTxWarp>
          </a:bodyPr>
          <a:lstStyle>
            <a:lvl1pPr algn="r">
              <a:defRPr lang="en-US" sz="1200"/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  <a:lvl6pPr>
              <a:defRPr lang="en-US"/>
            </a:lvl6pPr>
            <a:lvl7pPr>
              <a:defRPr lang="en-US"/>
            </a:lvl7pPr>
            <a:lvl8pPr>
              <a:defRPr lang="en-US"/>
            </a:lvl8pPr>
            <a:lvl9pPr>
              <a:defRPr lang="en-US"/>
            </a:lvl9pPr>
          </a:lstStyle>
          <a:p>
            <a:pPr>
              <a:defRPr lang="en-US"/>
            </a:pPr>
            <a:fld id="{5C8FBFDC-92B1-DA49-FF37-641CF1790931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5949899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en-US" sz="1200" b="0" i="0" u="none" strike="noStrike" kern="1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1pPr>
    <a:lvl2pPr marL="4572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en-US" sz="1200" b="0" i="0" u="none" strike="noStrike" kern="1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2pPr>
    <a:lvl3pPr marL="9144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en-US" sz="1200" b="0" i="0" u="none" strike="noStrike" kern="1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3pPr>
    <a:lvl4pPr marL="13716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en-US" sz="1200" b="0" i="0" u="none" strike="noStrike" kern="1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4pPr>
    <a:lvl5pPr marL="18288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en-US" sz="1200" b="0" i="0" u="none" strike="noStrike" kern="1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5pPr>
    <a:lvl6pPr marL="22860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en-US" sz="1200" b="0" i="0" u="none" strike="noStrike" kern="1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6pPr>
    <a:lvl7pPr marL="27432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en-US" sz="1200" b="0" i="0" u="none" strike="noStrike" kern="1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7pPr>
    <a:lvl8pPr marL="32004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en-US" sz="1200" b="0" i="0" u="none" strike="noStrike" kern="1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8pPr>
    <a:lvl9pPr marL="36576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en-US" sz="1200" b="0" i="0" u="none" strike="noStrike" kern="1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 anchorCtr="0">
            <a:noAutofit/>
          </a:bodyPr>
          <a:lstStyle/>
          <a:p>
            <a:pPr lvl="0"/>
            <a:fld id="{C29A6528-6772-456F-AFA6-B845D6D4E39F}" type="slidenum">
              <a:t>5</a:t>
            </a:fld>
            <a:endParaRPr lang="en-GB"/>
          </a:p>
        </p:txBody>
      </p:sp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0" y="812800"/>
            <a:ext cx="0" cy="0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3959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 anchorCtr="0">
            <a:noAutofit/>
          </a:bodyPr>
          <a:lstStyle/>
          <a:p>
            <a:pPr lvl="0"/>
            <a:fld id="{C29A6528-6772-456F-AFA6-B845D6D4E39F}" type="slidenum">
              <a:t>6</a:t>
            </a:fld>
            <a:endParaRPr lang="en-GB"/>
          </a:p>
        </p:txBody>
      </p:sp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0" y="812800"/>
            <a:ext cx="0" cy="0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75999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ChangeArrowheads="1"/>
            <a:extLst>
              <a:ext uri="smNativeData">
                <pr:smNativeData xmlns:pr="smNativeData" xmlns:p14="http://schemas.microsoft.com/office/powerpoint/2010/main" xmlns="" val="SMDATA_13_bZnJWxMAAAAlAAAAZAAAAC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BAAAAAAAAAAAAAAAU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A4BAAAuBoAAPglAAAINAAAEAAAACYAAAAIAAAAAQAAAAAAAAA="/>
              </a:ext>
            </a:extLst>
          </p:cNvSpPr>
          <p:nvPr>
            <p:ph type="sldImg"/>
          </p:nvPr>
        </p:nvSpPr>
        <p:spPr>
          <a:xfrm>
            <a:off x="685800" y="4343400"/>
            <a:ext cx="5486400" cy="4114800"/>
          </a:xfrm>
        </p:spPr>
      </p:sp>
      <p:sp>
        <p:nvSpPr>
          <p:cNvPr id="3" name="Notes Placeholder 2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bZnJWx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A4BAAAuBoAAPglAAAINAAAEAAAACYAAAAIAAAAAQAAAAAAAAA="/>
              </a:ext>
            </a:extLst>
          </p:cNvSpPr>
          <p:nvPr>
            <p:ph type="body" idx="1"/>
          </p:nvPr>
        </p:nvSpPr>
        <p:spPr>
          <a:xfrm>
            <a:off x="685800" y="4343400"/>
            <a:ext cx="5486400" cy="4114800"/>
          </a:xfrm>
        </p:spPr>
        <p:txBody>
          <a:bodyPr/>
          <a:lstStyle/>
          <a:p>
            <a:pPr>
              <a:defRPr lang="en-US"/>
            </a:pPr>
            <a:r>
              <a:t>Different results, different maps with different output that can hardly be intercompared</a:t>
            </a:r>
          </a:p>
        </p:txBody>
      </p:sp>
      <p:sp>
        <p:nvSpPr>
          <p:cNvPr id="4" name="Slide Number Placeholder 3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bZnJWxMAAAAlAAAAZAAAAA0AAAAAkAAAAEgAAACQAAAAS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mFwAAbjUAAC4qAAA+OAAAEAAAACYAAAAIAAAAAQAAAAAAAAA="/>
              </a:ext>
            </a:extLst>
          </p:cNvSpPr>
          <p:nvPr>
            <p:ph type="sldNum" sz="quarter" idx="4294967295"/>
          </p:nvPr>
        </p:nvSpPr>
        <p:spPr>
          <a:xfrm>
            <a:off x="3884930" y="8685530"/>
            <a:ext cx="2971800" cy="457200"/>
          </a:xfrm>
        </p:spPr>
        <p:txBody>
          <a:bodyPr/>
          <a:lstStyle/>
          <a:p>
            <a:pPr>
              <a:defRPr lang="en-US"/>
            </a:pPr>
            <a:fld id="{481DC2C6-88A5-4834-EBA5-7E618CEB1D2B}" type="slidenum">
              <a:t>9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ChangeArrowheads="1"/>
            <a:extLst>
              <a:ext uri="smNativeData">
                <pr:smNativeData xmlns:pr="smNativeData" xmlns:p14="http://schemas.microsoft.com/office/powerpoint/2010/main" xmlns="" val="SMDATA_13_bZnJWxMAAAAlAAAAZAAAAC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BAAAAAAAAAAAAAAAU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A4BAAAuBoAAPglAAAINAAAEAAAACYAAAAIAAAAAQAAAAAAAAA="/>
              </a:ext>
            </a:extLst>
          </p:cNvSpPr>
          <p:nvPr>
            <p:ph type="sldImg"/>
          </p:nvPr>
        </p:nvSpPr>
        <p:spPr>
          <a:xfrm>
            <a:off x="685800" y="4343400"/>
            <a:ext cx="5486400" cy="4114800"/>
          </a:xfrm>
        </p:spPr>
      </p:sp>
      <p:sp>
        <p:nvSpPr>
          <p:cNvPr id="3" name="Notes Placeholder 2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bZnJWx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A4BAAAuBoAAPglAAAINAAAEAAAACYAAAAIAAAAAQAAAAAAAAA="/>
              </a:ext>
            </a:extLst>
          </p:cNvSpPr>
          <p:nvPr>
            <p:ph type="body" idx="1"/>
          </p:nvPr>
        </p:nvSpPr>
        <p:spPr>
          <a:xfrm>
            <a:off x="685800" y="4343400"/>
            <a:ext cx="5486400" cy="4114800"/>
          </a:xfrm>
        </p:spPr>
        <p:txBody>
          <a:bodyPr/>
          <a:lstStyle/>
          <a:p>
            <a:pPr>
              <a:defRPr lang="en-US"/>
            </a:pPr>
            <a:r>
              <a:t>Different results, different maps with different output that can hardly be intercompared</a:t>
            </a:r>
          </a:p>
        </p:txBody>
      </p:sp>
      <p:sp>
        <p:nvSpPr>
          <p:cNvPr id="4" name="Slide Number Placeholder 3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bZnJWxMAAAAlAAAAZAAAAA0AAAAAkAAAAEgAAACQAAAAS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mFwAAbjUAAC4qAAA+OAAAEAAAACYAAAAIAAAAAQAAAAAAAAA="/>
              </a:ext>
            </a:extLst>
          </p:cNvSpPr>
          <p:nvPr>
            <p:ph type="sldNum" sz="quarter" idx="4294967295"/>
          </p:nvPr>
        </p:nvSpPr>
        <p:spPr>
          <a:xfrm>
            <a:off x="3884930" y="8685530"/>
            <a:ext cx="2971800" cy="457200"/>
          </a:xfrm>
        </p:spPr>
        <p:txBody>
          <a:bodyPr/>
          <a:lstStyle/>
          <a:p>
            <a:pPr>
              <a:defRPr lang="en-US"/>
            </a:pPr>
            <a:fld id="{7D9676A1-EF90-C380-DE2E-19D53860284C}" type="slidenum">
              <a:t>10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bZnJWx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BPgb0F////AQAAAAAAAAAAAAAAAAAAAAAAAAAAAAAAAAAAAAAAAAAAAAAAAn9/fwDu7OEDzMzMAMDA/wB/f38AAAAAAAAAAAAAAAAAAAAAAAAAAAAhAAAAGAAAABQAAAA4BAAAGw0AAAg0AAAmFgAAEAAAACYAAAAIAAAAAQAAAAAAAAA="/>
              </a:ext>
            </a:extLst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>
              <a:defRPr lang="en-US"/>
            </a:pPr>
            <a:r>
              <a:t>Click to edit Master title style</a:t>
            </a:r>
          </a:p>
        </p:txBody>
      </p:sp>
      <p:sp>
        <p:nvSpPr>
          <p:cNvPr id="3" name="Subtitle 2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bZnJWx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BPgb0F////AQAAAAAAAAAAAAAAAAAAAAAAAAAAAAAAAAAAAAAAAAAAAAAAAn9/fwDu7OEDzMzMAMDA/wB/f38AAAAAAAAAAAAAAAAAAAAAAAAAAAAhAAAAGAAAABQAAABwCAAA6BcAANAvAACwIgAAEAAAACYAAAAIAAAAAYAAAAAAAAA="/>
              </a:ext>
            </a:extLst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lang="en-US">
                <a:solidFill>
                  <a:srgbClr val="8C8C8C"/>
                </a:solidFill>
              </a:defRPr>
            </a:lvl1pPr>
            <a:lvl2pPr marL="457200" indent="0" algn="ctr">
              <a:buNone/>
              <a:defRPr lang="en-US">
                <a:solidFill>
                  <a:srgbClr val="8C8C8C"/>
                </a:solidFill>
              </a:defRPr>
            </a:lvl2pPr>
            <a:lvl3pPr marL="914400" indent="0" algn="ctr">
              <a:buNone/>
              <a:defRPr lang="en-US">
                <a:solidFill>
                  <a:srgbClr val="8C8C8C"/>
                </a:solidFill>
              </a:defRPr>
            </a:lvl3pPr>
            <a:lvl4pPr marL="1371600" indent="0" algn="ctr">
              <a:buNone/>
              <a:defRPr lang="en-US">
                <a:solidFill>
                  <a:srgbClr val="8C8C8C"/>
                </a:solidFill>
              </a:defRPr>
            </a:lvl4pPr>
            <a:lvl5pPr marL="1828800" indent="0" algn="ctr">
              <a:buNone/>
              <a:defRPr lang="en-US">
                <a:solidFill>
                  <a:srgbClr val="8C8C8C"/>
                </a:solidFill>
              </a:defRPr>
            </a:lvl5pPr>
            <a:lvl6pPr marL="2286000" indent="0" algn="ctr">
              <a:buNone/>
              <a:defRPr lang="en-US">
                <a:solidFill>
                  <a:srgbClr val="8C8C8C"/>
                </a:solidFill>
              </a:defRPr>
            </a:lvl6pPr>
            <a:lvl7pPr marL="2743200" indent="0" algn="ctr">
              <a:buNone/>
              <a:defRPr lang="en-US">
                <a:solidFill>
                  <a:srgbClr val="8C8C8C"/>
                </a:solidFill>
              </a:defRPr>
            </a:lvl7pPr>
            <a:lvl8pPr marL="3200400" indent="0" algn="ctr">
              <a:buNone/>
              <a:defRPr lang="en-US">
                <a:solidFill>
                  <a:srgbClr val="8C8C8C"/>
                </a:solidFill>
              </a:defRPr>
            </a:lvl8pPr>
            <a:lvl9pPr marL="3657600" indent="0" algn="ctr">
              <a:buNone/>
              <a:defRPr lang="en-US">
                <a:solidFill>
                  <a:srgbClr val="8C8C8C"/>
                </a:solidFill>
              </a:defRPr>
            </a:lvl9pPr>
          </a:lstStyle>
          <a:p>
            <a:pPr>
              <a:defRPr lang="en-US"/>
            </a:pPr>
            <a:r>
              <a:t>Click to edit Master subtitle style</a:t>
            </a:r>
          </a:p>
        </p:txBody>
      </p:sp>
      <p:sp>
        <p:nvSpPr>
          <p:cNvPr id="5" name="Slide Number Placeholder 5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bZnJWx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HlsZT4MAAAAEAAAAAAAAAAAAAAAAAAAAAAAAAAeAAAAaAAAAAAAAAAAAAAAAAAAAAAAAAAAAAAAECcAABAnAAAAAAAAAAAAAAAAAAAAAAAAAAAAAAAAAAAAAAAAAAAAABQAAAAAAAAAwMD/AAAAAABkAAAAMgAAAAAAAABkAAAAAAAAAH9/fwAKAAAAHwAAAFQAAABPgb0F////AQAAAAAAAAAAAAAAAAAAAAAAAAAAAAAAAAAAAAAAAAAAAAAAAn9/fwDu7OEDzMzMAMDA/wB/f38AAAAAAAAAAAAAAAAAAAAAAAAAAAAhAAAAGAAAABQAAAC3MgAAQScAAHA1AACAKQAAEAAAACYAAAAIAAAAAAAAAAAAAAA="/>
              </a:ext>
            </a:extLst>
          </p:cNvSpPr>
          <p:nvPr>
            <p:ph type="sldNum" sz="quarter" idx="12"/>
          </p:nvPr>
        </p:nvSpPr>
        <p:spPr>
          <a:xfrm>
            <a:off x="8244205" y="6381115"/>
            <a:ext cx="442595" cy="365125"/>
          </a:xfrm>
          <a:prstGeom prst="rect">
            <a:avLst/>
          </a:prstGeom>
        </p:spPr>
        <p:txBody>
          <a:bodyPr/>
          <a:lstStyle/>
          <a:p>
            <a:pPr>
              <a:defRPr lang="en-US"/>
            </a:pPr>
            <a:fld id="{7B101E1D-5396-45E8-D8A8-A5BD50E62EF0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bZnJWx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McEFqE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sQEAAHA1AAC5CAAAEAAAACYAAAAIAAAAAAAAAAAAAAA=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en-US"/>
            </a:pPr>
            <a:r>
              <a:t>Click to edit Master title style</a:t>
            </a:r>
          </a:p>
        </p:txBody>
      </p:sp>
      <p:sp>
        <p:nvSpPr>
          <p:cNvPr id="3" name="Vertical Text Placeholder 2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bZnJWxMAAAAlAAAAZAAAAA0AAAAAkAAAAEgAAACQAAAASAAAAAAAAAAAAAAAAQ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2AkAAHA1AACwJQAAEAAAACYAAAAIAAAAAgAAAAAAAAA="/>
              </a:ext>
            </a:extLst>
          </p:cNvSpPr>
          <p:nvPr>
            <p:ph idx="1"/>
          </p:nvPr>
        </p:nvSpPr>
        <p:spPr/>
        <p:txBody>
          <a:bodyPr vert="vert" wrap="square" lIns="91440" tIns="45720" rIns="91440" bIns="45720" numCol="1" anchor="t">
            <a:prstTxWarp prst="textNoShape">
              <a:avLst/>
            </a:prstTxWarp>
          </a:bodyPr>
          <a:lstStyle/>
          <a:p>
            <a:pPr>
              <a:defRPr lang="en-US"/>
            </a:pPr>
            <a:r>
              <a:t>Click to edit Master text styles</a:t>
            </a:r>
          </a:p>
          <a:p>
            <a:pPr lvl="1">
              <a:defRPr lang="en-US"/>
            </a:pPr>
            <a:r>
              <a:t>Second level</a:t>
            </a:r>
          </a:p>
          <a:p>
            <a:pPr lvl="2">
              <a:defRPr lang="en-US"/>
            </a:pPr>
            <a:r>
              <a:t>Third level</a:t>
            </a:r>
          </a:p>
          <a:p>
            <a:pPr lvl="3">
              <a:defRPr lang="en-US"/>
            </a:pPr>
            <a:r>
              <a:t>Fourth level</a:t>
            </a:r>
          </a:p>
          <a:p>
            <a:pPr lvl="4">
              <a:defRPr lang="en-US"/>
            </a:pPr>
            <a:r>
              <a:t>Fifth level</a:t>
            </a:r>
          </a:p>
        </p:txBody>
      </p:sp>
      <p:sp>
        <p:nvSpPr>
          <p:cNvPr id="4" name="Footer Placeholder 4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bZnJWx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BOBwAAGicAANUxAABZKQAAEAAAACYAAAAIAAAAgYAAAAAAAAA="/>
              </a:ext>
            </a:extLst>
          </p:cNvSpPr>
          <p:nvPr>
            <p:ph type="ftr" sz="quarter" idx="11"/>
          </p:nvPr>
        </p:nvSpPr>
        <p:spPr>
          <a:xfrm>
            <a:off x="1187450" y="6356350"/>
            <a:ext cx="6913245" cy="365125"/>
          </a:xfrm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 lang="en-US"/>
            </a:pPr>
            <a:endParaRPr/>
          </a:p>
        </p:txBody>
      </p:sp>
      <p:sp>
        <p:nvSpPr>
          <p:cNvPr id="5" name="Slide Number Placeholder 5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bZnJWx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C3MgAAQScAAHA1AACAKQAAEAAAACYAAAAIAAAAAAAAAAAAAAA="/>
              </a:ext>
            </a:extLst>
          </p:cNvSpPr>
          <p:nvPr>
            <p:ph type="sldNum" sz="quarter" idx="12"/>
          </p:nvPr>
        </p:nvSpPr>
        <p:spPr>
          <a:xfrm>
            <a:off x="8244205" y="6381115"/>
            <a:ext cx="442595" cy="365125"/>
          </a:xfrm>
          <a:prstGeom prst="rect">
            <a:avLst/>
          </a:prstGeom>
        </p:spPr>
        <p:txBody>
          <a:bodyPr/>
          <a:lstStyle/>
          <a:p>
            <a:pPr>
              <a:defRPr lang="en-US"/>
            </a:pPr>
            <a:fld id="{10F3D80B-45FD-A62E-B34B-B37B960545E6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bZnJWxMAAAAlAAAAZAAAAA0AAAAAkAAAAEgAAACQAAAASAAAAAAAAAABAAAAAQ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IKAAAsQEAAHA1AACwJQAAEAAAACYAAAAIAAAAAwAAAAAAAAA="/>
              </a:ext>
            </a:extLst>
          </p:cNvSpPr>
          <p:nvPr>
            <p:ph type="title"/>
          </p:nvPr>
        </p:nvSpPr>
        <p:spPr>
          <a:xfrm>
            <a:off x="6629400" y="274955"/>
            <a:ext cx="2057400" cy="5851525"/>
          </a:xfrm>
        </p:spPr>
        <p:txBody>
          <a:bodyPr vert="vert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 lang="en-US"/>
            </a:pPr>
            <a:r>
              <a:t>Click to edit Master title style</a:t>
            </a:r>
          </a:p>
        </p:txBody>
      </p:sp>
      <p:sp>
        <p:nvSpPr>
          <p:cNvPr id="3" name="Vertical Text Placeholder 2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bZnJWxMAAAAlAAAAZAAAAA0AAAAAkAAAAEgAAACQAAAASAAAAAAAAAAAAAAAAQ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sQEAANgnAACwJQAAEAAAACYAAAAIAAAAAwAAAAAAAAA="/>
              </a:ext>
            </a:extLst>
          </p:cNvSpPr>
          <p:nvPr>
            <p:ph idx="1"/>
          </p:nvPr>
        </p:nvSpPr>
        <p:spPr>
          <a:xfrm>
            <a:off x="457200" y="274955"/>
            <a:ext cx="6019800" cy="5851525"/>
          </a:xfrm>
        </p:spPr>
        <p:txBody>
          <a:bodyPr vert="vert" wrap="square" lIns="91440" tIns="45720" rIns="91440" bIns="45720" numCol="1" anchor="t">
            <a:prstTxWarp prst="textNoShape">
              <a:avLst/>
            </a:prstTxWarp>
          </a:bodyPr>
          <a:lstStyle/>
          <a:p>
            <a:pPr>
              <a:defRPr lang="en-US"/>
            </a:pPr>
            <a:r>
              <a:t>Click to edit Master text styles</a:t>
            </a:r>
          </a:p>
          <a:p>
            <a:pPr lvl="1">
              <a:defRPr lang="en-US"/>
            </a:pPr>
            <a:r>
              <a:t>Second level</a:t>
            </a:r>
          </a:p>
          <a:p>
            <a:pPr lvl="2">
              <a:defRPr lang="en-US"/>
            </a:pPr>
            <a:r>
              <a:t>Third level</a:t>
            </a:r>
          </a:p>
          <a:p>
            <a:pPr lvl="3">
              <a:defRPr lang="en-US"/>
            </a:pPr>
            <a:r>
              <a:t>Fourth level</a:t>
            </a:r>
          </a:p>
          <a:p>
            <a:pPr lvl="4">
              <a:defRPr lang="en-US"/>
            </a:pPr>
            <a:r>
              <a:t>Fifth level</a:t>
            </a:r>
          </a:p>
        </p:txBody>
      </p:sp>
      <p:sp>
        <p:nvSpPr>
          <p:cNvPr id="4" name="Footer Placeholder 4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bZnJWx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BOBwAAGicAANUxAABZKQAAEAAAACYAAAAIAAAAgYAAAAAAAAA="/>
              </a:ext>
            </a:extLst>
          </p:cNvSpPr>
          <p:nvPr>
            <p:ph type="ftr" sz="quarter" idx="11"/>
          </p:nvPr>
        </p:nvSpPr>
        <p:spPr>
          <a:xfrm>
            <a:off x="1187450" y="6356350"/>
            <a:ext cx="6913245" cy="365125"/>
          </a:xfrm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 lang="en-US"/>
            </a:pPr>
            <a:endParaRPr/>
          </a:p>
        </p:txBody>
      </p:sp>
      <p:sp>
        <p:nvSpPr>
          <p:cNvPr id="5" name="Slide Number Placeholder 5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bZnJWx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C3MgAAQScAAHA1AACAKQAAEAAAACYAAAAIAAAAAAAAAAAAAAA="/>
              </a:ext>
            </a:extLst>
          </p:cNvSpPr>
          <p:nvPr>
            <p:ph type="sldNum" sz="quarter" idx="12"/>
          </p:nvPr>
        </p:nvSpPr>
        <p:spPr>
          <a:xfrm>
            <a:off x="8244205" y="6381115"/>
            <a:ext cx="442595" cy="365125"/>
          </a:xfrm>
          <a:prstGeom prst="rect">
            <a:avLst/>
          </a:prstGeom>
        </p:spPr>
        <p:txBody>
          <a:bodyPr/>
          <a:lstStyle/>
          <a:p>
            <a:pPr>
              <a:defRPr lang="en-US"/>
            </a:pPr>
            <a:fld id="{48CA54EC-A2A5-9FA2-EB72-54F71A3C1D01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bZnJWx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CIvPjwMAAAAEAAAAAAAAAAAAAAAAAAAAAAAAAAeAAAAaAAAAAAAAAAAAAAAAAAAAAAAAAAAAAAAECcAABAnAAAAAAAAAAAAAAAAAAAAAAAAAAAAAAAAAAAAAAAAAAAAABQAAAAAAAAAwMD/AAAAAABkAAAAMgAAAAAAAABkAAAAAAAAAH9/fwAKAAAAHwAAAFQAAABPgb0F////AQAAAAAAAAAAAAAAAAAAAAAAAAAAAAAAAAAAAAAAAAAAAAAAAn9/fwDu7OEDzMzMAMDA/wB/f38AAAAAAAAAAAAAAAAAAAAAAAAAAAAhAAAAGAAAABQAAADQAgAAsQEAAHA1AAC5CAAAEAAAACYAAAAIAAAAAAAAAAAAAAA=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en-US"/>
            </a:pPr>
            <a:r>
              <a:t>Click to edit Master title style</a:t>
            </a:r>
          </a:p>
        </p:txBody>
      </p:sp>
      <p:sp>
        <p:nvSpPr>
          <p:cNvPr id="3" name="Content Placeholder 2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bZnJWx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BPgb0F////AQAAAAAAAAAAAAAAAAAAAAAAAAAAAAAAAAAAAAAAAAAAAAAAAn9/fwDu7OEDzMzMAMDA/wB/f38AAAAAAAAAAAAAAAAAAAAAAAAAAAAhAAAAGAAAABQAAADQAgAA2AkAAHA1AACwJQAAEAAAACYAAAAIAAAAAAAAAAAAAAA="/>
              </a:ext>
            </a:extLst>
          </p:cNvSpPr>
          <p:nvPr>
            <p:ph idx="1"/>
          </p:nvPr>
        </p:nvSpPr>
        <p:spPr/>
        <p:txBody>
          <a:bodyPr/>
          <a:lstStyle/>
          <a:p>
            <a:pPr>
              <a:defRPr lang="en-US"/>
            </a:pPr>
            <a:r>
              <a:t>Click to edit Master text styles</a:t>
            </a:r>
          </a:p>
          <a:p>
            <a:pPr lvl="1">
              <a:defRPr lang="en-US"/>
            </a:pPr>
            <a:r>
              <a:t>Second level</a:t>
            </a:r>
          </a:p>
          <a:p>
            <a:pPr lvl="2">
              <a:defRPr lang="en-US"/>
            </a:pPr>
            <a:r>
              <a:t>Third level</a:t>
            </a:r>
          </a:p>
          <a:p>
            <a:pPr lvl="3">
              <a:defRPr lang="en-US"/>
            </a:pPr>
            <a:r>
              <a:t>Fourth level</a:t>
            </a:r>
          </a:p>
          <a:p>
            <a:pPr lvl="4">
              <a:defRPr lang="en-US"/>
            </a:pPr>
            <a:r>
              <a:t>Fifth level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bZnJWx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DCf1AIMAAAAEAAAAAAAAAAAAAAAAAAAAAAAAAAeAAAAaAAAAAAAAAAAAAAAAAAAAAAAAAAAAAAAECcAABAnAAAAAAAAAAAAAAAAAAAAAAAAAAAAAAAAAAAAAAAAAAAAABQAAAAAAAAAwMD/AAAAAABkAAAAMgAAAAAAAABkAAAAAAAAAH9/fwAKAAAAHwAAAFQAAABPgb0F////AQAAAAAAAAAAAAAAAAAAAAAAAAAAAAAAAAAAAAAAAAAAAAAAAn9/fwDu7OEDzMzMAMDA/wB/f38AAAAAAAAAAAAAAAAAAAAAAAAAAAAhAAAAGAAAABQAAAByBAAAHBsAAEI0AAB9IwAAEAAAACYAAAAIAAAAgYAAAAAAAAA="/>
              </a:ext>
            </a:extLst>
          </p:cNvSpPr>
          <p:nvPr>
            <p:ph type="title"/>
          </p:nvPr>
        </p:nvSpPr>
        <p:spPr>
          <a:xfrm>
            <a:off x="722630" y="4406900"/>
            <a:ext cx="7772400" cy="1362075"/>
          </a:xfrm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>
            <a:lvl1pPr algn="l">
              <a:defRPr lang="en-US" sz="4000" b="1"/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  <a:lvl6pPr>
              <a:defRPr lang="en-US"/>
            </a:lvl6pPr>
            <a:lvl7pPr>
              <a:defRPr lang="en-US"/>
            </a:lvl7pPr>
            <a:lvl8pPr>
              <a:defRPr lang="en-US"/>
            </a:lvl8pPr>
            <a:lvl9pPr>
              <a:defRPr lang="en-US"/>
            </a:lvl9pPr>
          </a:lstStyle>
          <a:p>
            <a:pPr>
              <a:defRPr lang="en-US"/>
            </a:pPr>
            <a:r>
              <a:t>Click to edit Master title style</a:t>
            </a:r>
          </a:p>
        </p:txBody>
      </p:sp>
      <p:sp>
        <p:nvSpPr>
          <p:cNvPr id="3" name="Text Placeholder 2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bZnJWxMAAAAlAAAAZAAAAA0AAAAAkAAAAEgAAACQAAAASAAAAAAAAAAC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BPgb0F////AQAAAAAAAAAAAAAAAAAAAAAAAAAAAAAAAAAAAAAAAAAAAAAAAn9/fwDu7OEDzMzMAMDA/wB/f38AAAAAAAAAAAAAAAAAAAAAAAAAAAAhAAAAGAAAABQAAAByBAAA4hEAAEI0AAAcGwAAEAAAACYAAAAIAAAAgYAAAAAAAAA="/>
              </a:ext>
            </a:extLst>
          </p:cNvSpPr>
          <p:nvPr>
            <p:ph idx="1"/>
          </p:nvPr>
        </p:nvSpPr>
        <p:spPr>
          <a:xfrm>
            <a:off x="722630" y="2907030"/>
            <a:ext cx="7772400" cy="1499870"/>
          </a:xfrm>
        </p:spPr>
        <p:txBody>
          <a:bodyPr vert="horz" wrap="square" lIns="91440" tIns="45720" rIns="91440" bIns="45720" numCol="1" anchor="b">
            <a:prstTxWarp prst="textNoShape">
              <a:avLst/>
            </a:prstTxWarp>
          </a:bodyPr>
          <a:lstStyle>
            <a:lvl1pPr marL="0" indent="0">
              <a:buNone/>
              <a:defRPr lang="en-US" sz="2000">
                <a:solidFill>
                  <a:srgbClr val="8C8C8C"/>
                </a:solidFill>
              </a:defRPr>
            </a:lvl1pPr>
            <a:lvl2pPr marL="457200" indent="0">
              <a:buNone/>
              <a:defRPr lang="en-US" sz="1800">
                <a:solidFill>
                  <a:srgbClr val="8C8C8C"/>
                </a:solidFill>
              </a:defRPr>
            </a:lvl2pPr>
            <a:lvl3pPr marL="914400" indent="0">
              <a:buNone/>
              <a:defRPr lang="en-US" sz="1600">
                <a:solidFill>
                  <a:srgbClr val="8C8C8C"/>
                </a:solidFill>
              </a:defRPr>
            </a:lvl3pPr>
            <a:lvl4pPr marL="1371600" indent="0">
              <a:buNone/>
              <a:defRPr lang="en-US" sz="1400">
                <a:solidFill>
                  <a:srgbClr val="8C8C8C"/>
                </a:solidFill>
              </a:defRPr>
            </a:lvl4pPr>
            <a:lvl5pPr marL="1828800" indent="0">
              <a:buNone/>
              <a:defRPr lang="en-US" sz="1400">
                <a:solidFill>
                  <a:srgbClr val="8C8C8C"/>
                </a:solidFill>
              </a:defRPr>
            </a:lvl5pPr>
            <a:lvl6pPr marL="2286000" indent="0">
              <a:buNone/>
              <a:defRPr lang="en-US" sz="1400">
                <a:solidFill>
                  <a:srgbClr val="8C8C8C"/>
                </a:solidFill>
              </a:defRPr>
            </a:lvl6pPr>
            <a:lvl7pPr marL="2743200" indent="0">
              <a:buNone/>
              <a:defRPr lang="en-US" sz="1400">
                <a:solidFill>
                  <a:srgbClr val="8C8C8C"/>
                </a:solidFill>
              </a:defRPr>
            </a:lvl7pPr>
            <a:lvl8pPr marL="3200400" indent="0">
              <a:buNone/>
              <a:defRPr lang="en-US" sz="1400">
                <a:solidFill>
                  <a:srgbClr val="8C8C8C"/>
                </a:solidFill>
              </a:defRPr>
            </a:lvl8pPr>
            <a:lvl9pPr marL="3657600" indent="0">
              <a:buNone/>
              <a:defRPr lang="en-US" sz="1400">
                <a:solidFill>
                  <a:srgbClr val="8C8C8C"/>
                </a:solidFill>
              </a:defRPr>
            </a:lvl9pPr>
          </a:lstStyle>
          <a:p>
            <a:pPr>
              <a:defRPr lang="en-US"/>
            </a:pPr>
            <a:r>
              <a:t>Click to edit Master text styles</a:t>
            </a:r>
          </a:p>
        </p:txBody>
      </p:sp>
      <p:sp>
        <p:nvSpPr>
          <p:cNvPr id="4" name="Footer Placeholder 4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bZnJWx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CTxQIMAAAAEAAAAAAAAAAAAAAAAAAAAAAAAAAeAAAAaAAAAAAAAAAAAAAAAAAAAAAAAAAAAAAAECcAABAnAAAAAAAAAAAAAAAAAAAAAAAAAAAAAAAAAAAAAAAAAAAAABQAAAAAAAAAwMD/AAAAAABkAAAAMgAAAAAAAABkAAAAAAAAAH9/fwAKAAAAHwAAAFQAAAD///8A////AQAAAAAAAAAAAAAAAAAAAAAAAAAAAAAAAAAAAAAAAAAAAAAAAH9/fwDu7OEDzMzMAMDA/wB/f38AAAAAAAAAAAAAAAAAAAAAAAAAAAAhAAAAGAAAABQAAABOBwAAGicAANUxAABZKQAAEAAAACYAAAAIAAAAgYAAAAAAAAA="/>
              </a:ext>
            </a:extLst>
          </p:cNvSpPr>
          <p:nvPr>
            <p:ph type="ftr" sz="quarter" idx="11"/>
          </p:nvPr>
        </p:nvSpPr>
        <p:spPr>
          <a:xfrm>
            <a:off x="1187450" y="6356350"/>
            <a:ext cx="6913245" cy="365125"/>
          </a:xfrm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 lang="en-US"/>
            </a:pPr>
            <a:endParaRPr/>
          </a:p>
        </p:txBody>
      </p:sp>
      <p:sp>
        <p:nvSpPr>
          <p:cNvPr id="5" name="Slide Number Placeholder 5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bZnJWx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CgVAAMAAAAEAAAAAAAAAAAAAAAAAAAAAAAAAAeAAAAaAAAAAAAAAAAAAAAAAAAAAAAAAAAAAAAECcAABAnAAAAAAAAAAAAAAAAAAAAAAAAAAAAAAAAAAAAAAAAAAAAABQAAAAAAAAAwMD/AAAAAABkAAAAMgAAAAAAAABkAAAAAAAAAH9/fwAKAAAAHwAAAFQAAABPgb0F////AQAAAAAAAAAAAAAAAAAAAAAAAAAAAAAAAAAAAAAAAAAAAAAAAn9/fwDu7OEDzMzMAMDA/wB/f38AAAAAAAAAAAAAAAAAAAAAAAAAAAAhAAAAGAAAABQAAAC3MgAAQScAAHA1AACAKQAAEAAAACYAAAAIAAAAAAAAAAAAAAA="/>
              </a:ext>
            </a:extLst>
          </p:cNvSpPr>
          <p:nvPr>
            <p:ph type="sldNum" sz="quarter" idx="12"/>
          </p:nvPr>
        </p:nvSpPr>
        <p:spPr>
          <a:xfrm>
            <a:off x="8244205" y="6381115"/>
            <a:ext cx="442595" cy="365125"/>
          </a:xfrm>
          <a:prstGeom prst="rect">
            <a:avLst/>
          </a:prstGeom>
        </p:spPr>
        <p:txBody>
          <a:bodyPr/>
          <a:lstStyle/>
          <a:p>
            <a:pPr>
              <a:defRPr lang="en-US"/>
            </a:pPr>
            <a:fld id="{72E5BB5A-149F-B04D-D15D-E218F51327B7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bZnJWx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EAB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sQEAAHA1AAC5CAAAEAAAACYAAAAIAAAAAAAAAAAAAAA=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en-US"/>
            </a:pPr>
            <a:r>
              <a:t>Click to edit Master title style</a:t>
            </a:r>
          </a:p>
        </p:txBody>
      </p:sp>
      <p:sp>
        <p:nvSpPr>
          <p:cNvPr id="3" name="Content Placeholder 2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bZnJWx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2AkAAKgbAACwJQAAEAAAACYAAAAIAAAAAYAAAAAAAAA="/>
              </a:ext>
            </a:extLst>
          </p:cNvSpPr>
          <p:nvPr>
            <p:ph idx="1"/>
          </p:nvPr>
        </p:nvSpPr>
        <p:spPr>
          <a:xfrm>
            <a:off x="457200" y="1600200"/>
            <a:ext cx="4038600" cy="4526280"/>
          </a:xfrm>
        </p:spPr>
        <p:txBody>
          <a:bodyPr/>
          <a:lstStyle>
            <a:lvl1pPr>
              <a:defRPr lang="en-US" sz="2800"/>
            </a:lvl1pPr>
            <a:lvl2pPr>
              <a:defRPr lang="en-US" sz="2400"/>
            </a:lvl2pPr>
            <a:lvl3pPr>
              <a:defRPr lang="en-US" sz="2000"/>
            </a:lvl3pPr>
            <a:lvl4pPr>
              <a:defRPr lang="en-US" sz="1800"/>
            </a:lvl4pPr>
            <a:lvl5pPr>
              <a:defRPr lang="en-US" sz="1800"/>
            </a:lvl5pPr>
            <a:lvl6pPr>
              <a:defRPr lang="en-US" sz="1800"/>
            </a:lvl6pPr>
            <a:lvl7pPr>
              <a:defRPr lang="en-US" sz="1800"/>
            </a:lvl7pPr>
            <a:lvl8pPr>
              <a:defRPr lang="en-US" sz="1800"/>
            </a:lvl8pPr>
            <a:lvl9pPr>
              <a:defRPr lang="en-US" sz="1800"/>
            </a:lvl9pPr>
          </a:lstStyle>
          <a:p>
            <a:pPr>
              <a:defRPr lang="en-US"/>
            </a:pPr>
            <a:r>
              <a:t>Click to edit Master text styles</a:t>
            </a:r>
          </a:p>
          <a:p>
            <a:pPr lvl="1">
              <a:defRPr lang="en-US"/>
            </a:pPr>
            <a:r>
              <a:t>Second level</a:t>
            </a:r>
          </a:p>
          <a:p>
            <a:pPr lvl="2">
              <a:defRPr lang="en-US"/>
            </a:pPr>
            <a:r>
              <a:t>Third level</a:t>
            </a:r>
          </a:p>
          <a:p>
            <a:pPr lvl="3">
              <a:defRPr lang="en-US"/>
            </a:pPr>
            <a:r>
              <a:t>Fourth level</a:t>
            </a:r>
          </a:p>
          <a:p>
            <a:pPr lvl="4">
              <a:defRPr lang="en-US"/>
            </a:pPr>
            <a:r>
              <a:t>Fifth level</a:t>
            </a:r>
          </a:p>
        </p:txBody>
      </p:sp>
      <p:sp>
        <p:nvSpPr>
          <p:cNvPr id="4" name="Content Placeholder 3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bZnJWx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CYHAAA2AkAAHA1AACwJQAAEAAAACYAAAAIAAAAAYAAAAAAAAA="/>
              </a:ext>
            </a:extLst>
          </p:cNvSpPr>
          <p:nvPr>
            <p:ph idx="2"/>
          </p:nvPr>
        </p:nvSpPr>
        <p:spPr>
          <a:xfrm>
            <a:off x="4648200" y="1600200"/>
            <a:ext cx="4038600" cy="4526280"/>
          </a:xfrm>
        </p:spPr>
        <p:txBody>
          <a:bodyPr/>
          <a:lstStyle>
            <a:lvl1pPr>
              <a:defRPr lang="en-US" sz="2800"/>
            </a:lvl1pPr>
            <a:lvl2pPr>
              <a:defRPr lang="en-US" sz="2400"/>
            </a:lvl2pPr>
            <a:lvl3pPr>
              <a:defRPr lang="en-US" sz="2000"/>
            </a:lvl3pPr>
            <a:lvl4pPr>
              <a:defRPr lang="en-US" sz="1800"/>
            </a:lvl4pPr>
            <a:lvl5pPr>
              <a:defRPr lang="en-US" sz="1800"/>
            </a:lvl5pPr>
            <a:lvl6pPr>
              <a:defRPr lang="en-US" sz="1800"/>
            </a:lvl6pPr>
            <a:lvl7pPr>
              <a:defRPr lang="en-US" sz="1800"/>
            </a:lvl7pPr>
            <a:lvl8pPr>
              <a:defRPr lang="en-US" sz="1800"/>
            </a:lvl8pPr>
            <a:lvl9pPr>
              <a:defRPr lang="en-US" sz="1800"/>
            </a:lvl9pPr>
          </a:lstStyle>
          <a:p>
            <a:pPr>
              <a:defRPr lang="en-US"/>
            </a:pPr>
            <a:r>
              <a:t>Click to edit Master text styles</a:t>
            </a:r>
          </a:p>
          <a:p>
            <a:pPr lvl="1">
              <a:defRPr lang="en-US"/>
            </a:pPr>
            <a:r>
              <a:t>Second level</a:t>
            </a:r>
          </a:p>
          <a:p>
            <a:pPr lvl="2">
              <a:defRPr lang="en-US"/>
            </a:pPr>
            <a:r>
              <a:t>Third level</a:t>
            </a:r>
          </a:p>
          <a:p>
            <a:pPr lvl="3">
              <a:defRPr lang="en-US"/>
            </a:pPr>
            <a:r>
              <a:t>Fourth level</a:t>
            </a:r>
          </a:p>
          <a:p>
            <a:pPr lvl="4">
              <a:defRPr lang="en-US"/>
            </a:pPr>
            <a:r>
              <a:t>Fifth level</a:t>
            </a:r>
          </a:p>
        </p:txBody>
      </p:sp>
      <p:sp>
        <p:nvSpPr>
          <p:cNvPr id="5" name="Footer Placeholder 5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bZnJWx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BOBwAAGicAANUxAABZKQAAEAAAACYAAAAIAAAAgYAAAAAAAAA="/>
              </a:ext>
            </a:extLst>
          </p:cNvSpPr>
          <p:nvPr>
            <p:ph type="ftr" sz="quarter" idx="11"/>
          </p:nvPr>
        </p:nvSpPr>
        <p:spPr>
          <a:xfrm>
            <a:off x="1187450" y="6356350"/>
            <a:ext cx="6913245" cy="365125"/>
          </a:xfrm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 lang="en-US"/>
            </a:pPr>
            <a:endParaRPr/>
          </a:p>
        </p:txBody>
      </p:sp>
      <p:sp>
        <p:nvSpPr>
          <p:cNvPr id="6" name="Slide Number Placeholder 6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bZnJWx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C3MgAAQScAAHA1AACAKQAAEAAAACYAAAAIAAAAAAAAAAAAAAA="/>
              </a:ext>
            </a:extLst>
          </p:cNvSpPr>
          <p:nvPr>
            <p:ph type="sldNum" sz="quarter" idx="12"/>
          </p:nvPr>
        </p:nvSpPr>
        <p:spPr>
          <a:xfrm>
            <a:off x="8244205" y="6381115"/>
            <a:ext cx="442595" cy="365125"/>
          </a:xfrm>
          <a:prstGeom prst="rect">
            <a:avLst/>
          </a:prstGeom>
        </p:spPr>
        <p:txBody>
          <a:bodyPr/>
          <a:lstStyle/>
          <a:p>
            <a:pPr>
              <a:defRPr lang="en-US"/>
            </a:pPr>
            <a:fld id="{1D28F437-79F0-7D02-BE90-8F57BADE48DA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bZnJWx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sQEAAHA1AAC5CAAAEAAAACYAAAAIAAAAAAAAAAAAAAA=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en-US"/>
            </a:pPr>
            <a:r>
              <a:t>Click to edit Master title style</a:t>
            </a:r>
          </a:p>
        </p:txBody>
      </p:sp>
      <p:sp>
        <p:nvSpPr>
          <p:cNvPr id="3" name="Text Placeholder 2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bZnJWxMAAAAlAAAAZAAAAA0AAAAAkAAAAEgAAACQAAAASAAAAAAAAAAC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cgkAAKsbAABhDQAAEAAAACYAAAAIAAAAgYAAAAAAAAA="/>
              </a:ext>
            </a:extLst>
          </p:cNvSpPr>
          <p:nvPr>
            <p:ph idx="1"/>
          </p:nvPr>
        </p:nvSpPr>
        <p:spPr>
          <a:xfrm>
            <a:off x="457200" y="1535430"/>
            <a:ext cx="4040505" cy="639445"/>
          </a:xfrm>
        </p:spPr>
        <p:txBody>
          <a:bodyPr vert="horz" wrap="square" lIns="91440" tIns="45720" rIns="91440" bIns="45720" numCol="1" anchor="b">
            <a:prstTxWarp prst="textNoShape">
              <a:avLst/>
            </a:prstTxWarp>
          </a:bodyPr>
          <a:lstStyle>
            <a:lvl1pPr marL="0" indent="0">
              <a:buNone/>
              <a:defRPr lang="en-US" sz="2400" b="1"/>
            </a:lvl1pPr>
            <a:lvl2pPr marL="457200" indent="0">
              <a:buNone/>
              <a:defRPr lang="en-US" sz="2000" b="1"/>
            </a:lvl2pPr>
            <a:lvl3pPr marL="914400" indent="0">
              <a:buNone/>
              <a:defRPr lang="en-US" sz="1800" b="1"/>
            </a:lvl3pPr>
            <a:lvl4pPr marL="1371600" indent="0">
              <a:buNone/>
              <a:defRPr lang="en-US" sz="1600" b="1"/>
            </a:lvl4pPr>
            <a:lvl5pPr marL="1828800" indent="0">
              <a:buNone/>
              <a:defRPr lang="en-US" sz="1600" b="1"/>
            </a:lvl5pPr>
            <a:lvl6pPr marL="2286000" indent="0">
              <a:buNone/>
              <a:defRPr lang="en-US" sz="1600" b="1"/>
            </a:lvl6pPr>
            <a:lvl7pPr marL="2743200" indent="0">
              <a:buNone/>
              <a:defRPr lang="en-US" sz="1600" b="1"/>
            </a:lvl7pPr>
            <a:lvl8pPr marL="3200400" indent="0">
              <a:buNone/>
              <a:defRPr lang="en-US" sz="1600" b="1"/>
            </a:lvl8pPr>
            <a:lvl9pPr marL="3657600" indent="0">
              <a:buNone/>
              <a:defRPr lang="en-US" sz="1600" b="1"/>
            </a:lvl9pPr>
          </a:lstStyle>
          <a:p>
            <a:pPr>
              <a:defRPr lang="en-US"/>
            </a:pPr>
            <a:r>
              <a:t>Click to edit Master text styles</a:t>
            </a:r>
          </a:p>
        </p:txBody>
      </p:sp>
      <p:sp>
        <p:nvSpPr>
          <p:cNvPr id="4" name="Content Placeholder 3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bZnJWx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YQ0AAKsbAACwJQAAEAAAACYAAAAIAAAAAYAAAAAAAAA="/>
              </a:ext>
            </a:extLst>
          </p:cNvSpPr>
          <p:nvPr>
            <p:ph idx="2"/>
          </p:nvPr>
        </p:nvSpPr>
        <p:spPr>
          <a:xfrm>
            <a:off x="457200" y="2174875"/>
            <a:ext cx="4040505" cy="3951605"/>
          </a:xfrm>
        </p:spPr>
        <p:txBody>
          <a:bodyPr/>
          <a:lstStyle>
            <a:lvl1pPr>
              <a:defRPr lang="en-US" sz="2400"/>
            </a:lvl1pPr>
            <a:lvl2pPr>
              <a:defRPr lang="en-US" sz="2000"/>
            </a:lvl2pPr>
            <a:lvl3pPr>
              <a:defRPr lang="en-US" sz="1800"/>
            </a:lvl3pPr>
            <a:lvl4pPr>
              <a:defRPr lang="en-US" sz="1600"/>
            </a:lvl4pPr>
            <a:lvl5pPr>
              <a:defRPr lang="en-US" sz="1600"/>
            </a:lvl5pPr>
            <a:lvl6pPr>
              <a:defRPr lang="en-US" sz="1600"/>
            </a:lvl6pPr>
            <a:lvl7pPr>
              <a:defRPr lang="en-US" sz="1600"/>
            </a:lvl7pPr>
            <a:lvl8pPr>
              <a:defRPr lang="en-US" sz="1600"/>
            </a:lvl8pPr>
            <a:lvl9pPr>
              <a:defRPr lang="en-US" sz="1600"/>
            </a:lvl9pPr>
          </a:lstStyle>
          <a:p>
            <a:pPr>
              <a:defRPr lang="en-US"/>
            </a:pPr>
            <a:r>
              <a:t>Click to edit Master text styles</a:t>
            </a:r>
          </a:p>
          <a:p>
            <a:pPr lvl="1">
              <a:defRPr lang="en-US"/>
            </a:pPr>
            <a:r>
              <a:t>Second level</a:t>
            </a:r>
          </a:p>
          <a:p>
            <a:pPr lvl="2">
              <a:defRPr lang="en-US"/>
            </a:pPr>
            <a:r>
              <a:t>Third level</a:t>
            </a:r>
          </a:p>
          <a:p>
            <a:pPr lvl="3">
              <a:defRPr lang="en-US"/>
            </a:pPr>
            <a:r>
              <a:t>Fourth level</a:t>
            </a:r>
          </a:p>
          <a:p>
            <a:pPr lvl="4">
              <a:defRPr lang="en-US"/>
            </a:pPr>
            <a:r>
              <a:t>Fifth level</a:t>
            </a:r>
          </a:p>
        </p:txBody>
      </p:sp>
      <p:sp>
        <p:nvSpPr>
          <p:cNvPr id="5" name="Text Placeholder 4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bZnJWxMAAAAlAAAAZAAAAA0AAAAAkAAAAEgAAACQAAAASAAAAAAAAAAC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CTHAAAcgkAAHA1AABhDQAAEAAAACYAAAAIAAAAgYAAAAAAAAA="/>
              </a:ext>
            </a:extLst>
          </p:cNvSpPr>
          <p:nvPr>
            <p:ph idx="3"/>
          </p:nvPr>
        </p:nvSpPr>
        <p:spPr>
          <a:xfrm>
            <a:off x="4645025" y="1535430"/>
            <a:ext cx="4041775" cy="639445"/>
          </a:xfrm>
        </p:spPr>
        <p:txBody>
          <a:bodyPr vert="horz" wrap="square" lIns="91440" tIns="45720" rIns="91440" bIns="45720" numCol="1" anchor="b">
            <a:prstTxWarp prst="textNoShape">
              <a:avLst/>
            </a:prstTxWarp>
          </a:bodyPr>
          <a:lstStyle>
            <a:lvl1pPr marL="0" indent="0">
              <a:buNone/>
              <a:defRPr lang="en-US" sz="2400" b="1"/>
            </a:lvl1pPr>
            <a:lvl2pPr marL="457200" indent="0">
              <a:buNone/>
              <a:defRPr lang="en-US" sz="2000" b="1"/>
            </a:lvl2pPr>
            <a:lvl3pPr marL="914400" indent="0">
              <a:buNone/>
              <a:defRPr lang="en-US" sz="1800" b="1"/>
            </a:lvl3pPr>
            <a:lvl4pPr marL="1371600" indent="0">
              <a:buNone/>
              <a:defRPr lang="en-US" sz="1600" b="1"/>
            </a:lvl4pPr>
            <a:lvl5pPr marL="1828800" indent="0">
              <a:buNone/>
              <a:defRPr lang="en-US" sz="1600" b="1"/>
            </a:lvl5pPr>
            <a:lvl6pPr marL="2286000" indent="0">
              <a:buNone/>
              <a:defRPr lang="en-US" sz="1600" b="1"/>
            </a:lvl6pPr>
            <a:lvl7pPr marL="2743200" indent="0">
              <a:buNone/>
              <a:defRPr lang="en-US" sz="1600" b="1"/>
            </a:lvl7pPr>
            <a:lvl8pPr marL="3200400" indent="0">
              <a:buNone/>
              <a:defRPr lang="en-US" sz="1600" b="1"/>
            </a:lvl8pPr>
            <a:lvl9pPr marL="3657600" indent="0">
              <a:buNone/>
              <a:defRPr lang="en-US" sz="1600" b="1"/>
            </a:lvl9pPr>
          </a:lstStyle>
          <a:p>
            <a:pPr>
              <a:defRPr lang="en-US"/>
            </a:pPr>
            <a:r>
              <a:t>Click to edit Master text styles</a:t>
            </a:r>
          </a:p>
        </p:txBody>
      </p:sp>
      <p:sp>
        <p:nvSpPr>
          <p:cNvPr id="6" name="Content Placeholder 5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bZnJWx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CTHAAAYQ0AAHA1AACwJQAAEAAAACYAAAAIAAAAAYAAAAAAAAA="/>
              </a:ext>
            </a:extLst>
          </p:cNvSpPr>
          <p:nvPr>
            <p:ph idx="4"/>
          </p:nvPr>
        </p:nvSpPr>
        <p:spPr>
          <a:xfrm>
            <a:off x="4645025" y="2174875"/>
            <a:ext cx="4041775" cy="3951605"/>
          </a:xfrm>
        </p:spPr>
        <p:txBody>
          <a:bodyPr/>
          <a:lstStyle>
            <a:lvl1pPr>
              <a:defRPr lang="en-US" sz="2400"/>
            </a:lvl1pPr>
            <a:lvl2pPr>
              <a:defRPr lang="en-US" sz="2000"/>
            </a:lvl2pPr>
            <a:lvl3pPr>
              <a:defRPr lang="en-US" sz="1800"/>
            </a:lvl3pPr>
            <a:lvl4pPr>
              <a:defRPr lang="en-US" sz="1600"/>
            </a:lvl4pPr>
            <a:lvl5pPr>
              <a:defRPr lang="en-US" sz="1600"/>
            </a:lvl5pPr>
            <a:lvl6pPr>
              <a:defRPr lang="en-US" sz="1600"/>
            </a:lvl6pPr>
            <a:lvl7pPr>
              <a:defRPr lang="en-US" sz="1600"/>
            </a:lvl7pPr>
            <a:lvl8pPr>
              <a:defRPr lang="en-US" sz="1600"/>
            </a:lvl8pPr>
            <a:lvl9pPr>
              <a:defRPr lang="en-US" sz="1600"/>
            </a:lvl9pPr>
          </a:lstStyle>
          <a:p>
            <a:pPr>
              <a:defRPr lang="en-US"/>
            </a:pPr>
            <a:r>
              <a:t>Click to edit Master text styles</a:t>
            </a:r>
          </a:p>
          <a:p>
            <a:pPr lvl="1">
              <a:defRPr lang="en-US"/>
            </a:pPr>
            <a:r>
              <a:t>Second level</a:t>
            </a:r>
          </a:p>
          <a:p>
            <a:pPr lvl="2">
              <a:defRPr lang="en-US"/>
            </a:pPr>
            <a:r>
              <a:t>Third level</a:t>
            </a:r>
          </a:p>
          <a:p>
            <a:pPr lvl="3">
              <a:defRPr lang="en-US"/>
            </a:pPr>
            <a:r>
              <a:t>Fourth level</a:t>
            </a:r>
          </a:p>
          <a:p>
            <a:pPr lvl="4">
              <a:defRPr lang="en-US"/>
            </a:pPr>
            <a:r>
              <a:t>Fifth level</a:t>
            </a:r>
          </a:p>
        </p:txBody>
      </p:sp>
      <p:sp>
        <p:nvSpPr>
          <p:cNvPr id="7" name="Footer Placeholder 7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bZnJWx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BOBwAAGicAANUxAABZKQAAEAAAACYAAAAIAAAAgYAAAAAAAAA="/>
              </a:ext>
            </a:extLst>
          </p:cNvSpPr>
          <p:nvPr>
            <p:ph type="ftr" sz="quarter" idx="11"/>
          </p:nvPr>
        </p:nvSpPr>
        <p:spPr>
          <a:xfrm>
            <a:off x="1187450" y="6356350"/>
            <a:ext cx="6913245" cy="365125"/>
          </a:xfrm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 lang="en-US"/>
            </a:pPr>
            <a:endParaRPr/>
          </a:p>
        </p:txBody>
      </p:sp>
      <p:sp>
        <p:nvSpPr>
          <p:cNvPr id="8" name="Slide Number Placeholder 8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bZnJWx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C3MgAAQScAAHA1AACAKQAAEAAAACYAAAAIAAAAAAAAAAAAAAA="/>
              </a:ext>
            </a:extLst>
          </p:cNvSpPr>
          <p:nvPr>
            <p:ph type="sldNum" sz="quarter" idx="12"/>
          </p:nvPr>
        </p:nvSpPr>
        <p:spPr>
          <a:xfrm>
            <a:off x="8244205" y="6381115"/>
            <a:ext cx="442595" cy="365125"/>
          </a:xfrm>
          <a:prstGeom prst="rect">
            <a:avLst/>
          </a:prstGeom>
        </p:spPr>
        <p:txBody>
          <a:bodyPr/>
          <a:lstStyle/>
          <a:p>
            <a:pPr>
              <a:defRPr lang="en-US"/>
            </a:pPr>
            <a:fld id="{742B943E-7099-7E62-D793-8637DADD21D3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bZnJWx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sQEAAHA1AAC5CAAAEAAAACYAAAAIAAAAAAAAAAAAAAA=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en-US"/>
            </a:pPr>
            <a:r>
              <a:t>Click to edit Master title style</a:t>
            </a:r>
          </a:p>
        </p:txBody>
      </p:sp>
      <p:sp>
        <p:nvSpPr>
          <p:cNvPr id="3" name="Date Placeholder 2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bZnJWx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QAgAAGicAAPAPAABZKQAAEAAAACYAAAAIAAAAgYAAAAAAAAA="/>
              </a:ext>
            </a:extLst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 lang="en-US"/>
            </a:pPr>
            <a:fld id="{0F4028C6-88E2-15DE-ACF8-7E8B66B65A2B}" type="datetime1">
              <a:t>19/11/2018</a:t>
            </a:fld>
            <a:endParaRPr/>
          </a:p>
        </p:txBody>
      </p:sp>
      <p:sp>
        <p:nvSpPr>
          <p:cNvPr id="4" name="Footer Placeholder 3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bZnJWx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BOBwAAGicAANUxAABZKQAAEAAAACYAAAAIAAAAgYAAAAAAAAA="/>
              </a:ext>
            </a:extLst>
          </p:cNvSpPr>
          <p:nvPr>
            <p:ph type="ftr" sz="quarter" idx="11"/>
          </p:nvPr>
        </p:nvSpPr>
        <p:spPr>
          <a:xfrm>
            <a:off x="1187450" y="6356350"/>
            <a:ext cx="6913245" cy="365125"/>
          </a:xfrm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 lang="en-US"/>
            </a:pPr>
            <a:endParaRPr/>
          </a:p>
        </p:txBody>
      </p:sp>
      <p:sp>
        <p:nvSpPr>
          <p:cNvPr id="5" name="Slide Number Placeholder 4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bZnJWx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C3MgAAQScAAHA1AACAKQAAEAAAACYAAAAIAAAAAAAAAAAAAAA="/>
              </a:ext>
            </a:extLst>
          </p:cNvSpPr>
          <p:nvPr>
            <p:ph type="sldNum" sz="quarter" idx="12"/>
          </p:nvPr>
        </p:nvSpPr>
        <p:spPr>
          <a:xfrm>
            <a:off x="8244205" y="6381115"/>
            <a:ext cx="442595" cy="365125"/>
          </a:xfrm>
          <a:prstGeom prst="rect">
            <a:avLst/>
          </a:prstGeom>
        </p:spPr>
        <p:txBody>
          <a:bodyPr/>
          <a:lstStyle/>
          <a:p>
            <a:pPr>
              <a:defRPr lang="en-US"/>
            </a:pPr>
            <a:fld id="{4A56E9DC-92A7-031F-E9EE-644AA7A01F31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2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bZnJWx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Bg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BOBwAAGicAANUxAABZKQAAEAAAACYAAAAIAAAAgYAAAAAAAAA="/>
              </a:ext>
            </a:extLst>
          </p:cNvSpPr>
          <p:nvPr>
            <p:ph type="ftr" sz="quarter" idx="11"/>
          </p:nvPr>
        </p:nvSpPr>
        <p:spPr>
          <a:xfrm>
            <a:off x="1187450" y="6356350"/>
            <a:ext cx="6913245" cy="365125"/>
          </a:xfrm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 lang="en-US"/>
            </a:pPr>
            <a:endParaRPr/>
          </a:p>
        </p:txBody>
      </p:sp>
      <p:sp>
        <p:nvSpPr>
          <p:cNvPr id="3" name="Slide Number Placeholder 3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bZnJWx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C3MgAAQScAAHA1AACAKQAAEAAAACYAAAAIAAAAAAAAAAAAAAA="/>
              </a:ext>
            </a:extLst>
          </p:cNvSpPr>
          <p:nvPr>
            <p:ph type="sldNum" sz="quarter" idx="12"/>
          </p:nvPr>
        </p:nvSpPr>
        <p:spPr>
          <a:xfrm>
            <a:off x="8244205" y="6381115"/>
            <a:ext cx="442595" cy="365125"/>
          </a:xfrm>
          <a:prstGeom prst="rect">
            <a:avLst/>
          </a:prstGeom>
        </p:spPr>
        <p:txBody>
          <a:bodyPr/>
          <a:lstStyle/>
          <a:p>
            <a:pPr>
              <a:defRPr lang="en-US"/>
            </a:pPr>
            <a:fld id="{1E53CB78-36F3-063D-BDEB-C06885A54B95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bZnJWxMAAAAlAAAAZAAAAA0AAAAAkAAAAEgAAACQAAAASAAAAAAAAAAC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rgEAAFIVAADUCAAAEAAAACYAAAAIAAAAgYAAAAAAAAA="/>
              </a:ext>
            </a:extLst>
          </p:cNvSpPr>
          <p:nvPr>
            <p:ph type="title"/>
          </p:nvPr>
        </p:nvSpPr>
        <p:spPr>
          <a:xfrm>
            <a:off x="457200" y="273050"/>
            <a:ext cx="3008630" cy="1162050"/>
          </a:xfrm>
        </p:spPr>
        <p:txBody>
          <a:bodyPr vert="horz" wrap="square" lIns="91440" tIns="45720" rIns="91440" bIns="45720" numCol="1" anchor="b">
            <a:prstTxWarp prst="textNoShape">
              <a:avLst/>
            </a:prstTxWarp>
          </a:bodyPr>
          <a:lstStyle>
            <a:lvl1pPr algn="l">
              <a:defRPr lang="en-US" sz="2000" b="1"/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  <a:lvl6pPr>
              <a:defRPr lang="en-US"/>
            </a:lvl6pPr>
            <a:lvl7pPr>
              <a:defRPr lang="en-US"/>
            </a:lvl7pPr>
            <a:lvl8pPr>
              <a:defRPr lang="en-US"/>
            </a:lvl8pPr>
            <a:lvl9pPr>
              <a:defRPr lang="en-US"/>
            </a:lvl9pPr>
          </a:lstStyle>
          <a:p>
            <a:pPr>
              <a:defRPr lang="en-US"/>
            </a:pPr>
            <a:r>
              <a:t>Click to edit Master title style</a:t>
            </a:r>
          </a:p>
        </p:txBody>
      </p:sp>
      <p:sp>
        <p:nvSpPr>
          <p:cNvPr id="3" name="Content Placeholder 2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bZnJWx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+FQAArgEAAHA1AACwJQAAEAAAACYAAAAIAAAAAYAAAAAAAAA="/>
              </a:ext>
            </a:extLst>
          </p:cNvSpPr>
          <p:nvPr>
            <p:ph idx="1"/>
          </p:nvPr>
        </p:nvSpPr>
        <p:spPr>
          <a:xfrm>
            <a:off x="3575050" y="273050"/>
            <a:ext cx="5111750" cy="5853430"/>
          </a:xfrm>
        </p:spPr>
        <p:txBody>
          <a:bodyPr/>
          <a:lstStyle>
            <a:lvl1pPr>
              <a:defRPr lang="en-US" sz="3200"/>
            </a:lvl1pPr>
            <a:lvl2pPr>
              <a:defRPr lang="en-US" sz="2800"/>
            </a:lvl2pPr>
            <a:lvl3pPr>
              <a:defRPr lang="en-US" sz="2400"/>
            </a:lvl3pPr>
            <a:lvl4pPr>
              <a:defRPr lang="en-US" sz="2000"/>
            </a:lvl4pPr>
            <a:lvl5pPr>
              <a:defRPr lang="en-US" sz="2000"/>
            </a:lvl5pPr>
            <a:lvl6pPr>
              <a:defRPr lang="en-US" sz="2000"/>
            </a:lvl6pPr>
            <a:lvl7pPr>
              <a:defRPr lang="en-US" sz="2000"/>
            </a:lvl7pPr>
            <a:lvl8pPr>
              <a:defRPr lang="en-US" sz="2000"/>
            </a:lvl8pPr>
            <a:lvl9pPr>
              <a:defRPr lang="en-US" sz="2000"/>
            </a:lvl9pPr>
          </a:lstStyle>
          <a:p>
            <a:pPr>
              <a:defRPr lang="en-US"/>
            </a:pPr>
            <a:r>
              <a:t>Click to edit Master text styles</a:t>
            </a:r>
          </a:p>
          <a:p>
            <a:pPr lvl="1">
              <a:defRPr lang="en-US"/>
            </a:pPr>
            <a:r>
              <a:t>Second level</a:t>
            </a:r>
          </a:p>
          <a:p>
            <a:pPr lvl="2">
              <a:defRPr lang="en-US"/>
            </a:pPr>
            <a:r>
              <a:t>Third level</a:t>
            </a:r>
          </a:p>
          <a:p>
            <a:pPr lvl="3">
              <a:defRPr lang="en-US"/>
            </a:pPr>
            <a:r>
              <a:t>Fourth level</a:t>
            </a:r>
          </a:p>
          <a:p>
            <a:pPr lvl="4">
              <a:defRPr lang="en-US"/>
            </a:pPr>
            <a:r>
              <a:t>Fifth level</a:t>
            </a:r>
          </a:p>
        </p:txBody>
      </p:sp>
      <p:sp>
        <p:nvSpPr>
          <p:cNvPr id="4" name="Text Placeholder 3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bZnJWx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1AgAAFIVAACwJQAAEAAAACYAAAAIAAAAAYAAAAAAAAA="/>
              </a:ext>
            </a:extLst>
          </p:cNvSpPr>
          <p:nvPr>
            <p:ph idx="2"/>
          </p:nvPr>
        </p:nvSpPr>
        <p:spPr>
          <a:xfrm>
            <a:off x="457200" y="1435100"/>
            <a:ext cx="3008630" cy="4691380"/>
          </a:xfrm>
        </p:spPr>
        <p:txBody>
          <a:bodyPr/>
          <a:lstStyle>
            <a:lvl1pPr marL="0" indent="0">
              <a:buNone/>
              <a:defRPr lang="en-US" sz="1400"/>
            </a:lvl1pPr>
            <a:lvl2pPr marL="457200" indent="0">
              <a:buNone/>
              <a:defRPr lang="en-US" sz="1200"/>
            </a:lvl2pPr>
            <a:lvl3pPr marL="914400" indent="0">
              <a:buNone/>
              <a:defRPr lang="en-US" sz="1000"/>
            </a:lvl3pPr>
            <a:lvl4pPr marL="1371600" indent="0">
              <a:buNone/>
              <a:defRPr lang="en-US" sz="900"/>
            </a:lvl4pPr>
            <a:lvl5pPr marL="1828800" indent="0">
              <a:buNone/>
              <a:defRPr lang="en-US" sz="900"/>
            </a:lvl5pPr>
            <a:lvl6pPr marL="2286000" indent="0">
              <a:buNone/>
              <a:defRPr lang="en-US" sz="900"/>
            </a:lvl6pPr>
            <a:lvl7pPr marL="2743200" indent="0">
              <a:buNone/>
              <a:defRPr lang="en-US" sz="900"/>
            </a:lvl7pPr>
            <a:lvl8pPr marL="3200400" indent="0">
              <a:buNone/>
              <a:defRPr lang="en-US" sz="900"/>
            </a:lvl8pPr>
            <a:lvl9pPr marL="3657600" indent="0">
              <a:buNone/>
              <a:defRPr lang="en-US" sz="900"/>
            </a:lvl9pPr>
          </a:lstStyle>
          <a:p>
            <a:pPr>
              <a:defRPr lang="en-US"/>
            </a:pPr>
            <a:r>
              <a:t>Click to edit Master text styles</a:t>
            </a:r>
          </a:p>
        </p:txBody>
      </p:sp>
      <p:sp>
        <p:nvSpPr>
          <p:cNvPr id="5" name="Footer Placeholder 5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bZnJWx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BOBwAAGicAANUxAABZKQAAEAAAACYAAAAIAAAAgYAAAAAAAAA="/>
              </a:ext>
            </a:extLst>
          </p:cNvSpPr>
          <p:nvPr>
            <p:ph type="ftr" sz="quarter" idx="11"/>
          </p:nvPr>
        </p:nvSpPr>
        <p:spPr>
          <a:xfrm>
            <a:off x="1187450" y="6356350"/>
            <a:ext cx="6913245" cy="365125"/>
          </a:xfrm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 lang="en-US"/>
            </a:pPr>
            <a:endParaRPr/>
          </a:p>
        </p:txBody>
      </p:sp>
      <p:sp>
        <p:nvSpPr>
          <p:cNvPr id="6" name="Slide Number Placeholder 6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bZnJWx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C3MgAAQScAAHA1AACAKQAAEAAAACYAAAAIAAAAAAAAAAAAAAA="/>
              </a:ext>
            </a:extLst>
          </p:cNvSpPr>
          <p:nvPr>
            <p:ph type="sldNum" sz="quarter" idx="12"/>
          </p:nvPr>
        </p:nvSpPr>
        <p:spPr>
          <a:xfrm>
            <a:off x="8244205" y="6381115"/>
            <a:ext cx="442595" cy="365125"/>
          </a:xfrm>
          <a:prstGeom prst="rect">
            <a:avLst/>
          </a:prstGeom>
        </p:spPr>
        <p:txBody>
          <a:bodyPr/>
          <a:lstStyle/>
          <a:p>
            <a:pPr>
              <a:defRPr lang="en-US"/>
            </a:pPr>
            <a:fld id="{43D26FEA-A4AE-8799-E06A-52CC21241607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bZnJWxMAAAAlAAAAZAAAAA0AAAAAkAAAAEgAAACQAAAASAAAAAAAAAAC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HCwAAiB0AAMcsAAAFIQAAEAAAACYAAAAIAAAAgYAAAAAAAAA="/>
              </a:ext>
            </a:extLst>
          </p:cNvSpPr>
          <p:nvPr>
            <p:ph type="title"/>
          </p:nvPr>
        </p:nvSpPr>
        <p:spPr>
          <a:xfrm>
            <a:off x="1792605" y="4800600"/>
            <a:ext cx="5486400" cy="567055"/>
          </a:xfrm>
        </p:spPr>
        <p:txBody>
          <a:bodyPr vert="horz" wrap="square" lIns="91440" tIns="45720" rIns="91440" bIns="45720" numCol="1" anchor="b">
            <a:prstTxWarp prst="textNoShape">
              <a:avLst/>
            </a:prstTxWarp>
          </a:bodyPr>
          <a:lstStyle>
            <a:lvl1pPr algn="l">
              <a:defRPr lang="en-US" sz="2000" b="1"/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  <a:lvl6pPr>
              <a:defRPr lang="en-US"/>
            </a:lvl6pPr>
            <a:lvl7pPr>
              <a:defRPr lang="en-US"/>
            </a:lvl7pPr>
            <a:lvl8pPr>
              <a:defRPr lang="en-US"/>
            </a:lvl8pPr>
            <a:lvl9pPr>
              <a:defRPr lang="en-US"/>
            </a:lvl9pPr>
          </a:lstStyle>
          <a:p>
            <a:pPr>
              <a:defRPr lang="en-US"/>
            </a:pPr>
            <a:r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bZnJWx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HCwAAxQMAAMcsAAAVHQAAEAAAACYAAAAIAAAAAYAAAAAAAAA="/>
              </a:ext>
            </a:extLst>
          </p:cNvSpPr>
          <p:nvPr>
            <p:ph type="pic" idx="1"/>
          </p:nvPr>
        </p:nvSpPr>
        <p:spPr>
          <a:xfrm>
            <a:off x="1792605" y="612775"/>
            <a:ext cx="5486400" cy="4114800"/>
          </a:xfrm>
        </p:spPr>
        <p:txBody>
          <a:bodyPr/>
          <a:lstStyle>
            <a:lvl1pPr marL="0" indent="0">
              <a:buNone/>
              <a:defRPr lang="en-US" sz="3200"/>
            </a:lvl1pPr>
            <a:lvl2pPr marL="457200" indent="0">
              <a:buNone/>
              <a:defRPr lang="en-US" sz="2800"/>
            </a:lvl2pPr>
            <a:lvl3pPr marL="914400" indent="0">
              <a:buNone/>
              <a:defRPr lang="en-US" sz="2400"/>
            </a:lvl3pPr>
            <a:lvl4pPr marL="1371600" indent="0">
              <a:buNone/>
              <a:defRPr lang="en-US" sz="2000"/>
            </a:lvl4pPr>
            <a:lvl5pPr marL="1828800" indent="0">
              <a:buNone/>
              <a:defRPr lang="en-US" sz="2000"/>
            </a:lvl5pPr>
            <a:lvl6pPr marL="2286000" indent="0">
              <a:buNone/>
              <a:defRPr lang="en-US" sz="2000"/>
            </a:lvl6pPr>
            <a:lvl7pPr marL="2743200" indent="0">
              <a:buNone/>
              <a:defRPr lang="en-US" sz="2000"/>
            </a:lvl7pPr>
            <a:lvl8pPr marL="3200400" indent="0">
              <a:buNone/>
              <a:defRPr lang="en-US" sz="2000"/>
            </a:lvl8pPr>
            <a:lvl9pPr marL="3657600" indent="0">
              <a:buNone/>
              <a:defRPr lang="en-US" sz="2000"/>
            </a:lvl9pPr>
          </a:lstStyle>
          <a:p>
            <a:pPr>
              <a:defRPr lang="en-US"/>
            </a:pPr>
            <a:endParaRPr/>
          </a:p>
        </p:txBody>
      </p:sp>
      <p:sp>
        <p:nvSpPr>
          <p:cNvPr id="4" name="Text Placeholder 3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bZnJWx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HCwAABSEAAMcsAAD4JQAAEAAAACYAAAAIAAAAAYAAAAAAAAA="/>
              </a:ext>
            </a:extLst>
          </p:cNvSpPr>
          <p:nvPr>
            <p:ph idx="2"/>
          </p:nvPr>
        </p:nvSpPr>
        <p:spPr>
          <a:xfrm>
            <a:off x="1792605" y="5367655"/>
            <a:ext cx="5486400" cy="804545"/>
          </a:xfrm>
        </p:spPr>
        <p:txBody>
          <a:bodyPr/>
          <a:lstStyle>
            <a:lvl1pPr marL="0" indent="0">
              <a:buNone/>
              <a:defRPr lang="en-US" sz="1400"/>
            </a:lvl1pPr>
            <a:lvl2pPr marL="457200" indent="0">
              <a:buNone/>
              <a:defRPr lang="en-US" sz="1200"/>
            </a:lvl2pPr>
            <a:lvl3pPr marL="914400" indent="0">
              <a:buNone/>
              <a:defRPr lang="en-US" sz="1000"/>
            </a:lvl3pPr>
            <a:lvl4pPr marL="1371600" indent="0">
              <a:buNone/>
              <a:defRPr lang="en-US" sz="900"/>
            </a:lvl4pPr>
            <a:lvl5pPr marL="1828800" indent="0">
              <a:buNone/>
              <a:defRPr lang="en-US" sz="900"/>
            </a:lvl5pPr>
            <a:lvl6pPr marL="2286000" indent="0">
              <a:buNone/>
              <a:defRPr lang="en-US" sz="900"/>
            </a:lvl6pPr>
            <a:lvl7pPr marL="2743200" indent="0">
              <a:buNone/>
              <a:defRPr lang="en-US" sz="900"/>
            </a:lvl7pPr>
            <a:lvl8pPr marL="3200400" indent="0">
              <a:buNone/>
              <a:defRPr lang="en-US" sz="900"/>
            </a:lvl8pPr>
            <a:lvl9pPr marL="3657600" indent="0">
              <a:buNone/>
              <a:defRPr lang="en-US" sz="900"/>
            </a:lvl9pPr>
          </a:lstStyle>
          <a:p>
            <a:pPr>
              <a:defRPr lang="en-US"/>
            </a:pPr>
            <a:r>
              <a:t>Click to edit Master text styles</a:t>
            </a:r>
          </a:p>
        </p:txBody>
      </p:sp>
      <p:sp>
        <p:nvSpPr>
          <p:cNvPr id="5" name="Footer Placeholder 5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bZnJWx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BOBwAAGicAANUxAABZKQAAEAAAACYAAAAIAAAAgYAAAAAAAAA="/>
              </a:ext>
            </a:extLst>
          </p:cNvSpPr>
          <p:nvPr>
            <p:ph type="ftr" sz="quarter" idx="11"/>
          </p:nvPr>
        </p:nvSpPr>
        <p:spPr>
          <a:xfrm>
            <a:off x="1187450" y="6356350"/>
            <a:ext cx="6913245" cy="365125"/>
          </a:xfrm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 lang="en-US"/>
            </a:pPr>
            <a:endParaRPr/>
          </a:p>
        </p:txBody>
      </p:sp>
      <p:sp>
        <p:nvSpPr>
          <p:cNvPr id="6" name="Slide Number Placeholder 6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bZnJWx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C3MgAAQScAAHA1AACAKQAAEAAAACYAAAAIAAAAAAAAAAAAAAA="/>
              </a:ext>
            </a:extLst>
          </p:cNvSpPr>
          <p:nvPr>
            <p:ph type="sldNum" sz="quarter" idx="12"/>
          </p:nvPr>
        </p:nvSpPr>
        <p:spPr>
          <a:xfrm>
            <a:off x="8244205" y="6381115"/>
            <a:ext cx="442595" cy="365125"/>
          </a:xfrm>
          <a:prstGeom prst="rect">
            <a:avLst/>
          </a:prstGeom>
        </p:spPr>
        <p:txBody>
          <a:bodyPr/>
          <a:lstStyle/>
          <a:p>
            <a:pPr>
              <a:defRPr lang="en-US"/>
            </a:pPr>
            <a:fld id="{53451478-36BE-10E2-F0FD-C0B75AB30695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bZnJWx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////AQAAAAAAAAAAAAAAAAAAAAAAAAAAAAAAAAAAAAAAAAAAAAAAAH9/fwDu7OEDzMzMAMDA/wB/f38AAAAAAAAAAAAAAAAAAAAAAAAAAAAhAAAAGAAAABQAAADQAgAAsQEAAHA1AAC5CAAAEAAAACYAAAAIAAAAvy8AAAAAAAA="/>
              </a:ext>
            </a:extLst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 lang="en-US"/>
            </a:pPr>
            <a:r>
              <a:t>Click to edit Master title style</a:t>
            </a:r>
          </a:p>
        </p:txBody>
      </p:sp>
      <p:sp>
        <p:nvSpPr>
          <p:cNvPr id="3" name="Text Placeholder 2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bZnJWx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////AQAAAAAAAAAAAAAAAAAAAAAAAAAAAAAAAAAAAAAAAAAAAAAAAH9/fwDu7OEDzMzMAMDA/wB/f38AAAAAAAAAAAAAAAAAAAAAAAAAAAAhAAAAGAAAABQAAADQAgAA2AkAAHA1AACwJQAAEAAAACYAAAAIAAAAPy8AAAAAAAA="/>
              </a:ext>
            </a:extLst>
          </p:cNvSpPr>
          <p:nvPr>
            <p:ph type="body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/>
          <a:p>
            <a:pPr>
              <a:defRPr lang="en-US"/>
            </a:pPr>
            <a:r>
              <a:t>Click to edit Master text styles</a:t>
            </a:r>
          </a:p>
          <a:p>
            <a:pPr lvl="1">
              <a:defRPr lang="en-US"/>
            </a:pPr>
            <a:r>
              <a:t>Second level</a:t>
            </a:r>
          </a:p>
          <a:p>
            <a:pPr lvl="2">
              <a:defRPr lang="en-US"/>
            </a:pPr>
            <a:r>
              <a:t>Third level</a:t>
            </a:r>
          </a:p>
          <a:p>
            <a:pPr lvl="3">
              <a:defRPr lang="en-US"/>
            </a:pPr>
            <a:r>
              <a:t>Fourth level</a:t>
            </a:r>
          </a:p>
          <a:p>
            <a:pPr lvl="4">
              <a:defRPr lang="en-US"/>
            </a:pPr>
            <a:r>
              <a:t>Fifth level</a:t>
            </a:r>
          </a:p>
        </p:txBody>
      </p:sp>
      <p:pic>
        <p:nvPicPr>
          <p:cNvPr id="5" name="image32.png"/>
          <p:cNvPicPr>
            <a:extLst>
              <a:ext uri="smNativeData">
                <pr:smNativeData xmlns:pr="smNativeData" xmlns:p14="http://schemas.microsoft.com/office/powerpoint/2010/main" xmlns="" val="SMDATA_15_bZnJW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4gAAADMmAADeBAAAMCoAABAAAAAmAAAACAAAAP//////////"/>
              </a:ext>
            </a:extLst>
          </p:cNvPicPr>
          <p:nvPr/>
        </p:nvPicPr>
        <p:blipFill>
          <a:blip r:embed="rId13"/>
          <a:stretch>
            <a:fillRect/>
          </a:stretch>
        </p:blipFill>
        <p:spPr>
          <a:xfrm>
            <a:off x="143510" y="6209665"/>
            <a:ext cx="647700" cy="64833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6" name="TextBox 7"/>
          <p:cNvSpPr>
            <a:extLst>
              <a:ext uri="smNativeData">
                <pr:smNativeData xmlns:pr="smNativeData" xmlns:p14="http://schemas.microsoft.com/office/powerpoint/2010/main" xmlns="" val="SMDATA_13_bZnJWxMAAAAlAAAAZAAAAE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BPgb0F////AQAAAAAAAAAAAAAAAAAAAAAAAAAAAAAAAAAAAAAAAAAAAAAAAH9/fwDu7OEDzMzMAMDA/wB/f38AAAAAAAAAAAAAAAAAAAAAAAAAAAAhAAAAGAAAABQAAABOBwAAQScAAEYyAACBKQAAACAAACYAAAAIAAAA//////////8="/>
              </a:ext>
            </a:extLst>
          </p:cNvSpPr>
          <p:nvPr/>
        </p:nvSpPr>
        <p:spPr>
          <a:xfrm>
            <a:off x="162518" y="6381115"/>
            <a:ext cx="8805544" cy="36576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/>
            </a:pPr>
            <a:r>
              <a:rPr dirty="0" smtClean="0">
                <a:solidFill>
                  <a:schemeClr val="bg1">
                    <a:lumMod val="75000"/>
                  </a:schemeClr>
                </a:solidFill>
              </a:rPr>
              <a:t>NOOS annual meeting 2018 </a:t>
            </a:r>
            <a:r>
              <a:rPr dirty="0">
                <a:solidFill>
                  <a:schemeClr val="bg1">
                    <a:lumMod val="75000"/>
                  </a:schemeClr>
                </a:solidFill>
              </a:rPr>
              <a:t>| </a:t>
            </a:r>
            <a:r>
              <a:rPr dirty="0" smtClean="0">
                <a:solidFill>
                  <a:schemeClr val="bg1">
                    <a:lumMod val="75000"/>
                  </a:schemeClr>
                </a:solidFill>
              </a:rPr>
              <a:t>19-21 Nov </a:t>
            </a:r>
            <a:r>
              <a:rPr dirty="0">
                <a:solidFill>
                  <a:schemeClr val="bg1">
                    <a:lumMod val="75000"/>
                  </a:schemeClr>
                </a:solidFill>
              </a:rPr>
              <a:t>2018, </a:t>
            </a:r>
            <a:r>
              <a:rPr dirty="0" smtClean="0">
                <a:solidFill>
                  <a:schemeClr val="bg1">
                    <a:lumMod val="75000"/>
                  </a:schemeClr>
                </a:solidFill>
              </a:rPr>
              <a:t>Brussels</a:t>
            </a:r>
            <a:endParaRPr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7" name="Picture1"/>
          <p:cNvPicPr>
            <a:picLocks noChangeAspect="1"/>
            <a:extLst>
              <a:ext uri="smNativeData">
                <pr:smNativeData xmlns:pr="smNativeData" xmlns:p14="http://schemas.microsoft.com/office/powerpoint/2010/main" xmlns="" val="SMDATA_15_bZnJWxMAAAAlAAAAEQAAAC8B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BAmMkeqfG9P05h2Shqzv4/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TAUAADcmAABFCQAAMCoAAAAAAAAmAAAACAAAAP//////////"/>
              </a:ext>
            </a:extLst>
          </p:cNvPicPr>
          <p:nvPr/>
        </p:nvPicPr>
        <p:blipFill>
          <a:blip r:embed="rId14"/>
          <a:stretch>
            <a:fillRect/>
          </a:stretch>
        </p:blipFill>
        <p:spPr>
          <a:xfrm>
            <a:off x="861060" y="6212205"/>
            <a:ext cx="645795" cy="645795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marL="0" marR="0" indent="0" algn="ctr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4400" b="0" i="0" u="none" strike="noStrike" kern="1" spc="0" baseline="0">
          <a:solidFill>
            <a:schemeClr val="accent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1pPr>
      <a:lvl2pPr marL="457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8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2pPr>
      <a:lvl3pPr marL="914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8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3pPr>
      <a:lvl4pPr marL="1371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8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4pPr>
      <a:lvl5pPr marL="18288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8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5pPr>
      <a:lvl6pPr marL="22860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8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6pPr>
      <a:lvl7pPr marL="2743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8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7pPr>
      <a:lvl8pPr marL="3200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8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8pPr>
      <a:lvl9pPr marL="3657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8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9pPr>
    </p:titleStyle>
    <p:bodyStyle>
      <a:lvl1pPr marL="342900" marR="0" indent="-342900" algn="l" defTabSz="914400">
        <a:lnSpc>
          <a:spcPct val="100000"/>
        </a:lnSpc>
        <a:spcBef>
          <a:spcPts val="765"/>
        </a:spcBef>
        <a:spcAft>
          <a:spcPts val="0"/>
        </a:spcAft>
        <a:buClrTx/>
        <a:buSzTx/>
        <a:buFont typeface="Arial" pitchFamily="1" charset="0"/>
        <a:buChar char="•"/>
        <a:tabLst/>
        <a:defRPr lang="en-US" sz="32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1pPr>
      <a:lvl2pPr marL="742950" marR="0" indent="-285750" algn="l" defTabSz="914400">
        <a:lnSpc>
          <a:spcPct val="100000"/>
        </a:lnSpc>
        <a:spcBef>
          <a:spcPts val="670"/>
        </a:spcBef>
        <a:spcAft>
          <a:spcPts val="0"/>
        </a:spcAft>
        <a:buClrTx/>
        <a:buSzTx/>
        <a:buFont typeface="Arial" pitchFamily="1" charset="0"/>
        <a:buChar char="–"/>
        <a:tabLst/>
        <a:defRPr lang="en-US" sz="28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2pPr>
      <a:lvl3pPr marL="1143000" marR="0" indent="-228600" algn="l" defTabSz="914400">
        <a:lnSpc>
          <a:spcPct val="100000"/>
        </a:lnSpc>
        <a:spcBef>
          <a:spcPts val="575"/>
        </a:spcBef>
        <a:spcAft>
          <a:spcPts val="0"/>
        </a:spcAft>
        <a:buClrTx/>
        <a:buSzTx/>
        <a:buFont typeface="Arial" pitchFamily="1" charset="0"/>
        <a:buChar char="•"/>
        <a:tabLst/>
        <a:defRPr lang="en-US" sz="24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3pPr>
      <a:lvl4pPr marL="1600200" marR="0" indent="-228600" algn="l" defTabSz="914400">
        <a:lnSpc>
          <a:spcPct val="100000"/>
        </a:lnSpc>
        <a:spcBef>
          <a:spcPts val="480"/>
        </a:spcBef>
        <a:spcAft>
          <a:spcPts val="0"/>
        </a:spcAft>
        <a:buClrTx/>
        <a:buSzTx/>
        <a:buFont typeface="Arial" pitchFamily="1" charset="0"/>
        <a:buChar char="–"/>
        <a:tabLst/>
        <a:defRPr lang="en-US" sz="20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4pPr>
      <a:lvl5pPr marL="2057400" marR="0" indent="-228600" algn="l" defTabSz="914400">
        <a:lnSpc>
          <a:spcPct val="100000"/>
        </a:lnSpc>
        <a:spcBef>
          <a:spcPts val="480"/>
        </a:spcBef>
        <a:spcAft>
          <a:spcPts val="0"/>
        </a:spcAft>
        <a:buClrTx/>
        <a:buSzTx/>
        <a:buFont typeface="Arial" pitchFamily="1" charset="0"/>
        <a:buChar char="»"/>
        <a:tabLst/>
        <a:defRPr lang="en-US" sz="20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5pPr>
      <a:lvl6pPr marL="2514600" marR="0" indent="-22860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itchFamily="1" charset="0"/>
        <a:buChar char="•"/>
        <a:tabLst/>
        <a:defRPr lang="en-US" sz="20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6pPr>
      <a:lvl7pPr marL="2971800" marR="0" indent="-22860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itchFamily="1" charset="0"/>
        <a:buChar char="•"/>
        <a:tabLst/>
        <a:defRPr lang="en-US" sz="20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7pPr>
      <a:lvl8pPr marL="3429000" marR="0" indent="-22860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itchFamily="1" charset="0"/>
        <a:buChar char="•"/>
        <a:tabLst/>
        <a:defRPr lang="en-US" sz="20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8pPr>
      <a:lvl9pPr marL="3886200" marR="0" indent="-22860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itchFamily="1" charset="0"/>
        <a:buChar char="•"/>
        <a:tabLst/>
        <a:defRPr lang="en-US" sz="20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9pPr>
    </p:bodyStyle>
    <p:otherStyle>
      <a:lvl1pPr marL="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8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1pPr>
      <a:lvl2pPr marL="457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8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2pPr>
      <a:lvl3pPr marL="914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8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3pPr>
      <a:lvl4pPr marL="1371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8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4pPr>
      <a:lvl5pPr marL="18288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8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5pPr>
      <a:lvl6pPr marL="22860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8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6pPr>
      <a:lvl7pPr marL="2743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8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7pPr>
      <a:lvl8pPr marL="3200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8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8pPr>
      <a:lvl9pPr marL="3657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8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7.png"/><Relationship Id="rId7" Type="http://schemas.openxmlformats.org/officeDocument/2006/relationships/hyperlink" Target="https://www.google.be/url?sa=i&amp;rct=j&amp;q=&amp;esrc=s&amp;source=images&amp;cd=&amp;cad=rja&amp;uact=8&amp;ved=2ahUKEwjEhIm1rfDYAhXIUlAKHQJyAdgQjRx6BAgAEAY&amp;url=https://www.architonic.com/en/products/control-room-furniture/0/3221412/1&amp;psig=AOvVaw3A8g5zKTbavLO7Qmpn3oZo&amp;ust=1516874862927883" TargetMode="Externa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7.png"/><Relationship Id="rId7" Type="http://schemas.openxmlformats.org/officeDocument/2006/relationships/hyperlink" Target="https://www.google.be/url?sa=i&amp;rct=j&amp;q=&amp;esrc=s&amp;source=images&amp;cd=&amp;cad=rja&amp;uact=8&amp;ved=2ahUKEwjEhIm1rfDYAhXIUlAKHQJyAdgQjRx6BAgAEAY&amp;url=https://www.architonic.com/en/products/control-room-furniture/0/3221412/1&amp;psig=AOvVaw3A8g5zKTbavLO7Qmpn3oZo&amp;ust=1516874862927883" TargetMode="Externa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Relationship Id="rId9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7.png"/><Relationship Id="rId7" Type="http://schemas.openxmlformats.org/officeDocument/2006/relationships/hyperlink" Target="https://www.google.be/url?sa=i&amp;rct=j&amp;q=&amp;esrc=s&amp;source=images&amp;cd=&amp;cad=rja&amp;uact=8&amp;ved=2ahUKEwjEhIm1rfDYAhXIUlAKHQJyAdgQjRx6BAgAEAY&amp;url=https://www.architonic.com/en/products/control-room-furniture/0/3221412/1&amp;psig=AOvVaw3A8g5zKTbavLO7Qmpn3oZo&amp;ust=1516874862927883" TargetMode="Externa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Relationship Id="rId9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7.png"/><Relationship Id="rId7" Type="http://schemas.openxmlformats.org/officeDocument/2006/relationships/hyperlink" Target="https://www.google.be/url?sa=i&amp;rct=j&amp;q=&amp;esrc=s&amp;source=images&amp;cd=&amp;cad=rja&amp;uact=8&amp;ved=2ahUKEwjEhIm1rfDYAhXIUlAKHQJyAdgQjRx6BAgAEAY&amp;url=https://www.architonic.com/en/products/control-room-furniture/0/3221412/1&amp;psig=AOvVaw3A8g5zKTbavLO7Qmpn3oZo&amp;ust=1516874862927883" TargetMode="External"/><Relationship Id="rId12" Type="http://schemas.openxmlformats.org/officeDocument/2006/relationships/image" Target="../media/image3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jpeg"/><Relationship Id="rId11" Type="http://schemas.openxmlformats.org/officeDocument/2006/relationships/image" Target="../media/image34.png"/><Relationship Id="rId5" Type="http://schemas.openxmlformats.org/officeDocument/2006/relationships/image" Target="../media/image29.jpeg"/><Relationship Id="rId10" Type="http://schemas.openxmlformats.org/officeDocument/2006/relationships/image" Target="../media/image23.gif"/><Relationship Id="rId4" Type="http://schemas.openxmlformats.org/officeDocument/2006/relationships/image" Target="../media/image28.jpeg"/><Relationship Id="rId9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7.png"/><Relationship Id="rId7" Type="http://schemas.openxmlformats.org/officeDocument/2006/relationships/hyperlink" Target="https://www.google.be/url?sa=i&amp;rct=j&amp;q=&amp;esrc=s&amp;source=images&amp;cd=&amp;cad=rja&amp;uact=8&amp;ved=2ahUKEwjEhIm1rfDYAhXIUlAKHQJyAdgQjRx6BAgAEAY&amp;url=https://www.architonic.com/en/products/control-room-furniture/0/3221412/1&amp;psig=AOvVaw3A8g5zKTbavLO7Qmpn3oZo&amp;ust=1516874862927883" TargetMode="Externa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jpeg"/><Relationship Id="rId11" Type="http://schemas.openxmlformats.org/officeDocument/2006/relationships/image" Target="../media/image23.gif"/><Relationship Id="rId5" Type="http://schemas.openxmlformats.org/officeDocument/2006/relationships/image" Target="../media/image29.jpeg"/><Relationship Id="rId10" Type="http://schemas.openxmlformats.org/officeDocument/2006/relationships/image" Target="../media/image34.png"/><Relationship Id="rId4" Type="http://schemas.openxmlformats.org/officeDocument/2006/relationships/image" Target="../media/image28.jpeg"/><Relationship Id="rId9" Type="http://schemas.openxmlformats.org/officeDocument/2006/relationships/image" Target="../media/image36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13" Type="http://schemas.openxmlformats.org/officeDocument/2006/relationships/image" Target="../media/image39.png"/><Relationship Id="rId3" Type="http://schemas.openxmlformats.org/officeDocument/2006/relationships/image" Target="../media/image27.png"/><Relationship Id="rId7" Type="http://schemas.openxmlformats.org/officeDocument/2006/relationships/hyperlink" Target="https://www.google.be/url?sa=i&amp;rct=j&amp;q=&amp;esrc=s&amp;source=images&amp;cd=&amp;cad=rja&amp;uact=8&amp;ved=2ahUKEwjEhIm1rfDYAhXIUlAKHQJyAdgQjRx6BAgAEAY&amp;url=https://www.architonic.com/en/products/control-room-furniture/0/3221412/1&amp;psig=AOvVaw3A8g5zKTbavLO7Qmpn3oZo&amp;ust=1516874862927883" TargetMode="External"/><Relationship Id="rId12" Type="http://schemas.openxmlformats.org/officeDocument/2006/relationships/image" Target="../media/image23.gif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jpeg"/><Relationship Id="rId11" Type="http://schemas.openxmlformats.org/officeDocument/2006/relationships/image" Target="../media/image38.png"/><Relationship Id="rId5" Type="http://schemas.openxmlformats.org/officeDocument/2006/relationships/image" Target="../media/image29.jpeg"/><Relationship Id="rId10" Type="http://schemas.openxmlformats.org/officeDocument/2006/relationships/image" Target="../media/image33.png"/><Relationship Id="rId4" Type="http://schemas.openxmlformats.org/officeDocument/2006/relationships/image" Target="../media/image28.jpeg"/><Relationship Id="rId9" Type="http://schemas.openxmlformats.org/officeDocument/2006/relationships/image" Target="../media/image37.png"/><Relationship Id="rId14" Type="http://schemas.openxmlformats.org/officeDocument/2006/relationships/image" Target="../media/image40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13" Type="http://schemas.openxmlformats.org/officeDocument/2006/relationships/image" Target="../media/image39.png"/><Relationship Id="rId18" Type="http://schemas.openxmlformats.org/officeDocument/2006/relationships/image" Target="../media/image48.png"/><Relationship Id="rId3" Type="http://schemas.openxmlformats.org/officeDocument/2006/relationships/image" Target="../media/image27.png"/><Relationship Id="rId7" Type="http://schemas.openxmlformats.org/officeDocument/2006/relationships/hyperlink" Target="https://www.google.be/url?sa=i&amp;rct=j&amp;q=&amp;esrc=s&amp;source=images&amp;cd=&amp;cad=rja&amp;uact=8&amp;ved=2ahUKEwjEhIm1rfDYAhXIUlAKHQJyAdgQjRx6BAgAEAY&amp;url=https://www.architonic.com/en/products/control-room-furniture/0/3221412/1&amp;psig=AOvVaw3A8g5zKTbavLO7Qmpn3oZo&amp;ust=1516874862927883" TargetMode="External"/><Relationship Id="rId12" Type="http://schemas.openxmlformats.org/officeDocument/2006/relationships/image" Target="../media/image23.gif"/><Relationship Id="rId17" Type="http://schemas.openxmlformats.org/officeDocument/2006/relationships/image" Target="../media/image47.png"/><Relationship Id="rId2" Type="http://schemas.openxmlformats.org/officeDocument/2006/relationships/image" Target="../media/image26.png"/><Relationship Id="rId16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jpeg"/><Relationship Id="rId11" Type="http://schemas.openxmlformats.org/officeDocument/2006/relationships/image" Target="../media/image43.png"/><Relationship Id="rId5" Type="http://schemas.openxmlformats.org/officeDocument/2006/relationships/image" Target="../media/image29.jpeg"/><Relationship Id="rId15" Type="http://schemas.openxmlformats.org/officeDocument/2006/relationships/image" Target="../media/image45.png"/><Relationship Id="rId10" Type="http://schemas.openxmlformats.org/officeDocument/2006/relationships/image" Target="../media/image42.jpeg"/><Relationship Id="rId4" Type="http://schemas.openxmlformats.org/officeDocument/2006/relationships/image" Target="../media/image28.jpeg"/><Relationship Id="rId9" Type="http://schemas.openxmlformats.org/officeDocument/2006/relationships/image" Target="../media/image41.png"/><Relationship Id="rId14" Type="http://schemas.openxmlformats.org/officeDocument/2006/relationships/image" Target="../media/image4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gi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3.gif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bZnJWx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CIgY2gMAAAAEAAAAAAAAAAAAAAAAAAAAAAAAAAeAAAAaAAAAAAAAAAAAAAAAAAAAAAAAAAAAAAAECcAABAnAAAAAAAAAAAAAAAAAAAAAAAAAAAAAAAAAAAAAAAAAAAAABQAAAAAAAAAwMD/AAAAAABkAAAAMgAAAAAAAABkAAAAAAAAAH9/fwAKAAAAHwAAAFQAAABPgb0F////AQAAAAAAAAAAAAAAAAAAAAAAAAAAAAAAAAAAAAAAAAAAAAAAAn9/fwDu7OEDzMzMAMDA/wB/f38AAAAAAAAAAAAAAAAAAAAAAAAAAAAhAAAAGAAAABQAAAA0BAAAjQMAAAQ0AACYDAAAEAAAACYAAAAIAAAAAaAAAAAAAAA="/>
              </a:ext>
            </a:extLst>
          </p:cNvSpPr>
          <p:nvPr>
            <p:ph type="ctrTitle"/>
          </p:nvPr>
        </p:nvSpPr>
        <p:spPr>
          <a:xfrm>
            <a:off x="683260" y="577215"/>
            <a:ext cx="7772400" cy="1470025"/>
          </a:xfrm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>
            <a:lvl1pPr>
              <a:defRPr lang="en-US"/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  <a:lvl6pPr>
              <a:defRPr lang="en-US"/>
            </a:lvl6pPr>
            <a:lvl7pPr>
              <a:defRPr lang="en-US"/>
            </a:lvl7pPr>
            <a:lvl8pPr>
              <a:defRPr lang="en-US"/>
            </a:lvl8pPr>
            <a:lvl9pPr>
              <a:defRPr lang="en-US"/>
            </a:lvl9pPr>
          </a:lstStyle>
          <a:p>
            <a:pPr>
              <a:defRPr lang="en-US"/>
            </a:pPr>
            <a:r>
              <a:rPr lang="en-GB" sz="3600" dirty="0"/>
              <a:t>NOOS-Drift </a:t>
            </a:r>
            <a:r>
              <a:rPr dirty="0"/>
              <a:t/>
            </a:r>
            <a:br>
              <a:rPr dirty="0"/>
            </a:br>
            <a:r>
              <a:rPr lang="en-GB" sz="2790" dirty="0"/>
              <a:t>A transnational multi-models ensemble system to assess and improve drift forecast accuracy in the European North West Continental Shelf Seas</a:t>
            </a:r>
            <a:r>
              <a:rPr dirty="0"/>
              <a:t/>
            </a:r>
            <a:br>
              <a:rPr dirty="0"/>
            </a:br>
            <a:endParaRPr dirty="0"/>
          </a:p>
        </p:txBody>
      </p:sp>
      <p:pic>
        <p:nvPicPr>
          <p:cNvPr id="3" name="image32.png"/>
          <p:cNvPicPr>
            <a:extLst>
              <a:ext uri="smNativeData">
                <pr:smNativeData xmlns:pr="smNativeData" xmlns:p14="http://schemas.microsoft.com/office/powerpoint/2010/main" xmlns="" val="SMDATA_15_bZnJW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DwjeUC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qQAAAL0NAAANEQAA5h8AABAAAAAmAAAACAAAAP//////////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107315" y="2233295"/>
            <a:ext cx="2664460" cy="295211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4" name="image31.png"/>
          <p:cNvPicPr>
            <a:picLocks noChangeAspect="1"/>
            <a:extLst>
              <a:ext uri="smNativeData">
                <pr:smNativeData xmlns:pr="smNativeData" xmlns:p14="http://schemas.microsoft.com/office/powerpoint/2010/main" xmlns="" val="SMDATA_15_bZnJWx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BuAAAADAAAABAAAAASXTHgJBIFQAAAAAAAAPC/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PCgAAL4NAADZNQAADxIAABAAAAAmAAAACAAAAP//////////"/>
              </a:ext>
            </a:extLst>
          </p:cNvPicPr>
          <p:nvPr/>
        </p:nvPicPr>
        <p:blipFill>
          <a:blip r:embed="rId3"/>
          <a:stretch>
            <a:fillRect/>
          </a:stretch>
        </p:blipFill>
        <p:spPr>
          <a:xfrm>
            <a:off x="6540500" y="2233930"/>
            <a:ext cx="2212975" cy="70167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" name="image27.png"/>
          <p:cNvPicPr>
            <a:picLocks noChangeAspect="1"/>
            <a:extLst>
              <a:ext uri="smNativeData">
                <pr:smNativeData xmlns:pr="smNativeData" xmlns:p14="http://schemas.microsoft.com/office/powerpoint/2010/main" xmlns="" val="SMDATA_15_bZnJWx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D/////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wCYAAL8bAAB5NgAANSAAABAAAAAmAAAACAAAAP//////////"/>
              </a:ext>
            </a:extLst>
          </p:cNvPicPr>
          <p:nvPr/>
        </p:nvPicPr>
        <p:blipFill>
          <a:blip r:embed="rId4"/>
          <a:stretch>
            <a:fillRect/>
          </a:stretch>
        </p:blipFill>
        <p:spPr>
          <a:xfrm>
            <a:off x="6299200" y="4510405"/>
            <a:ext cx="2555875" cy="72517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6" name="image23.png"/>
          <p:cNvPicPr>
            <a:picLocks noChangeAspect="1"/>
            <a:extLst>
              <a:ext uri="smNativeData">
                <pr:smNativeData xmlns:pr="smNativeData" xmlns:p14="http://schemas.microsoft.com/office/powerpoint/2010/main" xmlns="" val="SMDATA_15_bZnJWx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Dgj04D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iCsAAOoTAABJMgAAqxoAABAAAAAmAAAACAAAAP//////////"/>
              </a:ext>
            </a:extLst>
          </p:cNvPicPr>
          <p:nvPr/>
        </p:nvPicPr>
        <p:blipFill>
          <a:blip r:embed="rId5"/>
          <a:stretch>
            <a:fillRect/>
          </a:stretch>
        </p:blipFill>
        <p:spPr>
          <a:xfrm>
            <a:off x="7076440" y="3237230"/>
            <a:ext cx="1097915" cy="109791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7" name="Rectangle 4"/>
          <p:cNvSpPr>
            <a:extLst>
              <a:ext uri="smNativeData">
                <pr:smNativeData xmlns:pr="smNativeData" xmlns:p14="http://schemas.microsoft.com/office/powerpoint/2010/main" xmlns="" val="SMDATA_13_bZnJWxMAAAAlAAAAZAAAAE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Ghhcj0MAAAAEAAAAAAAAAAAAAAAAAAAAAAAAAAeAAAAaAAAAAAAAAAAAAAAAAAAAAAAAAAAAAAAECcAABAnAAAAAAAAAAAAAAAAAAAAAAAAAAAAAAAAAAAAAAAAAAAAABQAAAAAAAAAwMD/AAAAAABkAAAAMgAAAAAAAABkAAAAAAAAAH9/fwAKAAAAHwAAAFQAAABPgb0F////AQAAAAAAAAAAAAAAAAAAAAAAAAAAAAAAAAAAAAAAAAAAAAAAAn9/fwDu7OEDzMzMAMDA/wB/f38AAAAAAAAAAAAAAAAAAAAAAAAAAAAhAAAAGAAAABQAAAAAAAAAAAAAAEA4AADQAgAAECAAACYAAAAIAAAA//////////8="/>
              </a:ext>
            </a:extLst>
          </p:cNvSpPr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/>
            </a:pPr>
            <a:r>
              <a:rPr lang="en-GB" sz="1100">
                <a:solidFill>
                  <a:srgbClr val="000000"/>
                </a:solidFill>
                <a:latin typeface="Arial" pitchFamily="1" charset="0"/>
                <a:ea typeface="Calibri" pitchFamily="2" charset="0"/>
                <a:cs typeface="Calibri" pitchFamily="2" charset="0"/>
              </a:rPr>
              <a:t> </a:t>
            </a:r>
            <a:endParaRPr lang="en-GB">
              <a:latin typeface="Arial" pitchFamily="1" charset="0"/>
              <a:ea typeface="Calibri" pitchFamily="2" charset="0"/>
              <a:cs typeface="Arial" pitchFamily="1" charset="0"/>
            </a:endParaRPr>
          </a:p>
        </p:txBody>
      </p:sp>
      <p:sp>
        <p:nvSpPr>
          <p:cNvPr id="8" name="Rectangle 5"/>
          <p:cNvSpPr>
            <a:extLst>
              <a:ext uri="smNativeData">
                <pr:smNativeData xmlns:pr="smNativeData" xmlns:p14="http://schemas.microsoft.com/office/powerpoint/2010/main" xmlns="" val="SMDATA_13_bZnJWxMAAAAlAAAAZAAAAE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B0BAWAMAAAAEAAAAAAAAAAAAAAAAAAAAAAAAAAeAAAAaAAAAAAAAAAAAAAAAAAAAAAAAAAAAAAAECcAABAnAAAAAAAAAAAAAAAAAAAAAAAAAAAAAAAAAAAAAAAAAAAAABQAAAAAAAAAwMD/AAAAAABkAAAAMgAAAAAAAABkAAAAAAAAAH9/fwAKAAAAHwAAAFQAAABPgb0F////AQAAAAAAAAAAAAAAAAAAAAAAAAAAAAAAAAAAAAAAAAAAAAAAAn9/fwDu7OEDzMzMAMDA/wB/f38AAAAAAAAAAAAAAAAAAAAAAAAAAAAhAAAAGAAAABQAAAAAAAAA7wIAAEA4AADvAgAAECAAACYAAAAIAAAA//////////8="/>
              </a:ext>
            </a:extLst>
          </p:cNvSpPr>
          <p:nvPr/>
        </p:nvSpPr>
        <p:spPr>
          <a:xfrm>
            <a:off x="0" y="476885"/>
            <a:ext cx="9144000" cy="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/>
            </a:pPr>
            <a:r>
              <a:rPr lang="en-GB" sz="1100">
                <a:solidFill>
                  <a:srgbClr val="000000"/>
                </a:solidFill>
                <a:latin typeface="Arial" pitchFamily="1" charset="0"/>
                <a:ea typeface="Calibri" pitchFamily="2" charset="0"/>
                <a:cs typeface="Calibri" pitchFamily="2" charset="0"/>
              </a:rPr>
              <a:t>	 </a:t>
            </a:r>
            <a:endParaRPr lang="en-GB">
              <a:latin typeface="Arial" pitchFamily="1" charset="0"/>
              <a:ea typeface="Calibri" pitchFamily="2" charset="0"/>
              <a:cs typeface="Arial" pitchFamily="1" charset="0"/>
            </a:endParaRPr>
          </a:p>
        </p:txBody>
      </p:sp>
      <p:sp>
        <p:nvSpPr>
          <p:cNvPr id="9" name="Rectangle 6"/>
          <p:cNvSpPr>
            <a:extLst>
              <a:ext uri="smNativeData">
                <pr:smNativeData xmlns:pr="smNativeData" xmlns:p14="http://schemas.microsoft.com/office/powerpoint/2010/main" xmlns="" val="SMDATA_13_bZnJWxMAAAAlAAAAZAAAAE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BPgb0F////AQAAAAAAAAAAAAAAAAAAAAAAAAAAAAAAAAAAAAAAAAAAAAAAAn9/fwDu7OEDzMzMAMDA/wB/f38AAAAAAAAAAAAAAAAAAAAAAAAAAAAhAAAAGAAAABQAAAAAAAAAggYAAEA4AACCBgAAECAAACYAAAAIAAAA//////////8="/>
              </a:ext>
            </a:extLst>
          </p:cNvSpPr>
          <p:nvPr/>
        </p:nvSpPr>
        <p:spPr>
          <a:xfrm>
            <a:off x="0" y="1057910"/>
            <a:ext cx="9144000" cy="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/>
            </a:pPr>
            <a:r>
              <a:rPr lang="en-GB" sz="1100">
                <a:solidFill>
                  <a:srgbClr val="000000"/>
                </a:solidFill>
                <a:latin typeface="Arial" pitchFamily="1" charset="0"/>
                <a:ea typeface="Calibri" pitchFamily="2" charset="0"/>
                <a:cs typeface="Calibri" pitchFamily="2" charset="0"/>
              </a:rPr>
              <a:t>	</a:t>
            </a:r>
            <a:endParaRPr lang="en-GB">
              <a:latin typeface="Arial" pitchFamily="1" charset="0"/>
              <a:ea typeface="Calibri" pitchFamily="2" charset="0"/>
              <a:cs typeface="Arial" pitchFamily="1" charset="0"/>
            </a:endParaRPr>
          </a:p>
        </p:txBody>
      </p:sp>
      <p:sp>
        <p:nvSpPr>
          <p:cNvPr id="10" name="Rectangle 7"/>
          <p:cNvSpPr>
            <a:extLst>
              <a:ext uri="smNativeData">
                <pr:smNativeData xmlns:pr="smNativeData" xmlns:p14="http://schemas.microsoft.com/office/powerpoint/2010/main" xmlns="" val="SMDATA_13_bZnJWxMAAAAlAAAAZAAAAA0AAAAAkAAAAEgAAACQAAAASAAAAAAAAAABAAAAAAAAAAEAAABQAAAAAAAAAAAA4D8AAAAAAADgPwAAAAAAAOA/AAAAAAAA4D8AAAAAAADgPwAAAAAAAOA/AAAAAAAA4D8AAAAAAADgPwAAAAAAAOA/AAAAAAAA4D8CAAAAjAAAAAEAAAAAAAAA////CP///wgAAAAAAAAAAAAAAAAAAAAAAAAAAAAAAAAAAAAAZAAAAAEAAABAAAAAAAAAAAAAAAAAAAAAAAAAAAAAAAAAAAAAAAAAAAAAAAAAAAAAAAAAAAAAAAAAAAAAAAAAAAAAAAAAAAAAAAAAAAAAAAAAAAAAAAAAAAAAAAAAAAAAFAAAADwAAAAAAAAAAAAAADtgjAAo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Vd/woMAAAAEAAAAAAAAAAAAAAAAAAAAAAAAAAeAAAAaAAAAAAAAAAAAAAAAAAAAAAAAAAAAAAAECcAABAnAAAAAAAAAAAAAAAAAAAAAAAAAAAAAAAAAAAAAAAAAAAAABQAAAAAAAAAwMD/AAAAAABkAAAAMgAAAAAAAABkAAAAAAAAAH9/fwAKAAAAHwAAAFQAAAD///8B////AQAAAAAAAAAAAAAAAAAAAAAAAAAAAAAAAAAAAAAAAAAAO2CMAH9/fwDu7OEDzMzMAMDA/wB/f38AAAAAAAAAAAAAAAAAAAAAAAAAAAAhAAAAGAAAABQAAACpAAAAfCUAAEM2AAAwKgAAEAAAACYAAAAIAAAA//////////8="/>
              </a:ext>
            </a:extLst>
          </p:cNvSpPr>
          <p:nvPr/>
        </p:nvSpPr>
        <p:spPr>
          <a:xfrm>
            <a:off x="107315" y="6093460"/>
            <a:ext cx="8713470" cy="76454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ctr"/>
          <a:lstStyle/>
          <a:p>
            <a:pPr algn="ctr">
              <a:defRPr lang="en-US">
                <a:solidFill>
                  <a:srgbClr val="FFFFFF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endParaRPr/>
          </a:p>
        </p:txBody>
      </p:sp>
      <p:sp>
        <p:nvSpPr>
          <p:cNvPr id="11" name="Subtitle 2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bZnJWx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BPgb0F////AQAAAAAAAAAAAAAAAAAAAAAAAAAAAAAAAAAAAAAAAAAAAAAAAn9/fwDu7OEDzMzMAMDA/wB/f38AAAAAAAAAAAAAAAAAAAAAAAAAAAAhAAAAGAAAABQAAACpAAAADiEAABw4AADWKwAAAAAAACYAAAAIAAAAAaAAAAAAAAA="/>
              </a:ext>
            </a:extLst>
          </p:cNvSpPr>
          <p:nvPr>
            <p:ph type="subTitle" idx="1"/>
          </p:nvPr>
        </p:nvSpPr>
        <p:spPr>
          <a:xfrm>
            <a:off x="107315" y="5373370"/>
            <a:ext cx="9013825" cy="1752600"/>
          </a:xfrm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>
            <a:lvl1pPr>
              <a:defRPr lang="en-US"/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  <a:lvl6pPr>
              <a:defRPr lang="en-US"/>
            </a:lvl6pPr>
            <a:lvl7pPr>
              <a:defRPr lang="en-US"/>
            </a:lvl7pPr>
            <a:lvl8pPr>
              <a:defRPr lang="en-US"/>
            </a:lvl8pPr>
            <a:lvl9pPr>
              <a:defRPr lang="en-US"/>
            </a:lvl9pPr>
          </a:lstStyle>
          <a:p>
            <a:pPr>
              <a:defRPr lang="en-US"/>
            </a:pPr>
            <a:r>
              <a:rPr lang="en-US" sz="2800" dirty="0" smtClean="0"/>
              <a:t>S. Legrand, K.F. </a:t>
            </a:r>
            <a:r>
              <a:rPr lang="en-US" sz="2800" dirty="0" err="1" smtClean="0"/>
              <a:t>Dagestad</a:t>
            </a:r>
            <a:r>
              <a:rPr lang="en-US" sz="2800" dirty="0" smtClean="0"/>
              <a:t>, P. Daniel,</a:t>
            </a:r>
          </a:p>
          <a:p>
            <a:pPr>
              <a:defRPr lang="en-US"/>
            </a:pPr>
            <a:r>
              <a:rPr lang="en-US" sz="2800" dirty="0" smtClean="0"/>
              <a:t>M. </a:t>
            </a:r>
            <a:r>
              <a:rPr lang="en-US" sz="2800" dirty="0" err="1" smtClean="0"/>
              <a:t>Kapel</a:t>
            </a:r>
            <a:r>
              <a:rPr lang="en-US" sz="2800" dirty="0" smtClean="0"/>
              <a:t>, N. </a:t>
            </a:r>
            <a:r>
              <a:rPr lang="en-US" sz="2800" dirty="0" err="1" smtClean="0"/>
              <a:t>Youdjou</a:t>
            </a:r>
            <a:r>
              <a:rPr lang="en-US" sz="2800" dirty="0" smtClean="0"/>
              <a:t>, S. </a:t>
            </a:r>
            <a:r>
              <a:rPr lang="en-US" sz="2800" dirty="0" err="1" smtClean="0"/>
              <a:t>Orsi</a:t>
            </a:r>
            <a:r>
              <a:rPr lang="en-US" sz="2800" dirty="0" smtClean="0"/>
              <a:t>, L.R. Hole, P. de la </a:t>
            </a:r>
            <a:r>
              <a:rPr lang="en-US" sz="2800" dirty="0" err="1" smtClean="0"/>
              <a:t>Vallée</a:t>
            </a:r>
            <a:endParaRPr lang="en-US" sz="2800" dirty="0"/>
          </a:p>
        </p:txBody>
      </p:sp>
      <p:pic>
        <p:nvPicPr>
          <p:cNvPr id="12" name="Picture1"/>
          <p:cNvPicPr>
            <a:picLocks noChangeAspect="1"/>
            <a:extLst>
              <a:ext uri="smNativeData">
                <pr:smNativeData xmlns:pr="smNativeData" xmlns:p14="http://schemas.microsoft.com/office/powerpoint/2010/main" xmlns="" val="SMDATA_15_bZnJWxMAAAAlAAAAEQAAAC8B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BAmMkeqfG9P05h2Shqzv4/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KBMAAFgNAABnJgAAlyAAAAAAAAAmAAAACAAAAP//////////"/>
              </a:ext>
            </a:extLst>
          </p:cNvPicPr>
          <p:nvPr/>
        </p:nvPicPr>
        <p:blipFill>
          <a:blip r:embed="rId6"/>
          <a:stretch>
            <a:fillRect/>
          </a:stretch>
        </p:blipFill>
        <p:spPr>
          <a:xfrm>
            <a:off x="3212465" y="2047240"/>
            <a:ext cx="3128645" cy="3128645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bZnJWx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////8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sQEAAHA1AAC5CAAAEAAAACYAAAAIAAAAACAAAAAAAAA="/>
              </a:ext>
            </a:extLst>
          </p:cNvSpPr>
          <p:nvPr>
            <p:ph type="title"/>
          </p:nvPr>
        </p:nvSpPr>
        <p:spPr/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 lang="en-US"/>
            </a:pPr>
            <a:r>
              <a:rPr lang="en-US" sz="3200" dirty="0" smtClean="0"/>
              <a:t>NOOS-Drift challenges</a:t>
            </a:r>
            <a:endParaRPr lang="en-US" sz="3200" dirty="0"/>
          </a:p>
        </p:txBody>
      </p:sp>
      <p:sp>
        <p:nvSpPr>
          <p:cNvPr id="7" name="TextBox 5"/>
          <p:cNvSpPr>
            <a:extLst>
              <a:ext uri="smNativeData">
                <pr:smNativeData xmlns:pr="smNativeData" xmlns:p14="http://schemas.microsoft.com/office/powerpoint/2010/main" xmlns="" val="SMDATA_13_bZnJWxMAAAAlAAAAZAAAAE0AAAAAkAAAAEgAAACQAAAASAAAAAAAAAAAAAAAAAAAAAEAAABQAAAAAAAAAAAA4D8AAAAAAADgPwAAAAAAAOA/AAAAAAAA4D8AAAAAAADgPwAAAAAAAOA/AAAAAAAA4D8AAAAAAADgPwAAAAAAAOA/AAAAAAAA4D8CAAAAjAAAAAEAAAAAAAAAwFBNDf///wgAAAAAAAAAAAAAAAAAAAAAAAAAAAAAAAAAAAAAZAAAAAEAAABAAAAAAAAAAAAAAAAAAAAAAAAAAAAAAAAAAAAAAAAAAAAAAAAAAAAAAAAAAAAAAAAAAAAAAAAAAAAAAAAAAAAAAAAAAAAAAAAAAAAAAAAAAAAAAAAAAAAAFAAAADwAAAABAAAAAAAAAI87OQAo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AUE0GAAAAAQAAAAAAAAAAAAAAAAAAAAAAAAAAAAAAAAAAAAAAAAAAjzs5AH9/fwAAAAADzMzMAMDA/wB/f38AAAAAAAAAAAAAAAAAAAAAAAAAAAAhAAAAGAAAABQAAADgAgAAGxEAALk1AAD2KAAAECAAACYAAAAIAAAA//////////8="/>
              </a:ext>
            </a:extLst>
          </p:cNvSpPr>
          <p:nvPr/>
        </p:nvSpPr>
        <p:spPr>
          <a:xfrm>
            <a:off x="338455" y="1417955"/>
            <a:ext cx="8265795" cy="4235450"/>
          </a:xfrm>
          <a:prstGeom prst="rect">
            <a:avLst/>
          </a:prstGeom>
          <a:ln>
            <a:headEnd type="none"/>
            <a:tailEnd type="none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/>
          <a:lstStyle/>
          <a:p>
            <a:pPr marL="457200" indent="-457200">
              <a:buFont typeface="Arial" pitchFamily="1" charset="0"/>
              <a:buChar char="•"/>
              <a:defRPr lang="en-US">
                <a:solidFill>
                  <a:srgbClr val="FFFFFF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r>
              <a:rPr lang="en-US" sz="3200" dirty="0"/>
              <a:t>Automatic activation of several drift models</a:t>
            </a:r>
          </a:p>
          <a:p>
            <a:pPr marL="457200" indent="-457200">
              <a:buFont typeface="Arial" pitchFamily="1" charset="0"/>
              <a:buChar char="•"/>
              <a:defRPr lang="en-US">
                <a:solidFill>
                  <a:srgbClr val="FFFFFF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r>
              <a:rPr lang="en-US" sz="3200" dirty="0"/>
              <a:t>Joint analysis of the different models results </a:t>
            </a:r>
            <a:r>
              <a:rPr lang="en-US" sz="2400" dirty="0"/>
              <a:t>(spread due to met-forcing, spread inherent to the models , outlier </a:t>
            </a:r>
            <a:r>
              <a:rPr lang="en-US" sz="2400" dirty="0" err="1"/>
              <a:t>identification,etc</a:t>
            </a:r>
            <a:r>
              <a:rPr lang="en-US" sz="2400" dirty="0"/>
              <a:t>)</a:t>
            </a:r>
          </a:p>
          <a:p>
            <a:pPr marL="457200" indent="-457200">
              <a:buFont typeface="Arial" pitchFamily="1" charset="0"/>
              <a:buChar char="•"/>
              <a:defRPr lang="en-US">
                <a:solidFill>
                  <a:srgbClr val="FFFFFF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r>
              <a:rPr lang="en-US" sz="3200" dirty="0"/>
              <a:t>Uncertainty </a:t>
            </a:r>
            <a:r>
              <a:rPr lang="en-US" sz="3200" dirty="0" smtClean="0"/>
              <a:t>range/metric</a:t>
            </a:r>
          </a:p>
          <a:p>
            <a:pPr marL="457200" indent="-457200">
              <a:buFont typeface="Arial" pitchFamily="1" charset="0"/>
              <a:buChar char="•"/>
              <a:defRPr lang="en-US">
                <a:solidFill>
                  <a:srgbClr val="FFFFFF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r>
              <a:rPr lang="en-US" sz="3200" dirty="0" smtClean="0"/>
              <a:t>Risk </a:t>
            </a:r>
            <a:r>
              <a:rPr lang="en-US" sz="3200" dirty="0" smtClean="0"/>
              <a:t>maps indicating chance for </a:t>
            </a:r>
            <a:r>
              <a:rPr lang="en-US" sz="3200" dirty="0"/>
              <a:t>a site to be </a:t>
            </a:r>
            <a:r>
              <a:rPr lang="en-US" sz="3200" dirty="0" smtClean="0"/>
              <a:t>impacted </a:t>
            </a:r>
            <a:endParaRPr lang="en-US" dirty="0"/>
          </a:p>
          <a:p>
            <a:pPr marL="457200" indent="-457200">
              <a:buFont typeface="Arial" pitchFamily="1" charset="0"/>
              <a:buChar char="•"/>
              <a:defRPr lang="en-US">
                <a:solidFill>
                  <a:srgbClr val="FFFFFF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r>
              <a:rPr lang="en-US" sz="3200" dirty="0" smtClean="0"/>
              <a:t>Efficient </a:t>
            </a:r>
            <a:r>
              <a:rPr lang="en-US" sz="3200" dirty="0" smtClean="0"/>
              <a:t>communication </a:t>
            </a:r>
            <a:br>
              <a:rPr lang="en-US" sz="3200" dirty="0" smtClean="0"/>
            </a:br>
            <a:r>
              <a:rPr lang="en-US" sz="3200" dirty="0" smtClean="0"/>
              <a:t>-&gt; standard file format, uniform visualization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  <a:extLst>
              <a:ext uri="smNativeData">
                <pr:smNativeData xmlns:pr="smNativeData" xmlns:p14="http://schemas.microsoft.com/office/powerpoint/2010/main" xmlns="" val="SMDATA_15_bZnJWx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mBQAALQEAAAPMAAABBsAABAAAAAmAAAACAAAAP//////////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-224993" y="702310"/>
            <a:ext cx="5608320" cy="4556212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7" name="Title 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bZnJWx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8v7//3A1AAD6BQAAEAAAACYAAAAIAAAAAQAAAAAAAAA="/>
              </a:ext>
            </a:extLst>
          </p:cNvSpPr>
          <p:nvPr>
            <p:ph type="title"/>
          </p:nvPr>
        </p:nvSpPr>
        <p:spPr>
          <a:xfrm>
            <a:off x="457200" y="-171450"/>
            <a:ext cx="8229600" cy="1143000"/>
          </a:xfrm>
        </p:spPr>
        <p:txBody>
          <a:bodyPr/>
          <a:lstStyle/>
          <a:p>
            <a:pPr>
              <a:defRPr lang="en-US"/>
            </a:pPr>
            <a:r>
              <a:rPr dirty="0" smtClean="0"/>
              <a:t>NOOS-Drift </a:t>
            </a:r>
            <a:r>
              <a:rPr dirty="0"/>
              <a:t>work flow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665302"/>
              </p:ext>
            </p:extLst>
          </p:nvPr>
        </p:nvGraphicFramePr>
        <p:xfrm>
          <a:off x="4284980" y="4202771"/>
          <a:ext cx="4787266" cy="2111502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3402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11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411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4116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4116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4116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116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07446"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>
                          <a:solidFill>
                            <a:srgbClr val="000000"/>
                          </a:solidFill>
                          <a:latin typeface="Calibri" pitchFamily="2" charset="0"/>
                          <a:ea typeface="Calibri" pitchFamily="2" charset="0"/>
                          <a:cs typeface="Calibri" pitchFamily="2" charset="0"/>
                        </a:defRPr>
                      </a:pPr>
                      <a:endParaRPr lang="en-GB" sz="1100" b="1" dirty="0"/>
                    </a:p>
                  </a:txBody>
                  <a:tcPr marL="63500" marR="63500" marT="63500" marB="63500">
                    <a:lnL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>
                          <a:solidFill>
                            <a:srgbClr val="000000"/>
                          </a:solidFill>
                          <a:latin typeface="Calibri" pitchFamily="2" charset="0"/>
                          <a:ea typeface="Calibri" pitchFamily="2" charset="0"/>
                          <a:cs typeface="Calibri" pitchFamily="2" charset="0"/>
                        </a:defRPr>
                      </a:pPr>
                      <a:r>
                        <a:rPr lang="fr-BE" sz="1100" b="1"/>
                        <a:t>T0-T0+3</a:t>
                      </a:r>
                      <a:endParaRPr lang="en-GB" sz="1100" b="1"/>
                    </a:p>
                  </a:txBody>
                  <a:tcPr marL="63500" marR="63500" marT="63500" marB="63500">
                    <a:lnL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>
                          <a:solidFill>
                            <a:srgbClr val="000000"/>
                          </a:solidFill>
                          <a:latin typeface="Calibri" pitchFamily="2" charset="0"/>
                          <a:ea typeface="Calibri" pitchFamily="2" charset="0"/>
                          <a:cs typeface="Calibri" pitchFamily="2" charset="0"/>
                        </a:defRPr>
                      </a:pPr>
                      <a:r>
                        <a:rPr lang="fr-BE" sz="1100" b="1"/>
                        <a:t>T0+3-T0+6</a:t>
                      </a:r>
                      <a:endParaRPr lang="en-GB" sz="1100" b="1"/>
                    </a:p>
                  </a:txBody>
                  <a:tcPr marL="63500" marR="63500" marT="63500" marB="63500">
                    <a:lnL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>
                          <a:solidFill>
                            <a:srgbClr val="000000"/>
                          </a:solidFill>
                          <a:latin typeface="Calibri" pitchFamily="2" charset="0"/>
                          <a:ea typeface="Calibri" pitchFamily="2" charset="0"/>
                          <a:cs typeface="Calibri" pitchFamily="2" charset="0"/>
                        </a:defRPr>
                      </a:pPr>
                      <a:r>
                        <a:rPr lang="fr-BE" sz="1100" b="1" dirty="0"/>
                        <a:t>T0+6-T0+9</a:t>
                      </a:r>
                      <a:endParaRPr lang="en-GB" sz="1100" b="1" dirty="0"/>
                    </a:p>
                  </a:txBody>
                  <a:tcPr marL="63500" marR="63500" marT="63500" marB="63500">
                    <a:lnL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>
                          <a:solidFill>
                            <a:srgbClr val="000000"/>
                          </a:solidFill>
                          <a:latin typeface="Calibri" pitchFamily="2" charset="0"/>
                          <a:ea typeface="Calibri" pitchFamily="2" charset="0"/>
                          <a:cs typeface="Calibri" pitchFamily="2" charset="0"/>
                        </a:defRPr>
                      </a:pPr>
                      <a:r>
                        <a:rPr lang="fr-BE" sz="1100" b="1"/>
                        <a:t>T0+9-T0+12</a:t>
                      </a:r>
                      <a:endParaRPr lang="en-GB" sz="1100" b="1"/>
                    </a:p>
                  </a:txBody>
                  <a:tcPr marL="63500" marR="63500" marT="63500" marB="63500">
                    <a:lnL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>
                          <a:solidFill>
                            <a:srgbClr val="000000"/>
                          </a:solidFill>
                          <a:latin typeface="Calibri" pitchFamily="2" charset="0"/>
                          <a:ea typeface="Calibri" pitchFamily="2" charset="0"/>
                          <a:cs typeface="Calibri" pitchFamily="2" charset="0"/>
                        </a:defRPr>
                      </a:pPr>
                      <a:r>
                        <a:rPr lang="fr-BE" sz="1100" b="1"/>
                        <a:t>T0+12-T0+15</a:t>
                      </a:r>
                      <a:endParaRPr lang="en-GB" sz="1100" b="1"/>
                    </a:p>
                  </a:txBody>
                  <a:tcPr marL="63500" marR="63500" marT="63500" marB="63500">
                    <a:lnL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>
                          <a:solidFill>
                            <a:srgbClr val="000000"/>
                          </a:solidFill>
                          <a:latin typeface="Calibri" pitchFamily="2" charset="0"/>
                          <a:ea typeface="Calibri" pitchFamily="2" charset="0"/>
                          <a:cs typeface="Calibri" pitchFamily="2" charset="0"/>
                        </a:defRPr>
                      </a:pPr>
                      <a:r>
                        <a:rPr lang="fr-BE" sz="1100" b="1"/>
                        <a:t>T0+15-T0+18</a:t>
                      </a:r>
                      <a:endParaRPr lang="en-GB" sz="1100" b="1"/>
                    </a:p>
                  </a:txBody>
                  <a:tcPr marL="63500" marR="63500" marT="63500" marB="63500">
                    <a:lnL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  <a:ext uri="smNativeData">
                    <pr:rowheight xmlns:pr="smNativeData" xmlns="" xmlns:p14="http://schemas.microsoft.com/office/powerpoint/2010/main" dt="1539938669" type="min" val="391160"/>
                  </a:ext>
                </a:extLst>
              </a:tr>
              <a:tr h="307446"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>
                          <a:solidFill>
                            <a:srgbClr val="000000"/>
                          </a:solidFill>
                          <a:latin typeface="Calibri" pitchFamily="2" charset="0"/>
                          <a:ea typeface="Calibri" pitchFamily="2" charset="0"/>
                          <a:cs typeface="Calibri" pitchFamily="2" charset="0"/>
                        </a:defRPr>
                      </a:pPr>
                      <a:r>
                        <a:rPr lang="fr-BE" sz="1100" b="1"/>
                        <a:t>T1</a:t>
                      </a:r>
                      <a:endParaRPr lang="en-GB" sz="1100" b="1"/>
                    </a:p>
                  </a:txBody>
                  <a:tcPr marL="63500" marR="63500" marT="63500" marB="63500">
                    <a:lnL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>
                          <a:solidFill>
                            <a:srgbClr val="000000"/>
                          </a:solidFill>
                          <a:latin typeface="Calibri" pitchFamily="2" charset="0"/>
                          <a:ea typeface="Calibri" pitchFamily="2" charset="0"/>
                          <a:cs typeface="Calibri" pitchFamily="2" charset="0"/>
                        </a:defRPr>
                      </a:pPr>
                      <a:r>
                        <a:rPr lang="fr-BE" sz="1100" b="1"/>
                        <a:t> </a:t>
                      </a:r>
                      <a:endParaRPr lang="en-GB" sz="1100" b="1"/>
                    </a:p>
                  </a:txBody>
                  <a:tcPr marL="63500" marR="63500" marT="63500" marB="63500">
                    <a:lnL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>
                          <a:solidFill>
                            <a:srgbClr val="000000"/>
                          </a:solidFill>
                          <a:latin typeface="Calibri" pitchFamily="2" charset="0"/>
                          <a:ea typeface="Calibri" pitchFamily="2" charset="0"/>
                          <a:cs typeface="Calibri" pitchFamily="2" charset="0"/>
                        </a:defRPr>
                      </a:pPr>
                      <a:r>
                        <a:rPr lang="fr-BE" sz="1100" b="1"/>
                        <a:t> </a:t>
                      </a:r>
                      <a:endParaRPr lang="en-GB" sz="1100" b="1"/>
                    </a:p>
                  </a:txBody>
                  <a:tcPr marL="63500" marR="63500" marT="63500" marB="63500">
                    <a:lnL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>
                          <a:solidFill>
                            <a:srgbClr val="000000"/>
                          </a:solidFill>
                          <a:latin typeface="Calibri" pitchFamily="2" charset="0"/>
                          <a:ea typeface="Calibri" pitchFamily="2" charset="0"/>
                          <a:cs typeface="Calibri" pitchFamily="2" charset="0"/>
                        </a:defRPr>
                      </a:pPr>
                      <a:r>
                        <a:rPr lang="fr-BE" sz="1100" b="1"/>
                        <a:t> </a:t>
                      </a:r>
                      <a:endParaRPr lang="en-GB" sz="1100" b="1"/>
                    </a:p>
                  </a:txBody>
                  <a:tcPr marL="63500" marR="63500" marT="63500" marB="63500">
                    <a:lnL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>
                          <a:solidFill>
                            <a:srgbClr val="000000"/>
                          </a:solidFill>
                          <a:latin typeface="Calibri" pitchFamily="2" charset="0"/>
                          <a:ea typeface="Calibri" pitchFamily="2" charset="0"/>
                          <a:cs typeface="Calibri" pitchFamily="2" charset="0"/>
                        </a:defRPr>
                      </a:pPr>
                      <a:r>
                        <a:rPr lang="fr-BE" sz="1100" b="1"/>
                        <a:t> </a:t>
                      </a:r>
                      <a:endParaRPr lang="en-GB" sz="1100" b="1"/>
                    </a:p>
                  </a:txBody>
                  <a:tcPr marL="63500" marR="63500" marT="63500" marB="63500">
                    <a:lnL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>
                          <a:solidFill>
                            <a:srgbClr val="000000"/>
                          </a:solidFill>
                          <a:latin typeface="Calibri" pitchFamily="2" charset="0"/>
                          <a:ea typeface="Calibri" pitchFamily="2" charset="0"/>
                          <a:cs typeface="Calibri" pitchFamily="2" charset="0"/>
                        </a:defRPr>
                      </a:pPr>
                      <a:r>
                        <a:rPr lang="fr-BE" sz="1100" b="1"/>
                        <a:t> </a:t>
                      </a:r>
                      <a:endParaRPr lang="en-GB" sz="1100" b="1"/>
                    </a:p>
                  </a:txBody>
                  <a:tcPr marL="63500" marR="63500" marT="63500" marB="63500">
                    <a:lnL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>
                          <a:solidFill>
                            <a:srgbClr val="000000"/>
                          </a:solidFill>
                          <a:latin typeface="Calibri" pitchFamily="2" charset="0"/>
                          <a:ea typeface="Calibri" pitchFamily="2" charset="0"/>
                          <a:cs typeface="Calibri" pitchFamily="2" charset="0"/>
                        </a:defRPr>
                      </a:pPr>
                      <a:r>
                        <a:rPr lang="fr-BE" sz="1100" b="1"/>
                        <a:t> </a:t>
                      </a:r>
                      <a:endParaRPr lang="en-GB" sz="1100" b="1"/>
                    </a:p>
                  </a:txBody>
                  <a:tcPr marL="63500" marR="63500" marT="63500" marB="63500">
                    <a:lnL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  <a:ext uri="smNativeData">
                    <pr:rowheight xmlns:pr="smNativeData" xmlns="" xmlns:p14="http://schemas.microsoft.com/office/powerpoint/2010/main" dt="1539938669" type="min" val="391160"/>
                  </a:ext>
                </a:extLst>
              </a:tr>
              <a:tr h="307446"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>
                          <a:solidFill>
                            <a:srgbClr val="000000"/>
                          </a:solidFill>
                          <a:latin typeface="Calibri" pitchFamily="2" charset="0"/>
                          <a:ea typeface="Calibri" pitchFamily="2" charset="0"/>
                          <a:cs typeface="Calibri" pitchFamily="2" charset="0"/>
                        </a:defRPr>
                      </a:pPr>
                      <a:r>
                        <a:rPr lang="fr-BE" sz="1100" b="1"/>
                        <a:t>T2</a:t>
                      </a:r>
                      <a:endParaRPr lang="en-GB" sz="1100" b="1"/>
                    </a:p>
                  </a:txBody>
                  <a:tcPr marL="63500" marR="63500" marT="63500" marB="63500">
                    <a:lnL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>
                          <a:solidFill>
                            <a:srgbClr val="000000"/>
                          </a:solidFill>
                          <a:latin typeface="Calibri" pitchFamily="2" charset="0"/>
                          <a:ea typeface="Calibri" pitchFamily="2" charset="0"/>
                          <a:cs typeface="Calibri" pitchFamily="2" charset="0"/>
                        </a:defRPr>
                      </a:pPr>
                      <a:r>
                        <a:rPr lang="fr-BE" sz="1100" b="1"/>
                        <a:t> </a:t>
                      </a:r>
                      <a:endParaRPr lang="en-GB" sz="1100" b="1"/>
                    </a:p>
                  </a:txBody>
                  <a:tcPr marL="63500" marR="63500" marT="63500" marB="63500">
                    <a:lnL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>
                          <a:solidFill>
                            <a:srgbClr val="000000"/>
                          </a:solidFill>
                          <a:latin typeface="Calibri" pitchFamily="2" charset="0"/>
                          <a:ea typeface="Calibri" pitchFamily="2" charset="0"/>
                          <a:cs typeface="Calibri" pitchFamily="2" charset="0"/>
                        </a:defRPr>
                      </a:pPr>
                      <a:r>
                        <a:rPr lang="fr-BE" sz="1100" b="1"/>
                        <a:t> </a:t>
                      </a:r>
                      <a:endParaRPr lang="en-GB" sz="1100" b="1"/>
                    </a:p>
                  </a:txBody>
                  <a:tcPr marL="63500" marR="63500" marT="63500" marB="63500">
                    <a:lnL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>
                          <a:solidFill>
                            <a:srgbClr val="000000"/>
                          </a:solidFill>
                          <a:latin typeface="Calibri" pitchFamily="2" charset="0"/>
                          <a:ea typeface="Calibri" pitchFamily="2" charset="0"/>
                          <a:cs typeface="Calibri" pitchFamily="2" charset="0"/>
                        </a:defRPr>
                      </a:pPr>
                      <a:r>
                        <a:rPr lang="fr-BE" sz="1100" b="1"/>
                        <a:t> </a:t>
                      </a:r>
                      <a:endParaRPr lang="en-GB" sz="1100" b="1"/>
                    </a:p>
                  </a:txBody>
                  <a:tcPr marL="63500" marR="63500" marT="63500" marB="63500">
                    <a:lnL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>
                          <a:solidFill>
                            <a:srgbClr val="000000"/>
                          </a:solidFill>
                          <a:latin typeface="Calibri" pitchFamily="2" charset="0"/>
                          <a:ea typeface="Calibri" pitchFamily="2" charset="0"/>
                          <a:cs typeface="Calibri" pitchFamily="2" charset="0"/>
                        </a:defRPr>
                      </a:pPr>
                      <a:r>
                        <a:rPr lang="fr-BE" sz="1100" b="1"/>
                        <a:t> </a:t>
                      </a:r>
                      <a:endParaRPr lang="en-GB" sz="1100" b="1"/>
                    </a:p>
                  </a:txBody>
                  <a:tcPr marL="63500" marR="63500" marT="63500" marB="63500">
                    <a:lnL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>
                          <a:solidFill>
                            <a:srgbClr val="000000"/>
                          </a:solidFill>
                          <a:latin typeface="Calibri" pitchFamily="2" charset="0"/>
                          <a:ea typeface="Calibri" pitchFamily="2" charset="0"/>
                          <a:cs typeface="Calibri" pitchFamily="2" charset="0"/>
                        </a:defRPr>
                      </a:pPr>
                      <a:r>
                        <a:rPr lang="fr-BE" sz="1100" b="1"/>
                        <a:t> </a:t>
                      </a:r>
                      <a:endParaRPr lang="en-GB" sz="1100" b="1"/>
                    </a:p>
                  </a:txBody>
                  <a:tcPr marL="63500" marR="63500" marT="63500" marB="63500">
                    <a:lnL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>
                          <a:solidFill>
                            <a:srgbClr val="000000"/>
                          </a:solidFill>
                          <a:latin typeface="Calibri" pitchFamily="2" charset="0"/>
                          <a:ea typeface="Calibri" pitchFamily="2" charset="0"/>
                          <a:cs typeface="Calibri" pitchFamily="2" charset="0"/>
                        </a:defRPr>
                      </a:pPr>
                      <a:r>
                        <a:rPr lang="fr-BE" sz="1100" b="1"/>
                        <a:t> </a:t>
                      </a:r>
                      <a:endParaRPr lang="en-GB" sz="1100" b="1"/>
                    </a:p>
                  </a:txBody>
                  <a:tcPr marL="63500" marR="63500" marT="63500" marB="63500">
                    <a:lnL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  <a:ext uri="smNativeData">
                    <pr:rowheight xmlns:pr="smNativeData" xmlns="" xmlns:p14="http://schemas.microsoft.com/office/powerpoint/2010/main" dt="1539938669" type="min" val="391160"/>
                  </a:ext>
                </a:extLst>
              </a:tr>
              <a:tr h="307446"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>
                          <a:solidFill>
                            <a:srgbClr val="000000"/>
                          </a:solidFill>
                          <a:latin typeface="Calibri" pitchFamily="2" charset="0"/>
                          <a:ea typeface="Calibri" pitchFamily="2" charset="0"/>
                          <a:cs typeface="Calibri" pitchFamily="2" charset="0"/>
                        </a:defRPr>
                      </a:pPr>
                      <a:r>
                        <a:rPr lang="fr-BE" sz="1100" b="1"/>
                        <a:t>T3</a:t>
                      </a:r>
                      <a:endParaRPr lang="en-GB" sz="1100" b="1"/>
                    </a:p>
                  </a:txBody>
                  <a:tcPr marL="63500" marR="63500" marT="63500" marB="63500">
                    <a:lnL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>
                          <a:solidFill>
                            <a:srgbClr val="000000"/>
                          </a:solidFill>
                          <a:latin typeface="Calibri" pitchFamily="2" charset="0"/>
                          <a:ea typeface="Calibri" pitchFamily="2" charset="0"/>
                          <a:cs typeface="Calibri" pitchFamily="2" charset="0"/>
                        </a:defRPr>
                      </a:pPr>
                      <a:r>
                        <a:rPr lang="fr-BE" sz="1100" b="1"/>
                        <a:t> </a:t>
                      </a:r>
                      <a:endParaRPr lang="en-GB" sz="1100" b="1"/>
                    </a:p>
                  </a:txBody>
                  <a:tcPr marL="63500" marR="63500" marT="63500" marB="63500">
                    <a:lnL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>
                          <a:solidFill>
                            <a:srgbClr val="000000"/>
                          </a:solidFill>
                          <a:latin typeface="Calibri" pitchFamily="2" charset="0"/>
                          <a:ea typeface="Calibri" pitchFamily="2" charset="0"/>
                          <a:cs typeface="Calibri" pitchFamily="2" charset="0"/>
                        </a:defRPr>
                      </a:pPr>
                      <a:r>
                        <a:rPr lang="fr-BE" sz="1100" b="1"/>
                        <a:t> </a:t>
                      </a:r>
                      <a:endParaRPr lang="en-GB" sz="1100" b="1"/>
                    </a:p>
                  </a:txBody>
                  <a:tcPr marL="63500" marR="63500" marT="63500" marB="63500">
                    <a:lnL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>
                          <a:solidFill>
                            <a:srgbClr val="000000"/>
                          </a:solidFill>
                          <a:latin typeface="Calibri" pitchFamily="2" charset="0"/>
                          <a:ea typeface="Calibri" pitchFamily="2" charset="0"/>
                          <a:cs typeface="Calibri" pitchFamily="2" charset="0"/>
                        </a:defRPr>
                      </a:pPr>
                      <a:r>
                        <a:rPr lang="fr-BE" sz="1100" b="1"/>
                        <a:t> </a:t>
                      </a:r>
                      <a:endParaRPr lang="en-GB" sz="1100" b="1"/>
                    </a:p>
                  </a:txBody>
                  <a:tcPr marL="63500" marR="63500" marT="63500" marB="63500">
                    <a:lnL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>
                          <a:solidFill>
                            <a:srgbClr val="000000"/>
                          </a:solidFill>
                          <a:latin typeface="Calibri" pitchFamily="2" charset="0"/>
                          <a:ea typeface="Calibri" pitchFamily="2" charset="0"/>
                          <a:cs typeface="Calibri" pitchFamily="2" charset="0"/>
                        </a:defRPr>
                      </a:pPr>
                      <a:r>
                        <a:rPr lang="fr-BE" sz="1100" b="1"/>
                        <a:t> </a:t>
                      </a:r>
                      <a:endParaRPr lang="en-GB" sz="1100" b="1"/>
                    </a:p>
                  </a:txBody>
                  <a:tcPr marL="63500" marR="63500" marT="63500" marB="63500">
                    <a:lnL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>
                          <a:solidFill>
                            <a:srgbClr val="000000"/>
                          </a:solidFill>
                          <a:latin typeface="Calibri" pitchFamily="2" charset="0"/>
                          <a:ea typeface="Calibri" pitchFamily="2" charset="0"/>
                          <a:cs typeface="Calibri" pitchFamily="2" charset="0"/>
                        </a:defRPr>
                      </a:pPr>
                      <a:r>
                        <a:rPr lang="fr-BE" sz="1100" b="1"/>
                        <a:t> </a:t>
                      </a:r>
                      <a:endParaRPr lang="en-GB" sz="1100" b="1"/>
                    </a:p>
                  </a:txBody>
                  <a:tcPr marL="63500" marR="63500" marT="63500" marB="63500">
                    <a:lnL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>
                          <a:solidFill>
                            <a:srgbClr val="000000"/>
                          </a:solidFill>
                          <a:latin typeface="Calibri" pitchFamily="2" charset="0"/>
                          <a:ea typeface="Calibri" pitchFamily="2" charset="0"/>
                          <a:cs typeface="Calibri" pitchFamily="2" charset="0"/>
                        </a:defRPr>
                      </a:pPr>
                      <a:r>
                        <a:rPr lang="fr-BE" sz="1100" b="1"/>
                        <a:t> </a:t>
                      </a:r>
                      <a:endParaRPr lang="en-GB" sz="1100" b="1"/>
                    </a:p>
                  </a:txBody>
                  <a:tcPr marL="63500" marR="63500" marT="63500" marB="63500">
                    <a:lnL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  <a:ext uri="smNativeData">
                    <pr:rowheight xmlns:pr="smNativeData" xmlns="" xmlns:p14="http://schemas.microsoft.com/office/powerpoint/2010/main" dt="1539938669" type="min" val="391160"/>
                  </a:ext>
                </a:extLst>
              </a:tr>
              <a:tr h="307446"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>
                          <a:solidFill>
                            <a:srgbClr val="000000"/>
                          </a:solidFill>
                          <a:latin typeface="Calibri" pitchFamily="2" charset="0"/>
                          <a:ea typeface="Calibri" pitchFamily="2" charset="0"/>
                          <a:cs typeface="Calibri" pitchFamily="2" charset="0"/>
                        </a:defRPr>
                      </a:pPr>
                      <a:r>
                        <a:rPr lang="fr-BE" sz="1100" b="1"/>
                        <a:t>T4</a:t>
                      </a:r>
                      <a:endParaRPr lang="en-GB" sz="1100" b="1"/>
                    </a:p>
                  </a:txBody>
                  <a:tcPr marL="63500" marR="63500" marT="63500" marB="63500">
                    <a:lnL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>
                          <a:solidFill>
                            <a:srgbClr val="000000"/>
                          </a:solidFill>
                          <a:latin typeface="Calibri" pitchFamily="2" charset="0"/>
                          <a:ea typeface="Calibri" pitchFamily="2" charset="0"/>
                          <a:cs typeface="Calibri" pitchFamily="2" charset="0"/>
                        </a:defRPr>
                      </a:pPr>
                      <a:r>
                        <a:rPr lang="fr-BE" sz="1100" b="1"/>
                        <a:t> </a:t>
                      </a:r>
                      <a:endParaRPr lang="en-GB" sz="1100" b="1"/>
                    </a:p>
                  </a:txBody>
                  <a:tcPr marL="63500" marR="63500" marT="63500" marB="63500">
                    <a:lnL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>
                          <a:solidFill>
                            <a:srgbClr val="000000"/>
                          </a:solidFill>
                          <a:latin typeface="Calibri" pitchFamily="2" charset="0"/>
                          <a:ea typeface="Calibri" pitchFamily="2" charset="0"/>
                          <a:cs typeface="Calibri" pitchFamily="2" charset="0"/>
                        </a:defRPr>
                      </a:pPr>
                      <a:r>
                        <a:rPr lang="fr-BE" sz="1100" b="1"/>
                        <a:t> </a:t>
                      </a:r>
                      <a:endParaRPr lang="en-GB" sz="1100" b="1"/>
                    </a:p>
                  </a:txBody>
                  <a:tcPr marL="63500" marR="63500" marT="63500" marB="63500">
                    <a:lnL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>
                          <a:solidFill>
                            <a:srgbClr val="000000"/>
                          </a:solidFill>
                          <a:latin typeface="Calibri" pitchFamily="2" charset="0"/>
                          <a:ea typeface="Calibri" pitchFamily="2" charset="0"/>
                          <a:cs typeface="Calibri" pitchFamily="2" charset="0"/>
                        </a:defRPr>
                      </a:pPr>
                      <a:r>
                        <a:rPr lang="fr-BE" sz="1100" b="1"/>
                        <a:t> </a:t>
                      </a:r>
                      <a:endParaRPr lang="en-GB" sz="1100" b="1"/>
                    </a:p>
                  </a:txBody>
                  <a:tcPr marL="63500" marR="63500" marT="63500" marB="63500">
                    <a:lnL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>
                          <a:solidFill>
                            <a:srgbClr val="000000"/>
                          </a:solidFill>
                          <a:latin typeface="Calibri" pitchFamily="2" charset="0"/>
                          <a:ea typeface="Calibri" pitchFamily="2" charset="0"/>
                          <a:cs typeface="Calibri" pitchFamily="2" charset="0"/>
                        </a:defRPr>
                      </a:pPr>
                      <a:r>
                        <a:rPr lang="fr-BE" sz="1100" b="1" dirty="0"/>
                        <a:t> </a:t>
                      </a:r>
                      <a:endParaRPr lang="en-GB" sz="1100" b="1" dirty="0"/>
                    </a:p>
                  </a:txBody>
                  <a:tcPr marL="63500" marR="63500" marT="63500" marB="63500">
                    <a:lnL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>
                          <a:solidFill>
                            <a:srgbClr val="000000"/>
                          </a:solidFill>
                          <a:latin typeface="Calibri" pitchFamily="2" charset="0"/>
                          <a:ea typeface="Calibri" pitchFamily="2" charset="0"/>
                          <a:cs typeface="Calibri" pitchFamily="2" charset="0"/>
                        </a:defRPr>
                      </a:pPr>
                      <a:r>
                        <a:rPr lang="fr-BE" sz="1100" b="1" dirty="0"/>
                        <a:t> </a:t>
                      </a:r>
                      <a:endParaRPr lang="en-GB" sz="1100" b="1" dirty="0"/>
                    </a:p>
                  </a:txBody>
                  <a:tcPr marL="63500" marR="63500" marT="63500" marB="63500">
                    <a:lnL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>
                          <a:solidFill>
                            <a:srgbClr val="000000"/>
                          </a:solidFill>
                          <a:latin typeface="Calibri" pitchFamily="2" charset="0"/>
                          <a:ea typeface="Calibri" pitchFamily="2" charset="0"/>
                          <a:cs typeface="Calibri" pitchFamily="2" charset="0"/>
                        </a:defRPr>
                      </a:pPr>
                      <a:r>
                        <a:rPr lang="fr-BE" sz="1100" b="1" dirty="0"/>
                        <a:t> </a:t>
                      </a:r>
                      <a:endParaRPr lang="en-GB" sz="1100" b="1" dirty="0"/>
                    </a:p>
                  </a:txBody>
                  <a:tcPr marL="63500" marR="63500" marT="63500" marB="63500">
                    <a:lnL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  <a:ext uri="smNativeData">
                    <pr:rowheight xmlns:pr="smNativeData" xmlns="" xmlns:p14="http://schemas.microsoft.com/office/powerpoint/2010/main" dt="1539938669" type="min" val="391160"/>
                  </a:ext>
                </a:extLst>
              </a:tr>
              <a:tr h="307446"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>
                          <a:solidFill>
                            <a:srgbClr val="000000"/>
                          </a:solidFill>
                          <a:latin typeface="Calibri" pitchFamily="2" charset="0"/>
                          <a:ea typeface="Calibri" pitchFamily="2" charset="0"/>
                          <a:cs typeface="Calibri" pitchFamily="2" charset="0"/>
                        </a:defRPr>
                      </a:pPr>
                      <a:r>
                        <a:rPr lang="fr-BE" sz="1100" b="1"/>
                        <a:t>T5</a:t>
                      </a:r>
                      <a:endParaRPr lang="en-GB" sz="1100" b="1"/>
                    </a:p>
                  </a:txBody>
                  <a:tcPr marL="63500" marR="63500" marT="63500" marB="63500">
                    <a:lnL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>
                          <a:solidFill>
                            <a:srgbClr val="000000"/>
                          </a:solidFill>
                          <a:latin typeface="Calibri" pitchFamily="2" charset="0"/>
                          <a:ea typeface="Calibri" pitchFamily="2" charset="0"/>
                          <a:cs typeface="Calibri" pitchFamily="2" charset="0"/>
                        </a:defRPr>
                      </a:pPr>
                      <a:r>
                        <a:rPr lang="fr-BE" sz="1100" b="1"/>
                        <a:t> </a:t>
                      </a:r>
                      <a:endParaRPr lang="en-GB" sz="1100" b="1"/>
                    </a:p>
                  </a:txBody>
                  <a:tcPr marL="63500" marR="63500" marT="63500" marB="63500">
                    <a:lnL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>
                          <a:solidFill>
                            <a:srgbClr val="000000"/>
                          </a:solidFill>
                          <a:latin typeface="Calibri" pitchFamily="2" charset="0"/>
                          <a:ea typeface="Calibri" pitchFamily="2" charset="0"/>
                          <a:cs typeface="Calibri" pitchFamily="2" charset="0"/>
                        </a:defRPr>
                      </a:pPr>
                      <a:r>
                        <a:rPr lang="fr-BE" sz="1100" b="1"/>
                        <a:t> </a:t>
                      </a:r>
                      <a:endParaRPr lang="en-GB" sz="1100" b="1"/>
                    </a:p>
                  </a:txBody>
                  <a:tcPr marL="63500" marR="63500" marT="63500" marB="63500">
                    <a:lnL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>
                          <a:solidFill>
                            <a:srgbClr val="000000"/>
                          </a:solidFill>
                          <a:latin typeface="Calibri" pitchFamily="2" charset="0"/>
                          <a:ea typeface="Calibri" pitchFamily="2" charset="0"/>
                          <a:cs typeface="Calibri" pitchFamily="2" charset="0"/>
                        </a:defRPr>
                      </a:pPr>
                      <a:r>
                        <a:rPr lang="fr-BE" sz="1100" b="1"/>
                        <a:t> </a:t>
                      </a:r>
                      <a:endParaRPr lang="en-GB" sz="1100" b="1"/>
                    </a:p>
                  </a:txBody>
                  <a:tcPr marL="63500" marR="63500" marT="63500" marB="63500">
                    <a:lnL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>
                          <a:solidFill>
                            <a:srgbClr val="000000"/>
                          </a:solidFill>
                          <a:latin typeface="Calibri" pitchFamily="2" charset="0"/>
                          <a:ea typeface="Calibri" pitchFamily="2" charset="0"/>
                          <a:cs typeface="Calibri" pitchFamily="2" charset="0"/>
                        </a:defRPr>
                      </a:pPr>
                      <a:r>
                        <a:rPr lang="fr-BE" sz="1100" b="1"/>
                        <a:t> </a:t>
                      </a:r>
                      <a:endParaRPr lang="en-GB" sz="1100" b="1"/>
                    </a:p>
                  </a:txBody>
                  <a:tcPr marL="63500" marR="63500" marT="63500" marB="63500">
                    <a:lnL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>
                          <a:solidFill>
                            <a:srgbClr val="000000"/>
                          </a:solidFill>
                          <a:latin typeface="Calibri" pitchFamily="2" charset="0"/>
                          <a:ea typeface="Calibri" pitchFamily="2" charset="0"/>
                          <a:cs typeface="Calibri" pitchFamily="2" charset="0"/>
                        </a:defRPr>
                      </a:pPr>
                      <a:r>
                        <a:rPr lang="fr-BE" sz="1100" b="1"/>
                        <a:t> </a:t>
                      </a:r>
                      <a:endParaRPr lang="en-GB" sz="1100" b="1"/>
                    </a:p>
                  </a:txBody>
                  <a:tcPr marL="63500" marR="63500" marT="63500" marB="63500">
                    <a:lnL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defRPr lang="en-US">
                          <a:solidFill>
                            <a:srgbClr val="000000"/>
                          </a:solidFill>
                          <a:latin typeface="Calibri" pitchFamily="2" charset="0"/>
                          <a:ea typeface="Calibri" pitchFamily="2" charset="0"/>
                          <a:cs typeface="Calibri" pitchFamily="2" charset="0"/>
                        </a:defRPr>
                      </a:pPr>
                      <a:r>
                        <a:rPr lang="fr-BE" sz="1100" b="1" dirty="0"/>
                        <a:t> </a:t>
                      </a:r>
                      <a:endParaRPr lang="en-GB" sz="1100" b="1" dirty="0"/>
                    </a:p>
                  </a:txBody>
                  <a:tcPr marL="63500" marR="63500" marT="63500" marB="63500">
                    <a:lnL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  <a:ext uri="smNativeData">
                    <pr:rowheight xmlns:pr="smNativeData" xmlns="" xmlns:p14="http://schemas.microsoft.com/office/powerpoint/2010/main" dt="1539938669" type="min" val="391160"/>
                  </a:ext>
                </a:extLst>
              </a:tr>
            </a:tbl>
          </a:graphicData>
        </a:graphic>
      </p:graphicFrame>
      <p:cxnSp>
        <p:nvCxnSpPr>
          <p:cNvPr id="10" name="Straight Connector 9"/>
          <p:cNvCxnSpPr/>
          <p:nvPr/>
        </p:nvCxnSpPr>
        <p:spPr>
          <a:xfrm>
            <a:off x="6078855" y="4074564"/>
            <a:ext cx="0" cy="2367915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 rot="16200000">
            <a:off x="4664066" y="5027688"/>
            <a:ext cx="23679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 smtClean="0">
                <a:solidFill>
                  <a:srgbClr val="C00000"/>
                </a:solidFill>
              </a:rPr>
              <a:t>today</a:t>
            </a:r>
            <a:endParaRPr lang="en-GB" sz="2400" dirty="0">
              <a:solidFill>
                <a:srgbClr val="C0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6040" y="1084344"/>
            <a:ext cx="3352905" cy="23446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2209165"/>
            <a:ext cx="9144000" cy="1143000"/>
          </a:xfrm>
        </p:spPr>
        <p:txBody>
          <a:bodyPr/>
          <a:lstStyle/>
          <a:p>
            <a:r>
              <a:rPr lang="en-GB" dirty="0" smtClean="0"/>
              <a:t>Challenge 1:</a:t>
            </a:r>
            <a:br>
              <a:rPr lang="en-GB" dirty="0" smtClean="0"/>
            </a:br>
            <a:r>
              <a:rPr lang="en-GB" dirty="0" smtClean="0"/>
              <a:t>Automatic activation of the service?</a:t>
            </a:r>
            <a:br>
              <a:rPr lang="en-GB" dirty="0" smtClean="0"/>
            </a:br>
            <a:r>
              <a:rPr lang="en-GB" dirty="0"/>
              <a:t/>
            </a:r>
            <a:br>
              <a:rPr lang="en-GB" dirty="0"/>
            </a:b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Constraint : KISS principle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29756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1"/>
          <p:cNvGrpSpPr>
            <a:extLst>
              <a:ext uri="smNativeData">
                <pr:smNativeData xmlns:pr="smNativeData" xmlns:p14="http://schemas.microsoft.com/office/powerpoint/2010/main" xmlns="" val="SMDATA_7_bZnJWxMAAAAlAAAAAQAAAC8BAAAAkAAAAEgAAACQAAAASAAAAAAAAAAAAAAAAAAAABcAAAAUAAAAAAAAAAAAAAD/fwAA/38AAAAAAAAJAAAABAAAAAAAAAAMAAAAEAAAAAAAAAAAAAAAAAAAAAAAAAAfAAAAVAAAAAAAAAAAAAAAAAAAAAAAAAAAAAAAAAAAAAAAAAAAAAAAAAAAAAAAAAAAAAAAAAAAAAAAAAAAAAAAAAAAAAAAAAAAAAAAAAAAAAAAAAAAAAAAAAAAACEAAAAYAAAAFAAAAHkHAAClCQAAODEAAF4mAAAQAAAAJgAAAAgAAAD/////AAAAAA=="/>
              </a:ext>
            </a:extLst>
          </p:cNvGrpSpPr>
          <p:nvPr/>
        </p:nvGrpSpPr>
        <p:grpSpPr>
          <a:xfrm>
            <a:off x="1214755" y="1567815"/>
            <a:ext cx="6786245" cy="4669155"/>
            <a:chOff x="1214755" y="1567815"/>
            <a:chExt cx="6786245" cy="4669155"/>
          </a:xfrm>
        </p:grpSpPr>
        <p:grpSp>
          <p:nvGrpSpPr>
            <p:cNvPr id="15" name="Group 4"/>
            <p:cNvGrpSpPr>
              <a:extLst>
                <a:ext uri="smNativeData">
                  <pr:smNativeData xmlns:pr="smNativeData" xmlns:p14="http://schemas.microsoft.com/office/powerpoint/2010/main" xmlns="" val="SMDATA_7_bZnJWxMAAAAlAAAAAQAAAA8BAAAAkAAAAEgAAACQAAAASAAAAAAAAAAAAAAAAAAAABcAAAAUAAAAAAAAAAAAAAD/fwAA/38AAAAAAAAJAAAABAAAADw8Qj4MAAAAEAAAAAAAAAAAAAAAAAAAAAAAAAAfAAAAVAAAAAAAAAAAAAAAAAAAAAAAAAAAAAAAAAAAAAAAAAAAAAAAAAAAAAAAAAAAAAAAAAAAAAAAAAAAAAAAAAAAAAAAAAAAAAAAAAAAAAAAAAAAAAAAAAAAACEAAAAYAAAAFAAAAHkHAACRHgAAqREAAF4mAAAAAAAAJgAAAAgAAAD/////AAAAAA=="/>
                </a:ext>
              </a:extLst>
            </p:cNvGrpSpPr>
            <p:nvPr/>
          </p:nvGrpSpPr>
          <p:grpSpPr>
            <a:xfrm>
              <a:off x="1214755" y="4968875"/>
              <a:ext cx="1656080" cy="1268095"/>
              <a:chOff x="1214755" y="4968875"/>
              <a:chExt cx="1656080" cy="1268095"/>
            </a:xfrm>
          </p:grpSpPr>
          <p:grpSp>
            <p:nvGrpSpPr>
              <p:cNvPr id="17" name="Group 2"/>
              <p:cNvGrpSpPr>
                <a:extLst>
                  <a:ext uri="smNativeData">
                    <pr:smNativeData xmlns:pr="smNativeData" xmlns:p14="http://schemas.microsoft.com/office/powerpoint/2010/main" xmlns="" val="SMDATA_7_bZnJWxMAAAAlAAAAAQAAAC8BAAAAkAAAAEgAAACQAAAASAAAAAAAAAAAAAAAAAAAABcAAAAUAAAAAAAAAAAAAAD/fwAA/38AAAAAAAAJAAAABAAAADc4ODMMAAAAEAAAAAAAAAAAAAAAAAAAAAAAAAAfAAAAVAAAAAAAAAAAAAAAAAAAAAAAAAAAAAAAAAAAAAAAAAAAAAAAAAAAAAAAAAAAAAAAAAAAAAAAAAAAAAAAAAAAAAAAAAAAAAAAAAAAAAAAAAAAAAAAAAAAACEAAAAYAAAAFAAAAAEJAACRHgAAEBAAAMQkAAAAAAAAJgAAAAgAAAD/////AAAAAA=="/>
                  </a:ext>
                </a:extLst>
              </p:cNvGrpSpPr>
              <p:nvPr/>
            </p:nvGrpSpPr>
            <p:grpSpPr>
              <a:xfrm>
                <a:off x="1463675" y="4968875"/>
                <a:ext cx="1147445" cy="1007745"/>
                <a:chOff x="1463675" y="4968875"/>
                <a:chExt cx="1147445" cy="1007745"/>
              </a:xfrm>
            </p:grpSpPr>
            <p:pic>
              <p:nvPicPr>
                <p:cNvPr id="19" name="Picture 2" descr="E:\Documents\NOOS\Utils\AMac.png"/>
                <p:cNvPicPr>
                  <a:picLocks noChangeAspect="1"/>
                  <a:extLst>
                    <a:ext uri="smNativeData">
                      <pr:smNativeData xmlns:pr="smNativeData" xmlns:p14="http://schemas.microsoft.com/office/powerpoint/2010/main" xmlns="" val="SMDATA_15_bZnJWx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AQkAAJEeAAAQEAAAxCQAAAAAAAAmAAAACAAAAP//////////"/>
                    </a:ext>
                  </a:extLst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463675" y="4968875"/>
                  <a:ext cx="1147445" cy="100774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</p:pic>
            <p:pic>
              <p:nvPicPr>
                <p:cNvPr id="18" name="Picture 3" descr="E:\Documents\NOOS\Utils\PotentialPage_Short.png"/>
                <p:cNvPicPr>
                  <a:picLocks noChangeAspect="1"/>
                  <a:extLst>
                    <a:ext uri="smNativeData">
                      <pr:smNativeData xmlns:pr="smNativeData" xmlns:p14="http://schemas.microsoft.com/office/powerpoint/2010/main" xmlns="" val="SMDATA_15_bZnJWx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0AI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3wkAAD8fAABDDwAAaiIAAAAAAAAmAAAACAAAAP//////////"/>
                    </a:ext>
                  </a:extLst>
                </p:cNvPicPr>
                <p:nvPr/>
              </p:nvPicPr>
              <p:blipFill>
                <a:blip r:embed="rId3"/>
                <a:srcRect b="7200"/>
                <a:stretch>
                  <a:fillRect/>
                </a:stretch>
              </p:blipFill>
              <p:spPr>
                <a:xfrm>
                  <a:off x="1604645" y="5079365"/>
                  <a:ext cx="876300" cy="51498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</p:pic>
          </p:grpSp>
          <p:sp>
            <p:nvSpPr>
              <p:cNvPr id="16" name="TextBox 9"/>
              <p:cNvSpPr>
                <a:extLst>
                  <a:ext uri="smNativeData">
                    <pr:smNativeData xmlns:pr="smNativeData" xmlns:p14="http://schemas.microsoft.com/office/powerpoint/2010/main" xmlns="" val="SMDATA_13_bZnJWxMAAAAlAAAAZAAAAE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B5BwAAGSQAAKkRAABeJgAAACAAACYAAAAIAAAA//////////8="/>
                  </a:ext>
                </a:extLst>
              </p:cNvSpPr>
              <p:nvPr/>
            </p:nvSpPr>
            <p:spPr>
              <a:xfrm>
                <a:off x="1214755" y="5868035"/>
                <a:ext cx="1656080" cy="36893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vert="horz" wrap="square" lIns="91440" tIns="45720" rIns="91440" bIns="45720" numCol="1" anchor="t"/>
              <a:lstStyle/>
              <a:p>
                <a:pPr algn="ctr">
                  <a:defRPr lang="en-US"/>
                </a:pPr>
                <a:r>
                  <a:t>Web access</a:t>
                </a:r>
              </a:p>
            </p:txBody>
          </p:sp>
        </p:grpSp>
        <p:grpSp>
          <p:nvGrpSpPr>
            <p:cNvPr id="12" name="Group 5"/>
            <p:cNvGrpSpPr>
              <a:extLst>
                <a:ext uri="smNativeData">
                  <pr:smNativeData xmlns:pr="smNativeData" xmlns:p14="http://schemas.microsoft.com/office/powerpoint/2010/main" xmlns="" val="SMDATA_7_bZnJWxMAAAAlAAAAAQAAAA8BAAAAkAAAAEgAAACQAAAASAAAAAAAAAAAAAAAAAAAABcAAAAUAAAAAAAAAAAAAAD/fwAA/38AAAAAAAAJAAAABAAAACCk2QIMAAAAEAAAAAAAAAAAAAAAAAAAAAAAAAAfAAAAVAAAAAAAAAAAAAAAAAAAAAAAAAAAAAAAAAAAAAAAAAAAAAAAAAAAAAAAAAAAAAAAAAAAAAAAAAAAAAAAAAAAAAAAAAAAAAAAAAAAAAAAAAAAAAAAAAAAACEAAAAYAAAAFAAAAEAbAABJGQAA+yUAABAhAAAAAAAAJgAAAAgAAAD/////AAAAAA=="/>
                </a:ext>
              </a:extLst>
            </p:cNvGrpSpPr>
            <p:nvPr/>
          </p:nvGrpSpPr>
          <p:grpSpPr>
            <a:xfrm>
              <a:off x="4429760" y="4110355"/>
              <a:ext cx="1744345" cy="1264285"/>
              <a:chOff x="4429760" y="4110355"/>
              <a:chExt cx="1744345" cy="1264285"/>
            </a:xfrm>
          </p:grpSpPr>
          <p:pic>
            <p:nvPicPr>
              <p:cNvPr id="14" name="Picture 4" descr="E:\Documents\NOOS\Utils\Server.jpeg"/>
              <p:cNvPicPr>
                <a:picLocks noChangeAspect="1"/>
                <a:extLst>
                  <a:ext uri="smNativeData">
                    <pr:smNativeData xmlns:pr="smNativeData" xmlns:p14="http://schemas.microsoft.com/office/powerpoint/2010/main" xmlns="" val="SMDATA_15_bZnJWx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iPjxw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Yh0AAEkZAADZIwAAQSAAAAAAAAAmAAAACAAAAP//////////"/>
                  </a:ext>
                </a:extLst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776470" y="4110355"/>
                <a:ext cx="1050925" cy="113284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</p:pic>
          <p:sp>
            <p:nvSpPr>
              <p:cNvPr id="13" name="TextBox 3"/>
              <p:cNvSpPr>
                <a:extLst>
                  <a:ext uri="smNativeData">
                    <pr:smNativeData xmlns:pr="smNativeData" xmlns:p14="http://schemas.microsoft.com/office/powerpoint/2010/main" xmlns="" val="SMDATA_13_bZnJWxMAAAAlAAAAZAAAAE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BAGwAAyx4AAPslAAAQIQAAACAAACYAAAAIAAAA//////////8="/>
                  </a:ext>
                </a:extLst>
              </p:cNvSpPr>
              <p:nvPr/>
            </p:nvSpPr>
            <p:spPr>
              <a:xfrm>
                <a:off x="4429760" y="5005705"/>
                <a:ext cx="1744345" cy="36893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vert="horz" wrap="square" lIns="91440" tIns="45720" rIns="91440" bIns="45720" numCol="1" anchor="t"/>
              <a:lstStyle/>
              <a:p>
                <a:pPr algn="ctr">
                  <a:defRPr lang="en-US"/>
                </a:pPr>
                <a:r>
                  <a:t>Central server</a:t>
                </a:r>
              </a:p>
            </p:txBody>
          </p:sp>
        </p:grpSp>
        <p:grpSp>
          <p:nvGrpSpPr>
            <p:cNvPr id="9" name="Group 7"/>
            <p:cNvGrpSpPr>
              <a:extLst>
                <a:ext uri="smNativeData">
                  <pr:smNativeData xmlns:pr="smNativeData" xmlns:p14="http://schemas.microsoft.com/office/powerpoint/2010/main" xmlns="" val="SMDATA_7_bZnJWxMAAAAlAAAAAQAAAA8BAAAAkAAAAEgAAACQAAAASAAAAAAAAAAAAAAAAAAAABcAAAAUAAAAAAAAAAAAAAD/fwAA/38AAAAAAAAJAAAABAAAAMzxtp4MAAAAEAAAAAAAAAAAAAAAAAAAAAAAAAAfAAAAVAAAAAAAAAAAAAAAAAAAAAAAAAAAAAAAAAAAAAAAAAAAAAAAAAAAAAAAAAAAAAAAAAAAAAAAAAAAAAAAAAAAAAAAAAAAAAAAAAAAAAAAAAAAAAAAAAAAACEAAAAYAAAAFAAAAAEJAAAUEAAALhMAAKUYAAAAAAAAJgAAAAgAAAD/////AAAAAA=="/>
                </a:ext>
              </a:extLst>
            </p:cNvGrpSpPr>
            <p:nvPr/>
          </p:nvGrpSpPr>
          <p:grpSpPr>
            <a:xfrm>
              <a:off x="1463675" y="2613660"/>
              <a:ext cx="1654175" cy="1392555"/>
              <a:chOff x="1463675" y="2613660"/>
              <a:chExt cx="1654175" cy="1392555"/>
            </a:xfrm>
          </p:grpSpPr>
          <p:pic>
            <p:nvPicPr>
              <p:cNvPr id="11" name="Picture 6" descr="E:\Documents\NOOS\Utils\control2.jpg"/>
              <p:cNvPicPr>
                <a:picLocks noChangeAspect="1"/>
                <a:extLst>
                  <a:ext uri="smNativeData">
                    <pr:smNativeData xmlns:pr="smNativeData" xmlns:p14="http://schemas.microsoft.com/office/powerpoint/2010/main" xmlns="" val="SMDATA_15_bZnJWx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MAAwA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3wkAABQQAABTEQAArBUAAAAAAAAmAAAACAAAAP//////////"/>
                  </a:ext>
                </a:extLst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604645" y="2613660"/>
                <a:ext cx="1211580" cy="90932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</p:pic>
          <p:sp>
            <p:nvSpPr>
              <p:cNvPr id="10" name="TextBox 6"/>
              <p:cNvSpPr>
                <a:extLst>
                  <a:ext uri="smNativeData">
                    <pr:smNativeData xmlns:pr="smNativeData" xmlns:p14="http://schemas.microsoft.com/office/powerpoint/2010/main" xmlns="" val="SMDATA_13_bZnJWxMAAAAlAAAAZAAAAE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Hh5eoI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ABCQAAqxQAAC4TAAClGAAAACAAACYAAAAIAAAA//////////8="/>
                  </a:ext>
                </a:extLst>
              </p:cNvSpPr>
              <p:nvPr/>
            </p:nvSpPr>
            <p:spPr>
              <a:xfrm>
                <a:off x="1463675" y="3359785"/>
                <a:ext cx="1654175" cy="64643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vert="horz" wrap="square" lIns="91440" tIns="45720" rIns="91440" bIns="45720" numCol="1" anchor="t"/>
              <a:lstStyle/>
              <a:p>
                <a:pPr algn="ctr">
                  <a:defRPr lang="en-US"/>
                </a:pPr>
                <a:r>
                  <a:rPr lang="en-US" b="1"/>
                  <a:t>RBINS – MFC</a:t>
                </a:r>
              </a:p>
              <a:p>
                <a:pPr algn="ctr">
                  <a:defRPr lang="en-US"/>
                </a:pPr>
                <a:r>
                  <a:t>Oserit</a:t>
                </a:r>
              </a:p>
            </p:txBody>
          </p:sp>
        </p:grpSp>
        <p:grpSp>
          <p:nvGrpSpPr>
            <p:cNvPr id="6" name="Group 10"/>
            <p:cNvGrpSpPr>
              <a:extLst>
                <a:ext uri="smNativeData">
                  <pr:smNativeData xmlns:pr="smNativeData" xmlns:p14="http://schemas.microsoft.com/office/powerpoint/2010/main" xmlns="" val="SMDATA_7_bZnJWxMAAAAlAAAAAQAAAA8BAAAAkAAAAEgAAACQAAAASAAAAAAAAAAAAAAAAAAAABcAAAAUAAAAAAAAAAAAAAD/fwAA/38AAAAAAAAJAAAABAAAAH8PB9gMAAAAEAAAAAAAAAAAAAAAAAAAAAAAAAAfAAAAVAAAAAAAAAAAAAAAAAAAAAAAAAAAAAAAAAAAAAAAAAAAAAAAAAAAAAAAAAAAAAAAAAAAAAAAAAAAAAAAAAAAAAAAAAAAAAAAAAAAAAAAAAAAAAAAAAAAACEAAAAYAAAAFAAAAPkhAABhDwAAODEAANgXAAAAAAAAJgAAAAgAAAD/////AAAAAA=="/>
                </a:ext>
              </a:extLst>
            </p:cNvGrpSpPr>
            <p:nvPr/>
          </p:nvGrpSpPr>
          <p:grpSpPr>
            <a:xfrm>
              <a:off x="5522595" y="2499995"/>
              <a:ext cx="2478405" cy="1376045"/>
              <a:chOff x="5522595" y="2499995"/>
              <a:chExt cx="2478405" cy="1376045"/>
            </a:xfrm>
          </p:grpSpPr>
          <p:pic>
            <p:nvPicPr>
              <p:cNvPr id="8" name="Picture 5" descr="E:\Documents\NOOS\Utils\control.jpg"/>
              <p:cNvPicPr>
                <a:picLocks noChangeAspect="1"/>
                <a:extLst>
                  <a:ext uri="smNativeData">
                    <pr:smNativeData xmlns:pr="smNativeData" xmlns:p14="http://schemas.microsoft.com/office/powerpoint/2010/main" xmlns="" val="SMDATA_15_bZnJWx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8yQAAGEPAAA+LgAABxQAAAAAAAAmAAAACAAAAP//////////"/>
                  </a:ext>
                </a:extLst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006465" y="2499995"/>
                <a:ext cx="1510665" cy="75565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</p:pic>
          <p:sp>
            <p:nvSpPr>
              <p:cNvPr id="7" name="TextBox 17"/>
              <p:cNvSpPr>
                <a:extLst>
                  <a:ext uri="smNativeData">
                    <pr:smNativeData xmlns:pr="smNativeData" xmlns:p14="http://schemas.microsoft.com/office/powerpoint/2010/main" xmlns="" val="SMDATA_13_bZnJWxMAAAAlAAAAZAAAAE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GFxkaE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D5IQAA3hMAADgxAADYFwAAACAAACYAAAAIAAAA//////////8="/>
                  </a:ext>
                </a:extLst>
              </p:cNvSpPr>
              <p:nvPr/>
            </p:nvSpPr>
            <p:spPr>
              <a:xfrm>
                <a:off x="5522595" y="3229610"/>
                <a:ext cx="2478405" cy="64643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vert="horz" wrap="square" lIns="91440" tIns="45720" rIns="91440" bIns="45720" numCol="1" anchor="t"/>
              <a:lstStyle/>
              <a:p>
                <a:pPr algn="ctr">
                  <a:defRPr lang="en-US"/>
                </a:pPr>
                <a:r>
                  <a:rPr lang="en-US" b="1"/>
                  <a:t>Meteorologisk institutt</a:t>
                </a:r>
              </a:p>
              <a:p>
                <a:pPr algn="ctr">
                  <a:defRPr lang="en-US"/>
                </a:pPr>
                <a:r>
                  <a:t>OpenDrift</a:t>
                </a:r>
              </a:p>
            </p:txBody>
          </p:sp>
        </p:grpSp>
        <p:grpSp>
          <p:nvGrpSpPr>
            <p:cNvPr id="3" name="Group 8"/>
            <p:cNvGrpSpPr>
              <a:extLst>
                <a:ext uri="smNativeData">
                  <pr:smNativeData xmlns:pr="smNativeData" xmlns:p14="http://schemas.microsoft.com/office/powerpoint/2010/main" xmlns="" val="SMDATA_7_bZnJWxMAAAAlAAAAAQAAAA8BAAAAkAAAAEgAAACQAAAASAAAAAAAAAAAAAAAAAAAABcAAAAUAAAAAAAAAAAAAAD/fwAA/38AAAAAAAAJAAAABAAAAAAAAAAMAAAAEAAAAAAAAAAAAAAAAAAAAAAAAAAfAAAAVAAAAAAAAAAAAAAAAAAAAAAAAAAAAAAAAAAAAAAAAAAAAAAAAAAAAAAAAAAAAAAAAAAAAAAAAAAAAAAAAAAAAAAAAAAAAAAAAAAAAAAAAAAAAAAAAAAAACEAAAAYAAAAFAAAABwVAAClCQAADCIAADETAAAAAAAAJgAAAAgAAAD/////AAAAAA=="/>
                </a:ext>
              </a:extLst>
            </p:cNvGrpSpPr>
            <p:nvPr/>
          </p:nvGrpSpPr>
          <p:grpSpPr>
            <a:xfrm>
              <a:off x="3431540" y="1567815"/>
              <a:ext cx="2103120" cy="1551940"/>
              <a:chOff x="3431540" y="1567815"/>
              <a:chExt cx="2103120" cy="1551940"/>
            </a:xfrm>
          </p:grpSpPr>
          <p:pic>
            <p:nvPicPr>
              <p:cNvPr id="5" name="Picture 9" descr="Afbeeldingsresultaat voor control desk">
                <a:hlinkClick r:id="rId7"/>
              </p:cNvPr>
              <p:cNvPicPr>
                <a:picLocks noChangeAspect="1"/>
                <a:extLst>
                  <a:ext uri="smNativeData">
                    <pr:smNativeData xmlns:pr="smNativeData" xmlns:p14="http://schemas.microsoft.com/office/powerpoint/2010/main" xmlns="" val="SMDATA_15_bZnJWx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MoGAAAAAAAArAgAAAAAAABkAAAAZAAAAAAAAAAjAAAABAAAAGQAAAAXAAAAFAAAAAAAAAAAAAAA/38AAP9/AAAAAAAACQAAAAQAAAACAAIA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HBUAAKUJAAA2HwAAwA8AAAAAAAAmAAAACAAAAP//////////"/>
                  </a:ext>
                </a:extLst>
              </p:cNvPicPr>
              <p:nvPr/>
            </p:nvPicPr>
            <p:blipFill>
              <a:blip r:embed="rId8"/>
              <a:srcRect t="17380" b="22200"/>
              <a:stretch>
                <a:fillRect/>
              </a:stretch>
            </p:blipFill>
            <p:spPr>
              <a:xfrm>
                <a:off x="3431540" y="1567815"/>
                <a:ext cx="1642110" cy="99250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</p:pic>
          <p:sp>
            <p:nvSpPr>
              <p:cNvPr id="4" name="TextBox 16"/>
              <p:cNvSpPr>
                <a:extLst>
                  <a:ext uri="smNativeData">
                    <pr:smNativeData xmlns:pr="smNativeData" xmlns:p14="http://schemas.microsoft.com/office/powerpoint/2010/main" xmlns="" val="SMDATA_13_bZnJWxMAAAAlAAAAZAAAAE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OUkrW4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C0FwAANw8AAAwiAAAxEwAAACAAACYAAAAIAAAA//////////8="/>
                  </a:ext>
                </a:extLst>
              </p:cNvSpPr>
              <p:nvPr/>
            </p:nvSpPr>
            <p:spPr>
              <a:xfrm>
                <a:off x="3853180" y="2473325"/>
                <a:ext cx="1681480" cy="64643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vert="horz" wrap="square" lIns="91440" tIns="45720" rIns="91440" bIns="45720" numCol="1" anchor="t"/>
              <a:lstStyle/>
              <a:p>
                <a:pPr algn="ctr">
                  <a:defRPr lang="en-US"/>
                </a:pPr>
                <a:r>
                  <a:rPr lang="en-US" b="1" dirty="0" err="1"/>
                  <a:t>Meteo</a:t>
                </a:r>
                <a:r>
                  <a:rPr lang="en-US" b="1" dirty="0"/>
                  <a:t> France</a:t>
                </a:r>
              </a:p>
              <a:p>
                <a:pPr algn="ctr">
                  <a:defRPr lang="en-US"/>
                </a:pPr>
                <a:r>
                  <a:rPr dirty="0"/>
                  <a:t>MOTHY</a:t>
                </a:r>
              </a:p>
            </p:txBody>
          </p:sp>
        </p:grpSp>
      </p:grpSp>
      <p:sp>
        <p:nvSpPr>
          <p:cNvPr id="20" name="TextBox 12"/>
          <p:cNvSpPr>
            <a:extLst>
              <a:ext uri="smNativeData">
                <pr:smNativeData xmlns:pr="smNativeData" xmlns:p14="http://schemas.microsoft.com/office/powerpoint/2010/main" xmlns="" val="SMDATA_13_bZnJWxMAAAAlAAAAZAAAAE0AAAAAgwAAAEEAAACDAAAAQQ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MQKYRA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AYDgAAeQAAAIEnAAC8AwAAECAAACYAAAAIAAAA//////////8="/>
              </a:ext>
            </a:extLst>
          </p:cNvSpPr>
          <p:nvPr/>
        </p:nvSpPr>
        <p:spPr>
          <a:xfrm>
            <a:off x="2291080" y="76835"/>
            <a:ext cx="4130675" cy="5302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83185" tIns="41275" rIns="83185" bIns="41275" numCol="1" anchor="t"/>
          <a:lstStyle/>
          <a:p>
            <a:pPr algn="ctr">
              <a:defRPr lang="en-US"/>
            </a:pPr>
            <a:r>
              <a:rPr lang="en-US" sz="2900"/>
              <a:t>Global architecture</a:t>
            </a:r>
          </a:p>
        </p:txBody>
      </p:sp>
      <p:sp>
        <p:nvSpPr>
          <p:cNvPr id="21" name="Freeform 19"/>
          <p:cNvSpPr>
            <a:extLst>
              <a:ext uri="smNativeData">
                <pr:smNativeData xmlns:pr="smNativeData" xmlns:p14="http://schemas.microsoft.com/office/powerpoint/2010/main" xmlns="" val="SMDATA_13_bZnJWxMAAAAlAAAACwAAAA0AAAAAgwAAAEEAAACDAAAAQQ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BAAAAAQAAADtgjAAoAAAAAQAAABQAAAAUAAAAFAAAAAEAAAACAAAAZAAAAGQAAAAC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BPgb0FAAAAAQAAAAAAAAAAAAAAAAAAAAAAAAAAAAAAAAAAAAAAAAAAO2CMAH9/fwAAAAADzMzMAMDA/wB/f38AAAAAAAAAAAAAAAAAAAAAAAAAAAAhAAAAGAAAABQAAAA1EAAARB0AAB0dAADXIAAAEAAAACYAAAAIAAAA//////////8="/>
              </a:ext>
            </a:extLst>
          </p:cNvSpPr>
          <p:nvPr/>
        </p:nvSpPr>
        <p:spPr>
          <a:xfrm>
            <a:off x="2634615" y="4757420"/>
            <a:ext cx="2098040" cy="581025"/>
          </a:xfrm>
          <a:custGeom>
            <a:avLst/>
            <a:gdLst/>
            <a:ahLst/>
            <a:cxnLst/>
            <a:rect l="0" t="0" r="2098040" b="581025"/>
            <a:pathLst>
              <a:path w="2098040" h="581025">
                <a:moveTo>
                  <a:pt x="0" y="561368"/>
                </a:moveTo>
                <a:cubicBezTo>
                  <a:pt x="361871" y="583741"/>
                  <a:pt x="723743" y="606114"/>
                  <a:pt x="1073416" y="512553"/>
                </a:cubicBezTo>
                <a:cubicBezTo>
                  <a:pt x="1423089" y="418992"/>
                  <a:pt x="1760564" y="209496"/>
                  <a:pt x="2098040" y="0"/>
                </a:cubicBezTo>
              </a:path>
            </a:pathLst>
          </a:custGeom>
          <a:noFill/>
          <a:ln w="25400" cap="flat" cmpd="sng" algn="ctr">
            <a:solidFill>
              <a:srgbClr val="3B608C"/>
            </a:solidFill>
            <a:prstDash val="sysDot"/>
            <a:headEnd type="triangle" w="med" len="med"/>
            <a:tailEnd type="triangle" w="med" len="med"/>
          </a:ln>
          <a:effectLst/>
        </p:spPr>
        <p:txBody>
          <a:bodyPr vert="horz" wrap="square" lIns="83185" tIns="41275" rIns="83185" bIns="41275" numCol="1" anchor="ctr"/>
          <a:lstStyle/>
          <a:p>
            <a:pPr algn="ctr">
              <a:defRPr lang="en-US">
                <a:solidFill>
                  <a:srgbClr val="FFFFFF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endParaRPr/>
          </a:p>
        </p:txBody>
      </p:sp>
      <p:sp>
        <p:nvSpPr>
          <p:cNvPr id="22" name="Freeform 20"/>
          <p:cNvSpPr>
            <a:extLst>
              <a:ext uri="smNativeData">
                <pr:smNativeData xmlns:pr="smNativeData" xmlns:p14="http://schemas.microsoft.com/office/powerpoint/2010/main" xmlns="" val="SMDATA_13_bZnJWxMAAAAlAAAACwAAAA0AAAAAgwAAAEEAAACDAAAAQQ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BAAAAAQAAADtgjAAoAAAAAQAAABQAAAAUAAAAFAAAAAEAAAACAAAAZAAAAGQAAAAC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BPgb0FAAAAAQAAAAAAAAAAAAAAAAAAAAAAAAAAAAAAAAAAAAAAAAAAO2CMAH9/fwAAAAADzMzMAMDA/wB/f38AAAAAAAAAAAAAAAAAAAAAAAAAAAAhAAAAGAAAABQAAAAPEwAA0BYAAL0cAACKGwAAEAAAACYAAAAIAAAA//////////8="/>
              </a:ext>
            </a:extLst>
          </p:cNvSpPr>
          <p:nvPr/>
        </p:nvSpPr>
        <p:spPr>
          <a:xfrm>
            <a:off x="3098165" y="3708400"/>
            <a:ext cx="1573530" cy="768350"/>
          </a:xfrm>
          <a:custGeom>
            <a:avLst/>
            <a:gdLst/>
            <a:ahLst/>
            <a:cxnLst/>
            <a:rect l="0" t="0" r="1573530" b="768350"/>
            <a:pathLst>
              <a:path w="1573530" h="768350">
                <a:moveTo>
                  <a:pt x="0" y="0"/>
                </a:moveTo>
                <a:cubicBezTo>
                  <a:pt x="173820" y="137205"/>
                  <a:pt x="347640" y="274411"/>
                  <a:pt x="609895" y="402469"/>
                </a:cubicBezTo>
                <a:cubicBezTo>
                  <a:pt x="872150" y="530527"/>
                  <a:pt x="1222840" y="649439"/>
                  <a:pt x="1573530" y="768350"/>
                </a:cubicBezTo>
              </a:path>
            </a:pathLst>
          </a:custGeom>
          <a:noFill/>
          <a:ln w="25400" cap="flat" cmpd="sng" algn="ctr">
            <a:solidFill>
              <a:srgbClr val="3B608C"/>
            </a:solidFill>
            <a:prstDash val="sysDot"/>
            <a:headEnd type="triangle" w="med" len="med"/>
            <a:tailEnd type="triangle" w="med" len="med"/>
          </a:ln>
          <a:effectLst/>
        </p:spPr>
        <p:txBody>
          <a:bodyPr vert="horz" wrap="square" lIns="83185" tIns="41275" rIns="83185" bIns="41275" numCol="1" anchor="ctr"/>
          <a:lstStyle/>
          <a:p>
            <a:pPr algn="ctr">
              <a:defRPr lang="en-US">
                <a:solidFill>
                  <a:srgbClr val="FFFFFF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endParaRPr/>
          </a:p>
        </p:txBody>
      </p:sp>
      <p:sp>
        <p:nvSpPr>
          <p:cNvPr id="23" name="Freeform 21"/>
          <p:cNvSpPr>
            <a:extLst>
              <a:ext uri="smNativeData">
                <pr:smNativeData xmlns:pr="smNativeData" xmlns:p14="http://schemas.microsoft.com/office/powerpoint/2010/main" xmlns="" val="SMDATA_13_bZnJWxMAAAAlAAAACwAAAA0AAAAAgwAAAEEAAACDAAAAQQ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BAAAAAQAAADtgjAAoAAAAAQAAABQAAAAUAAAAFAAAAAEAAAACAAAAZAAAAGQAAAAC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LDVSgIMAAAAEAAAAAAAAAAAAAAAAAAAAAAAAAAeAAAAaAAAAAAAAAAAAAAAAAAAAAAAAAAAAAAAECcAABAnAAAAAAAAAAAAAAAAAAAAAAAAAAAAAAAAAAAAAAAAAAAAABQAAAAAAAAAwMD/AAAAAABkAAAAMgAAAAAAAABkAAAAAAAAAH9/fwAKAAAAHwAAAFQAAABPgb0FAAAAAQAAAAAAAAAAAAAAAAAAAAAAAAAAAAAAAAAAAAAAAAAAO2CMAH9/fwAAAAADzMzMAMDA/wB/f38AAAAAAAAAAAAAAAAAAAAAAAAAAAAhAAAAGAAAABQAAAD9HAAA/BIAABceAACEGQAAEAAAACYAAAAIAAAA//////////8="/>
              </a:ext>
            </a:extLst>
          </p:cNvSpPr>
          <p:nvPr/>
        </p:nvSpPr>
        <p:spPr>
          <a:xfrm>
            <a:off x="4712335" y="3086100"/>
            <a:ext cx="179070" cy="1061720"/>
          </a:xfrm>
          <a:custGeom>
            <a:avLst/>
            <a:gdLst/>
            <a:ahLst/>
            <a:cxnLst/>
            <a:rect l="0" t="0" r="179070" b="1061720"/>
            <a:pathLst>
              <a:path w="179070" h="1061720">
                <a:moveTo>
                  <a:pt x="44566" y="0"/>
                </a:moveTo>
                <a:cubicBezTo>
                  <a:pt x="15016" y="259328"/>
                  <a:pt x="-14534" y="518656"/>
                  <a:pt x="7883" y="695609"/>
                </a:cubicBezTo>
                <a:cubicBezTo>
                  <a:pt x="30300" y="872562"/>
                  <a:pt x="179070" y="1061720"/>
                  <a:pt x="179070" y="1061720"/>
                </a:cubicBezTo>
              </a:path>
            </a:pathLst>
          </a:custGeom>
          <a:noFill/>
          <a:ln w="25400" cap="flat" cmpd="sng" algn="ctr">
            <a:solidFill>
              <a:srgbClr val="3B608C"/>
            </a:solidFill>
            <a:prstDash val="sysDot"/>
            <a:headEnd type="triangle" w="med" len="med"/>
            <a:tailEnd type="triangle" w="med" len="med"/>
          </a:ln>
          <a:effectLst/>
        </p:spPr>
        <p:txBody>
          <a:bodyPr vert="horz" wrap="square" lIns="83185" tIns="41275" rIns="83185" bIns="41275" numCol="1" anchor="ctr"/>
          <a:lstStyle/>
          <a:p>
            <a:pPr algn="ctr">
              <a:defRPr lang="en-US">
                <a:solidFill>
                  <a:srgbClr val="FFFFFF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endParaRPr/>
          </a:p>
        </p:txBody>
      </p:sp>
      <p:sp>
        <p:nvSpPr>
          <p:cNvPr id="24" name="Freeform 22"/>
          <p:cNvSpPr>
            <a:extLst>
              <a:ext uri="smNativeData">
                <pr:smNativeData xmlns:pr="smNativeData" xmlns:p14="http://schemas.microsoft.com/office/powerpoint/2010/main" xmlns="" val="SMDATA_13_bZnJWxMAAAAlAAAACwAAAA0AAAAAgwAAAEEAAACDAAAAQQ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BAAAAAQAAADtgjAAoAAAAAQAAABQAAAAUAAAAFAAAAAEAAAACAAAAZAAAAGQAAAAC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ICAgIAMAAAAEAAAAAAAAAAAAAAAAAAAAAAAAAAeAAAAaAAAAAAAAAAAAAAAAAAAAAAAAAAAAAAAECcAABAnAAAAAAAAAAAAAAAAAAAAAAAAAAAAAAAAAAAAAAAAAAAAABQAAAAAAAAAwMD/AAAAAABkAAAAMgAAAAAAAABkAAAAAAAAAH9/fwAKAAAAHwAAAFQAAABPgb0FAAAAAQAAAAAAAAAAAAAAAAAAAAAAAAAAAAAAAAAAAAAAAAAAO2CMAH9/fwAAAAADzMzMAMDA/wB/f38AAAAAAAAAAAAAAAAAAAAAAAAAAAAhAAAAGAAAABQAAABRJAAAFxgAAJgrAADeHQAAEAAAACYAAAAIAAAA//////////8="/>
              </a:ext>
            </a:extLst>
          </p:cNvSpPr>
          <p:nvPr/>
        </p:nvSpPr>
        <p:spPr>
          <a:xfrm>
            <a:off x="5903595" y="3916045"/>
            <a:ext cx="1183005" cy="939165"/>
          </a:xfrm>
          <a:custGeom>
            <a:avLst/>
            <a:gdLst/>
            <a:ahLst/>
            <a:cxnLst/>
            <a:rect l="0" t="0" r="1183005" b="939165"/>
            <a:pathLst>
              <a:path w="1183005" h="939165">
                <a:moveTo>
                  <a:pt x="1183005" y="0"/>
                </a:moveTo>
                <a:cubicBezTo>
                  <a:pt x="1019376" y="287644"/>
                  <a:pt x="855748" y="575289"/>
                  <a:pt x="658580" y="731816"/>
                </a:cubicBezTo>
                <a:cubicBezTo>
                  <a:pt x="461413" y="888343"/>
                  <a:pt x="230706" y="913754"/>
                  <a:pt x="0" y="939165"/>
                </a:cubicBezTo>
              </a:path>
            </a:pathLst>
          </a:custGeom>
          <a:noFill/>
          <a:ln w="25400" cap="flat" cmpd="sng" algn="ctr">
            <a:solidFill>
              <a:srgbClr val="3B608C"/>
            </a:solidFill>
            <a:prstDash val="sysDot"/>
            <a:headEnd type="triangle" w="med" len="med"/>
            <a:tailEnd type="triangle" w="med" len="med"/>
          </a:ln>
          <a:effectLst/>
        </p:spPr>
        <p:txBody>
          <a:bodyPr vert="horz" wrap="square" lIns="83185" tIns="41275" rIns="83185" bIns="41275" numCol="1" anchor="ctr"/>
          <a:lstStyle/>
          <a:p>
            <a:pPr algn="ctr">
              <a:defRPr lang="en-US">
                <a:solidFill>
                  <a:srgbClr val="FFFFFF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endParaRPr/>
          </a:p>
        </p:txBody>
      </p:sp>
      <p:sp>
        <p:nvSpPr>
          <p:cNvPr id="25" name="TextBox 23"/>
          <p:cNvSpPr>
            <a:extLst>
              <a:ext uri="smNativeData">
                <pr:smNativeData xmlns:pr="smNativeData" xmlns:p14="http://schemas.microsoft.com/office/powerpoint/2010/main" xmlns="" val="SMDATA_13_bZnJWxMAAAAlAAAAZAAAAE0AAAAAgwAAAEEAAACDAAAAQQ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ICAgIA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CoBgAA2AMAAFMzAADEBwAAECAAACYAAAAIAAAA//////////8="/>
              </a:ext>
            </a:extLst>
          </p:cNvSpPr>
          <p:nvPr/>
        </p:nvSpPr>
        <p:spPr>
          <a:xfrm>
            <a:off x="1082040" y="624840"/>
            <a:ext cx="7261225" cy="63754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83185" tIns="41275" rIns="83185" bIns="41275" numCol="1" anchor="t"/>
          <a:lstStyle/>
          <a:p>
            <a:pPr algn="ctr">
              <a:defRPr lang="en-US"/>
            </a:pPr>
            <a:r>
              <a:t>All systems are inter-connected via a central server. </a:t>
            </a:r>
          </a:p>
          <a:p>
            <a:pPr algn="ctr">
              <a:defRPr lang="en-US"/>
            </a:pPr>
            <a:r>
              <a:t>Users can call the service via a web-based interface.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1"/>
          <p:cNvGrpSpPr>
            <a:extLst>
              <a:ext uri="smNativeData">
                <pr:smNativeData xmlns:pr="smNativeData" xmlns:p14="http://schemas.microsoft.com/office/powerpoint/2010/main" xmlns="" val="SMDATA_7_bZnJWxMAAAAlAAAAAQAAAC8BAAAAkAAAAEgAAACQAAAASAAAAAAAAAAAAAAAAAAAABcAAAAUAAAAAAAAAAAAAAD/fwAA/38AAAAAAAAJAAAABAAAAAAAAAYMAAAAEAAAAAAAAAAAAAAAAAAAAAAAAAAfAAAAVAAAAAAAAAAAAAAAAAAAAAAAAAAAAAAAAAAAAAAAAAAAAAAAAAAAAAAAAAAAAAAAAAAAAAAAAAAAAAAAAAAAAAAAAAAAAAAAAAAAAAAAAAAAAAAAAAAAACEAAAAYAAAAFAAAAHkHAAClCQAAODEAAF4mAAAQAAAAJgAAAAgAAAD/////AAAAAA=="/>
              </a:ext>
            </a:extLst>
          </p:cNvGrpSpPr>
          <p:nvPr/>
        </p:nvGrpSpPr>
        <p:grpSpPr>
          <a:xfrm>
            <a:off x="1214755" y="1567815"/>
            <a:ext cx="6786245" cy="4669155"/>
            <a:chOff x="1214755" y="1567815"/>
            <a:chExt cx="6786245" cy="4669155"/>
          </a:xfrm>
        </p:grpSpPr>
        <p:grpSp>
          <p:nvGrpSpPr>
            <p:cNvPr id="15" name="Group 4"/>
            <p:cNvGrpSpPr>
              <a:extLst>
                <a:ext uri="smNativeData">
                  <pr:smNativeData xmlns:pr="smNativeData" xmlns:p14="http://schemas.microsoft.com/office/powerpoint/2010/main" xmlns="" val="SMDATA_7_bZnJWxMAAAAlAAAAAQAAAA8BAAAAkAAAAEgAAACQAAAASAAAAAAAAAAAAAAAAAAAABcAAAAUAAAAAAAAAAAAAAD/fwAA/38AAAAAAAAJAAAABAAAAAAFFxgMAAAAEAAAAAAAAAAAAAAAAAAAAAAAAAAfAAAAVAAAAAAAAAAAAAAAAAAAAAAAAAAAAAAAAAAAAAAAAAAAAAAAAAAAAAAAAAAAAAAAAAAAAAAAAAAAAAAAAAAAAAAAAAAAAAAAAAAAAAAAAAAAAAAAAAAAACEAAAAYAAAAFAAAAHkHAACRHgAAqREAAF4mAAAAAAAAJgAAAAgAAAD/////AAAAAA=="/>
                </a:ext>
              </a:extLst>
            </p:cNvGrpSpPr>
            <p:nvPr/>
          </p:nvGrpSpPr>
          <p:grpSpPr>
            <a:xfrm>
              <a:off x="1214755" y="4968875"/>
              <a:ext cx="1656080" cy="1268095"/>
              <a:chOff x="1214755" y="4968875"/>
              <a:chExt cx="1656080" cy="1268095"/>
            </a:xfrm>
          </p:grpSpPr>
          <p:grpSp>
            <p:nvGrpSpPr>
              <p:cNvPr id="17" name="Group 2"/>
              <p:cNvGrpSpPr>
                <a:extLst>
                  <a:ext uri="smNativeData">
                    <pr:smNativeData xmlns:pr="smNativeData" xmlns:p14="http://schemas.microsoft.com/office/powerpoint/2010/main" xmlns="" val="SMDATA_7_bZnJWxMAAAAlAAAAAQAAAC8BAAAAkAAAAEgAAACQAAAASAAAAAAAAAAAAAAAAAAAABcAAAAUAAAAAAAAAAAAAAD/fwAA/38AAAAAAAAJAAAABAAAAPFIAAAMAAAAEAAAAAAAAAAAAAAAAAAAAAAAAAAfAAAAVAAAAAAAAAAAAAAAAAAAAAAAAAAAAAAAAAAAAAAAAAAAAAAAAAAAAAAAAAAAAAAAAAAAAAAAAAAAAAAAAAAAAAAAAAAAAAAAAAAAAAAAAAAAAAAAAAAAACEAAAAYAAAAFAAAAAEJAACRHgAAEBAAAMQkAAAAAAAAJgAAAAgAAAD/////AAAAAA=="/>
                  </a:ext>
                </a:extLst>
              </p:cNvGrpSpPr>
              <p:nvPr/>
            </p:nvGrpSpPr>
            <p:grpSpPr>
              <a:xfrm>
                <a:off x="1463675" y="4968875"/>
                <a:ext cx="1147445" cy="1007745"/>
                <a:chOff x="1463675" y="4968875"/>
                <a:chExt cx="1147445" cy="1007745"/>
              </a:xfrm>
            </p:grpSpPr>
            <p:pic>
              <p:nvPicPr>
                <p:cNvPr id="19" name="Picture 2" descr="E:\Documents\NOOS\Utils\AMac.png"/>
                <p:cNvPicPr>
                  <a:picLocks noChangeAspect="1"/>
                  <a:extLst>
                    <a:ext uri="smNativeData">
                      <pr:smNativeData xmlns:pr="smNativeData" xmlns:p14="http://schemas.microsoft.com/office/powerpoint/2010/main" xmlns="" val="SMDATA_15_bZnJWx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DPGgAA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AQkAAJEeAAAQEAAAxCQAAAAAAAAmAAAACAAAAP//////////"/>
                    </a:ext>
                  </a:extLst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463675" y="4968875"/>
                  <a:ext cx="1147445" cy="100774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</p:pic>
            <p:pic>
              <p:nvPicPr>
                <p:cNvPr id="18" name="Picture 3" descr="E:\Documents\NOOS\Utils\PotentialPage_Short.png"/>
                <p:cNvPicPr>
                  <a:picLocks noChangeAspect="1"/>
                  <a:extLst>
                    <a:ext uri="smNativeData">
                      <pr:smNativeData xmlns:pr="smNativeData" xmlns:p14="http://schemas.microsoft.com/office/powerpoint/2010/main" xmlns="" val="SMDATA_15_bZnJWx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0AI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3wkAAD8fAABDDwAAaiIAAAAAAAAmAAAACAAAAP//////////"/>
                    </a:ext>
                  </a:extLst>
                </p:cNvPicPr>
                <p:nvPr/>
              </p:nvPicPr>
              <p:blipFill>
                <a:blip r:embed="rId3"/>
                <a:srcRect b="7200"/>
                <a:stretch>
                  <a:fillRect/>
                </a:stretch>
              </p:blipFill>
              <p:spPr>
                <a:xfrm>
                  <a:off x="1604645" y="5079365"/>
                  <a:ext cx="876300" cy="51498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</p:pic>
          </p:grpSp>
          <p:sp>
            <p:nvSpPr>
              <p:cNvPr id="16" name="TextBox 9"/>
              <p:cNvSpPr>
                <a:extLst>
                  <a:ext uri="smNativeData">
                    <pr:smNativeData xmlns:pr="smNativeData" xmlns:p14="http://schemas.microsoft.com/office/powerpoint/2010/main" xmlns="" val="SMDATA_13_bZnJWxMAAAAlAAAAZAAAAE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GQAPQA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B5BwAAGSQAAKkRAABeJgAAACAAACYAAAAIAAAA//////////8="/>
                  </a:ext>
                </a:extLst>
              </p:cNvSpPr>
              <p:nvPr/>
            </p:nvSpPr>
            <p:spPr>
              <a:xfrm>
                <a:off x="1214755" y="5868035"/>
                <a:ext cx="1656080" cy="36893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vert="horz" wrap="square" lIns="91440" tIns="45720" rIns="91440" bIns="45720" numCol="1" anchor="t"/>
              <a:lstStyle/>
              <a:p>
                <a:pPr algn="ctr">
                  <a:defRPr lang="en-US"/>
                </a:pPr>
                <a:r>
                  <a:t>Web access</a:t>
                </a:r>
              </a:p>
            </p:txBody>
          </p:sp>
        </p:grpSp>
        <p:grpSp>
          <p:nvGrpSpPr>
            <p:cNvPr id="12" name="Group 5"/>
            <p:cNvGrpSpPr>
              <a:extLst>
                <a:ext uri="smNativeData">
                  <pr:smNativeData xmlns:pr="smNativeData" xmlns:p14="http://schemas.microsoft.com/office/powerpoint/2010/main" xmlns="" val="SMDATA_7_bZnJWxMAAAAlAAAAAQAAAA8BAAAAkAAAAEgAAACQAAAASAAAAAAAAAAAAAAAAAAAABcAAAAUAAAAAAAAAAAAAAD/fwAA/38AAAAAAAAJAAAABAAAAAAAAAAMAAAAEAAAAAAAAAAAAAAAAAAAAAAAAAAfAAAAVAAAAAAAAAAAAAAAAAAAAAAAAAAAAAAAAAAAAAAAAAAAAAAAAAAAAAAAAAAAAAAAAAAAAAAAAAAAAAAAAAAAAAAAAAAAAAAAAAAAAAAAAAAAAAAAAAAAACEAAAAYAAAAFAAAAEAbAABJGQAA+yUAABAhAAAAAAAAJgAAAAgAAAD/////AAAAAA=="/>
                </a:ext>
              </a:extLst>
            </p:cNvGrpSpPr>
            <p:nvPr/>
          </p:nvGrpSpPr>
          <p:grpSpPr>
            <a:xfrm>
              <a:off x="4429760" y="4110355"/>
              <a:ext cx="1744345" cy="1264285"/>
              <a:chOff x="4429760" y="4110355"/>
              <a:chExt cx="1744345" cy="1264285"/>
            </a:xfrm>
          </p:grpSpPr>
          <p:pic>
            <p:nvPicPr>
              <p:cNvPr id="14" name="Picture 4" descr="E:\Documents\NOOS\Utils\Server.jpeg"/>
              <p:cNvPicPr>
                <a:picLocks noChangeAspect="1"/>
                <a:extLst>
                  <a:ext uri="smNativeData">
                    <pr:smNativeData xmlns:pr="smNativeData" xmlns:p14="http://schemas.microsoft.com/office/powerpoint/2010/main" xmlns="" val="SMDATA_15_bZnJWx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Yh0AAEkZAADZIwAAQSAAAAAAAAAmAAAACAAAAP//////////"/>
                  </a:ext>
                </a:extLst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776470" y="4110355"/>
                <a:ext cx="1050925" cy="113284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</p:pic>
          <p:sp>
            <p:nvSpPr>
              <p:cNvPr id="13" name="TextBox 3"/>
              <p:cNvSpPr>
                <a:extLst>
                  <a:ext uri="smNativeData">
                    <pr:smNativeData xmlns:pr="smNativeData" xmlns:p14="http://schemas.microsoft.com/office/powerpoint/2010/main" xmlns="" val="SMDATA_13_bZnJWxMAAAAlAAAAZAAAAE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BAGwAAyx4AAPslAAAQIQAAACAAACYAAAAIAAAA//////////8="/>
                  </a:ext>
                </a:extLst>
              </p:cNvSpPr>
              <p:nvPr/>
            </p:nvSpPr>
            <p:spPr>
              <a:xfrm>
                <a:off x="4429760" y="5005705"/>
                <a:ext cx="1744345" cy="36893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vert="horz" wrap="square" lIns="91440" tIns="45720" rIns="91440" bIns="45720" numCol="1" anchor="t"/>
              <a:lstStyle/>
              <a:p>
                <a:pPr algn="ctr">
                  <a:defRPr lang="en-US"/>
                </a:pPr>
                <a:r>
                  <a:t>Central server</a:t>
                </a:r>
              </a:p>
            </p:txBody>
          </p:sp>
        </p:grpSp>
        <p:grpSp>
          <p:nvGrpSpPr>
            <p:cNvPr id="9" name="Group 7"/>
            <p:cNvGrpSpPr>
              <a:extLst>
                <a:ext uri="smNativeData">
                  <pr:smNativeData xmlns:pr="smNativeData" xmlns:p14="http://schemas.microsoft.com/office/powerpoint/2010/main" xmlns="" val="SMDATA_7_bZnJWxMAAAAlAAAAAQAAAA8BAAAAkAAAAEgAAACQAAAASAAAAAAAAAAAAAAAAAAAABcAAAAUAAAAAAAAAAAAAAD/fwAA/38AAAAAAAAJAAAABAAAAAAAAAAMAAAAEAAAAAAAAAAAAAAAAAAAAAAAAAAfAAAAVAAAAAAAAAAAAAAAAAAAAAAAAAAAAAAAAAAAAAAAAAAAAAAAAAAAAAAAAAAAAAAAAAAAAAAAAAAAAAAAAAAAAAAAAAAAAAAAAAAAAAAAAAAAAAAAAAAAACEAAAAYAAAAFAAAAAEJAAAUEAAALhMAAKUYAAAAAAAAJgAAAAgAAAD/////AAAAAA=="/>
                </a:ext>
              </a:extLst>
            </p:cNvGrpSpPr>
            <p:nvPr/>
          </p:nvGrpSpPr>
          <p:grpSpPr>
            <a:xfrm>
              <a:off x="1463675" y="2613660"/>
              <a:ext cx="1654175" cy="1392555"/>
              <a:chOff x="1463675" y="2613660"/>
              <a:chExt cx="1654175" cy="1392555"/>
            </a:xfrm>
          </p:grpSpPr>
          <p:pic>
            <p:nvPicPr>
              <p:cNvPr id="11" name="Picture 6" descr="E:\Documents\NOOS\Utils\control2.jpg"/>
              <p:cNvPicPr>
                <a:picLocks noChangeAspect="1"/>
                <a:extLst>
                  <a:ext uri="smNativeData">
                    <pr:smNativeData xmlns:pr="smNativeData" xmlns:p14="http://schemas.microsoft.com/office/powerpoint/2010/main" xmlns="" val="SMDATA_15_bZnJWx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3wkAABQQAABTEQAArBUAAAAAAAAmAAAACAAAAP//////////"/>
                  </a:ext>
                </a:extLst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604645" y="2613660"/>
                <a:ext cx="1211580" cy="90932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</p:pic>
          <p:sp>
            <p:nvSpPr>
              <p:cNvPr id="10" name="TextBox 6"/>
              <p:cNvSpPr>
                <a:extLst>
                  <a:ext uri="smNativeData">
                    <pr:smNativeData xmlns:pr="smNativeData" xmlns:p14="http://schemas.microsoft.com/office/powerpoint/2010/main" xmlns="" val="SMDATA_13_bZnJWxMAAAAlAAAAZAAAAE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Gwgc2U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ABCQAAqxQAAC4TAAClGAAAACAAACYAAAAIAAAA//////////8="/>
                  </a:ext>
                </a:extLst>
              </p:cNvSpPr>
              <p:nvPr/>
            </p:nvSpPr>
            <p:spPr>
              <a:xfrm>
                <a:off x="1463675" y="3359785"/>
                <a:ext cx="1654175" cy="64643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vert="horz" wrap="square" lIns="91440" tIns="45720" rIns="91440" bIns="45720" numCol="1" anchor="t"/>
              <a:lstStyle/>
              <a:p>
                <a:pPr algn="ctr">
                  <a:defRPr lang="en-US"/>
                </a:pPr>
                <a:r>
                  <a:rPr lang="en-US" b="1"/>
                  <a:t>RBINS – MFC</a:t>
                </a:r>
              </a:p>
              <a:p>
                <a:pPr algn="ctr">
                  <a:defRPr lang="en-US"/>
                </a:pPr>
                <a:r>
                  <a:t>Oserit</a:t>
                </a:r>
              </a:p>
            </p:txBody>
          </p:sp>
        </p:grpSp>
        <p:grpSp>
          <p:nvGrpSpPr>
            <p:cNvPr id="6" name="Group 10"/>
            <p:cNvGrpSpPr>
              <a:extLst>
                <a:ext uri="smNativeData">
                  <pr:smNativeData xmlns:pr="smNativeData" xmlns:p14="http://schemas.microsoft.com/office/powerpoint/2010/main" xmlns="" val="SMDATA_7_bZnJWxMAAAAlAAAAAQAAAA8BAAAAkAAAAEgAAACQAAAASAAAAAAAAAAAAAAAAAAAABcAAAAUAAAAAAAAAAAAAAD/fwAA/38AAAAAAAAJAAAABAAAAAAAAAAMAAAAEAAAAAAAAAAAAAAAAAAAAAAAAAAfAAAAVAAAAAAAAAAAAAAAAAAAAAAAAAAAAAAAAAAAAAAAAAAAAAAAAAAAAAAAAAAAAAAAAAAAAAAAAAAAAAAAAAAAAAAAAAAAAAAAAAAAAAAAAAAAAAAAAAAAACEAAAAYAAAAFAAAAPkhAABhDwAAODEAANgXAAAAAAAAJgAAAAgAAAD/////AAAAAA=="/>
                </a:ext>
              </a:extLst>
            </p:cNvGrpSpPr>
            <p:nvPr/>
          </p:nvGrpSpPr>
          <p:grpSpPr>
            <a:xfrm>
              <a:off x="5522595" y="2499995"/>
              <a:ext cx="2478405" cy="1376045"/>
              <a:chOff x="5522595" y="2499995"/>
              <a:chExt cx="2478405" cy="1376045"/>
            </a:xfrm>
          </p:grpSpPr>
          <p:pic>
            <p:nvPicPr>
              <p:cNvPr id="8" name="Picture 5" descr="E:\Documents\NOOS\Utils\control.jpg"/>
              <p:cNvPicPr>
                <a:picLocks noChangeAspect="1"/>
                <a:extLst>
                  <a:ext uri="smNativeData">
                    <pr:smNativeData xmlns:pr="smNativeData" xmlns:p14="http://schemas.microsoft.com/office/powerpoint/2010/main" xmlns="" val="SMDATA_15_bZnJWx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B0dHA6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8yQAAGEPAAA+LgAABxQAAAAAAAAmAAAACAAAAP//////////"/>
                  </a:ext>
                </a:extLst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006465" y="2499995"/>
                <a:ext cx="1510665" cy="75565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</p:pic>
          <p:sp>
            <p:nvSpPr>
              <p:cNvPr id="7" name="TextBox 17"/>
              <p:cNvSpPr>
                <a:extLst>
                  <a:ext uri="smNativeData">
                    <pr:smNativeData xmlns:pr="smNativeData" xmlns:p14="http://schemas.microsoft.com/office/powerpoint/2010/main" xmlns="" val="SMDATA_13_bZnJWxMAAAAlAAAAZAAAAE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C9wOmc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D5IQAA3hMAADgxAADYFwAAACAAACYAAAAIAAAA//////////8="/>
                  </a:ext>
                </a:extLst>
              </p:cNvSpPr>
              <p:nvPr/>
            </p:nvSpPr>
            <p:spPr>
              <a:xfrm>
                <a:off x="5522595" y="3229610"/>
                <a:ext cx="2478405" cy="64643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vert="horz" wrap="square" lIns="91440" tIns="45720" rIns="91440" bIns="45720" numCol="1" anchor="t"/>
              <a:lstStyle/>
              <a:p>
                <a:pPr algn="ctr">
                  <a:defRPr lang="en-US"/>
                </a:pPr>
                <a:r>
                  <a:rPr lang="en-US" b="1"/>
                  <a:t>Meteorologisk institutt</a:t>
                </a:r>
              </a:p>
              <a:p>
                <a:pPr algn="ctr">
                  <a:defRPr lang="en-US"/>
                </a:pPr>
                <a:r>
                  <a:t>OpenDrift</a:t>
                </a:r>
              </a:p>
            </p:txBody>
          </p:sp>
        </p:grpSp>
        <p:grpSp>
          <p:nvGrpSpPr>
            <p:cNvPr id="3" name="Group 8"/>
            <p:cNvGrpSpPr>
              <a:extLst>
                <a:ext uri="smNativeData">
                  <pr:smNativeData xmlns:pr="smNativeData" xmlns:p14="http://schemas.microsoft.com/office/powerpoint/2010/main" xmlns="" val="SMDATA_7_bZnJWxMAAAAlAAAAAQAAAA8BAAAAkAAAAEgAAACQAAAASAAAAAAAAAAAAAAAAAAAABcAAAAUAAAAAAAAAAAAAAD/fwAA/38AAAAAAAAJAAAABAAAAGE6cHIMAAAAEAAAAAAAAAAAAAAAAAAAAAAAAAAfAAAAVAAAAAAAAAAAAAAAAAAAAAAAAAAAAAAAAAAAAAAAAAAAAAAAAAAAAAAAAAAAAAAAAAAAAAAAAAAAAAAAAAAAAAAAAAAAAAAAAAAAAAAAAAAAAAAAAAAAACEAAAAYAAAAFAAAABwVAAClCQAADCIAADETAAAAAAAAJgAAAAgAAAD/////AAAAAA=="/>
                </a:ext>
              </a:extLst>
            </p:cNvGrpSpPr>
            <p:nvPr/>
          </p:nvGrpSpPr>
          <p:grpSpPr>
            <a:xfrm>
              <a:off x="3431540" y="1567815"/>
              <a:ext cx="2103120" cy="1551940"/>
              <a:chOff x="3431540" y="1567815"/>
              <a:chExt cx="2103120" cy="1551940"/>
            </a:xfrm>
          </p:grpSpPr>
          <p:pic>
            <p:nvPicPr>
              <p:cNvPr id="5" name="Picture 9" descr="Afbeeldingsresultaat voor control desk">
                <a:hlinkClick r:id="rId7"/>
              </p:cNvPr>
              <p:cNvPicPr>
                <a:picLocks noChangeAspect="1"/>
                <a:extLst>
                  <a:ext uri="smNativeData">
                    <pr:smNativeData xmlns:pr="smNativeData" xmlns:p14="http://schemas.microsoft.com/office/powerpoint/2010/main" xmlns="" val="SMDATA_15_bZnJWx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MoGAAAAAAAArAgAAAAAAABkAAAAZAAAAAAAAAAjAAAABAAAAGQAAAAXAAAAFAAAAAAAAAAAAAAA/38AAP9/AAAAAAAACQAAAAQAAAA8YTpy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HBUAAKUJAAA2HwAAwA8AAAAAAAAmAAAACAAAAP//////////"/>
                  </a:ext>
                </a:extLst>
              </p:cNvPicPr>
              <p:nvPr/>
            </p:nvPicPr>
            <p:blipFill>
              <a:blip r:embed="rId8"/>
              <a:srcRect t="17380" b="22200"/>
              <a:stretch>
                <a:fillRect/>
              </a:stretch>
            </p:blipFill>
            <p:spPr>
              <a:xfrm>
                <a:off x="3431540" y="1567815"/>
                <a:ext cx="1642110" cy="99250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</p:pic>
          <p:sp>
            <p:nvSpPr>
              <p:cNvPr id="4" name="TextBox 16"/>
              <p:cNvSpPr>
                <a:extLst>
                  <a:ext uri="smNativeData">
                    <pr:smNativeData xmlns:pr="smNativeData" xmlns:p14="http://schemas.microsoft.com/office/powerpoint/2010/main" xmlns="" val="SMDATA_13_bZnJWxMAAAAlAAAAZAAAAE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DgzNSI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C0FwAANw8AAAwiAAAxEwAAACAAACYAAAAIAAAA//////////8="/>
                  </a:ext>
                </a:extLst>
              </p:cNvSpPr>
              <p:nvPr/>
            </p:nvSpPr>
            <p:spPr>
              <a:xfrm>
                <a:off x="3853180" y="2473325"/>
                <a:ext cx="1681480" cy="64643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vert="horz" wrap="square" lIns="91440" tIns="45720" rIns="91440" bIns="45720" numCol="1" anchor="t"/>
              <a:lstStyle/>
              <a:p>
                <a:pPr algn="ctr">
                  <a:defRPr lang="en-US"/>
                </a:pPr>
                <a:r>
                  <a:rPr lang="en-US" b="1"/>
                  <a:t>Meteo France</a:t>
                </a:r>
              </a:p>
              <a:p>
                <a:pPr algn="ctr">
                  <a:defRPr lang="en-US"/>
                </a:pPr>
                <a:r>
                  <a:t>MOTHY</a:t>
                </a:r>
              </a:p>
            </p:txBody>
          </p:sp>
        </p:grpSp>
      </p:grpSp>
      <p:sp>
        <p:nvSpPr>
          <p:cNvPr id="20" name="TextBox 12"/>
          <p:cNvSpPr>
            <a:extLst>
              <a:ext uri="smNativeData">
                <pr:smNativeData xmlns:pr="smNativeData" xmlns:p14="http://schemas.microsoft.com/office/powerpoint/2010/main" xmlns="" val="SMDATA_13_bZnJWxMAAAAlAAAAZAAAAE0AAAAAgwAAAEEAAACDAAAAQQ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DQ1IiA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AYDgAAeQAAAIEnAAC8AwAAECAAACYAAAAIAAAA//////////8="/>
              </a:ext>
            </a:extLst>
          </p:cNvSpPr>
          <p:nvPr/>
        </p:nvSpPr>
        <p:spPr>
          <a:xfrm>
            <a:off x="2291080" y="76835"/>
            <a:ext cx="4130675" cy="5302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83185" tIns="41275" rIns="83185" bIns="41275" numCol="1" anchor="t"/>
          <a:lstStyle/>
          <a:p>
            <a:pPr algn="ctr">
              <a:defRPr lang="en-US"/>
            </a:pPr>
            <a:r>
              <a:rPr lang="en-US" sz="2900"/>
              <a:t>1. Service request</a:t>
            </a:r>
          </a:p>
        </p:txBody>
      </p:sp>
      <p:sp>
        <p:nvSpPr>
          <p:cNvPr id="21" name="Freeform 19"/>
          <p:cNvSpPr>
            <a:extLst>
              <a:ext uri="smNativeData">
                <pr:smNativeData xmlns:pr="smNativeData" xmlns:p14="http://schemas.microsoft.com/office/powerpoint/2010/main" xmlns="" val="SMDATA_13_bZnJWxMAAAAlAAAACwAAAA0AAAAAgwAAAEEAAACDAAAAQQ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BAAAAAAAAADtgjAAoAAAAAQAAABQAAAAUAAAAFAAAAAEAAAAAAAAAZAAAAGQAAAAC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CIzODMMAAAAEAAAAAAAAAAAAAAAAAAAAAAAAAAeAAAAaAAAAAAAAAAAAAAAAAAAAAAAAAAAAAAAECcAABAnAAAAAAAAAAAAAAAAAAAAAAAAAAAAAAAAAAAAAAAAAAAAABQAAAAAAAAAwMD/AAAAAABkAAAAMgAAAAAAAABkAAAAAAAAAH9/fwAKAAAAHwAAAFQAAABPgb0FAAAAAQAAAAAAAAAAAAAAAAAAAAAAAAAAAAAAAAAAAAAAAAAAO2CMAH9/fwAAAAADzMzMAMDA/wB/f38AAAAAAAAAAAAAAAAAAAAAAAAAAAAhAAAAGAAAABQAAAA1EAAARB0AAB0dAADXIAAAEAAAACYAAAAIAAAA//////////8="/>
              </a:ext>
            </a:extLst>
          </p:cNvSpPr>
          <p:nvPr/>
        </p:nvSpPr>
        <p:spPr>
          <a:xfrm>
            <a:off x="2634615" y="4757420"/>
            <a:ext cx="2098040" cy="581025"/>
          </a:xfrm>
          <a:custGeom>
            <a:avLst/>
            <a:gdLst/>
            <a:ahLst/>
            <a:cxnLst/>
            <a:rect l="0" t="0" r="2098040" b="581025"/>
            <a:pathLst>
              <a:path w="2098040" h="581025">
                <a:moveTo>
                  <a:pt x="0" y="561368"/>
                </a:moveTo>
                <a:cubicBezTo>
                  <a:pt x="361871" y="583741"/>
                  <a:pt x="723743" y="606114"/>
                  <a:pt x="1073416" y="512553"/>
                </a:cubicBezTo>
                <a:cubicBezTo>
                  <a:pt x="1423089" y="418992"/>
                  <a:pt x="1760564" y="209496"/>
                  <a:pt x="2098040" y="0"/>
                </a:cubicBezTo>
              </a:path>
            </a:pathLst>
          </a:custGeom>
          <a:noFill/>
          <a:ln w="25400" cap="flat" cmpd="sng" algn="ctr">
            <a:solidFill>
              <a:srgbClr val="3B608C"/>
            </a:solidFill>
            <a:prstDash val="solid"/>
            <a:headEnd type="none"/>
            <a:tailEnd type="triangle" w="med" len="med"/>
          </a:ln>
          <a:effectLst/>
        </p:spPr>
        <p:txBody>
          <a:bodyPr vert="horz" wrap="square" lIns="83185" tIns="41275" rIns="83185" bIns="41275" numCol="1" anchor="ctr"/>
          <a:lstStyle/>
          <a:p>
            <a:pPr algn="ctr">
              <a:defRPr lang="en-US">
                <a:solidFill>
                  <a:srgbClr val="FFFFFF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endParaRPr/>
          </a:p>
        </p:txBody>
      </p:sp>
      <p:sp>
        <p:nvSpPr>
          <p:cNvPr id="22" name="Freeform 20"/>
          <p:cNvSpPr>
            <a:extLst>
              <a:ext uri="smNativeData">
                <pr:smNativeData xmlns:pr="smNativeData" xmlns:p14="http://schemas.microsoft.com/office/powerpoint/2010/main" xmlns="" val="SMDATA_13_bZnJWxMAAAAlAAAACwAAAA0AAAAAgwAAAEEAAACDAAAAQQ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BAAAAAQAAADtgjAAoAAAAAQAAABQAAAAUAAAAFAAAAAEAAAACAAAAZAAAAGQAAAAC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DpoZWEMAAAAEAAAAAAAAAAAAAAAAAAAAAAAAAAeAAAAaAAAAAAAAAAAAAAAAAAAAAAAAAAAAAAAECcAABAnAAAAAAAAAAAAAAAAAAAAAAAAAAAAAAAAAAAAAAAAAAAAABQAAAAAAAAAwMD/AAAAAABkAAAAMgAAAAAAAABkAAAAAAAAAH9/fwAKAAAAHwAAAFQAAABPgb0FAAAAAQAAAAAAAAAAAAAAAAAAAAAAAAAAAAAAAAAAAAAAAAAAO2CMAH9/fwAAAAADzMzMAMDA/wB/f38AAAAAAAAAAAAAAAAAAAAAAAAAAAAhAAAAGAAAABQAAAAPEwAA0BYAAL0cAACKGwAAEAAAACYAAAAIAAAA//////////8="/>
              </a:ext>
            </a:extLst>
          </p:cNvSpPr>
          <p:nvPr/>
        </p:nvSpPr>
        <p:spPr>
          <a:xfrm>
            <a:off x="3098165" y="3708400"/>
            <a:ext cx="1573530" cy="768350"/>
          </a:xfrm>
          <a:custGeom>
            <a:avLst/>
            <a:gdLst/>
            <a:ahLst/>
            <a:cxnLst/>
            <a:rect l="0" t="0" r="1573530" b="768350"/>
            <a:pathLst>
              <a:path w="1573530" h="768350">
                <a:moveTo>
                  <a:pt x="0" y="0"/>
                </a:moveTo>
                <a:cubicBezTo>
                  <a:pt x="173820" y="137205"/>
                  <a:pt x="347640" y="274411"/>
                  <a:pt x="609895" y="402469"/>
                </a:cubicBezTo>
                <a:cubicBezTo>
                  <a:pt x="872150" y="530527"/>
                  <a:pt x="1222840" y="649439"/>
                  <a:pt x="1573530" y="768350"/>
                </a:cubicBezTo>
              </a:path>
            </a:pathLst>
          </a:custGeom>
          <a:noFill/>
          <a:ln w="25400" cap="flat" cmpd="sng" algn="ctr">
            <a:solidFill>
              <a:srgbClr val="3B608C"/>
            </a:solidFill>
            <a:prstDash val="sysDot"/>
            <a:headEnd type="triangle" w="med" len="med"/>
            <a:tailEnd type="triangle" w="med" len="med"/>
          </a:ln>
          <a:effectLst/>
        </p:spPr>
        <p:txBody>
          <a:bodyPr vert="horz" wrap="square" lIns="83185" tIns="41275" rIns="83185" bIns="41275" numCol="1" anchor="ctr"/>
          <a:lstStyle/>
          <a:p>
            <a:pPr algn="ctr">
              <a:defRPr lang="en-US">
                <a:solidFill>
                  <a:srgbClr val="FFFFFF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endParaRPr/>
          </a:p>
        </p:txBody>
      </p:sp>
      <p:sp>
        <p:nvSpPr>
          <p:cNvPr id="23" name="Freeform 21"/>
          <p:cNvSpPr>
            <a:extLst>
              <a:ext uri="smNativeData">
                <pr:smNativeData xmlns:pr="smNativeData" xmlns:p14="http://schemas.microsoft.com/office/powerpoint/2010/main" xmlns="" val="SMDATA_13_bZnJWxMAAAAlAAAACwAAAA0AAAAAgwAAAEEAAACDAAAAQQ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BAAAAAQAAADtgjAAoAAAAAQAAABQAAAAUAAAAFAAAAAEAAAACAAAAZAAAAGQAAAAC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HA6c3AMAAAAEAAAAAAAAAAAAAAAAAAAAAAAAAAeAAAAaAAAAAAAAAAAAAAAAAAAAAAAAAAAAAAAECcAABAnAAAAAAAAAAAAAAAAAAAAAAAAAAAAAAAAAAAAAAAAAAAAABQAAAAAAAAAwMD/AAAAAABkAAAAMgAAAAAAAABkAAAAAAAAAH9/fwAKAAAAHwAAAFQAAABPgb0FAAAAAQAAAAAAAAAAAAAAAAAAAAAAAAAAAAAAAAAAAAAAAAAAO2CMAH9/fwAAAAADzMzMAMDA/wB/f38AAAAAAAAAAAAAAAAAAAAAAAAAAAAhAAAAGAAAABQAAAD9HAAA/BIAABceAACEGQAAEAAAACYAAAAIAAAA//////////8="/>
              </a:ext>
            </a:extLst>
          </p:cNvSpPr>
          <p:nvPr/>
        </p:nvSpPr>
        <p:spPr>
          <a:xfrm>
            <a:off x="4712335" y="3086100"/>
            <a:ext cx="179070" cy="1061720"/>
          </a:xfrm>
          <a:custGeom>
            <a:avLst/>
            <a:gdLst/>
            <a:ahLst/>
            <a:cxnLst/>
            <a:rect l="0" t="0" r="179070" b="1061720"/>
            <a:pathLst>
              <a:path w="179070" h="1061720">
                <a:moveTo>
                  <a:pt x="44566" y="0"/>
                </a:moveTo>
                <a:cubicBezTo>
                  <a:pt x="15016" y="259328"/>
                  <a:pt x="-14534" y="518656"/>
                  <a:pt x="7883" y="695609"/>
                </a:cubicBezTo>
                <a:cubicBezTo>
                  <a:pt x="30300" y="872562"/>
                  <a:pt x="179070" y="1061720"/>
                  <a:pt x="179070" y="1061720"/>
                </a:cubicBezTo>
              </a:path>
            </a:pathLst>
          </a:custGeom>
          <a:noFill/>
          <a:ln w="25400" cap="flat" cmpd="sng" algn="ctr">
            <a:solidFill>
              <a:srgbClr val="3B608C"/>
            </a:solidFill>
            <a:prstDash val="sysDot"/>
            <a:headEnd type="triangle" w="med" len="med"/>
            <a:tailEnd type="triangle" w="med" len="med"/>
          </a:ln>
          <a:effectLst/>
        </p:spPr>
        <p:txBody>
          <a:bodyPr vert="horz" wrap="square" lIns="83185" tIns="41275" rIns="83185" bIns="41275" numCol="1" anchor="ctr"/>
          <a:lstStyle/>
          <a:p>
            <a:pPr algn="ctr">
              <a:defRPr lang="en-US">
                <a:solidFill>
                  <a:srgbClr val="FFFFFF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endParaRPr/>
          </a:p>
        </p:txBody>
      </p:sp>
      <p:sp>
        <p:nvSpPr>
          <p:cNvPr id="24" name="Freeform 22"/>
          <p:cNvSpPr>
            <a:extLst>
              <a:ext uri="smNativeData">
                <pr:smNativeData xmlns:pr="smNativeData" xmlns:p14="http://schemas.microsoft.com/office/powerpoint/2010/main" xmlns="" val="SMDATA_13_bZnJWxMAAAAlAAAACwAAAA0AAAAAgwAAAEEAAACDAAAAQQ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BAAAAAQAAADtgjAAoAAAAAQAAABQAAAAUAAAAFAAAAAEAAAACAAAAZAAAAGQAAAAC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OZn83cMAAAAEAAAAAAAAAAAAAAAAAAAAAAAAAAeAAAAaAAAAAAAAAAAAAAAAAAAAAAAAAAAAAAAECcAABAnAAAAAAAAAAAAAAAAAAAAAAAAAAAAAAAAAAAAAAAAAAAAABQAAAAAAAAAwMD/AAAAAABkAAAAMgAAAAAAAABkAAAAAAAAAH9/fwAKAAAAHwAAAFQAAABPgb0FAAAAAQAAAAAAAAAAAAAAAAAAAAAAAAAAAAAAAAAAAAAAAAAAO2CMAH9/fwAAAAADzMzMAMDA/wB/f38AAAAAAAAAAAAAAAAAAAAAAAAAAAAhAAAAGAAAABQAAABRJAAAFxgAAJgrAADeHQAAEAAAACYAAAAIAAAA//////////8="/>
              </a:ext>
            </a:extLst>
          </p:cNvSpPr>
          <p:nvPr/>
        </p:nvSpPr>
        <p:spPr>
          <a:xfrm>
            <a:off x="5903595" y="3916045"/>
            <a:ext cx="1183005" cy="939165"/>
          </a:xfrm>
          <a:custGeom>
            <a:avLst/>
            <a:gdLst/>
            <a:ahLst/>
            <a:cxnLst/>
            <a:rect l="0" t="0" r="1183005" b="939165"/>
            <a:pathLst>
              <a:path w="1183005" h="939165">
                <a:moveTo>
                  <a:pt x="1183005" y="0"/>
                </a:moveTo>
                <a:cubicBezTo>
                  <a:pt x="1019376" y="287644"/>
                  <a:pt x="855748" y="575289"/>
                  <a:pt x="658580" y="731816"/>
                </a:cubicBezTo>
                <a:cubicBezTo>
                  <a:pt x="461413" y="888343"/>
                  <a:pt x="230706" y="913754"/>
                  <a:pt x="0" y="939165"/>
                </a:cubicBezTo>
              </a:path>
            </a:pathLst>
          </a:custGeom>
          <a:noFill/>
          <a:ln w="25400" cap="flat" cmpd="sng" algn="ctr">
            <a:solidFill>
              <a:srgbClr val="3B608C"/>
            </a:solidFill>
            <a:prstDash val="sysDot"/>
            <a:headEnd type="triangle" w="med" len="med"/>
            <a:tailEnd type="triangle" w="med" len="med"/>
          </a:ln>
          <a:effectLst/>
        </p:spPr>
        <p:txBody>
          <a:bodyPr vert="horz" wrap="square" lIns="83185" tIns="41275" rIns="83185" bIns="41275" numCol="1" anchor="ctr"/>
          <a:lstStyle/>
          <a:p>
            <a:pPr algn="ctr">
              <a:defRPr lang="en-US">
                <a:solidFill>
                  <a:srgbClr val="FFFFFF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endParaRPr/>
          </a:p>
        </p:txBody>
      </p:sp>
      <p:sp>
        <p:nvSpPr>
          <p:cNvPr id="25" name="TextBox 23"/>
          <p:cNvSpPr>
            <a:extLst>
              <a:ext uri="smNativeData">
                <pr:smNativeData xmlns:pr="smNativeData" xmlns:p14="http://schemas.microsoft.com/office/powerpoint/2010/main" xmlns="" val="SMDATA_13_bZnJWxMAAAAlAAAAZAAAAE0AAAAAgwAAAEEAAACDAAAAQQ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ENAUGI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CoBgAA2AMAAFMzAAAQBgAAECAAACYAAAAIAAAA//////////8="/>
              </a:ext>
            </a:extLst>
          </p:cNvSpPr>
          <p:nvPr/>
        </p:nvSpPr>
        <p:spPr>
          <a:xfrm>
            <a:off x="1082040" y="624840"/>
            <a:ext cx="7261225" cy="36068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83185" tIns="41275" rIns="83185" bIns="41275" numCol="1" anchor="t"/>
          <a:lstStyle/>
          <a:p>
            <a:pPr algn="ctr">
              <a:defRPr lang="en-US"/>
            </a:pPr>
            <a:r>
              <a:t>The central server collects the incoming service request. </a:t>
            </a:r>
          </a:p>
        </p:txBody>
      </p:sp>
      <p:pic>
        <p:nvPicPr>
          <p:cNvPr id="26" name="Picture 2" descr="E:\Documents\NOOS\Utils\Request.png"/>
          <p:cNvPicPr>
            <a:picLocks noChangeAspect="1"/>
            <a:extLst>
              <a:ext uri="smNativeData">
                <pr:smNativeData xmlns:pr="smNativeData" xmlns:p14="http://schemas.microsoft.com/office/powerpoint/2010/main" xmlns="" val="SMDATA_15_bZnJWx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BAAAAAAAAAAAAAAk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CdBtZd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zxUAALMdAAD9GQAAaCAAABAAAAAmAAAACAAAAP//////////"/>
              </a:ext>
            </a:extLst>
          </p:cNvPicPr>
          <p:nvPr/>
        </p:nvPicPr>
        <p:blipFill>
          <a:blip r:embed="rId9"/>
          <a:stretch>
            <a:fillRect/>
          </a:stretch>
        </p:blipFill>
        <p:spPr>
          <a:xfrm>
            <a:off x="3545205" y="4827905"/>
            <a:ext cx="679450" cy="440055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headEnd type="none"/>
            <a:tailEnd type="none"/>
          </a:ln>
          <a:effectLst/>
        </p:spPr>
      </p:pic>
      <p:sp>
        <p:nvSpPr>
          <p:cNvPr id="27" name="Rectangle 1"/>
          <p:cNvSpPr>
            <a:extLst>
              <a:ext uri="smNativeData">
                <pr:smNativeData xmlns:pr="smNativeData" xmlns:p14="http://schemas.microsoft.com/office/powerpoint/2010/main" xmlns="" val="SMDATA_13_bZnJWxMAAAAlAAAAZAAAAA0AAAAAgwAAAEEAAACDAAAAQQAAAAAAAAABAAAAAAAAAAEAAABQAAAAAAAAAAAA4D8AAAAAAADgPwAAAAAAAOA/AAAAAAAA4D8AAAAAAADgPwAAAAAAAOA/AAAAAAAA4D8AAAAAAADgPwAAAAAAAOA/AAAAAAAA4D8CAAAAjAAAAAEAAAAAAAAA////CP///wgbAAAAAAAAAAAAAAAAAAAAAAAAAAAAAAAAAAAAZAAAAAEAAABAAAAAAAAAAAAAAAAAAAAAAAAAAAAAAAAAAAAAAAAAAAAAAAAAAAAAAAAAAAAAAAAAAAAAAAAAAAAAAAAAAAAAAAAAAAAAAAAAAAAAAAAAAAAAAAAAAAAAFAAAADwAAAAAAAAAAAAAADtgjAAo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NWjU5cMAAAAEAAAAAAAAAAAAAAAAAAAAAAAAAAeAAAAaAAAAAAAAAAAAAAAAAAAAAAAAAAAAAAAECcAABAnAAAAAAAAAAAAAAAAAAAAAAAAAAAAAAAAAAAAAAAAAAAAABQAAAAAAAAAwMD/AAAAAABkAAAAMgAAAAAAAABkAAAAAAAAAH9/fwAKAAAAHwAAAFQAAAAAAAABAAAAAQAAAAAAAAAAAAAAAAAAAAAAAAAAAAAAAAAAAAAAAAAAO2CMAH9/fwAAAAADzMzMAMDA/wB/f38AAAAAAAAAAAAAAAAAAAAAAAAAAAAhAAAAGAAAABQAAADXCAAASg4AAFgSAACEGQAAEAAAACYAAAAIAAAA//////////8="/>
              </a:ext>
            </a:extLst>
          </p:cNvSpPr>
          <p:nvPr/>
        </p:nvSpPr>
        <p:spPr>
          <a:xfrm>
            <a:off x="1437005" y="2322830"/>
            <a:ext cx="1544955" cy="1824990"/>
          </a:xfrm>
          <a:prstGeom prst="rect">
            <a:avLst/>
          </a:prstGeom>
          <a:solidFill>
            <a:schemeClr val="bg1">
              <a:alpha val="73000"/>
            </a:schemeClr>
          </a:solidFill>
          <a:ln>
            <a:noFill/>
          </a:ln>
          <a:effectLst/>
        </p:spPr>
        <p:txBody>
          <a:bodyPr vert="horz" wrap="square" lIns="83185" tIns="41275" rIns="83185" bIns="41275" numCol="1" anchor="ctr"/>
          <a:lstStyle/>
          <a:p>
            <a:pPr algn="ctr">
              <a:defRPr lang="en-US">
                <a:solidFill>
                  <a:srgbClr val="FFFFFF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endParaRPr/>
          </a:p>
        </p:txBody>
      </p:sp>
      <p:sp>
        <p:nvSpPr>
          <p:cNvPr id="28" name="Rectangle 27"/>
          <p:cNvSpPr>
            <a:extLst>
              <a:ext uri="smNativeData">
                <pr:smNativeData xmlns:pr="smNativeData" xmlns:p14="http://schemas.microsoft.com/office/powerpoint/2010/main" xmlns="" val="SMDATA_13_bZnJWxMAAAAlAAAAZAAAAA0AAAAAgwAAAEEAAACDAAAAQQAAAAAAAAABAAAAAAAAAAEAAABQAAAAAAAAAAAA4D8AAAAAAADgPwAAAAAAAOA/AAAAAAAA4D8AAAAAAADgPwAAAAAAAOA/AAAAAAAA4D8AAAAAAADgPwAAAAAAAOA/AAAAAAAA4D8CAAAAjAAAAAEAAAAAAAAA////CP///wgbAAAAAAAAAAAAAAAAAAAAAAAAAAAAAAAAAAAAZAAAAAEAAABAAAAAAAAAAAAAAAAAAAAAAAAAAAAAAAAAAAAAAAAAAAAAAAAAAAAAAAAAAAAAAAAAAAAAAAAAAAAAAAAAAAAAAAAAAAAAAAAAAAAAAAAAAAAAAAAAAAAAFAAAADwAAAAAAAAAAAAAADtgjAAo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ICkZK8MAAAAEAAAAAAAAAAAAAAAAAAAAAAAAAAeAAAAaAAAAAAAAAAAAAAAAAAAAAAAAAAAAAAAECcAABAnAAAAAAAAAAAAAAAAAAAAAAAAAAAAAAAAAAAAAAAAAAAAABQAAAAAAAAAwMD/AAAAAABkAAAAMgAAAAAAAABkAAAAAAAAAH9/fwAKAAAAHwAAAFQAAAAAAAABAAAAAQAAAAAAAAAAAAAAAAAAAAAAAAAAAAAAAAAAAAAAAAAAO2CMAH9/fwAAAAADzMzMAMDA/wB/f38AAAAAAAAAAAAAAAAAAAAAAAAAAAAhAAAAGAAAABQAAAACEwAAyQgAAMwlAADOEgAAEAAAACYAAAAIAAAA//////////8="/>
              </a:ext>
            </a:extLst>
          </p:cNvSpPr>
          <p:nvPr/>
        </p:nvSpPr>
        <p:spPr>
          <a:xfrm>
            <a:off x="3089910" y="1428115"/>
            <a:ext cx="3054350" cy="1628775"/>
          </a:xfrm>
          <a:prstGeom prst="rect">
            <a:avLst/>
          </a:prstGeom>
          <a:solidFill>
            <a:schemeClr val="bg1">
              <a:alpha val="73000"/>
            </a:schemeClr>
          </a:solidFill>
          <a:ln>
            <a:noFill/>
          </a:ln>
          <a:effectLst/>
        </p:spPr>
        <p:txBody>
          <a:bodyPr vert="horz" wrap="square" lIns="83185" tIns="41275" rIns="83185" bIns="41275" numCol="1" anchor="ctr"/>
          <a:lstStyle/>
          <a:p>
            <a:pPr algn="ctr">
              <a:defRPr lang="en-US">
                <a:solidFill>
                  <a:srgbClr val="FFFFFF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endParaRPr/>
          </a:p>
        </p:txBody>
      </p:sp>
      <p:sp>
        <p:nvSpPr>
          <p:cNvPr id="29" name="Rectangle 28"/>
          <p:cNvSpPr>
            <a:extLst>
              <a:ext uri="smNativeData">
                <pr:smNativeData xmlns:pr="smNativeData" xmlns:p14="http://schemas.microsoft.com/office/powerpoint/2010/main" xmlns="" val="SMDATA_13_bZnJWxMAAAAlAAAAZAAAAA0AAAAAgwAAAEEAAACDAAAAQQAAAAAAAAABAAAAAAAAAAEAAABQAAAAAAAAAAAA4D8AAAAAAADgPwAAAAAAAOA/AAAAAAAA4D8AAAAAAADgPwAAAAAAAOA/AAAAAAAA4D8AAAAAAADgPwAAAAAAAOA/AAAAAAAA4D8CAAAAjAAAAAEAAAAAAAAA////CP///wgbAAAAAAAAAAAAAAAAAAAAAAAAAAAAAAAAAAAAZAAAAAEAAABAAAAAAAAAAAAAAAAAAAAAAAAAAAAAAAAAAAAAAAAAAAAAAAAAAAAAAAAAAAAAAAAAAAAAAAAAAAAAAAAAAAAAAAAAAAAAAAAAAAAAAAAAAAAAAAAAAAAAFAAAADwAAAAAAAAAAAAAADtgjAAo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BbsihYMAAAAEAAAAAAAAAAAAAAAAAAAAAAAAAAeAAAAaAAAAAAAAAAAAAAAAAAAAAAAAAAAAAAAECcAABAnAAAAAAAAAAAAAAAAAAAAAAAAAAAAAAAAAAAAAAAAAAAAABQAAAAAAAAAwMD/AAAAAABkAAAAMgAAAAAAAABkAAAAAAAAAH9/fwAKAAAAHwAAAFQAAAAAAAABAAAAAQAAAAAAAAAAAAAAAAAAAAAAAAAAAAAAAAAAAAAAAAAAO2CMAH9/fwAAAAADzMzMAMDA/wB/f38AAAAAAAAAAAAAAAAAAAAAAAAAAAAhAAAAGAAAABQAAADkIgAAXA0AAEw0AAB5FwAAEAAAACYAAAAIAAAA//////////8="/>
              </a:ext>
            </a:extLst>
          </p:cNvSpPr>
          <p:nvPr/>
        </p:nvSpPr>
        <p:spPr>
          <a:xfrm>
            <a:off x="5671820" y="2171700"/>
            <a:ext cx="2829560" cy="1644015"/>
          </a:xfrm>
          <a:prstGeom prst="rect">
            <a:avLst/>
          </a:prstGeom>
          <a:solidFill>
            <a:schemeClr val="bg1">
              <a:alpha val="73000"/>
            </a:schemeClr>
          </a:solidFill>
          <a:ln>
            <a:noFill/>
          </a:ln>
          <a:effectLst/>
        </p:spPr>
        <p:txBody>
          <a:bodyPr vert="horz" wrap="square" lIns="83185" tIns="41275" rIns="83185" bIns="41275" numCol="1" anchor="ctr"/>
          <a:lstStyle/>
          <a:p>
            <a:pPr algn="ctr">
              <a:defRPr lang="en-US">
                <a:solidFill>
                  <a:srgbClr val="FFFFFF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1"/>
          <p:cNvGrpSpPr>
            <a:extLst>
              <a:ext uri="smNativeData">
                <pr:smNativeData xmlns:pr="smNativeData" xmlns:p14="http://schemas.microsoft.com/office/powerpoint/2010/main" xmlns="" val="SMDATA_7_bZnJWxMAAAAlAAAAAQAAAC8BAAAAkAAAAEgAAACQAAAASAAAAAAAAAAAAAAAAAAAABcAAAAUAAAAAAAAAAAAAAD/fwAA/38AAAAAAAAJAAAABAAAAAAAAAAMAAAAEAAAAAAAAAAAAAAAAAAAAAAAAAAfAAAAVAAAAAAAAAAAAAAAAAAAAAAAAAAAAAAAAAAAAAAAAAAAAAAAAAAAAAAAAAAAAAAAAAAAAAAAAAAAAAAAAAAAAAAAAAAAAAAAAAAAAAAAAAAAAAAAAAAAACEAAAAYAAAAFAAAAHkHAAClCQAAODEAAF4mAAAQAAAAJgAAAAgAAAD/////AAAAAA=="/>
              </a:ext>
            </a:extLst>
          </p:cNvGrpSpPr>
          <p:nvPr/>
        </p:nvGrpSpPr>
        <p:grpSpPr>
          <a:xfrm>
            <a:off x="1214755" y="1567815"/>
            <a:ext cx="6786245" cy="4669155"/>
            <a:chOff x="1214755" y="1567815"/>
            <a:chExt cx="6786245" cy="4669155"/>
          </a:xfrm>
        </p:grpSpPr>
        <p:grpSp>
          <p:nvGrpSpPr>
            <p:cNvPr id="15" name="Group 4"/>
            <p:cNvGrpSpPr>
              <a:extLst>
                <a:ext uri="smNativeData">
                  <pr:smNativeData xmlns:pr="smNativeData" xmlns:p14="http://schemas.microsoft.com/office/powerpoint/2010/main" xmlns="" val="SMDATA_7_bZnJWxMAAAAlAAAAAQAAAA8BAAAAkAAAAEgAAACQAAAASAAAAAAAAAAAAAAAAAAAABcAAAAUAAAAAAAAAAAAAAD/fwAA/38AAAAAAAAJAAAABAAAAFYgAAAMAAAAEAAAAAAAAAAAAAAAAAAAAAAAAAAfAAAAVAAAAAAAAAAAAAAAAAAAAAAAAAAAAAAAAAAAAAAAAAAAAAAAAAAAAAAAAAAAAAAAAAAAAAAAAAAAAAAAAAAAAAAAAAAAAAAAAAAAAAAAAAAAAAAAAAAAACEAAAAYAAAAFAAAAHkHAACRHgAAqREAAF4mAAAAAAAAJgAAAAgAAAD/////AAAAAA=="/>
                </a:ext>
              </a:extLst>
            </p:cNvGrpSpPr>
            <p:nvPr/>
          </p:nvGrpSpPr>
          <p:grpSpPr>
            <a:xfrm>
              <a:off x="1214755" y="4968875"/>
              <a:ext cx="1656080" cy="1268095"/>
              <a:chOff x="1214755" y="4968875"/>
              <a:chExt cx="1656080" cy="1268095"/>
            </a:xfrm>
          </p:grpSpPr>
          <p:grpSp>
            <p:nvGrpSpPr>
              <p:cNvPr id="17" name="Group 2"/>
              <p:cNvGrpSpPr>
                <a:extLst>
                  <a:ext uri="smNativeData">
                    <pr:smNativeData xmlns:pr="smNativeData" xmlns:p14="http://schemas.microsoft.com/office/powerpoint/2010/main" xmlns="" val="SMDATA_7_bZnJWxMAAAAlAAAAAQAAAC8BAAAAkAAAAEgAAACQAAAASAAAAAAAAAAAAAAAAAAAABcAAAAUAAAAAAAAAAAAAAD/fwAA/38AAAAAAAAJAAAABAAAAAAAAAAMAAAAEAAAAAAAAAAAAAAAAAAAAAAAAAAfAAAAVAAAAAAAAAAAAAAAAAAAAAAAAAAAAAAAAAAAAAAAAAAAAAAAAAAAAAAAAAAAAAAAAAAAAAAAAAAAAAAAAAAAAAAAAAAAAAAAAAAAAAAAAAAAAAAAAAAAACEAAAAYAAAAFAAAAAEJAACRHgAAEBAAAMQkAAAAAAAAJgAAAAgAAAD/////AAAAAA=="/>
                  </a:ext>
                </a:extLst>
              </p:cNvGrpSpPr>
              <p:nvPr/>
            </p:nvGrpSpPr>
            <p:grpSpPr>
              <a:xfrm>
                <a:off x="1463675" y="4968875"/>
                <a:ext cx="1147445" cy="1007745"/>
                <a:chOff x="1463675" y="4968875"/>
                <a:chExt cx="1147445" cy="1007745"/>
              </a:xfrm>
            </p:grpSpPr>
            <p:pic>
              <p:nvPicPr>
                <p:cNvPr id="19" name="Picture 2" descr="E:\Documents\NOOS\Utils\AMac.png"/>
                <p:cNvPicPr>
                  <a:picLocks noChangeAspect="1"/>
                  <a:extLst>
                    <a:ext uri="smNativeData">
                      <pr:smNativeData xmlns:pr="smNativeData" xmlns:p14="http://schemas.microsoft.com/office/powerpoint/2010/main" xmlns="" val="SMDATA_15_bZnJWx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5YeFR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AQkAAJEeAAAQEAAAxCQAAAAAAAAmAAAACAAAAP//////////"/>
                    </a:ext>
                  </a:extLst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463675" y="4968875"/>
                  <a:ext cx="1147445" cy="100774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</p:pic>
            <p:pic>
              <p:nvPicPr>
                <p:cNvPr id="18" name="Picture 3" descr="E:\Documents\NOOS\Utils\PotentialPage_Short.png"/>
                <p:cNvPicPr>
                  <a:picLocks noChangeAspect="1"/>
                  <a:extLst>
                    <a:ext uri="smNativeData">
                      <pr:smNativeData xmlns:pr="smNativeData" xmlns:p14="http://schemas.microsoft.com/office/powerpoint/2010/main" xmlns="" val="SMDATA_15_bZnJWx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0AIAAAAAAABkAAAAZAAAAAAAAAAjAAAABAAAAGQAAAAXAAAAFAAAAAAAAAAAAAAA/38AAP9/AAAAAAAACQAAAAQAAAA7DGxt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3wkAAD8fAABDDwAAaiIAAAAAAAAmAAAACAAAAP//////////"/>
                    </a:ext>
                  </a:extLst>
                </p:cNvPicPr>
                <p:nvPr/>
              </p:nvPicPr>
              <p:blipFill>
                <a:blip r:embed="rId3"/>
                <a:srcRect b="7200"/>
                <a:stretch>
                  <a:fillRect/>
                </a:stretch>
              </p:blipFill>
              <p:spPr>
                <a:xfrm>
                  <a:off x="1604645" y="5079365"/>
                  <a:ext cx="876300" cy="51498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</p:pic>
          </p:grpSp>
          <p:sp>
            <p:nvSpPr>
              <p:cNvPr id="16" name="TextBox 9"/>
              <p:cNvSpPr>
                <a:extLst>
                  <a:ext uri="smNativeData">
                    <pr:smNativeData xmlns:pr="smNativeData" xmlns:p14="http://schemas.microsoft.com/office/powerpoint/2010/main" xmlns="" val="SMDATA_13_bZnJWxMAAAAlAAAAZAAAAE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L9/t0g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B5BwAAGSQAAKkRAABeJgAAACAAACYAAAAIAAAA//////////8="/>
                  </a:ext>
                </a:extLst>
              </p:cNvSpPr>
              <p:nvPr/>
            </p:nvSpPr>
            <p:spPr>
              <a:xfrm>
                <a:off x="1214755" y="5868035"/>
                <a:ext cx="1656080" cy="36893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vert="horz" wrap="square" lIns="91440" tIns="45720" rIns="91440" bIns="45720" numCol="1" anchor="t"/>
              <a:lstStyle/>
              <a:p>
                <a:pPr algn="ctr">
                  <a:defRPr lang="en-US"/>
                </a:pPr>
                <a:r>
                  <a:t>Web access</a:t>
                </a:r>
              </a:p>
            </p:txBody>
          </p:sp>
        </p:grpSp>
        <p:grpSp>
          <p:nvGrpSpPr>
            <p:cNvPr id="12" name="Group 5"/>
            <p:cNvGrpSpPr>
              <a:extLst>
                <a:ext uri="smNativeData">
                  <pr:smNativeData xmlns:pr="smNativeData" xmlns:p14="http://schemas.microsoft.com/office/powerpoint/2010/main" xmlns="" val="SMDATA_7_bZnJWxMAAAAlAAAAAQAAAA8BAAAAkAAAAEgAAACQAAAASAAAAAAAAAAAAAAAAAAAABcAAAAUAAAAAAAAAAAAAAD/fwAA/38AAAAAAAAJAAAABAAAAFjZ+gUMAAAAEAAAAAAAAAAAAAAAAAAAAAAAAAAfAAAAVAAAAAAAAAAAAAAAAAAAAAAAAAAAAAAAAAAAAAAAAAAAAAAAAAAAAAAAAAAAAAAAAAAAAAAAAAAAAAAAAAAAAAAAAAAAAAAAAAAAAAAAAAAAAAAAAAAAACEAAAAYAAAAFAAAAEAbAABJGQAA+yUAABAhAAAAAAAAJgAAAAgAAAD/////AAAAAA=="/>
                </a:ext>
              </a:extLst>
            </p:cNvGrpSpPr>
            <p:nvPr/>
          </p:nvGrpSpPr>
          <p:grpSpPr>
            <a:xfrm>
              <a:off x="4429760" y="4110355"/>
              <a:ext cx="1744345" cy="1264285"/>
              <a:chOff x="4429760" y="4110355"/>
              <a:chExt cx="1744345" cy="1264285"/>
            </a:xfrm>
          </p:grpSpPr>
          <p:pic>
            <p:nvPicPr>
              <p:cNvPr id="14" name="Picture 4" descr="E:\Documents\NOOS\Utils\Server.jpeg"/>
              <p:cNvPicPr>
                <a:picLocks noChangeAspect="1"/>
                <a:extLst>
                  <a:ext uri="smNativeData">
                    <pr:smNativeData xmlns:pr="smNativeData" xmlns:p14="http://schemas.microsoft.com/office/powerpoint/2010/main" xmlns="" val="SMDATA_15_bZnJWx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BWvqvk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Yh0AAEkZAADZIwAAQSAAAAAAAAAmAAAACAAAAP//////////"/>
                  </a:ext>
                </a:extLst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776470" y="4110355"/>
                <a:ext cx="1050925" cy="113284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</p:pic>
          <p:sp>
            <p:nvSpPr>
              <p:cNvPr id="13" name="TextBox 3"/>
              <p:cNvSpPr>
                <a:extLst>
                  <a:ext uri="smNativeData">
                    <pr:smNativeData xmlns:pr="smNativeData" xmlns:p14="http://schemas.microsoft.com/office/powerpoint/2010/main" xmlns="" val="SMDATA_13_bZnJWxMAAAAlAAAAZAAAAE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L5JKb8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BAGwAAyx4AAPslAAAQIQAAACAAACYAAAAIAAAA//////////8="/>
                  </a:ext>
                </a:extLst>
              </p:cNvSpPr>
              <p:nvPr/>
            </p:nvSpPr>
            <p:spPr>
              <a:xfrm>
                <a:off x="4429760" y="5005705"/>
                <a:ext cx="1744345" cy="36893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vert="horz" wrap="square" lIns="91440" tIns="45720" rIns="91440" bIns="45720" numCol="1" anchor="t"/>
              <a:lstStyle/>
              <a:p>
                <a:pPr algn="ctr">
                  <a:defRPr lang="en-US"/>
                </a:pPr>
                <a:r>
                  <a:t>Central server</a:t>
                </a:r>
              </a:p>
            </p:txBody>
          </p:sp>
        </p:grpSp>
        <p:grpSp>
          <p:nvGrpSpPr>
            <p:cNvPr id="9" name="Group 7"/>
            <p:cNvGrpSpPr>
              <a:extLst>
                <a:ext uri="smNativeData">
                  <pr:smNativeData xmlns:pr="smNativeData" xmlns:p14="http://schemas.microsoft.com/office/powerpoint/2010/main" xmlns="" val="SMDATA_7_bZnJWxMAAAAlAAAAAQAAAA8BAAAAkAAAAEgAAACQAAAASAAAAAAAAAAAAAAAAAAAABcAAAAUAAAAAAAAAAAAAAD/fwAA/38AAAAAAAAJAAAABAAAANlqLhUMAAAAEAAAAAAAAAAAAAAAAAAAAAAAAAAfAAAAVAAAAAAAAAAAAAAAAAAAAAAAAAAAAAAAAAAAAAAAAAAAAAAAAAAAAAAAAAAAAAAAAAAAAAAAAAAAAAAAAAAAAAAAAAAAAAAAAAAAAAAAAAAAAAAAAAAAACEAAAAYAAAAFAAAAAEJAAAUEAAALhMAAKUYAAAAAAAAJgAAAAgAAAD/////AAAAAA=="/>
                </a:ext>
              </a:extLst>
            </p:cNvGrpSpPr>
            <p:nvPr/>
          </p:nvGrpSpPr>
          <p:grpSpPr>
            <a:xfrm>
              <a:off x="1463675" y="2613660"/>
              <a:ext cx="1654175" cy="1392555"/>
              <a:chOff x="1463675" y="2613660"/>
              <a:chExt cx="1654175" cy="1392555"/>
            </a:xfrm>
          </p:grpSpPr>
          <p:pic>
            <p:nvPicPr>
              <p:cNvPr id="11" name="Picture 6" descr="E:\Documents\NOOS\Utils\control2.jpg"/>
              <p:cNvPicPr>
                <a:picLocks noChangeAspect="1"/>
                <a:extLst>
                  <a:ext uri="smNativeData">
                    <pr:smNativeData xmlns:pr="smNativeData" xmlns:p14="http://schemas.microsoft.com/office/powerpoint/2010/main" xmlns="" val="SMDATA_15_bZnJWx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C6amw1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3wkAABQQAABTEQAArBUAAAAAAAAmAAAACAAAAP//////////"/>
                  </a:ext>
                </a:extLst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604645" y="2613660"/>
                <a:ext cx="1211580" cy="90932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</p:pic>
          <p:sp>
            <p:nvSpPr>
              <p:cNvPr id="10" name="TextBox 6"/>
              <p:cNvSpPr>
                <a:extLst>
                  <a:ext uri="smNativeData">
                    <pr:smNativeData xmlns:pr="smNativeData" xmlns:p14="http://schemas.microsoft.com/office/powerpoint/2010/main" xmlns="" val="SMDATA_13_bZnJWxMAAAAlAAAAZAAAAE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LKag4E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ABCQAAqxQAAC4TAAClGAAAACAAACYAAAAIAAAA//////////8="/>
                  </a:ext>
                </a:extLst>
              </p:cNvSpPr>
              <p:nvPr/>
            </p:nvSpPr>
            <p:spPr>
              <a:xfrm>
                <a:off x="1463675" y="3359785"/>
                <a:ext cx="1654175" cy="64643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vert="horz" wrap="square" lIns="91440" tIns="45720" rIns="91440" bIns="45720" numCol="1" anchor="t"/>
              <a:lstStyle/>
              <a:p>
                <a:pPr algn="ctr">
                  <a:defRPr lang="en-US"/>
                </a:pPr>
                <a:r>
                  <a:rPr lang="en-US" b="1"/>
                  <a:t>RBINS – MFC</a:t>
                </a:r>
              </a:p>
              <a:p>
                <a:pPr algn="ctr">
                  <a:defRPr lang="en-US"/>
                </a:pPr>
                <a:r>
                  <a:t>Oserit</a:t>
                </a:r>
              </a:p>
            </p:txBody>
          </p:sp>
        </p:grpSp>
        <p:grpSp>
          <p:nvGrpSpPr>
            <p:cNvPr id="6" name="Group 10"/>
            <p:cNvGrpSpPr>
              <a:extLst>
                <a:ext uri="smNativeData">
                  <pr:smNativeData xmlns:pr="smNativeData" xmlns:p14="http://schemas.microsoft.com/office/powerpoint/2010/main" xmlns="" val="SMDATA_7_bZnJWxMAAAAlAAAAAQAAAA8BAAAAkAAAAEgAAACQAAAASAAAAAAAAAAAAAAAAAAAABcAAAAUAAAAAAAAAAAAAAD/fwAA/38AAAAAAAAJAAAABAAAAE+EmKwMAAAAEAAAAAAAAAAAAAAAAAAAAAAAAAAfAAAAVAAAAAAAAAAAAAAAAAAAAAAAAAAAAAAAAAAAAAAAAAAAAAAAAAAAAAAAAAAAAAAAAAAAAAAAAAAAAAAAAAAAAAAAAAAAAAAAAAAAAAAAAAAAAAAAAAAAACEAAAAYAAAAFAAAAPkhAABhDwAAODEAANgXAAAAAAAAJgAAAAgAAAD/////AAAAAA=="/>
                </a:ext>
              </a:extLst>
            </p:cNvGrpSpPr>
            <p:nvPr/>
          </p:nvGrpSpPr>
          <p:grpSpPr>
            <a:xfrm>
              <a:off x="5522595" y="2499995"/>
              <a:ext cx="2478405" cy="1376045"/>
              <a:chOff x="5522595" y="2499995"/>
              <a:chExt cx="2478405" cy="1376045"/>
            </a:xfrm>
          </p:grpSpPr>
          <p:pic>
            <p:nvPicPr>
              <p:cNvPr id="8" name="Picture 5" descr="E:\Documents\NOOS\Utils\control.jpg"/>
              <p:cNvPicPr>
                <a:picLocks noChangeAspect="1"/>
                <a:extLst>
                  <a:ext uri="smNativeData">
                    <pr:smNativeData xmlns:pr="smNativeData" xmlns:p14="http://schemas.microsoft.com/office/powerpoint/2010/main" xmlns="" val="SMDATA_15_bZnJWx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Cpjifp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8yQAAGEPAAA+LgAABxQAAAAAAAAmAAAACAAAAP//////////"/>
                  </a:ext>
                </a:extLst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006465" y="2499995"/>
                <a:ext cx="1510665" cy="75565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</p:pic>
          <p:sp>
            <p:nvSpPr>
              <p:cNvPr id="7" name="TextBox 17"/>
              <p:cNvSpPr>
                <a:extLst>
                  <a:ext uri="smNativeData">
                    <pr:smNativeData xmlns:pr="smNativeData" xmlns:p14="http://schemas.microsoft.com/office/powerpoint/2010/main" xmlns="" val="SMDATA_13_bZnJWxMAAAAlAAAAZAAAAE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J79E2w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D5IQAA3hMAADgxAADYFwAAACAAACYAAAAIAAAA//////////8="/>
                  </a:ext>
                </a:extLst>
              </p:cNvSpPr>
              <p:nvPr/>
            </p:nvSpPr>
            <p:spPr>
              <a:xfrm>
                <a:off x="5522595" y="3229610"/>
                <a:ext cx="2478405" cy="64643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vert="horz" wrap="square" lIns="91440" tIns="45720" rIns="91440" bIns="45720" numCol="1" anchor="t"/>
              <a:lstStyle/>
              <a:p>
                <a:pPr algn="ctr">
                  <a:defRPr lang="en-US"/>
                </a:pPr>
                <a:r>
                  <a:rPr lang="en-US" b="1"/>
                  <a:t>Meteorologisk institutt</a:t>
                </a:r>
              </a:p>
              <a:p>
                <a:pPr algn="ctr">
                  <a:defRPr lang="en-US"/>
                </a:pPr>
                <a:r>
                  <a:t>OpenDrift</a:t>
                </a:r>
              </a:p>
            </p:txBody>
          </p:sp>
        </p:grpSp>
        <p:grpSp>
          <p:nvGrpSpPr>
            <p:cNvPr id="3" name="Group 8"/>
            <p:cNvGrpSpPr>
              <a:extLst>
                <a:ext uri="smNativeData">
                  <pr:smNativeData xmlns:pr="smNativeData" xmlns:p14="http://schemas.microsoft.com/office/powerpoint/2010/main" xmlns="" val="SMDATA_7_bZnJWxMAAAAlAAAAAQAAAA8BAAAAkAAAAEgAAACQAAAASAAAAAAAAAAAAAAAAAAAABcAAAAUAAAAAAAAAAAAAAD/fwAA/38AAAAAAAAJAAAABAAAAA7s8RUMAAAAEAAAAAAAAAAAAAAAAAAAAAAAAAAfAAAAVAAAAAAAAAAAAAAAAAAAAAAAAAAAAAAAAAAAAAAAAAAAAAAAAAAAAAAAAAAAAAAAAAAAAAAAAAAAAAAAAAAAAAAAAAAAAAAAAAAAAAAAAAAAAAAAAAAAACEAAAAYAAAAFAAAABwVAAClCQAADCIAADETAAAAAAAAJgAAAAgAAAD/////AAAAAA=="/>
                </a:ext>
              </a:extLst>
            </p:cNvGrpSpPr>
            <p:nvPr/>
          </p:nvGrpSpPr>
          <p:grpSpPr>
            <a:xfrm>
              <a:off x="3431540" y="1567815"/>
              <a:ext cx="2103120" cy="1551940"/>
              <a:chOff x="3431540" y="1567815"/>
              <a:chExt cx="2103120" cy="1551940"/>
            </a:xfrm>
          </p:grpSpPr>
          <p:pic>
            <p:nvPicPr>
              <p:cNvPr id="5" name="Picture 9" descr="Afbeeldingsresultaat voor control desk">
                <a:hlinkClick r:id="rId7"/>
              </p:cNvPr>
              <p:cNvPicPr>
                <a:picLocks noChangeAspect="1"/>
                <a:extLst>
                  <a:ext uri="smNativeData">
                    <pr:smNativeData xmlns:pr="smNativeData" xmlns:p14="http://schemas.microsoft.com/office/powerpoint/2010/main" xmlns="" val="SMDATA_15_bZnJWx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MoGAAAAAAAArAgAAAAAAABkAAAAZAAAAAAAAAAjAAAABAAAAGQAAAAXAAAAFAAAAAAAAAAAAAAA/38AAP9/AAAAAAAACQAAAAQAAAD1yLhs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HBUAAKUJAAA2HwAAwA8AAAAAAAAmAAAACAAAAP//////////"/>
                  </a:ext>
                </a:extLst>
              </p:cNvPicPr>
              <p:nvPr/>
            </p:nvPicPr>
            <p:blipFill>
              <a:blip r:embed="rId8"/>
              <a:srcRect t="17380" b="22200"/>
              <a:stretch>
                <a:fillRect/>
              </a:stretch>
            </p:blipFill>
            <p:spPr>
              <a:xfrm>
                <a:off x="3431540" y="1567815"/>
                <a:ext cx="1642110" cy="99250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</p:pic>
          <p:sp>
            <p:nvSpPr>
              <p:cNvPr id="4" name="TextBox 16"/>
              <p:cNvSpPr>
                <a:extLst>
                  <a:ext uri="smNativeData">
                    <pr:smNativeData xmlns:pr="smNativeData" xmlns:p14="http://schemas.microsoft.com/office/powerpoint/2010/main" xmlns="" val="SMDATA_13_bZnJWxMAAAAlAAAAZAAAAE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OOxMbE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C0FwAANw8AAAwiAAAxEwAAACAAACYAAAAIAAAA//////////8="/>
                  </a:ext>
                </a:extLst>
              </p:cNvSpPr>
              <p:nvPr/>
            </p:nvSpPr>
            <p:spPr>
              <a:xfrm>
                <a:off x="3853180" y="2473325"/>
                <a:ext cx="1681480" cy="64643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vert="horz" wrap="square" lIns="91440" tIns="45720" rIns="91440" bIns="45720" numCol="1" anchor="t"/>
              <a:lstStyle/>
              <a:p>
                <a:pPr algn="ctr">
                  <a:defRPr lang="en-US"/>
                </a:pPr>
                <a:r>
                  <a:rPr lang="en-US" b="1"/>
                  <a:t>Meteo France</a:t>
                </a:r>
              </a:p>
              <a:p>
                <a:pPr algn="ctr">
                  <a:defRPr lang="en-US"/>
                </a:pPr>
                <a:r>
                  <a:t>MOTHY</a:t>
                </a:r>
              </a:p>
            </p:txBody>
          </p:sp>
        </p:grpSp>
      </p:grpSp>
      <p:sp>
        <p:nvSpPr>
          <p:cNvPr id="20" name="TextBox 12"/>
          <p:cNvSpPr>
            <a:extLst>
              <a:ext uri="smNativeData">
                <pr:smNativeData xmlns:pr="smNativeData" xmlns:p14="http://schemas.microsoft.com/office/powerpoint/2010/main" xmlns="" val="SMDATA_13_bZnJWxMAAAAlAAAAZAAAAE0AAAAAgwAAAEEAAACDAAAAQQ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DUCgAAowAAAGYvAADnAwAAECAAACYAAAAIAAAA//////////8="/>
              </a:ext>
            </a:extLst>
          </p:cNvSpPr>
          <p:nvPr/>
        </p:nvSpPr>
        <p:spPr>
          <a:xfrm>
            <a:off x="1760220" y="103505"/>
            <a:ext cx="5944870" cy="53086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83185" tIns="41275" rIns="83185" bIns="41275" numCol="1" anchor="t"/>
          <a:lstStyle/>
          <a:p>
            <a:pPr algn="ctr">
              <a:defRPr lang="en-US"/>
            </a:pPr>
            <a:r>
              <a:rPr lang="en-US" sz="2900"/>
              <a:t>2. Service request dispatched</a:t>
            </a:r>
          </a:p>
        </p:txBody>
      </p:sp>
      <p:sp>
        <p:nvSpPr>
          <p:cNvPr id="21" name="Freeform 19"/>
          <p:cNvSpPr>
            <a:extLst>
              <a:ext uri="smNativeData">
                <pr:smNativeData xmlns:pr="smNativeData" xmlns:p14="http://schemas.microsoft.com/office/powerpoint/2010/main" xmlns="" val="SMDATA_13_bZnJWxMAAAAlAAAACwAAAA0AAAAAgwAAAEEAAACDAAAAQQ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BAAAAAQAAADtgjAAoAAAAAQAAABQAAAAUAAAAFAAAAAEAAAACAAAAZAAAAGQAAAAC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BPgb0FAAAAAQAAAAAAAAAAAAAAAAAAAAAAAAAAAAAAAAAAAAAAAAAAO2CMAH9/fwAAAAADzMzMAMDA/wB/f38AAAAAAAAAAAAAAAAAAAAAAAAAAAAhAAAAGAAAABQAAAA1EAAARB0AAB0dAADXIAAAEAAAACYAAAAIAAAA//////////8="/>
              </a:ext>
            </a:extLst>
          </p:cNvSpPr>
          <p:nvPr/>
        </p:nvSpPr>
        <p:spPr>
          <a:xfrm>
            <a:off x="2634615" y="4757420"/>
            <a:ext cx="2098040" cy="581025"/>
          </a:xfrm>
          <a:custGeom>
            <a:avLst/>
            <a:gdLst/>
            <a:ahLst/>
            <a:cxnLst/>
            <a:rect l="0" t="0" r="2098040" b="581025"/>
            <a:pathLst>
              <a:path w="2098040" h="581025">
                <a:moveTo>
                  <a:pt x="0" y="561368"/>
                </a:moveTo>
                <a:cubicBezTo>
                  <a:pt x="361871" y="583741"/>
                  <a:pt x="723743" y="606114"/>
                  <a:pt x="1073416" y="512553"/>
                </a:cubicBezTo>
                <a:cubicBezTo>
                  <a:pt x="1423089" y="418992"/>
                  <a:pt x="1760564" y="209496"/>
                  <a:pt x="2098040" y="0"/>
                </a:cubicBezTo>
              </a:path>
            </a:pathLst>
          </a:custGeom>
          <a:noFill/>
          <a:ln w="25400" cap="flat" cmpd="sng" algn="ctr">
            <a:solidFill>
              <a:srgbClr val="3B608C"/>
            </a:solidFill>
            <a:prstDash val="sysDot"/>
            <a:headEnd type="triangle" w="med" len="med"/>
            <a:tailEnd type="triangle" w="med" len="med"/>
          </a:ln>
          <a:effectLst/>
        </p:spPr>
        <p:txBody>
          <a:bodyPr vert="horz" wrap="square" lIns="83185" tIns="41275" rIns="83185" bIns="41275" numCol="1" anchor="ctr"/>
          <a:lstStyle/>
          <a:p>
            <a:pPr algn="ctr">
              <a:defRPr lang="en-US">
                <a:solidFill>
                  <a:srgbClr val="FFFFFF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endParaRPr/>
          </a:p>
        </p:txBody>
      </p:sp>
      <p:sp>
        <p:nvSpPr>
          <p:cNvPr id="22" name="Freeform 20"/>
          <p:cNvSpPr>
            <a:extLst>
              <a:ext uri="smNativeData">
                <pr:smNativeData xmlns:pr="smNativeData" xmlns:p14="http://schemas.microsoft.com/office/powerpoint/2010/main" xmlns="" val="SMDATA_13_bZnJWxMAAAAlAAAACwAAAA0AAAAAgwAAAEEAAACDAAAAQQ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BAAAAAAAAADtgjAAoAAAAAQAAABQAAAAUAAAAFAAAAAEAAAAC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BPgb0FAAAAAQAAAAAAAAAAAAAAAAAAAAAAAAAAAAAAAAAAAAAAAAAAO2CMAH9/fwAAAAADzMzMAMDA/wB/f38AAAAAAAAAAAAAAAAAAAAAAAAAAAAhAAAAGAAAABQAAAAPEwAA0BYAAL0cAACKGwAAEAAAACYAAAAIAAAA//////////8="/>
              </a:ext>
            </a:extLst>
          </p:cNvSpPr>
          <p:nvPr/>
        </p:nvSpPr>
        <p:spPr>
          <a:xfrm>
            <a:off x="3098165" y="3708400"/>
            <a:ext cx="1573530" cy="768350"/>
          </a:xfrm>
          <a:custGeom>
            <a:avLst/>
            <a:gdLst/>
            <a:ahLst/>
            <a:cxnLst/>
            <a:rect l="0" t="0" r="1573530" b="768350"/>
            <a:pathLst>
              <a:path w="1573530" h="768350">
                <a:moveTo>
                  <a:pt x="0" y="0"/>
                </a:moveTo>
                <a:cubicBezTo>
                  <a:pt x="173820" y="137205"/>
                  <a:pt x="347640" y="274411"/>
                  <a:pt x="609895" y="402469"/>
                </a:cubicBezTo>
                <a:cubicBezTo>
                  <a:pt x="872150" y="530527"/>
                  <a:pt x="1222840" y="649439"/>
                  <a:pt x="1573530" y="768350"/>
                </a:cubicBezTo>
              </a:path>
            </a:pathLst>
          </a:custGeom>
          <a:noFill/>
          <a:ln w="25400" cap="flat" cmpd="sng" algn="ctr">
            <a:solidFill>
              <a:srgbClr val="3B608C"/>
            </a:solidFill>
            <a:prstDash val="solid"/>
            <a:headEnd type="triangle" w="med" len="med"/>
            <a:tailEnd type="none"/>
          </a:ln>
          <a:effectLst/>
        </p:spPr>
        <p:txBody>
          <a:bodyPr vert="horz" wrap="square" lIns="83185" tIns="41275" rIns="83185" bIns="41275" numCol="1" anchor="ctr"/>
          <a:lstStyle/>
          <a:p>
            <a:pPr algn="ctr">
              <a:defRPr lang="en-US">
                <a:solidFill>
                  <a:srgbClr val="FFFFFF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endParaRPr/>
          </a:p>
        </p:txBody>
      </p:sp>
      <p:sp>
        <p:nvSpPr>
          <p:cNvPr id="23" name="Freeform 21"/>
          <p:cNvSpPr>
            <a:extLst>
              <a:ext uri="smNativeData">
                <pr:smNativeData xmlns:pr="smNativeData" xmlns:p14="http://schemas.microsoft.com/office/powerpoint/2010/main" xmlns="" val="SMDATA_13_bZnJWxMAAAAlAAAACwAAAA0AAAAAgwAAAEEAAACDAAAAQQ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BAAAAAAAAADtgjAAoAAAAAQAAABQAAAAUAAAAFAAAAAEAAAAC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kACQAMAAAAEAAAAAAAAAAAAAAAAAAAAAAAAAAeAAAAaAAAAAAAAAAAAAAAAAAAAAAAAAAAAAAAECcAABAnAAAAAAAAAAAAAAAAAAAAAAAAAAAAAAAAAAAAAAAAAAAAABQAAAAAAAAAwMD/AAAAAABkAAAAMgAAAAAAAABkAAAAAAAAAH9/fwAKAAAAHwAAAFQAAABPgb0FAAAAAQAAAAAAAAAAAAAAAAAAAAAAAAAAAAAAAAAAAAAAAAAAO2CMAH9/fwAAAAADzMzMAMDA/wB/f38AAAAAAAAAAAAAAAAAAAAAAAAAAAAhAAAAGAAAABQAAAD9HAAA/BIAABceAACEGQAAEAAAACYAAAAIAAAA//////////8="/>
              </a:ext>
            </a:extLst>
          </p:cNvSpPr>
          <p:nvPr/>
        </p:nvSpPr>
        <p:spPr>
          <a:xfrm>
            <a:off x="4712335" y="3086100"/>
            <a:ext cx="179070" cy="1061720"/>
          </a:xfrm>
          <a:custGeom>
            <a:avLst/>
            <a:gdLst/>
            <a:ahLst/>
            <a:cxnLst/>
            <a:rect l="0" t="0" r="179070" b="1061720"/>
            <a:pathLst>
              <a:path w="179070" h="1061720">
                <a:moveTo>
                  <a:pt x="44566" y="0"/>
                </a:moveTo>
                <a:cubicBezTo>
                  <a:pt x="15016" y="259328"/>
                  <a:pt x="-14534" y="518656"/>
                  <a:pt x="7883" y="695609"/>
                </a:cubicBezTo>
                <a:cubicBezTo>
                  <a:pt x="30300" y="872562"/>
                  <a:pt x="179070" y="1061720"/>
                  <a:pt x="179070" y="1061720"/>
                </a:cubicBezTo>
              </a:path>
            </a:pathLst>
          </a:custGeom>
          <a:noFill/>
          <a:ln w="25400" cap="flat" cmpd="sng" algn="ctr">
            <a:solidFill>
              <a:srgbClr val="3B608C"/>
            </a:solidFill>
            <a:prstDash val="solid"/>
            <a:headEnd type="triangle" w="med" len="med"/>
            <a:tailEnd type="none"/>
          </a:ln>
          <a:effectLst/>
        </p:spPr>
        <p:txBody>
          <a:bodyPr vert="horz" wrap="square" lIns="83185" tIns="41275" rIns="83185" bIns="41275" numCol="1" anchor="ctr"/>
          <a:lstStyle/>
          <a:p>
            <a:pPr algn="ctr">
              <a:defRPr lang="en-US">
                <a:solidFill>
                  <a:srgbClr val="FFFFFF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endParaRPr/>
          </a:p>
        </p:txBody>
      </p:sp>
      <p:sp>
        <p:nvSpPr>
          <p:cNvPr id="24" name="Freeform 22"/>
          <p:cNvSpPr>
            <a:extLst>
              <a:ext uri="smNativeData">
                <pr:smNativeData xmlns:pr="smNativeData" xmlns:p14="http://schemas.microsoft.com/office/powerpoint/2010/main" xmlns="" val="SMDATA_13_bZnJWxMAAAAlAAAACwAAAA0AAAAAgwAAAEEAAACDAAAAQQ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BAAAAAAAAADtgjAAoAAAAAQAAABQAAAAUAAAAFAAAAAEAAAAC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InAAMAAAAEAAAAAAAAAAAAAAAAAAAAAAAAAAeAAAAaAAAAAAAAAAAAAAAAAAAAAAAAAAAAAAAECcAABAnAAAAAAAAAAAAAAAAAAAAAAAAAAAAAAAAAAAAAAAAAAAAABQAAAAAAAAAwMD/AAAAAABkAAAAMgAAAAAAAABkAAAAAAAAAH9/fwAKAAAAHwAAAFQAAABPgb0FAAAAAQAAAAAAAAAAAAAAAAAAAAAAAAAAAAAAAAAAAAAAAAAAO2CMAH9/fwAAAAADzMzMAMDA/wB/f38AAAAAAAAAAAAAAAAAAAAAAAAAAAAhAAAAGAAAABQAAABRJAAAFxgAAJgrAADeHQAAEAAAACYAAAAIAAAA//////////8="/>
              </a:ext>
            </a:extLst>
          </p:cNvSpPr>
          <p:nvPr/>
        </p:nvSpPr>
        <p:spPr>
          <a:xfrm>
            <a:off x="5903595" y="3916045"/>
            <a:ext cx="1183005" cy="939165"/>
          </a:xfrm>
          <a:custGeom>
            <a:avLst/>
            <a:gdLst/>
            <a:ahLst/>
            <a:cxnLst/>
            <a:rect l="0" t="0" r="1183005" b="939165"/>
            <a:pathLst>
              <a:path w="1183005" h="939165">
                <a:moveTo>
                  <a:pt x="1183005" y="0"/>
                </a:moveTo>
                <a:cubicBezTo>
                  <a:pt x="1019376" y="287644"/>
                  <a:pt x="855748" y="575289"/>
                  <a:pt x="658580" y="731816"/>
                </a:cubicBezTo>
                <a:cubicBezTo>
                  <a:pt x="461413" y="888343"/>
                  <a:pt x="230706" y="913754"/>
                  <a:pt x="0" y="939165"/>
                </a:cubicBezTo>
              </a:path>
            </a:pathLst>
          </a:custGeom>
          <a:noFill/>
          <a:ln w="25400" cap="flat" cmpd="sng" algn="ctr">
            <a:solidFill>
              <a:srgbClr val="3B608C"/>
            </a:solidFill>
            <a:prstDash val="solid"/>
            <a:headEnd type="triangle" w="med" len="med"/>
            <a:tailEnd type="none"/>
          </a:ln>
          <a:effectLst/>
        </p:spPr>
        <p:txBody>
          <a:bodyPr vert="horz" wrap="square" lIns="83185" tIns="41275" rIns="83185" bIns="41275" numCol="1" anchor="ctr"/>
          <a:lstStyle/>
          <a:p>
            <a:pPr algn="ctr">
              <a:defRPr lang="en-US">
                <a:solidFill>
                  <a:srgbClr val="FFFFFF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endParaRPr/>
          </a:p>
        </p:txBody>
      </p:sp>
      <p:sp>
        <p:nvSpPr>
          <p:cNvPr id="25" name="TextBox 23"/>
          <p:cNvSpPr>
            <a:extLst>
              <a:ext uri="smNativeData">
                <pr:smNativeData xmlns:pr="smNativeData" xmlns:p14="http://schemas.microsoft.com/office/powerpoint/2010/main" xmlns="" val="SMDATA_13_bZnJWxMAAAAlAAAAZAAAAE0AAAAAgwAAAEEAAACDAAAAQQ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IiwA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CoBgAA2AMAAFMzAADEBwAAECAAACYAAAAIAAAA//////////8="/>
              </a:ext>
            </a:extLst>
          </p:cNvSpPr>
          <p:nvPr/>
        </p:nvSpPr>
        <p:spPr>
          <a:xfrm>
            <a:off x="1082040" y="624840"/>
            <a:ext cx="7261225" cy="63754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83185" tIns="41275" rIns="83185" bIns="41275" numCol="1" anchor="t"/>
          <a:lstStyle/>
          <a:p>
            <a:pPr algn="ctr">
              <a:defRPr lang="en-US"/>
            </a:pPr>
            <a:r>
              <a:t>The central server dispatches the incoming service request towards the calculation centers.</a:t>
            </a:r>
          </a:p>
        </p:txBody>
      </p:sp>
      <p:pic>
        <p:nvPicPr>
          <p:cNvPr id="26" name="Picture 2" descr="E:\Documents\NOOS\Utils\Request.png"/>
          <p:cNvPicPr>
            <a:picLocks noChangeAspect="1"/>
            <a:extLst>
              <a:ext uri="smNativeData">
                <pr:smNativeData xmlns:pr="smNativeData" xmlns:p14="http://schemas.microsoft.com/office/powerpoint/2010/main" xmlns="" val="SMDATA_15_bZnJWx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BAAAAAAAAAAAAAAk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tOC0g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jycAAPoaAAC9KwAAsB0AABAAAAAmAAAACAAAAP//////////"/>
              </a:ext>
            </a:extLst>
          </p:cNvPicPr>
          <p:nvPr/>
        </p:nvPicPr>
        <p:blipFill>
          <a:blip r:embed="rId9"/>
          <a:stretch>
            <a:fillRect/>
          </a:stretch>
        </p:blipFill>
        <p:spPr>
          <a:xfrm>
            <a:off x="6430645" y="4385310"/>
            <a:ext cx="679450" cy="440690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headEnd type="none"/>
            <a:tailEnd type="none"/>
          </a:ln>
          <a:effectLst/>
        </p:spPr>
      </p:pic>
      <p:sp>
        <p:nvSpPr>
          <p:cNvPr id="27" name="Rectangle 1"/>
          <p:cNvSpPr>
            <a:extLst>
              <a:ext uri="smNativeData">
                <pr:smNativeData xmlns:pr="smNativeData" xmlns:p14="http://schemas.microsoft.com/office/powerpoint/2010/main" xmlns="" val="SMDATA_13_bZnJWxMAAAAlAAAAZAAAAA0AAAAAgwAAAEEAAACDAAAAQQAAAAAAAAABAAAAAAAAAAEAAABQAAAAAAAAAAAA4D8AAAAAAADgPwAAAAAAAOA/AAAAAAAA4D8AAAAAAADgPwAAAAAAAOA/AAAAAAAA4D8AAAAAAADgPwAAAAAAAOA/AAAAAAAA4D8CAAAAjAAAAAEAAAAAAAAA////CP///wgbAAAAAAAAAAAAAAAAAAAAAAAAAAAAAAAAAAAAZAAAAAEAAABAAAAAAAAAAAAAAAAAAAAAAAAAAAAAAAAAAAAAAAAAAAAAAAAAAAAAAAAAAAAAAAAAAAAAAAAAAAAAAAAAAAAAAAAAAAAAAAAAAAAAAAAAAAAAAAAAAAAAFAAAADwAAAAAAAAAAAAAADtgjAAo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CAtIC0MAAAAEAAAAAAAAAAAAAAAAAAAAAAAAAAeAAAAaAAAAAAAAAAAAAAAAAAAAAAAAAAAAAAAECcAABAnAAAAAAAAAAAAAAAAAAAAAAAAAAAAAAAAAAAAAAAAAAAAABQAAAAAAAAAwMD/AAAAAABkAAAAMgAAAAAAAABkAAAAAAAAAH9/fwAKAAAAHwAAAFQAAAAAAAABAAAAAQAAAAAAAAAAAAAAAAAAAAAAAAAAAAAAAAAAAAAAAAAAO2CMAH9/fwAAAAADzMzMAMDA/wB/f38AAAAAAAAAAAAAAAAAAAAAAAAAAAAhAAAAGAAAABQAAABqBwAAQx4AADUQAAB2JgAAEAAAACYAAAAIAAAA//////////8="/>
              </a:ext>
            </a:extLst>
          </p:cNvSpPr>
          <p:nvPr/>
        </p:nvSpPr>
        <p:spPr>
          <a:xfrm>
            <a:off x="1205230" y="4919345"/>
            <a:ext cx="1429385" cy="1332865"/>
          </a:xfrm>
          <a:prstGeom prst="rect">
            <a:avLst/>
          </a:prstGeom>
          <a:solidFill>
            <a:schemeClr val="bg1">
              <a:alpha val="73000"/>
            </a:schemeClr>
          </a:solidFill>
          <a:ln>
            <a:noFill/>
          </a:ln>
          <a:effectLst/>
        </p:spPr>
        <p:txBody>
          <a:bodyPr vert="horz" wrap="square" lIns="83185" tIns="41275" rIns="83185" bIns="41275" numCol="1" anchor="ctr"/>
          <a:lstStyle/>
          <a:p>
            <a:pPr algn="ctr">
              <a:defRPr lang="en-US">
                <a:solidFill>
                  <a:srgbClr val="FFFFFF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endParaRPr/>
          </a:p>
        </p:txBody>
      </p:sp>
      <p:pic>
        <p:nvPicPr>
          <p:cNvPr id="28" name="Picture 2" descr="E:\Documents\NOOS\Utils\Request.png"/>
          <p:cNvPicPr>
            <a:picLocks noChangeAspect="1"/>
            <a:extLst>
              <a:ext uri="smNativeData">
                <pr:smNativeData xmlns:pr="smNativeData" xmlns:p14="http://schemas.microsoft.com/office/powerpoint/2010/main" xmlns="" val="SMDATA_15_bZnJWx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BAAAAAAAAAAAAAAk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fHx8f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BhsAAB4VAAA0HwAA0xcAABAAAAAmAAAACAAAAP//////////"/>
              </a:ext>
            </a:extLst>
          </p:cNvPicPr>
          <p:nvPr/>
        </p:nvPicPr>
        <p:blipFill>
          <a:blip r:embed="rId9"/>
          <a:stretch>
            <a:fillRect/>
          </a:stretch>
        </p:blipFill>
        <p:spPr>
          <a:xfrm>
            <a:off x="4392930" y="3432810"/>
            <a:ext cx="679450" cy="440055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headEnd type="none"/>
            <a:tailEnd type="none"/>
          </a:ln>
          <a:effectLst/>
        </p:spPr>
      </p:pic>
      <p:pic>
        <p:nvPicPr>
          <p:cNvPr id="29" name="Picture 2" descr="E:\Documents\NOOS\Utils\Request.png"/>
          <p:cNvPicPr>
            <a:picLocks noChangeAspect="1"/>
            <a:extLst>
              <a:ext uri="smNativeData">
                <pr:smNativeData xmlns:pr="smNativeData" xmlns:p14="http://schemas.microsoft.com/office/powerpoint/2010/main" xmlns="" val="SMDATA_15_bZnJWx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BAAAAAAAAAAAAAAk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CeWlmD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nRUAAKMYAADKGQAAWRsAABAAAAAmAAAACAAAAP//////////"/>
              </a:ext>
            </a:extLst>
          </p:cNvPicPr>
          <p:nvPr/>
        </p:nvPicPr>
        <p:blipFill>
          <a:blip r:embed="rId9"/>
          <a:stretch>
            <a:fillRect/>
          </a:stretch>
        </p:blipFill>
        <p:spPr>
          <a:xfrm>
            <a:off x="3513455" y="4004945"/>
            <a:ext cx="678815" cy="440690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headEnd type="none"/>
            <a:tailEnd type="none"/>
          </a:ln>
          <a:effectLst/>
        </p:spPr>
      </p:pic>
      <p:sp>
        <p:nvSpPr>
          <p:cNvPr id="30" name="TextBox 29"/>
          <p:cNvSpPr txBox="1"/>
          <p:nvPr/>
        </p:nvSpPr>
        <p:spPr>
          <a:xfrm>
            <a:off x="6174105" y="5472747"/>
            <a:ext cx="2910205" cy="861774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en-GB" sz="1600" dirty="0" smtClean="0"/>
              <a:t>Request message:</a:t>
            </a:r>
            <a:br>
              <a:rPr lang="en-GB" sz="1600" dirty="0" smtClean="0"/>
            </a:br>
            <a:r>
              <a:rPr lang="en-GB" sz="1600" dirty="0" smtClean="0"/>
              <a:t>JSON object for metadata +</a:t>
            </a:r>
          </a:p>
          <a:p>
            <a:r>
              <a:rPr lang="en-GB" sz="1600" dirty="0" smtClean="0"/>
              <a:t>[</a:t>
            </a:r>
            <a:r>
              <a:rPr lang="en-GB" sz="1600" dirty="0" err="1" smtClean="0"/>
              <a:t>Netcdf</a:t>
            </a:r>
            <a:r>
              <a:rPr lang="en-GB" sz="1600" dirty="0" smtClean="0"/>
              <a:t> file for initial conditions] </a:t>
            </a:r>
            <a:endParaRPr lang="en-GB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1"/>
          <p:cNvGrpSpPr>
            <a:extLst>
              <a:ext uri="smNativeData">
                <pr:smNativeData xmlns:pr="smNativeData" xmlns:p14="http://schemas.microsoft.com/office/powerpoint/2010/main" xmlns="" val="SMDATA_7_bZnJWxMAAAAlAAAAAQAAAC8BAAAAkAAAAEgAAACQAAAASAAAAAAAAAAAAAAAAAAAABcAAAAUAAAAAAAAAAAAAAD/fwAA/38AAAAAAAAJAAAABAAAAAAAAAAMAAAAEAAAAAAAAAAAAAAAAAAAAAAAAAAfAAAAVAAAAAAAAAAAAAAAAAAAAAAAAAAAAAAAAAAAAAAAAAAAAAAAAAAAAAAAAAAAAAAAAAAAAAAAAAAAAAAAAAAAAAAAAAAAAAAAAAAAAAAAAAAAAAAAAAAAACEAAAAYAAAAFAAAAHkHAAClCQAAODEAAF4mAAAQAAAAJgAAAAgAAAD/////AAAAAA=="/>
              </a:ext>
            </a:extLst>
          </p:cNvGrpSpPr>
          <p:nvPr/>
        </p:nvGrpSpPr>
        <p:grpSpPr>
          <a:xfrm>
            <a:off x="1214755" y="1567815"/>
            <a:ext cx="6786245" cy="4669155"/>
            <a:chOff x="1214755" y="1567815"/>
            <a:chExt cx="6786245" cy="4669155"/>
          </a:xfrm>
        </p:grpSpPr>
        <p:grpSp>
          <p:nvGrpSpPr>
            <p:cNvPr id="15" name="Group 4"/>
            <p:cNvGrpSpPr>
              <a:extLst>
                <a:ext uri="smNativeData">
                  <pr:smNativeData xmlns:pr="smNativeData" xmlns:p14="http://schemas.microsoft.com/office/powerpoint/2010/main" xmlns="" val="SMDATA_7_bZnJWxMAAAAlAAAAAQAAAA8BAAAAkAAAAEgAAACQAAAASAAAAAAAAAAAAAAAAAAAABcAAAAUAAAAAAAAAAAAAAD/fwAA/38AAAAAAAAJAAAABAAAAAAAAAAMAAAAEAAAAAAAAAAAAAAAAAAAAAAAAAAfAAAAVAAAAAAAAAAAAAAAAAAAAAAAAAAAAAAAAAAAAAAAAAAAAAAAAAAAAAAAAAAAAAAAAAAAAAAAAAAAAAAAAAAAAAAAAAAAAAAAAAAAAAAAAAAAAAAAAAAAACEAAAAYAAAAFAAAAHkHAACRHgAAqREAAF4mAAAAAAAAJgAAAAgAAAD/////AAAAAA=="/>
                </a:ext>
              </a:extLst>
            </p:cNvGrpSpPr>
            <p:nvPr/>
          </p:nvGrpSpPr>
          <p:grpSpPr>
            <a:xfrm>
              <a:off x="1214755" y="4968875"/>
              <a:ext cx="1656080" cy="1268095"/>
              <a:chOff x="1214755" y="4968875"/>
              <a:chExt cx="1656080" cy="1268095"/>
            </a:xfrm>
          </p:grpSpPr>
          <p:grpSp>
            <p:nvGrpSpPr>
              <p:cNvPr id="17" name="Group 2"/>
              <p:cNvGrpSpPr>
                <a:extLst>
                  <a:ext uri="smNativeData">
                    <pr:smNativeData xmlns:pr="smNativeData" xmlns:p14="http://schemas.microsoft.com/office/powerpoint/2010/main" xmlns="" val="SMDATA_7_bZnJWxMAAAAlAAAAAQAAAC8BAAAAkAAAAEgAAACQAAAASAAAAAAAAAAAAAAAAAAAABcAAAAUAAAAAAAAAAAAAAD/fwAA/38AAAAAAAAJAAAABAAAAAAAAAAMAAAAEAAAAAAAAAAAAAAAAAAAAAAAAAAfAAAAVAAAAAAAAAAAAAAAAAAAAAAAAAAAAAAAAAAAAAAAAAAAAAAAAAAAAAAAAAAAAAAAAAAAAAAAAAAAAAAAAAAAAAAAAAAAAAAAAAAAAAAAAAAAAAAAAAAAACEAAAAYAAAAFAAAAAEJAACRHgAAEBAAAMQkAAAAAAAAJgAAAAgAAAD/////AAAAAA=="/>
                  </a:ext>
                </a:extLst>
              </p:cNvGrpSpPr>
              <p:nvPr/>
            </p:nvGrpSpPr>
            <p:grpSpPr>
              <a:xfrm>
                <a:off x="1463675" y="4968875"/>
                <a:ext cx="1147445" cy="1007745"/>
                <a:chOff x="1463675" y="4968875"/>
                <a:chExt cx="1147445" cy="1007745"/>
              </a:xfrm>
            </p:grpSpPr>
            <p:pic>
              <p:nvPicPr>
                <p:cNvPr id="19" name="Picture 2" descr="E:\Documents\NOOS\Utils\AMac.png"/>
                <p:cNvPicPr>
                  <a:picLocks noChangeAspect="1"/>
                  <a:extLst>
                    <a:ext uri="smNativeData">
                      <pr:smNativeData xmlns:pr="smNativeData" xmlns:p14="http://schemas.microsoft.com/office/powerpoint/2010/main" xmlns="" val="SMDATA_15_bZnJWx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AQkAAJEeAAAQEAAAxCQAAAAAAAAmAAAACAAAAP//////////"/>
                    </a:ext>
                  </a:extLst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463675" y="4968875"/>
                  <a:ext cx="1147445" cy="100774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</p:pic>
            <p:pic>
              <p:nvPicPr>
                <p:cNvPr id="18" name="Picture 3" descr="E:\Documents\NOOS\Utils\PotentialPage_Short.png"/>
                <p:cNvPicPr>
                  <a:picLocks noChangeAspect="1"/>
                  <a:extLst>
                    <a:ext uri="smNativeData">
                      <pr:smNativeData xmlns:pr="smNativeData" xmlns:p14="http://schemas.microsoft.com/office/powerpoint/2010/main" xmlns="" val="SMDATA_15_bZnJWx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0AIAAAAAAABkAAAAZAAAAAAAAAAjAAAABAAAAGQAAAAXAAAAFAAAAAAAAAAAAAAA/38AAP9/AAAAAAAACQAAAAQAAAAFZwSB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3wkAAD8fAABDDwAAaiIAAAAAAAAmAAAACAAAAP//////////"/>
                    </a:ext>
                  </a:extLst>
                </p:cNvPicPr>
                <p:nvPr/>
              </p:nvPicPr>
              <p:blipFill>
                <a:blip r:embed="rId3"/>
                <a:srcRect b="7200"/>
                <a:stretch>
                  <a:fillRect/>
                </a:stretch>
              </p:blipFill>
              <p:spPr>
                <a:xfrm>
                  <a:off x="1604645" y="5079365"/>
                  <a:ext cx="876300" cy="51498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</p:pic>
          </p:grpSp>
          <p:sp>
            <p:nvSpPr>
              <p:cNvPr id="16" name="TextBox 9"/>
              <p:cNvSpPr>
                <a:extLst>
                  <a:ext uri="smNativeData">
                    <pr:smNativeData xmlns:pr="smNativeData" xmlns:p14="http://schemas.microsoft.com/office/powerpoint/2010/main" xmlns="" val="SMDATA_13_bZnJWxMAAAAlAAAAZAAAAE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EbVLa4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B5BwAAGSQAAKkRAABeJgAAACAAACYAAAAIAAAA//////////8="/>
                  </a:ext>
                </a:extLst>
              </p:cNvSpPr>
              <p:nvPr/>
            </p:nvSpPr>
            <p:spPr>
              <a:xfrm>
                <a:off x="1214755" y="5868035"/>
                <a:ext cx="1656080" cy="36893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vert="horz" wrap="square" lIns="91440" tIns="45720" rIns="91440" bIns="45720" numCol="1" anchor="t"/>
              <a:lstStyle/>
              <a:p>
                <a:pPr algn="ctr">
                  <a:defRPr lang="en-US"/>
                </a:pPr>
                <a:r>
                  <a:t>Web access</a:t>
                </a:r>
              </a:p>
            </p:txBody>
          </p:sp>
        </p:grpSp>
        <p:grpSp>
          <p:nvGrpSpPr>
            <p:cNvPr id="12" name="Group 5"/>
            <p:cNvGrpSpPr>
              <a:extLst>
                <a:ext uri="smNativeData">
                  <pr:smNativeData xmlns:pr="smNativeData" xmlns:p14="http://schemas.microsoft.com/office/powerpoint/2010/main" xmlns="" val="SMDATA_7_bZnJWxMAAAAlAAAAAQAAAA8BAAAAkAAAAEgAAACQAAAASAAAAAAAAAAAAAAAAAAAABcAAAAUAAAAAAAAAAAAAAD/fwAA/38AAAAAAAAJAAAABAAAAJYuAAAMAAAAEAAAAAAAAAAAAAAAAAAAAAAAAAAfAAAAVAAAAAAAAAAAAAAAAAAAAAAAAAAAAAAAAAAAAAAAAAAAAAAAAAAAAAAAAAAAAAAAAAAAAAAAAAAAAAAAAAAAAAAAAAAAAAAAAAAAAAAAAAAAAAAAAAAAACEAAAAYAAAAFAAAAEAbAABJGQAA+yUAABAhAAAAAAAAJgAAAAgAAAD/////AAAAAA=="/>
                </a:ext>
              </a:extLst>
            </p:cNvGrpSpPr>
            <p:nvPr/>
          </p:nvGrpSpPr>
          <p:grpSpPr>
            <a:xfrm>
              <a:off x="4429760" y="4110355"/>
              <a:ext cx="1744345" cy="1264285"/>
              <a:chOff x="4429760" y="4110355"/>
              <a:chExt cx="1744345" cy="1264285"/>
            </a:xfrm>
          </p:grpSpPr>
          <p:pic>
            <p:nvPicPr>
              <p:cNvPr id="14" name="Picture 4" descr="E:\Documents\NOOS\Utils\Server.jpeg"/>
              <p:cNvPicPr>
                <a:picLocks noChangeAspect="1"/>
                <a:extLst>
                  <a:ext uri="smNativeData">
                    <pr:smNativeData xmlns:pr="smNativeData" xmlns:p14="http://schemas.microsoft.com/office/powerpoint/2010/main" xmlns="" val="SMDATA_15_bZnJWx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Yh0AAEkZAADZIwAAQSAAAAAAAAAmAAAACAAAAP//////////"/>
                  </a:ext>
                </a:extLst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776470" y="4110355"/>
                <a:ext cx="1050925" cy="113284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</p:pic>
          <p:sp>
            <p:nvSpPr>
              <p:cNvPr id="13" name="TextBox 3"/>
              <p:cNvSpPr>
                <a:extLst>
                  <a:ext uri="smNativeData">
                    <pr:smNativeData xmlns:pr="smNativeData" xmlns:p14="http://schemas.microsoft.com/office/powerpoint/2010/main" xmlns="" val="SMDATA_13_bZnJWxMAAAAlAAAAZAAAAE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BAGwAAyx4AAPslAAAQIQAAACAAACYAAAAIAAAA//////////8="/>
                  </a:ext>
                </a:extLst>
              </p:cNvSpPr>
              <p:nvPr/>
            </p:nvSpPr>
            <p:spPr>
              <a:xfrm>
                <a:off x="4429760" y="5005705"/>
                <a:ext cx="1744345" cy="36893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vert="horz" wrap="square" lIns="91440" tIns="45720" rIns="91440" bIns="45720" numCol="1" anchor="t"/>
              <a:lstStyle/>
              <a:p>
                <a:pPr algn="ctr">
                  <a:defRPr lang="en-US"/>
                </a:pPr>
                <a:r>
                  <a:t>Central server</a:t>
                </a:r>
              </a:p>
            </p:txBody>
          </p:sp>
        </p:grpSp>
        <p:grpSp>
          <p:nvGrpSpPr>
            <p:cNvPr id="9" name="Group 7"/>
            <p:cNvGrpSpPr>
              <a:extLst>
                <a:ext uri="smNativeData">
                  <pr:smNativeData xmlns:pr="smNativeData" xmlns:p14="http://schemas.microsoft.com/office/powerpoint/2010/main" xmlns="" val="SMDATA_7_bZnJWxMAAAAlAAAAAQAAAA8BAAAAkAAAAEgAAACQAAAASAAAAAAAAAAAAAAAAAAAABcAAAAUAAAAAAAAAAAAAAD/fwAA/38AAAAAAAAJAAAABAAAAAAAAAAMAAAAEAAAAAAAAAAAAAAAAAAAAAAAAAAfAAAAVAAAAAAAAAAAAAAAAAAAAAAAAAAAAAAAAAAAAAAAAAAAAAAAAAAAAAAAAAAAAAAAAAAAAAAAAAAAAAAAAAAAAAAAAAAAAAAAAAAAAAAAAAAAAAAAAAAAACEAAAAYAAAAFAAAAAEJAAAUEAAALhMAAKUYAAAAAAAAJgAAAAgAAAD/////AAAAAA=="/>
                </a:ext>
              </a:extLst>
            </p:cNvGrpSpPr>
            <p:nvPr/>
          </p:nvGrpSpPr>
          <p:grpSpPr>
            <a:xfrm>
              <a:off x="1463675" y="2613660"/>
              <a:ext cx="1654175" cy="1392555"/>
              <a:chOff x="1463675" y="2613660"/>
              <a:chExt cx="1654175" cy="1392555"/>
            </a:xfrm>
          </p:grpSpPr>
          <p:pic>
            <p:nvPicPr>
              <p:cNvPr id="11" name="Picture 6" descr="E:\Documents\NOOS\Utils\control2.jpg"/>
              <p:cNvPicPr>
                <a:picLocks noChangeAspect="1"/>
                <a:extLst>
                  <a:ext uri="smNativeData">
                    <pr:smNativeData xmlns:pr="smNativeData" xmlns:p14="http://schemas.microsoft.com/office/powerpoint/2010/main" xmlns="" val="SMDATA_15_bZnJWx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3wkAABQQAABTEQAArBUAAAAAAAAmAAAACAAAAP//////////"/>
                  </a:ext>
                </a:extLst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604645" y="2613660"/>
                <a:ext cx="1211580" cy="90932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</p:pic>
          <p:sp>
            <p:nvSpPr>
              <p:cNvPr id="10" name="TextBox 6"/>
              <p:cNvSpPr>
                <a:extLst>
                  <a:ext uri="smNativeData">
                    <pr:smNativeData xmlns:pr="smNativeData" xmlns:p14="http://schemas.microsoft.com/office/powerpoint/2010/main" xmlns="" val="SMDATA_13_bZnJWxMAAAAlAAAAZAAAAE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GQAPQA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ABCQAAqxQAAC4TAAClGAAAACAAACYAAAAIAAAA//////////8="/>
                  </a:ext>
                </a:extLst>
              </p:cNvSpPr>
              <p:nvPr/>
            </p:nvSpPr>
            <p:spPr>
              <a:xfrm>
                <a:off x="1463675" y="3359785"/>
                <a:ext cx="1654175" cy="64643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vert="horz" wrap="square" lIns="91440" tIns="45720" rIns="91440" bIns="45720" numCol="1" anchor="t"/>
              <a:lstStyle/>
              <a:p>
                <a:pPr algn="ctr">
                  <a:defRPr lang="en-US"/>
                </a:pPr>
                <a:r>
                  <a:rPr lang="en-US" b="1"/>
                  <a:t>RBINS – MFC</a:t>
                </a:r>
              </a:p>
              <a:p>
                <a:pPr algn="ctr">
                  <a:defRPr lang="en-US"/>
                </a:pPr>
                <a:r>
                  <a:t>Oserit</a:t>
                </a:r>
              </a:p>
            </p:txBody>
          </p:sp>
        </p:grpSp>
        <p:grpSp>
          <p:nvGrpSpPr>
            <p:cNvPr id="6" name="Group 10"/>
            <p:cNvGrpSpPr>
              <a:extLst>
                <a:ext uri="smNativeData">
                  <pr:smNativeData xmlns:pr="smNativeData" xmlns:p14="http://schemas.microsoft.com/office/powerpoint/2010/main" xmlns="" val="SMDATA_7_bZnJWxMAAAAlAAAAAQAAAA8BAAAAkAAAAEgAAACQAAAASAAAAAAAAAAAAAAAAAAAABcAAAAUAAAAAAAAAAAAAAD/fwAA/38AAAAAAAAJAAAABAAAAAAAAAAMAAAAEAAAAAAAAAAAAAAAAAAAAAAAAAAfAAAAVAAAAAAAAAAAAAAAAAAAAAAAAAAAAAAAAAAAAAAAAAAAAAAAAAAAAAAAAAAAAAAAAAAAAAAAAAAAAAAAAAAAAAAAAAAAAAAAAAAAAAAAAAAAAAAAAAAAACEAAAAYAAAAFAAAAPkhAABhDwAAODEAANgXAAAAAAAAJgAAAAgAAAD/////AAAAAA=="/>
                </a:ext>
              </a:extLst>
            </p:cNvGrpSpPr>
            <p:nvPr/>
          </p:nvGrpSpPr>
          <p:grpSpPr>
            <a:xfrm>
              <a:off x="5522595" y="2499995"/>
              <a:ext cx="2478405" cy="1376045"/>
              <a:chOff x="5522595" y="2499995"/>
              <a:chExt cx="2478405" cy="1376045"/>
            </a:xfrm>
          </p:grpSpPr>
          <p:pic>
            <p:nvPicPr>
              <p:cNvPr id="8" name="Picture 5" descr="E:\Documents\NOOS\Utils\control.jpg"/>
              <p:cNvPicPr>
                <a:picLocks noChangeAspect="1"/>
                <a:extLst>
                  <a:ext uri="smNativeData">
                    <pr:smNativeData xmlns:pr="smNativeData" xmlns:p14="http://schemas.microsoft.com/office/powerpoint/2010/main" xmlns="" val="SMDATA_15_bZnJWx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8yQAAGEPAAA+LgAABxQAAAAAAAAmAAAACAAAAP//////////"/>
                  </a:ext>
                </a:extLst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006465" y="2499995"/>
                <a:ext cx="1510665" cy="75565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</p:pic>
          <p:sp>
            <p:nvSpPr>
              <p:cNvPr id="7" name="TextBox 17"/>
              <p:cNvSpPr>
                <a:extLst>
                  <a:ext uri="smNativeData">
                    <pr:smNativeData xmlns:pr="smNativeData" xmlns:p14="http://schemas.microsoft.com/office/powerpoint/2010/main" xmlns="" val="SMDATA_13_bZnJWxMAAAAlAAAAZAAAAE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DIAOQA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D5IQAA3hMAADgxAADYFwAAACAAACYAAAAIAAAA//////////8="/>
                  </a:ext>
                </a:extLst>
              </p:cNvSpPr>
              <p:nvPr/>
            </p:nvSpPr>
            <p:spPr>
              <a:xfrm>
                <a:off x="5522595" y="3229610"/>
                <a:ext cx="2478405" cy="64643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vert="horz" wrap="square" lIns="91440" tIns="45720" rIns="91440" bIns="45720" numCol="1" anchor="t"/>
              <a:lstStyle/>
              <a:p>
                <a:pPr algn="ctr">
                  <a:defRPr lang="en-US"/>
                </a:pPr>
                <a:r>
                  <a:rPr lang="en-US" b="1"/>
                  <a:t>Meteorologisk institutt</a:t>
                </a:r>
              </a:p>
              <a:p>
                <a:pPr algn="ctr">
                  <a:defRPr lang="en-US"/>
                </a:pPr>
                <a:r>
                  <a:t>OpenDrift</a:t>
                </a:r>
              </a:p>
            </p:txBody>
          </p:sp>
        </p:grpSp>
        <p:grpSp>
          <p:nvGrpSpPr>
            <p:cNvPr id="3" name="Group 8"/>
            <p:cNvGrpSpPr>
              <a:extLst>
                <a:ext uri="smNativeData">
                  <pr:smNativeData xmlns:pr="smNativeData" xmlns:p14="http://schemas.microsoft.com/office/powerpoint/2010/main" xmlns="" val="SMDATA_7_bZnJWxMAAAAlAAAAAQAAAA8BAAAAkAAAAEgAAACQAAAASAAAAAAAAAAAAAAAAAAAABcAAAAUAAAAAAAAAAAAAAD/fwAA/38AAAAAAAAJAAAABAAAAAAAAAAMAAAAEAAAAAAAAAAAAAAAAAAAAAAAAAAfAAAAVAAAAAAAAAAAAAAAAAAAAAAAAAAAAAAAAAAAAAAAAAAAAAAAAAAAAAAAAAAAAAAAAAAAAAAAAAAAAAAAAAAAAAAAAAAAAAAAAAAAAAAAAAAAAAAAAAAAACEAAAAYAAAAFAAAABwVAAClCQAADCIAADETAAAAAAAAJgAAAAgAAAD/////AAAAAA=="/>
                </a:ext>
              </a:extLst>
            </p:cNvGrpSpPr>
            <p:nvPr/>
          </p:nvGrpSpPr>
          <p:grpSpPr>
            <a:xfrm>
              <a:off x="3431540" y="1567815"/>
              <a:ext cx="2103120" cy="1551940"/>
              <a:chOff x="3431540" y="1567815"/>
              <a:chExt cx="2103120" cy="1551940"/>
            </a:xfrm>
          </p:grpSpPr>
          <p:pic>
            <p:nvPicPr>
              <p:cNvPr id="5" name="Picture 9" descr="Afbeeldingsresultaat voor control desk">
                <a:hlinkClick r:id="rId7"/>
              </p:cNvPr>
              <p:cNvPicPr>
                <a:picLocks noChangeAspect="1"/>
                <a:extLst>
                  <a:ext uri="smNativeData">
                    <pr:smNativeData xmlns:pr="smNativeData" xmlns:p14="http://schemas.microsoft.com/office/powerpoint/2010/main" xmlns="" val="SMDATA_15_bZnJWx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MoGAAAAAAAArAg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HBUAAKUJAAA2HwAAwA8AAAAAAAAmAAAACAAAAP//////////"/>
                  </a:ext>
                </a:extLst>
              </p:cNvPicPr>
              <p:nvPr/>
            </p:nvPicPr>
            <p:blipFill>
              <a:blip r:embed="rId8"/>
              <a:srcRect t="17380" b="22200"/>
              <a:stretch>
                <a:fillRect/>
              </a:stretch>
            </p:blipFill>
            <p:spPr>
              <a:xfrm>
                <a:off x="3431540" y="1567815"/>
                <a:ext cx="1642110" cy="99250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</p:pic>
          <p:sp>
            <p:nvSpPr>
              <p:cNvPr id="4" name="TextBox 16"/>
              <p:cNvSpPr>
                <a:extLst>
                  <a:ext uri="smNativeData">
                    <pr:smNativeData xmlns:pr="smNativeData" xmlns:p14="http://schemas.microsoft.com/office/powerpoint/2010/main" xmlns="" val="SMDATA_13_bZnJWxMAAAAlAAAAZAAAAE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C0FwAANw8AAAwiAAAxEwAAACAAACYAAAAIAAAA//////////8="/>
                  </a:ext>
                </a:extLst>
              </p:cNvSpPr>
              <p:nvPr/>
            </p:nvSpPr>
            <p:spPr>
              <a:xfrm>
                <a:off x="3853180" y="2473325"/>
                <a:ext cx="1681480" cy="64643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vert="horz" wrap="square" lIns="91440" tIns="45720" rIns="91440" bIns="45720" numCol="1" anchor="t"/>
              <a:lstStyle/>
              <a:p>
                <a:pPr algn="ctr">
                  <a:defRPr lang="en-US"/>
                </a:pPr>
                <a:r>
                  <a:rPr lang="en-US" b="1"/>
                  <a:t>Meteo France</a:t>
                </a:r>
              </a:p>
              <a:p>
                <a:pPr algn="ctr">
                  <a:defRPr lang="en-US"/>
                </a:pPr>
                <a:r>
                  <a:t>MOTHY</a:t>
                </a:r>
              </a:p>
            </p:txBody>
          </p:sp>
        </p:grpSp>
      </p:grpSp>
      <p:sp>
        <p:nvSpPr>
          <p:cNvPr id="20" name="TextBox 12"/>
          <p:cNvSpPr>
            <a:extLst>
              <a:ext uri="smNativeData">
                <pr:smNativeData xmlns:pr="smNativeData" xmlns:p14="http://schemas.microsoft.com/office/powerpoint/2010/main" xmlns="" val="SMDATA_13_bZnJWxMAAAAlAAAAZAAAAE0AAAAAgwAAAEEAAACDAAAAQQ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GQAdQA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CxCgAAeQAAAAIrAAC8AwAAECAAACYAAAAIAAAA//////////8="/>
              </a:ext>
            </a:extLst>
          </p:cNvSpPr>
          <p:nvPr/>
        </p:nvSpPr>
        <p:spPr>
          <a:xfrm>
            <a:off x="1737995" y="76835"/>
            <a:ext cx="5253355" cy="5302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83185" tIns="41275" rIns="83185" bIns="41275" numCol="1" anchor="t"/>
          <a:lstStyle/>
          <a:p>
            <a:pPr algn="ctr">
              <a:defRPr lang="en-US"/>
            </a:pPr>
            <a:r>
              <a:rPr lang="en-US" sz="2900"/>
              <a:t>3. Distributed computation</a:t>
            </a:r>
          </a:p>
        </p:txBody>
      </p:sp>
      <p:sp>
        <p:nvSpPr>
          <p:cNvPr id="21" name="Freeform 20"/>
          <p:cNvSpPr>
            <a:extLst>
              <a:ext uri="smNativeData">
                <pr:smNativeData xmlns:pr="smNativeData" xmlns:p14="http://schemas.microsoft.com/office/powerpoint/2010/main" xmlns="" val="SMDATA_13_bZnJWxMAAAAlAAAACwAAAA0AAAAAgwAAAEEAAACDAAAAQQ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BAAAAAQAAADtgjAAoAAAAAQAAABQAAAAUAAAAFAAAAAEAAAACAAAAZAAAAGQAAAAC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FbACAAMAAAAEAAAAAAAAAAAAAAAAAAAAAAAAAAeAAAAaAAAAAAAAAAAAAAAAAAAAAAAAAAAAAAAECcAABAnAAAAAAAAAAAAAAAAAAAAAAAAAAAAAAAAAAAAAAAAAAAAABQAAAAAAAAAwMD/AAAAAABkAAAAMgAAAAAAAABkAAAAAAAAAH9/fwAKAAAAHwAAAFQAAABPgb0FAAAAAQAAAAAAAAAAAAAAAAAAAAAAAAAAAAAAAAAAAAAAAAAAO2CMAH9/fwAAAAADzMzMAMDA/wB/f38AAAAAAAAAAAAAAAAAAAAAAAAAAAAhAAAAGAAAABQAAAAPEwAA0BYAAL0cAACKGwAAEAAAACYAAAAIAAAA//////////8="/>
              </a:ext>
            </a:extLst>
          </p:cNvSpPr>
          <p:nvPr/>
        </p:nvSpPr>
        <p:spPr>
          <a:xfrm>
            <a:off x="3098165" y="3708400"/>
            <a:ext cx="1573530" cy="768350"/>
          </a:xfrm>
          <a:custGeom>
            <a:avLst/>
            <a:gdLst/>
            <a:ahLst/>
            <a:cxnLst/>
            <a:rect l="0" t="0" r="1573530" b="768350"/>
            <a:pathLst>
              <a:path w="1573530" h="768350">
                <a:moveTo>
                  <a:pt x="0" y="0"/>
                </a:moveTo>
                <a:cubicBezTo>
                  <a:pt x="173820" y="137205"/>
                  <a:pt x="347640" y="274411"/>
                  <a:pt x="609895" y="402469"/>
                </a:cubicBezTo>
                <a:cubicBezTo>
                  <a:pt x="872150" y="530527"/>
                  <a:pt x="1222840" y="649439"/>
                  <a:pt x="1573530" y="768350"/>
                </a:cubicBezTo>
              </a:path>
            </a:pathLst>
          </a:custGeom>
          <a:noFill/>
          <a:ln w="25400" cap="flat" cmpd="sng" algn="ctr">
            <a:solidFill>
              <a:srgbClr val="3B608C"/>
            </a:solidFill>
            <a:prstDash val="sysDot"/>
            <a:headEnd type="triangle" w="med" len="med"/>
            <a:tailEnd type="triangle" w="med" len="med"/>
          </a:ln>
          <a:effectLst/>
        </p:spPr>
        <p:txBody>
          <a:bodyPr vert="horz" wrap="square" lIns="83185" tIns="41275" rIns="83185" bIns="41275" numCol="1" anchor="ctr"/>
          <a:lstStyle/>
          <a:p>
            <a:pPr algn="ctr">
              <a:defRPr lang="en-US">
                <a:solidFill>
                  <a:srgbClr val="FFFFFF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endParaRPr/>
          </a:p>
        </p:txBody>
      </p:sp>
      <p:sp>
        <p:nvSpPr>
          <p:cNvPr id="22" name="Freeform 21"/>
          <p:cNvSpPr>
            <a:extLst>
              <a:ext uri="smNativeData">
                <pr:smNativeData xmlns:pr="smNativeData" xmlns:p14="http://schemas.microsoft.com/office/powerpoint/2010/main" xmlns="" val="SMDATA_13_bZnJWxMAAAAlAAAACwAAAA0AAAAAgwAAAEEAAACDAAAAQQ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BAAAAAQAAADtgjAAoAAAAAQAAABQAAAAUAAAAFAAAAAEAAAACAAAAZAAAAGQAAAAC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K47CAAMAAAAEAAAAAAAAAAAAAAAAAAAAAAAAAAeAAAAaAAAAAAAAAAAAAAAAAAAAAAAAAAAAAAAECcAABAnAAAAAAAAAAAAAAAAAAAAAAAAAAAAAAAAAAAAAAAAAAAAABQAAAAAAAAAwMD/AAAAAABkAAAAMgAAAAAAAABkAAAAAAAAAH9/fwAKAAAAHwAAAFQAAABPgb0FAAAAAQAAAAAAAAAAAAAAAAAAAAAAAAAAAAAAAAAAAAAAAAAAO2CMAH9/fwAAAAADzMzMAMDA/wB/f38AAAAAAAAAAAAAAAAAAAAAAAAAAAAhAAAAGAAAABQAAAD9HAAA/BIAABceAACEGQAAEAAAACYAAAAIAAAA//////////8="/>
              </a:ext>
            </a:extLst>
          </p:cNvSpPr>
          <p:nvPr/>
        </p:nvSpPr>
        <p:spPr>
          <a:xfrm>
            <a:off x="4712335" y="3086100"/>
            <a:ext cx="179070" cy="1061720"/>
          </a:xfrm>
          <a:custGeom>
            <a:avLst/>
            <a:gdLst/>
            <a:ahLst/>
            <a:cxnLst/>
            <a:rect l="0" t="0" r="179070" b="1061720"/>
            <a:pathLst>
              <a:path w="179070" h="1061720">
                <a:moveTo>
                  <a:pt x="44566" y="0"/>
                </a:moveTo>
                <a:cubicBezTo>
                  <a:pt x="15016" y="259328"/>
                  <a:pt x="-14534" y="518656"/>
                  <a:pt x="7883" y="695609"/>
                </a:cubicBezTo>
                <a:cubicBezTo>
                  <a:pt x="30300" y="872562"/>
                  <a:pt x="179070" y="1061720"/>
                  <a:pt x="179070" y="1061720"/>
                </a:cubicBezTo>
              </a:path>
            </a:pathLst>
          </a:custGeom>
          <a:noFill/>
          <a:ln w="25400" cap="flat" cmpd="sng" algn="ctr">
            <a:solidFill>
              <a:srgbClr val="3B608C"/>
            </a:solidFill>
            <a:prstDash val="sysDot"/>
            <a:headEnd type="triangle" w="med" len="med"/>
            <a:tailEnd type="triangle" w="med" len="med"/>
          </a:ln>
          <a:effectLst/>
        </p:spPr>
        <p:txBody>
          <a:bodyPr vert="horz" wrap="square" lIns="83185" tIns="41275" rIns="83185" bIns="41275" numCol="1" anchor="ctr"/>
          <a:lstStyle/>
          <a:p>
            <a:pPr algn="ctr">
              <a:defRPr lang="en-US">
                <a:solidFill>
                  <a:srgbClr val="FFFFFF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endParaRPr/>
          </a:p>
        </p:txBody>
      </p:sp>
      <p:sp>
        <p:nvSpPr>
          <p:cNvPr id="23" name="Freeform 22"/>
          <p:cNvSpPr>
            <a:extLst>
              <a:ext uri="smNativeData">
                <pr:smNativeData xmlns:pr="smNativeData" xmlns:p14="http://schemas.microsoft.com/office/powerpoint/2010/main" xmlns="" val="SMDATA_13_bZnJWxMAAAAlAAAACwAAAA0AAAAAgwAAAEEAAACDAAAAQQ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BAAAAAQAAADtgjAAoAAAAAQAAABQAAAAUAAAAFAAAAAEAAAACAAAAZAAAAGQAAAAC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EAAAAMAAAAEAAAAAAAAAAAAAAAAAAAAAAAAAAeAAAAaAAAAAAAAAAAAAAAAAAAAAAAAAAAAAAAECcAABAnAAAAAAAAAAAAAAAAAAAAAAAAAAAAAAAAAAAAAAAAAAAAABQAAAAAAAAAwMD/AAAAAABkAAAAMgAAAAAAAABkAAAAAAAAAH9/fwAKAAAAHwAAAFQAAABPgb0FAAAAAQAAAAAAAAAAAAAAAAAAAAAAAAAAAAAAAAAAAAAAAAAAO2CMAH9/fwAAAAADzMzMAMDA/wB/f38AAAAAAAAAAAAAAAAAAAAAAAAAAAAhAAAAGAAAABQAAABRJAAAFxgAAJgrAADeHQAAEAAAACYAAAAIAAAA//////////8="/>
              </a:ext>
            </a:extLst>
          </p:cNvSpPr>
          <p:nvPr/>
        </p:nvSpPr>
        <p:spPr>
          <a:xfrm>
            <a:off x="5903595" y="3916045"/>
            <a:ext cx="1183005" cy="939165"/>
          </a:xfrm>
          <a:custGeom>
            <a:avLst/>
            <a:gdLst/>
            <a:ahLst/>
            <a:cxnLst/>
            <a:rect l="0" t="0" r="1183005" b="939165"/>
            <a:pathLst>
              <a:path w="1183005" h="939165">
                <a:moveTo>
                  <a:pt x="1183005" y="0"/>
                </a:moveTo>
                <a:cubicBezTo>
                  <a:pt x="1019376" y="287644"/>
                  <a:pt x="855748" y="575289"/>
                  <a:pt x="658580" y="731816"/>
                </a:cubicBezTo>
                <a:cubicBezTo>
                  <a:pt x="461413" y="888343"/>
                  <a:pt x="230706" y="913754"/>
                  <a:pt x="0" y="939165"/>
                </a:cubicBezTo>
              </a:path>
            </a:pathLst>
          </a:custGeom>
          <a:noFill/>
          <a:ln w="25400" cap="flat" cmpd="sng" algn="ctr">
            <a:solidFill>
              <a:srgbClr val="3B608C"/>
            </a:solidFill>
            <a:prstDash val="sysDot"/>
            <a:headEnd type="triangle" w="med" len="med"/>
            <a:tailEnd type="triangle" w="med" len="med"/>
          </a:ln>
          <a:effectLst/>
        </p:spPr>
        <p:txBody>
          <a:bodyPr vert="horz" wrap="square" lIns="83185" tIns="41275" rIns="83185" bIns="41275" numCol="1" anchor="ctr"/>
          <a:lstStyle/>
          <a:p>
            <a:pPr algn="ctr">
              <a:defRPr lang="en-US">
                <a:solidFill>
                  <a:srgbClr val="FFFFFF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endParaRPr/>
          </a:p>
        </p:txBody>
      </p:sp>
      <p:sp>
        <p:nvSpPr>
          <p:cNvPr id="24" name="TextBox 23"/>
          <p:cNvSpPr>
            <a:extLst>
              <a:ext uri="smNativeData">
                <pr:smNativeData xmlns:pr="smNativeData" xmlns:p14="http://schemas.microsoft.com/office/powerpoint/2010/main" xmlns="" val="SMDATA_13_bZnJWxMAAAAlAAAAZAAAAE0AAAAAgwAAAEEAAACDAAAAQQ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EAEAAA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A7DwAA5wMAAMknAAAfBgAAECAAACYAAAAIAAAA//////////8="/>
              </a:ext>
            </a:extLst>
          </p:cNvSpPr>
          <p:nvPr/>
        </p:nvSpPr>
        <p:spPr>
          <a:xfrm>
            <a:off x="2475865" y="634365"/>
            <a:ext cx="3991610" cy="36068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83185" tIns="41275" rIns="83185" bIns="41275" numCol="1" anchor="t"/>
          <a:lstStyle/>
          <a:p>
            <a:pPr>
              <a:defRPr lang="en-US"/>
            </a:pPr>
            <a:r>
              <a:t>Each model computes its drift forecast</a:t>
            </a:r>
          </a:p>
        </p:txBody>
      </p:sp>
      <p:sp>
        <p:nvSpPr>
          <p:cNvPr id="25" name="Rectangle 25"/>
          <p:cNvSpPr>
            <a:extLst>
              <a:ext uri="smNativeData">
                <pr:smNativeData xmlns:pr="smNativeData" xmlns:p14="http://schemas.microsoft.com/office/powerpoint/2010/main" xmlns="" val="SMDATA_13_bZnJWxMAAAAlAAAAZAAAAA0AAAAAgwAAAEEAAACDAAAAQQAAAAAAAAABAAAAAAAAAAEAAABQAAAAAAAAAAAA4D8AAAAAAADgPwAAAAAAAOA/AAAAAAAA4D8AAAAAAADgPwAAAAAAAOA/AAAAAAAA4D8AAAAAAADgPwAAAAAAAOA/AAAAAAAA4D8CAAAAjAAAAAEAAAAAAAAA////CP///wgbAAAAAAAAAAAAAAAAAAAAAAAAAAAAAAAAAAAAZAAAAAEAAABAAAAAAAAAAAAAAAAAAAAAAAAAAAAAAAAAAAAAAAAAAAAAAAAAAAAAAAAAAAAAAAAAAAAAAAAAAAAAAAAAAAAAAAAAAAAAAAAAAAAAAAAAAAAAAAAAAAAAFAAAADwAAAAAAAAAAAAAADtgjAAo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BAAAAAQAAAAAAAAAAAAAAAAAAAAAAAAAAAAAAAAAAAAAAAAAAO2CMAH9/fwAAAAADzMzMAMDA/wB/f38AAAAAAAAAAAAAAAAAAAAAAAAAAAAhAAAAGAAAABQAAAC9HAAAFRkAAL8kAABqIgAAEAAAACYAAAAIAAAA//////////8="/>
              </a:ext>
            </a:extLst>
          </p:cNvSpPr>
          <p:nvPr/>
        </p:nvSpPr>
        <p:spPr>
          <a:xfrm>
            <a:off x="4671695" y="4077335"/>
            <a:ext cx="1301750" cy="1517015"/>
          </a:xfrm>
          <a:prstGeom prst="rect">
            <a:avLst/>
          </a:prstGeom>
          <a:solidFill>
            <a:schemeClr val="bg1">
              <a:alpha val="73000"/>
            </a:schemeClr>
          </a:solidFill>
          <a:ln>
            <a:noFill/>
          </a:ln>
          <a:effectLst/>
        </p:spPr>
        <p:txBody>
          <a:bodyPr vert="horz" wrap="square" lIns="83185" tIns="41275" rIns="83185" bIns="41275" numCol="1" anchor="ctr"/>
          <a:lstStyle/>
          <a:p>
            <a:pPr algn="ctr">
              <a:defRPr lang="en-US">
                <a:solidFill>
                  <a:srgbClr val="FFFFFF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endParaRPr/>
          </a:p>
        </p:txBody>
      </p:sp>
      <p:sp>
        <p:nvSpPr>
          <p:cNvPr id="26" name="Freeform 19"/>
          <p:cNvSpPr>
            <a:extLst>
              <a:ext uri="smNativeData">
                <pr:smNativeData xmlns:pr="smNativeData" xmlns:p14="http://schemas.microsoft.com/office/powerpoint/2010/main" xmlns="" val="SMDATA_13_bZnJWxMAAAAlAAAACwAAAA0AAAAAgwAAAEEAAACDAAAAQQ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BAAAAAQAAADtgjAAoAAAAAQAAABQAAAAUAAAAFAAAAAEAAAACAAAAZAAAAGQAAAAC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BPgb0FAAAAAQAAAAAAAAAAAAAAAAAAAAAAAAAAAAAAAAAAAAAAAAAAO2CMAH9/fwAAAAADzMzMAMDA/wB/f38AAAAAAAAAAAAAAAAAAAAAAAAAAAAhAAAAGAAAABQAAAA1EAAARB0AAB0dAADXIAAAEAAAACYAAAAIAAAA//////////8="/>
              </a:ext>
            </a:extLst>
          </p:cNvSpPr>
          <p:nvPr/>
        </p:nvSpPr>
        <p:spPr>
          <a:xfrm>
            <a:off x="2634615" y="4757420"/>
            <a:ext cx="2098040" cy="581025"/>
          </a:xfrm>
          <a:custGeom>
            <a:avLst/>
            <a:gdLst/>
            <a:ahLst/>
            <a:cxnLst/>
            <a:rect l="0" t="0" r="2098040" b="581025"/>
            <a:pathLst>
              <a:path w="2098040" h="581025">
                <a:moveTo>
                  <a:pt x="0" y="561368"/>
                </a:moveTo>
                <a:cubicBezTo>
                  <a:pt x="361871" y="583741"/>
                  <a:pt x="723743" y="606114"/>
                  <a:pt x="1073416" y="512553"/>
                </a:cubicBezTo>
                <a:cubicBezTo>
                  <a:pt x="1423089" y="418992"/>
                  <a:pt x="1760564" y="209496"/>
                  <a:pt x="2098040" y="0"/>
                </a:cubicBezTo>
              </a:path>
            </a:pathLst>
          </a:custGeom>
          <a:noFill/>
          <a:ln w="25400" cap="flat" cmpd="sng" algn="ctr">
            <a:solidFill>
              <a:srgbClr val="3B608C"/>
            </a:solidFill>
            <a:prstDash val="sysDot"/>
            <a:headEnd type="triangle" w="med" len="med"/>
            <a:tailEnd type="triangle" w="med" len="med"/>
          </a:ln>
          <a:effectLst/>
        </p:spPr>
        <p:txBody>
          <a:bodyPr vert="horz" wrap="square" lIns="83185" tIns="41275" rIns="83185" bIns="41275" numCol="1" anchor="ctr"/>
          <a:lstStyle/>
          <a:p>
            <a:pPr algn="ctr">
              <a:defRPr lang="en-US">
                <a:solidFill>
                  <a:srgbClr val="FFFFFF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endParaRPr/>
          </a:p>
        </p:txBody>
      </p:sp>
      <p:sp>
        <p:nvSpPr>
          <p:cNvPr id="27" name="Rectangle 26"/>
          <p:cNvSpPr>
            <a:extLst>
              <a:ext uri="smNativeData">
                <pr:smNativeData xmlns:pr="smNativeData" xmlns:p14="http://schemas.microsoft.com/office/powerpoint/2010/main" xmlns="" val="SMDATA_13_bZnJWxMAAAAlAAAAZAAAAA0AAAAAgwAAAEEAAACDAAAAQQAAAAAAAAABAAAAAAAAAAEAAABQAAAAAAAAAAAA4D8AAAAAAADgPwAAAAAAAOA/AAAAAAAA4D8AAAAAAADgPwAAAAAAAOA/AAAAAAAA4D8AAAAAAADgPwAAAAAAAOA/AAAAAAAA4D8CAAAAjAAAAAEAAAAAAAAA////CP///wgbAAAAAAAAAAAAAAAAAAAAAAAAAAAAAAAAAAAAZAAAAAEAAABAAAAAAAAAAAAAAAAAAAAAAAAAAAAAAAAAAAAAAAAAAAAAAAAAAAAAAAAAAAAAAAAAAAAAAAAAAAAAAAAAAAAAAAAAAAAAAAAAAAAAAAAAAAAAAAAAAAAAFAAAADwAAAAAAAAAAAAAADtgjAAo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BAAAAAQAAAAAAAAAAAAAAAAAAAAAAAAAAAAAAAAAAAAAAAAAAO2CMAH9/fwAAAAADzMzMAMDA/wB/f38AAAAAAAAAAAAAAAAAAAAAAAAAAAAhAAAAGAAAABQAAACICAAAoh4AAIoQAAD3JwAAEAAAACYAAAAIAAAA//////////8="/>
              </a:ext>
            </a:extLst>
          </p:cNvSpPr>
          <p:nvPr/>
        </p:nvSpPr>
        <p:spPr>
          <a:xfrm>
            <a:off x="1386840" y="4979670"/>
            <a:ext cx="1301750" cy="1517015"/>
          </a:xfrm>
          <a:prstGeom prst="rect">
            <a:avLst/>
          </a:prstGeom>
          <a:solidFill>
            <a:schemeClr val="bg1">
              <a:alpha val="73000"/>
            </a:schemeClr>
          </a:solidFill>
          <a:ln>
            <a:noFill/>
          </a:ln>
          <a:effectLst/>
        </p:spPr>
        <p:txBody>
          <a:bodyPr vert="horz" wrap="square" lIns="83185" tIns="41275" rIns="83185" bIns="41275" numCol="1" anchor="ctr"/>
          <a:lstStyle/>
          <a:p>
            <a:pPr algn="ctr">
              <a:defRPr lang="en-US">
                <a:solidFill>
                  <a:srgbClr val="FFFFFF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endParaRPr/>
          </a:p>
        </p:txBody>
      </p:sp>
      <p:pic>
        <p:nvPicPr>
          <p:cNvPr id="28" name="Picture 2" descr="E:\Documents\NOOS\Utils\Oserit.png"/>
          <p:cNvPicPr>
            <a:picLocks noChangeAspect="1"/>
            <a:extLst>
              <a:ext uri="smNativeData">
                <pr:smNativeData xmlns:pr="smNativeData" xmlns:p14="http://schemas.microsoft.com/office/powerpoint/2010/main" xmlns="" val="SMDATA_15_bZnJWx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aAYAAPEQAADBCQAAgxMAABAAAAAmAAAACAAAAP//////////"/>
              </a:ext>
            </a:extLst>
          </p:cNvPicPr>
          <p:nvPr/>
        </p:nvPicPr>
        <p:blipFill>
          <a:blip r:embed="rId9"/>
          <a:stretch>
            <a:fillRect/>
          </a:stretch>
        </p:blipFill>
        <p:spPr>
          <a:xfrm>
            <a:off x="1041400" y="2753995"/>
            <a:ext cx="544195" cy="41783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29" name="Picture 5" descr="E:\Documents\NOOS\Utils\MetFrance.gif"/>
          <p:cNvPicPr>
            <a:picLocks noChangeAspect="1"/>
            <a:extLst>
              <a:ext uri="smNativeData">
                <pr:smNativeData xmlns:pr="smNativeData" xmlns:p14="http://schemas.microsoft.com/office/powerpoint/2010/main" xmlns="" val="SMDATA_15_bZnJWx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B8sjsU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qhEAAEcIAACjFQAAAgsAABAAAAAmAAAACAAAAP//////////"/>
              </a:ext>
            </a:extLst>
          </p:cNvPicPr>
          <p:nvPr/>
        </p:nvPicPr>
        <p:blipFill>
          <a:blip r:embed="rId10"/>
          <a:stretch>
            <a:fillRect/>
          </a:stretch>
        </p:blipFill>
        <p:spPr>
          <a:xfrm>
            <a:off x="2871470" y="1345565"/>
            <a:ext cx="645795" cy="44386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0" name="Picture 3" descr="E:\Documents\NOOS\Utils\noos_demo.png"/>
          <p:cNvPicPr>
            <a:picLocks noChangeAspect="1"/>
            <a:extLst>
              <a:ext uri="smNativeData">
                <pr:smNativeData xmlns:pr="smNativeData" xmlns:p14="http://schemas.microsoft.com/office/powerpoint/2010/main" xmlns="" val="SMDATA_15_bZnJWx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CwGeIx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bi4AANENAABoMgAAyxEAABAAAAAmAAAACAAAAP//////////"/>
              </a:ext>
            </a:extLst>
          </p:cNvPicPr>
          <p:nvPr/>
        </p:nvPicPr>
        <p:blipFill>
          <a:blip r:embed="rId11"/>
          <a:stretch>
            <a:fillRect/>
          </a:stretch>
        </p:blipFill>
        <p:spPr>
          <a:xfrm>
            <a:off x="7547610" y="2245995"/>
            <a:ext cx="646430" cy="64643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1" name="Picture 2"/>
          <p:cNvPicPr>
            <a:picLocks noChangeAspect="1"/>
            <a:extLst>
              <a:ext uri="smNativeData">
                <pr:smNativeData xmlns:pr="smNativeData" xmlns:p14="http://schemas.microsoft.com/office/powerpoint/2010/main" xmlns="" val="SMDATA_15_bZnJWx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XAUAAMAPAADiBwAAOhIAABAAAAAmAAAACAAAAP//////////"/>
              </a:ext>
            </a:extLst>
          </p:cNvPicPr>
          <p:nvPr/>
        </p:nvPicPr>
        <p:blipFill>
          <a:blip r:embed="rId12"/>
          <a:stretch>
            <a:fillRect/>
          </a:stretch>
        </p:blipFill>
        <p:spPr>
          <a:xfrm>
            <a:off x="871220" y="2560320"/>
            <a:ext cx="410210" cy="40259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2" name="Picture 2"/>
          <p:cNvPicPr>
            <a:picLocks noChangeAspect="1"/>
            <a:extLst>
              <a:ext uri="smNativeData">
                <pr:smNativeData xmlns:pr="smNativeData" xmlns:p14="http://schemas.microsoft.com/office/powerpoint/2010/main" xmlns="" val="SMDATA_15_bZnJWx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CWP9ZJ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ERAAACoHAACWEgAApQkAABAAAAAmAAAACAAAAP//////////"/>
              </a:ext>
            </a:extLst>
          </p:cNvPicPr>
          <p:nvPr/>
        </p:nvPicPr>
        <p:blipFill>
          <a:blip r:embed="rId12"/>
          <a:stretch>
            <a:fillRect/>
          </a:stretch>
        </p:blipFill>
        <p:spPr>
          <a:xfrm>
            <a:off x="2611755" y="1164590"/>
            <a:ext cx="409575" cy="40322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3" name="Picture 2"/>
          <p:cNvPicPr>
            <a:picLocks noChangeAspect="1"/>
            <a:extLst>
              <a:ext uri="smNativeData">
                <pr:smNativeData xmlns:pr="smNativeData" xmlns:p14="http://schemas.microsoft.com/office/powerpoint/2010/main" xmlns="" val="SMDATA_15_bZnJWx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Dav+fe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LC0AALIMAACxLwAALQ8AABAAAAAmAAAACAAAAP//////////"/>
              </a:ext>
            </a:extLst>
          </p:cNvPicPr>
          <p:nvPr/>
        </p:nvPicPr>
        <p:blipFill>
          <a:blip r:embed="rId12"/>
          <a:stretch>
            <a:fillRect/>
          </a:stretch>
        </p:blipFill>
        <p:spPr>
          <a:xfrm>
            <a:off x="7343140" y="2063750"/>
            <a:ext cx="409575" cy="403225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1"/>
          <p:cNvGrpSpPr>
            <a:extLst>
              <a:ext uri="smNativeData">
                <pr:smNativeData xmlns:pr="smNativeData" xmlns:p14="http://schemas.microsoft.com/office/powerpoint/2010/main" xmlns="" val="SMDATA_7_bZnJWxMAAAAlAAAAAQAAAC8BAAAAkAAAAEgAAACQAAAASAAAAAAAAAAAAAAAAAAAABcAAAAUAAAAAAAAAAAAAAD/fwAA/38AAAAAAAAJAAAABAAAAAAAAAAMAAAAEAAAAAAAAAAAAAAAAAAAAAAAAAAfAAAAVAAAAAAAAAAAAAAAAAAAAAAAAAAAAAAAAAAAAAAAAAAAAAAAAAAAAAAAAAAAAAAAAAAAAAAAAAAAAAAAAAAAAAAAAAAAAAAAAAAAAAAAAAAAAAAAAAAAACEAAAAYAAAAFAAAAHkHAAClCQAAODEAAF4mAAAQAAAAJgAAAAgAAAD/////AAAAAA=="/>
              </a:ext>
            </a:extLst>
          </p:cNvGrpSpPr>
          <p:nvPr/>
        </p:nvGrpSpPr>
        <p:grpSpPr>
          <a:xfrm>
            <a:off x="1214755" y="1567815"/>
            <a:ext cx="6786245" cy="4669155"/>
            <a:chOff x="1214755" y="1567815"/>
            <a:chExt cx="6786245" cy="4669155"/>
          </a:xfrm>
        </p:grpSpPr>
        <p:grpSp>
          <p:nvGrpSpPr>
            <p:cNvPr id="15" name="Group 4"/>
            <p:cNvGrpSpPr>
              <a:extLst>
                <a:ext uri="smNativeData">
                  <pr:smNativeData xmlns:pr="smNativeData" xmlns:p14="http://schemas.microsoft.com/office/powerpoint/2010/main" xmlns="" val="SMDATA_7_bZnJWxMAAAAlAAAAAQAAAA8BAAAAkAAAAEgAAACQAAAASAAAAAAAAAAAAAAAAAAAABcAAAAUAAAAAAAAAAAAAAD/fwAA/38AAAAAAAAJAAAABAAAAAACzPgMAAAAEAAAAAAAAAAAAAAAAAAAAAAAAAAfAAAAVAAAAAAAAAAAAAAAAAAAAAAAAAAAAAAAAAAAAAAAAAAAAAAAAAAAAAAAAAAAAAAAAAAAAAAAAAAAAAAAAAAAAAAAAAAAAAAAAAAAAAAAAAAAAAAAAAAAACEAAAAYAAAAFAAAAHkHAACRHgAAqREAAF4mAAAAAAAAJgAAAAgAAAD/////AAAAAA=="/>
                </a:ext>
              </a:extLst>
            </p:cNvGrpSpPr>
            <p:nvPr/>
          </p:nvGrpSpPr>
          <p:grpSpPr>
            <a:xfrm>
              <a:off x="1214755" y="4968875"/>
              <a:ext cx="1656080" cy="1268095"/>
              <a:chOff x="1214755" y="4968875"/>
              <a:chExt cx="1656080" cy="1268095"/>
            </a:xfrm>
          </p:grpSpPr>
          <p:grpSp>
            <p:nvGrpSpPr>
              <p:cNvPr id="17" name="Group 2"/>
              <p:cNvGrpSpPr>
                <a:extLst>
                  <a:ext uri="smNativeData">
                    <pr:smNativeData xmlns:pr="smNativeData" xmlns:p14="http://schemas.microsoft.com/office/powerpoint/2010/main" xmlns="" val="SMDATA_7_bZnJWxMAAAAlAAAAAQAAAC8BAAAAkAAAAEgAAACQAAAASAAAAAAAAAAAAAAAAAAAABcAAAAUAAAAAAAAAAAAAAD/fwAA/38AAAAAAAAJAAAABAAAAAACzPgMAAAAEAAAAAAAAAAAAAAAAAAAAAAAAAAfAAAAVAAAAAAAAAAAAAAAAAAAAAAAAAAAAAAAAAAAAAAAAAAAAAAAAAAAAAAAAAAAAAAAAAAAAAAAAAAAAAAAAAAAAAAAAAAAAAAAAAAAAAAAAAAAAAAAAAAAACEAAAAYAAAAFAAAAAEJAACRHgAAEBAAAMQkAAAAAAAAJgAAAAgAAAD/////AAAAAA=="/>
                  </a:ext>
                </a:extLst>
              </p:cNvGrpSpPr>
              <p:nvPr/>
            </p:nvGrpSpPr>
            <p:grpSpPr>
              <a:xfrm>
                <a:off x="1463675" y="4968875"/>
                <a:ext cx="1147445" cy="1007745"/>
                <a:chOff x="1463675" y="4968875"/>
                <a:chExt cx="1147445" cy="1007745"/>
              </a:xfrm>
            </p:grpSpPr>
            <p:pic>
              <p:nvPicPr>
                <p:cNvPr id="19" name="Picture 2" descr="E:\Documents\NOOS\Utils\AMac.png"/>
                <p:cNvPicPr>
                  <a:picLocks noChangeAspect="1"/>
                  <a:extLst>
                    <a:ext uri="smNativeData">
                      <pr:smNativeData xmlns:pr="smNativeData" xmlns:p14="http://schemas.microsoft.com/office/powerpoint/2010/main" xmlns="" val="SMDATA_15_bZnJWx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C7BAAA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AQkAAJEeAAAQEAAAxCQAAAAAAAAmAAAACAAAAP//////////"/>
                    </a:ext>
                  </a:extLst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463675" y="4968875"/>
                  <a:ext cx="1147445" cy="100774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</p:pic>
            <p:pic>
              <p:nvPicPr>
                <p:cNvPr id="18" name="Picture 3" descr="E:\Documents\NOOS\Utils\PotentialPage_Short.png"/>
                <p:cNvPicPr>
                  <a:picLocks noChangeAspect="1"/>
                  <a:extLst>
                    <a:ext uri="smNativeData">
                      <pr:smNativeData xmlns:pr="smNativeData" xmlns:p14="http://schemas.microsoft.com/office/powerpoint/2010/main" xmlns="" val="SMDATA_15_bZnJWx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0AIAAAAAAABkAAAAZAAAAAAAAAAjAAAABAAAAGQAAAAXAAAAFAAAAAAAAAAAAAAA/38AAP9/AAAAAAAACQAAAAQAAABkAD0A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3wkAAD8fAABDDwAAaiIAAAAAAAAmAAAACAAAAP//////////"/>
                    </a:ext>
                  </a:extLst>
                </p:cNvPicPr>
                <p:nvPr/>
              </p:nvPicPr>
              <p:blipFill>
                <a:blip r:embed="rId3"/>
                <a:srcRect b="7200"/>
                <a:stretch>
                  <a:fillRect/>
                </a:stretch>
              </p:blipFill>
              <p:spPr>
                <a:xfrm>
                  <a:off x="1604645" y="5079365"/>
                  <a:ext cx="876300" cy="51498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</p:pic>
          </p:grpSp>
          <p:sp>
            <p:nvSpPr>
              <p:cNvPr id="16" name="TextBox 9"/>
              <p:cNvSpPr>
                <a:extLst>
                  <a:ext uri="smNativeData">
                    <pr:smNativeData xmlns:pr="smNativeData" xmlns:p14="http://schemas.microsoft.com/office/powerpoint/2010/main" xmlns="" val="SMDATA_13_bZnJWxMAAAAlAAAAZAAAAE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B5BwAAGSQAAKkRAABeJgAAACAAACYAAAAIAAAA//////////8="/>
                  </a:ext>
                </a:extLst>
              </p:cNvSpPr>
              <p:nvPr/>
            </p:nvSpPr>
            <p:spPr>
              <a:xfrm>
                <a:off x="1214755" y="5868035"/>
                <a:ext cx="1656080" cy="36893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vert="horz" wrap="square" lIns="91440" tIns="45720" rIns="91440" bIns="45720" numCol="1" anchor="t"/>
              <a:lstStyle/>
              <a:p>
                <a:pPr algn="ctr">
                  <a:defRPr lang="en-US"/>
                </a:pPr>
                <a:r>
                  <a:t>Web access</a:t>
                </a:r>
              </a:p>
            </p:txBody>
          </p:sp>
        </p:grpSp>
        <p:grpSp>
          <p:nvGrpSpPr>
            <p:cNvPr id="12" name="Group 5"/>
            <p:cNvGrpSpPr>
              <a:extLst>
                <a:ext uri="smNativeData">
                  <pr:smNativeData xmlns:pr="smNativeData" xmlns:p14="http://schemas.microsoft.com/office/powerpoint/2010/main" xmlns="" val="SMDATA_7_bZnJWxMAAAAlAAAAAQAAAA8BAAAAkAAAAEgAAACQAAAASAAAAAAAAAAAAAAAAAAAABcAAAAUAAAAAAAAAAAAAAD/fwAA/38AAAAAAAAJAAAABAAAAAABAAAMAAAAEAAAAAAAAAAAAAAAAAAAAAAAAAAfAAAAVAAAAAAAAAAAAAAAAAAAAAAAAAAAAAAAAAAAAAAAAAAAAAAAAAAAAAAAAAAAAAAAAAAAAAAAAAAAAAAAAAAAAAAAAAAAAAAAAAAAAAAAAAAAAAAAAAAAACEAAAAYAAAAFAAAAEAbAABJGQAA+yUAABAhAAAAAAAAJgAAAAgAAAD/////AAAAAA=="/>
                </a:ext>
              </a:extLst>
            </p:cNvGrpSpPr>
            <p:nvPr/>
          </p:nvGrpSpPr>
          <p:grpSpPr>
            <a:xfrm>
              <a:off x="4429760" y="4110355"/>
              <a:ext cx="1744345" cy="1264285"/>
              <a:chOff x="4429760" y="4110355"/>
              <a:chExt cx="1744345" cy="1264285"/>
            </a:xfrm>
          </p:grpSpPr>
          <p:pic>
            <p:nvPicPr>
              <p:cNvPr id="14" name="Picture 4" descr="E:\Documents\NOOS\Utils\Server.jpeg"/>
              <p:cNvPicPr>
                <a:picLocks noChangeAspect="1"/>
                <a:extLst>
                  <a:ext uri="smNativeData">
                    <pr:smNativeData xmlns:pr="smNativeData" xmlns:p14="http://schemas.microsoft.com/office/powerpoint/2010/main" xmlns="" val="SMDATA_15_bZnJWx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CifFfx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Yh0AAEkZAADZIwAAQSAAAAAAAAAmAAAACAAAAP//////////"/>
                  </a:ext>
                </a:extLst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776470" y="4110355"/>
                <a:ext cx="1050925" cy="113284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</p:pic>
          <p:sp>
            <p:nvSpPr>
              <p:cNvPr id="13" name="TextBox 3"/>
              <p:cNvSpPr>
                <a:extLst>
                  <a:ext uri="smNativeData">
                    <pr:smNativeData xmlns:pr="smNativeData" xmlns:p14="http://schemas.microsoft.com/office/powerpoint/2010/main" xmlns="" val="SMDATA_13_bZnJWxMAAAAlAAAAZAAAAE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omJX8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BAGwAAyx4AAPslAAAQIQAAACAAACYAAAAIAAAA//////////8="/>
                  </a:ext>
                </a:extLst>
              </p:cNvSpPr>
              <p:nvPr/>
            </p:nvSpPr>
            <p:spPr>
              <a:xfrm>
                <a:off x="4429760" y="5005705"/>
                <a:ext cx="1744345" cy="36893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vert="horz" wrap="square" lIns="91440" tIns="45720" rIns="91440" bIns="45720" numCol="1" anchor="t"/>
              <a:lstStyle/>
              <a:p>
                <a:pPr algn="ctr">
                  <a:defRPr lang="en-US"/>
                </a:pPr>
                <a:r>
                  <a:t>Central server</a:t>
                </a:r>
              </a:p>
            </p:txBody>
          </p:sp>
        </p:grpSp>
        <p:grpSp>
          <p:nvGrpSpPr>
            <p:cNvPr id="9" name="Group 7"/>
            <p:cNvGrpSpPr>
              <a:extLst>
                <a:ext uri="smNativeData">
                  <pr:smNativeData xmlns:pr="smNativeData" xmlns:p14="http://schemas.microsoft.com/office/powerpoint/2010/main" xmlns="" val="SMDATA_7_bZnJWxMAAAAlAAAAAQAAAA8BAAAAkAAAAEgAAACQAAAASAAAAAAAAAAAAAAAAAAAABcAAAAUAAAAAAAAAAAAAAD/fwAA/38AAAAAAAAJAAAABAAAAAAQAAAMAAAAEAAAAAAAAAAAAAAAAAAAAAAAAAAfAAAAVAAAAAAAAAAAAAAAAAAAAAAAAAAAAAAAAAAAAAAAAAAAAAAAAAAAAAAAAAAAAAAAAAAAAAAAAAAAAAAAAAAAAAAAAAAAAAAAAAAAAAAAAAAAAAAAAAAAACEAAAAYAAAAFAAAAAEJAAAUEAAALhMAAKUYAAAAAAAAJgAAAAgAAAD/////AAAAAA=="/>
                </a:ext>
              </a:extLst>
            </p:cNvGrpSpPr>
            <p:nvPr/>
          </p:nvGrpSpPr>
          <p:grpSpPr>
            <a:xfrm>
              <a:off x="1463675" y="2613660"/>
              <a:ext cx="1654175" cy="1392555"/>
              <a:chOff x="1463675" y="2613660"/>
              <a:chExt cx="1654175" cy="1392555"/>
            </a:xfrm>
          </p:grpSpPr>
          <p:pic>
            <p:nvPicPr>
              <p:cNvPr id="11" name="Picture 6" descr="E:\Documents\NOOS\Utils\control2.jpg"/>
              <p:cNvPicPr>
                <a:picLocks noChangeAspect="1"/>
                <a:extLst>
                  <a:ext uri="smNativeData">
                    <pr:smNativeData xmlns:pr="smNativeData" xmlns:p14="http://schemas.microsoft.com/office/powerpoint/2010/main" xmlns="" val="SMDATA_15_bZnJWx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CT4VBQ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3wkAABQQAABTEQAArBUAAAAAAAAmAAAACAAAAP//////////"/>
                  </a:ext>
                </a:extLst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604645" y="2613660"/>
                <a:ext cx="1211580" cy="90932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</p:pic>
          <p:sp>
            <p:nvSpPr>
              <p:cNvPr id="10" name="TextBox 6"/>
              <p:cNvSpPr>
                <a:extLst>
                  <a:ext uri="smNativeData">
                    <pr:smNativeData xmlns:pr="smNativeData" xmlns:p14="http://schemas.microsoft.com/office/powerpoint/2010/main" xmlns="" val="SMDATA_13_bZnJWxMAAAAlAAAAZAAAAE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CgvvT4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ABCQAAqxQAAC4TAAClGAAAACAAACYAAAAIAAAA//////////8="/>
                  </a:ext>
                </a:extLst>
              </p:cNvSpPr>
              <p:nvPr/>
            </p:nvSpPr>
            <p:spPr>
              <a:xfrm>
                <a:off x="1463675" y="3359785"/>
                <a:ext cx="1654175" cy="64643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vert="horz" wrap="square" lIns="91440" tIns="45720" rIns="91440" bIns="45720" numCol="1" anchor="t"/>
              <a:lstStyle/>
              <a:p>
                <a:pPr algn="ctr">
                  <a:defRPr lang="en-US"/>
                </a:pPr>
                <a:r>
                  <a:rPr lang="en-US" b="1"/>
                  <a:t>RBINS – MFC</a:t>
                </a:r>
              </a:p>
              <a:p>
                <a:pPr algn="ctr">
                  <a:defRPr lang="en-US"/>
                </a:pPr>
                <a:r>
                  <a:t>Oserit</a:t>
                </a:r>
              </a:p>
            </p:txBody>
          </p:sp>
        </p:grpSp>
        <p:grpSp>
          <p:nvGrpSpPr>
            <p:cNvPr id="6" name="Group 10"/>
            <p:cNvGrpSpPr>
              <a:extLst>
                <a:ext uri="smNativeData">
                  <pr:smNativeData xmlns:pr="smNativeData" xmlns:p14="http://schemas.microsoft.com/office/powerpoint/2010/main" xmlns="" val="SMDATA_7_bZnJWxMAAAAlAAAAAQAAAA8BAAAAkAAAAEgAAACQAAAASAAAAAAAAAAAAAAAAAAAABcAAAAUAAAAAAAAAAAAAAD/fwAA/38AAAAAAAAJAAAABAAAAAAAAAAMAAAAEAAAAAAAAAAAAAAAAAAAAAAAAAAfAAAAVAAAAAAAAAAAAAAAAAAAAAAAAAAAAAAAAAAAAAAAAAAAAAAAAAAAAAAAAAAAAAAAAAAAAAAAAAAAAAAAAAAAAAAAAAAAAAAAAAAAAAAAAAAAAAAAAAAAACEAAAAYAAAAFAAAAPkhAABhDwAAODEAANgXAAAAAAAAJgAAAAgAAAD/////AAAAAA=="/>
                </a:ext>
              </a:extLst>
            </p:cNvGrpSpPr>
            <p:nvPr/>
          </p:nvGrpSpPr>
          <p:grpSpPr>
            <a:xfrm>
              <a:off x="5522595" y="2499995"/>
              <a:ext cx="2478405" cy="1376045"/>
              <a:chOff x="5522595" y="2499995"/>
              <a:chExt cx="2478405" cy="1376045"/>
            </a:xfrm>
          </p:grpSpPr>
          <p:pic>
            <p:nvPicPr>
              <p:cNvPr id="8" name="Picture 5" descr="E:\Documents\NOOS\Utils\control.jpg"/>
              <p:cNvPicPr>
                <a:picLocks noChangeAspect="1"/>
                <a:extLst>
                  <a:ext uri="smNativeData">
                    <pr:smNativeData xmlns:pr="smNativeData" xmlns:p14="http://schemas.microsoft.com/office/powerpoint/2010/main" xmlns="" val="SMDATA_15_bZnJWx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8yQAAGEPAAA+LgAABxQAAAAAAAAmAAAACAAAAP//////////"/>
                  </a:ext>
                </a:extLst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006465" y="2499995"/>
                <a:ext cx="1510665" cy="75565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</p:pic>
          <p:sp>
            <p:nvSpPr>
              <p:cNvPr id="7" name="TextBox 17"/>
              <p:cNvSpPr>
                <a:extLst>
                  <a:ext uri="smNativeData">
                    <pr:smNativeData xmlns:pr="smNativeData" xmlns:p14="http://schemas.microsoft.com/office/powerpoint/2010/main" xmlns="" val="SMDATA_13_bZnJWxMAAAAlAAAAZAAAAE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D5IQAA3hMAADgxAADYFwAAACAAACYAAAAIAAAA//////////8="/>
                  </a:ext>
                </a:extLst>
              </p:cNvSpPr>
              <p:nvPr/>
            </p:nvSpPr>
            <p:spPr>
              <a:xfrm>
                <a:off x="5522595" y="3229610"/>
                <a:ext cx="2478405" cy="64643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vert="horz" wrap="square" lIns="91440" tIns="45720" rIns="91440" bIns="45720" numCol="1" anchor="t"/>
              <a:lstStyle/>
              <a:p>
                <a:pPr algn="ctr">
                  <a:defRPr lang="en-US"/>
                </a:pPr>
                <a:r>
                  <a:rPr lang="en-US" b="1"/>
                  <a:t>Meteorologisk institutt</a:t>
                </a:r>
              </a:p>
              <a:p>
                <a:pPr algn="ctr">
                  <a:defRPr lang="en-US"/>
                </a:pPr>
                <a:r>
                  <a:t>OpenDrift</a:t>
                </a:r>
              </a:p>
            </p:txBody>
          </p:sp>
        </p:grpSp>
        <p:grpSp>
          <p:nvGrpSpPr>
            <p:cNvPr id="3" name="Group 8"/>
            <p:cNvGrpSpPr>
              <a:extLst>
                <a:ext uri="smNativeData">
                  <pr:smNativeData xmlns:pr="smNativeData" xmlns:p14="http://schemas.microsoft.com/office/powerpoint/2010/main" xmlns="" val="SMDATA_7_bZnJWxMAAAAlAAAAAQAAAA8BAAAAkAAAAEgAAACQAAAASAAAAAAAAAAAAAAAAAAAABcAAAAUAAAAAAAAAAAAAAD/fwAA/38AAAAAAAAJAAAABAAAAAAAAAAMAAAAEAAAAAAAAAAAAAAAAAAAAAAAAAAfAAAAVAAAAAAAAAAAAAAAAAAAAAAAAAAAAAAAAAAAAAAAAAAAAAAAAAAAAAAAAAAAAAAAAAAAAAAAAAAAAAAAAAAAAAAAAAAAAAAAAAAAAAAAAAAAAAAAAAAAACEAAAAYAAAAFAAAABwVAAClCQAADCIAADETAAAAAAAAJgAAAAgAAAD/////AAAAAA=="/>
                </a:ext>
              </a:extLst>
            </p:cNvGrpSpPr>
            <p:nvPr/>
          </p:nvGrpSpPr>
          <p:grpSpPr>
            <a:xfrm>
              <a:off x="3431540" y="1567815"/>
              <a:ext cx="2103120" cy="1551940"/>
              <a:chOff x="3431540" y="1567815"/>
              <a:chExt cx="2103120" cy="1551940"/>
            </a:xfrm>
          </p:grpSpPr>
          <p:pic>
            <p:nvPicPr>
              <p:cNvPr id="5" name="Picture 9" descr="Afbeeldingsresultaat voor control desk">
                <a:hlinkClick r:id="rId7"/>
              </p:cNvPr>
              <p:cNvPicPr>
                <a:picLocks noChangeAspect="1"/>
                <a:extLst>
                  <a:ext uri="smNativeData">
                    <pr:smNativeData xmlns:pr="smNativeData" xmlns:p14="http://schemas.microsoft.com/office/powerpoint/2010/main" xmlns="" val="SMDATA_15_bZnJWx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MoGAAAAAAAArAg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HBUAAKUJAAA2HwAAwA8AAAAAAAAmAAAACAAAAP//////////"/>
                  </a:ext>
                </a:extLst>
              </p:cNvPicPr>
              <p:nvPr/>
            </p:nvPicPr>
            <p:blipFill>
              <a:blip r:embed="rId8"/>
              <a:srcRect t="17380" b="22200"/>
              <a:stretch>
                <a:fillRect/>
              </a:stretch>
            </p:blipFill>
            <p:spPr>
              <a:xfrm>
                <a:off x="3431540" y="1567815"/>
                <a:ext cx="1642110" cy="99250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</p:pic>
          <p:sp>
            <p:nvSpPr>
              <p:cNvPr id="4" name="TextBox 16"/>
              <p:cNvSpPr>
                <a:extLst>
                  <a:ext uri="smNativeData">
                    <pr:smNativeData xmlns:pr="smNativeData" xmlns:p14="http://schemas.microsoft.com/office/powerpoint/2010/main" xmlns="" val="SMDATA_13_bZnJWxMAAAAlAAAAZAAAAE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C0FwAANw8AAAwiAAAxEwAAACAAACYAAAAIAAAA//////////8="/>
                  </a:ext>
                </a:extLst>
              </p:cNvSpPr>
              <p:nvPr/>
            </p:nvSpPr>
            <p:spPr>
              <a:xfrm>
                <a:off x="3853180" y="2473325"/>
                <a:ext cx="1681480" cy="64643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vert="horz" wrap="square" lIns="91440" tIns="45720" rIns="91440" bIns="45720" numCol="1" anchor="t"/>
              <a:lstStyle/>
              <a:p>
                <a:pPr algn="ctr">
                  <a:defRPr lang="en-US"/>
                </a:pPr>
                <a:r>
                  <a:rPr lang="en-US" b="1"/>
                  <a:t>Meteo France</a:t>
                </a:r>
              </a:p>
              <a:p>
                <a:pPr algn="ctr">
                  <a:defRPr lang="en-US"/>
                </a:pPr>
                <a:r>
                  <a:t>MOTHY</a:t>
                </a:r>
              </a:p>
            </p:txBody>
          </p:sp>
        </p:grpSp>
      </p:grpSp>
      <p:sp>
        <p:nvSpPr>
          <p:cNvPr id="20" name="TextBox 12"/>
          <p:cNvSpPr>
            <a:extLst>
              <a:ext uri="smNativeData">
                <pr:smNativeData xmlns:pr="smNativeData" xmlns:p14="http://schemas.microsoft.com/office/powerpoint/2010/main" xmlns="" val="SMDATA_13_bZnJWxMAAAAlAAAAZAAAAE0AAAAAgwAAAEEAAACDAAAAQQ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DUCgAAowAAAGYvAADnAwAAECAAACYAAAAIAAAA//////////8="/>
              </a:ext>
            </a:extLst>
          </p:cNvSpPr>
          <p:nvPr/>
        </p:nvSpPr>
        <p:spPr>
          <a:xfrm>
            <a:off x="1760220" y="103505"/>
            <a:ext cx="5944870" cy="53086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83185" tIns="41275" rIns="83185" bIns="41275" numCol="1" anchor="t"/>
          <a:lstStyle/>
          <a:p>
            <a:pPr algn="ctr">
              <a:defRPr lang="en-US"/>
            </a:pPr>
            <a:r>
              <a:rPr lang="en-US" sz="2900"/>
              <a:t>4. Forecasts collection</a:t>
            </a:r>
          </a:p>
        </p:txBody>
      </p:sp>
      <p:sp>
        <p:nvSpPr>
          <p:cNvPr id="21" name="Freeform 19"/>
          <p:cNvSpPr>
            <a:extLst>
              <a:ext uri="smNativeData">
                <pr:smNativeData xmlns:pr="smNativeData" xmlns:p14="http://schemas.microsoft.com/office/powerpoint/2010/main" xmlns="" val="SMDATA_13_bZnJWxMAAAAlAAAACwAAAA0AAAAAgwAAAEEAAACDAAAAQQ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BAAAAAQAAADtgjAAoAAAAAQAAABQAAAAUAAAAFAAAAAEAAAACAAAAZAAAAGQAAAAC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BPgb0FAAAAAQAAAAAAAAAAAAAAAAAAAAAAAAAAAAAAAAAAAAAAAAAAO2CMAH9/fwAAAAADzMzMAMDA/wB/f38AAAAAAAAAAAAAAAAAAAAAAAAAAAAhAAAAGAAAABQAAAA1EAAARB0AAB0dAADXIAAAEAAAACYAAAAIAAAA//////////8="/>
              </a:ext>
            </a:extLst>
          </p:cNvSpPr>
          <p:nvPr/>
        </p:nvSpPr>
        <p:spPr>
          <a:xfrm>
            <a:off x="2634615" y="4757420"/>
            <a:ext cx="2098040" cy="581025"/>
          </a:xfrm>
          <a:custGeom>
            <a:avLst/>
            <a:gdLst/>
            <a:ahLst/>
            <a:cxnLst/>
            <a:rect l="0" t="0" r="2098040" b="581025"/>
            <a:pathLst>
              <a:path w="2098040" h="581025">
                <a:moveTo>
                  <a:pt x="0" y="561368"/>
                </a:moveTo>
                <a:cubicBezTo>
                  <a:pt x="361871" y="583741"/>
                  <a:pt x="723743" y="606114"/>
                  <a:pt x="1073416" y="512553"/>
                </a:cubicBezTo>
                <a:cubicBezTo>
                  <a:pt x="1423089" y="418992"/>
                  <a:pt x="1760564" y="209496"/>
                  <a:pt x="2098040" y="0"/>
                </a:cubicBezTo>
              </a:path>
            </a:pathLst>
          </a:custGeom>
          <a:noFill/>
          <a:ln w="25400" cap="flat" cmpd="sng" algn="ctr">
            <a:solidFill>
              <a:srgbClr val="3B608C"/>
            </a:solidFill>
            <a:prstDash val="sysDot"/>
            <a:headEnd type="triangle" w="med" len="med"/>
            <a:tailEnd type="triangle" w="med" len="med"/>
          </a:ln>
          <a:effectLst/>
        </p:spPr>
        <p:txBody>
          <a:bodyPr vert="horz" wrap="square" lIns="83185" tIns="41275" rIns="83185" bIns="41275" numCol="1" anchor="ctr"/>
          <a:lstStyle/>
          <a:p>
            <a:pPr algn="ctr">
              <a:defRPr lang="en-US">
                <a:solidFill>
                  <a:srgbClr val="FFFFFF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endParaRPr/>
          </a:p>
        </p:txBody>
      </p:sp>
      <p:sp>
        <p:nvSpPr>
          <p:cNvPr id="22" name="Freeform 20"/>
          <p:cNvSpPr>
            <a:extLst>
              <a:ext uri="smNativeData">
                <pr:smNativeData xmlns:pr="smNativeData" xmlns:p14="http://schemas.microsoft.com/office/powerpoint/2010/main" xmlns="" val="SMDATA_13_bZnJWxMAAAAlAAAACwAAAA0AAAAAgwAAAEEAAACDAAAAQQ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BAAAAAAAAADtgjAAoAAAAAQAAABQAAAAUAAAAFAAAAAEAAAAAAAAAZAAAAGQAAAAC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BPgb0FAAAAAQAAAAAAAAAAAAAAAAAAAAAAAAAAAAAAAAAAAAAAAAAAO2CMAH9/fwAAAAADzMzMAMDA/wB/f38AAAAAAAAAAAAAAAAAAAAAAAAAAAAhAAAAGAAAABQAAAAPEwAA0BYAAL0cAACKGwAAEAAAACYAAAAIAAAA//////////8="/>
              </a:ext>
            </a:extLst>
          </p:cNvSpPr>
          <p:nvPr/>
        </p:nvSpPr>
        <p:spPr>
          <a:xfrm>
            <a:off x="3098165" y="3708400"/>
            <a:ext cx="1573530" cy="768350"/>
          </a:xfrm>
          <a:custGeom>
            <a:avLst/>
            <a:gdLst/>
            <a:ahLst/>
            <a:cxnLst/>
            <a:rect l="0" t="0" r="1573530" b="768350"/>
            <a:pathLst>
              <a:path w="1573530" h="768350">
                <a:moveTo>
                  <a:pt x="0" y="0"/>
                </a:moveTo>
                <a:cubicBezTo>
                  <a:pt x="173820" y="137205"/>
                  <a:pt x="347640" y="274411"/>
                  <a:pt x="609895" y="402469"/>
                </a:cubicBezTo>
                <a:cubicBezTo>
                  <a:pt x="872150" y="530527"/>
                  <a:pt x="1222840" y="649439"/>
                  <a:pt x="1573530" y="768350"/>
                </a:cubicBezTo>
              </a:path>
            </a:pathLst>
          </a:custGeom>
          <a:noFill/>
          <a:ln w="25400" cap="flat" cmpd="sng" algn="ctr">
            <a:solidFill>
              <a:srgbClr val="3B608C"/>
            </a:solidFill>
            <a:prstDash val="solid"/>
            <a:headEnd type="none"/>
            <a:tailEnd type="triangle" w="med" len="med"/>
          </a:ln>
          <a:effectLst/>
        </p:spPr>
        <p:txBody>
          <a:bodyPr vert="horz" wrap="square" lIns="83185" tIns="41275" rIns="83185" bIns="41275" numCol="1" anchor="ctr"/>
          <a:lstStyle/>
          <a:p>
            <a:pPr algn="ctr">
              <a:defRPr lang="en-US">
                <a:solidFill>
                  <a:srgbClr val="FFFFFF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endParaRPr/>
          </a:p>
        </p:txBody>
      </p:sp>
      <p:sp>
        <p:nvSpPr>
          <p:cNvPr id="23" name="Freeform 21"/>
          <p:cNvSpPr>
            <a:extLst>
              <a:ext uri="smNativeData">
                <pr:smNativeData xmlns:pr="smNativeData" xmlns:p14="http://schemas.microsoft.com/office/powerpoint/2010/main" xmlns="" val="SMDATA_13_bZnJWxMAAAAlAAAACwAAAA0AAAAAgwAAAEEAAACDAAAAQQ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BAAAAAAAAADtgjAAoAAAAAQAAABQAAAAUAAAAFAAAAAEAAAAAAAAAZAAAAGQAAAAC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BPgb0FAAAAAQAAAAAAAAAAAAAAAAAAAAAAAAAAAAAAAAAAAAAAAAAAO2CMAH9/fwAAAAADzMzMAMDA/wB/f38AAAAAAAAAAAAAAAAAAAAAAAAAAAAhAAAAGAAAABQAAAD9HAAA/BIAABceAACEGQAAEAAAACYAAAAIAAAA//////////8="/>
              </a:ext>
            </a:extLst>
          </p:cNvSpPr>
          <p:nvPr/>
        </p:nvSpPr>
        <p:spPr>
          <a:xfrm>
            <a:off x="4712335" y="3086100"/>
            <a:ext cx="179070" cy="1061720"/>
          </a:xfrm>
          <a:custGeom>
            <a:avLst/>
            <a:gdLst/>
            <a:ahLst/>
            <a:cxnLst/>
            <a:rect l="0" t="0" r="179070" b="1061720"/>
            <a:pathLst>
              <a:path w="179070" h="1061720">
                <a:moveTo>
                  <a:pt x="44566" y="0"/>
                </a:moveTo>
                <a:cubicBezTo>
                  <a:pt x="15016" y="259328"/>
                  <a:pt x="-14534" y="518656"/>
                  <a:pt x="7883" y="695609"/>
                </a:cubicBezTo>
                <a:cubicBezTo>
                  <a:pt x="30300" y="872562"/>
                  <a:pt x="179070" y="1061720"/>
                  <a:pt x="179070" y="1061720"/>
                </a:cubicBezTo>
              </a:path>
            </a:pathLst>
          </a:custGeom>
          <a:noFill/>
          <a:ln w="25400" cap="flat" cmpd="sng" algn="ctr">
            <a:solidFill>
              <a:srgbClr val="3B608C"/>
            </a:solidFill>
            <a:prstDash val="solid"/>
            <a:headEnd type="none"/>
            <a:tailEnd type="triangle" w="med" len="med"/>
          </a:ln>
          <a:effectLst/>
        </p:spPr>
        <p:txBody>
          <a:bodyPr vert="horz" wrap="square" lIns="83185" tIns="41275" rIns="83185" bIns="41275" numCol="1" anchor="ctr"/>
          <a:lstStyle/>
          <a:p>
            <a:pPr algn="ctr">
              <a:defRPr lang="en-US">
                <a:solidFill>
                  <a:srgbClr val="FFFFFF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endParaRPr/>
          </a:p>
        </p:txBody>
      </p:sp>
      <p:sp>
        <p:nvSpPr>
          <p:cNvPr id="24" name="Freeform 22"/>
          <p:cNvSpPr>
            <a:extLst>
              <a:ext uri="smNativeData">
                <pr:smNativeData xmlns:pr="smNativeData" xmlns:p14="http://schemas.microsoft.com/office/powerpoint/2010/main" xmlns="" val="SMDATA_13_bZnJWxMAAAAlAAAACwAAAA0AAAAAgwAAAEEAAACDAAAAQQ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BAAAAAAAAADtgjAAoAAAAAQAAABQAAAAUAAAAFAAAAAEAAAAAAAAAZAAAAGQAAAAC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BPgb0FAAAAAQAAAAAAAAAAAAAAAAAAAAAAAAAAAAAAAAAAAAAAAAAAO2CMAH9/fwAAAAADzMzMAMDA/wB/f38AAAAAAAAAAAAAAAAAAAAAAAAAAAAhAAAAGAAAABQAAABRJAAAFxgAAJgrAADeHQAAEAAAACYAAAAIAAAA//////////8="/>
              </a:ext>
            </a:extLst>
          </p:cNvSpPr>
          <p:nvPr/>
        </p:nvSpPr>
        <p:spPr>
          <a:xfrm>
            <a:off x="5903595" y="3916045"/>
            <a:ext cx="1183005" cy="939165"/>
          </a:xfrm>
          <a:custGeom>
            <a:avLst/>
            <a:gdLst/>
            <a:ahLst/>
            <a:cxnLst/>
            <a:rect l="0" t="0" r="1183005" b="939165"/>
            <a:pathLst>
              <a:path w="1183005" h="939165">
                <a:moveTo>
                  <a:pt x="1183005" y="0"/>
                </a:moveTo>
                <a:cubicBezTo>
                  <a:pt x="1019376" y="287644"/>
                  <a:pt x="855748" y="575289"/>
                  <a:pt x="658580" y="731816"/>
                </a:cubicBezTo>
                <a:cubicBezTo>
                  <a:pt x="461413" y="888343"/>
                  <a:pt x="230706" y="913754"/>
                  <a:pt x="0" y="939165"/>
                </a:cubicBezTo>
              </a:path>
            </a:pathLst>
          </a:custGeom>
          <a:noFill/>
          <a:ln w="25400" cap="flat" cmpd="sng" algn="ctr">
            <a:solidFill>
              <a:srgbClr val="3B608C"/>
            </a:solidFill>
            <a:prstDash val="solid"/>
            <a:headEnd type="none"/>
            <a:tailEnd type="triangle" w="med" len="med"/>
          </a:ln>
          <a:effectLst/>
        </p:spPr>
        <p:txBody>
          <a:bodyPr vert="horz" wrap="square" lIns="83185" tIns="41275" rIns="83185" bIns="41275" numCol="1" anchor="ctr"/>
          <a:lstStyle/>
          <a:p>
            <a:pPr algn="ctr">
              <a:defRPr lang="en-US">
                <a:solidFill>
                  <a:srgbClr val="FFFFFF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endParaRPr/>
          </a:p>
        </p:txBody>
      </p:sp>
      <p:sp>
        <p:nvSpPr>
          <p:cNvPr id="25" name="TextBox 23"/>
          <p:cNvSpPr>
            <a:extLst>
              <a:ext uri="smNativeData">
                <pr:smNativeData xmlns:pr="smNativeData" xmlns:p14="http://schemas.microsoft.com/office/powerpoint/2010/main" xmlns="" val="SMDATA_13_bZnJWxMAAAAlAAAAZAAAAE0AAAAAgwAAAEEAAACDAAAAQQ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CoBgAA2AMAAFMzAAAQBgAAECAAACYAAAAIAAAA//////////8="/>
              </a:ext>
            </a:extLst>
          </p:cNvSpPr>
          <p:nvPr/>
        </p:nvSpPr>
        <p:spPr>
          <a:xfrm>
            <a:off x="1082040" y="624840"/>
            <a:ext cx="7261225" cy="36068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83185" tIns="41275" rIns="83185" bIns="41275" numCol="1" anchor="t"/>
          <a:lstStyle/>
          <a:p>
            <a:pPr algn="ctr">
              <a:defRPr lang="en-US"/>
            </a:pPr>
            <a:r>
              <a:t>The central server collects the forecasts of the drift models.</a:t>
            </a:r>
          </a:p>
        </p:txBody>
      </p:sp>
      <p:sp>
        <p:nvSpPr>
          <p:cNvPr id="26" name="Rectangle 1"/>
          <p:cNvSpPr>
            <a:extLst>
              <a:ext uri="smNativeData">
                <pr:smNativeData xmlns:pr="smNativeData" xmlns:p14="http://schemas.microsoft.com/office/powerpoint/2010/main" xmlns="" val="SMDATA_13_bZnJWxMAAAAlAAAAZAAAAA0AAAAAgwAAAEEAAACDAAAAQQAAAAAAAAABAAAAAAAAAAEAAABQAAAAAAAAAAAA4D8AAAAAAADgPwAAAAAAAOA/AAAAAAAA4D8AAAAAAADgPwAAAAAAAOA/AAAAAAAA4D8AAAAAAADgPwAAAAAAAOA/AAAAAAAA4D8CAAAAjAAAAAEAAAAAAAAA////CP///wgbAAAAAAAAAAAAAAAAAAAAAAAAAAAAAAAAAAAAZAAAAAEAAABAAAAAAAAAAAAAAAAAAAAAAAAAAAAAAAAAAAAAAAAAAAAAAAAAAAAAAAAAAAAAAAAAAAAAAAAAAAAAAAAAAAAAAAAAAAAAAAAAAAAAAAAAAAAAAAAAAAAAFAAAADwAAAAAAAAAAAAAADtgjAAo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BAAAAAQAAAAAAAAAAAAAAAAAAAAAAAAAAAAAAAAAAAAAAAAAAO2CMAH9/fwAAAAADzMzMAMDA/wB/f38AAAAAAAAAAAAAAAAAAAAAAAAAAAAhAAAAGAAAABQAAABqBwAAQx4AADUQAAB2JgAAEAAAACYAAAAIAAAA//////////8="/>
              </a:ext>
            </a:extLst>
          </p:cNvSpPr>
          <p:nvPr/>
        </p:nvSpPr>
        <p:spPr>
          <a:xfrm>
            <a:off x="1205230" y="4919345"/>
            <a:ext cx="1429385" cy="1332865"/>
          </a:xfrm>
          <a:prstGeom prst="rect">
            <a:avLst/>
          </a:prstGeom>
          <a:solidFill>
            <a:schemeClr val="bg1">
              <a:alpha val="73000"/>
            </a:schemeClr>
          </a:solidFill>
          <a:ln>
            <a:noFill/>
          </a:ln>
          <a:effectLst/>
        </p:spPr>
        <p:txBody>
          <a:bodyPr vert="horz" wrap="square" lIns="83185" tIns="41275" rIns="83185" bIns="41275" numCol="1" anchor="ctr"/>
          <a:lstStyle/>
          <a:p>
            <a:pPr algn="ctr">
              <a:defRPr lang="en-US">
                <a:solidFill>
                  <a:srgbClr val="FFFFFF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endParaRPr/>
          </a:p>
        </p:txBody>
      </p:sp>
      <p:pic>
        <p:nvPicPr>
          <p:cNvPr id="27" name="Picture 2" descr="E:\Documents\NOOS\Utils\Oserit.png"/>
          <p:cNvPicPr>
            <a:picLocks noChangeAspect="1"/>
            <a:extLst>
              <a:ext uri="smNativeData">
                <pr:smNativeData xmlns:pr="smNativeData" xmlns:p14="http://schemas.microsoft.com/office/powerpoint/2010/main" xmlns="" val="SMDATA_15_bZnJWx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uBQAAAAYAAAQGAAAkhoAABAAAAAmAAAACAAAAP//////////"/>
              </a:ext>
            </a:extLst>
          </p:cNvPicPr>
          <p:nvPr/>
        </p:nvPicPr>
        <p:blipFill>
          <a:blip r:embed="rId9"/>
          <a:stretch>
            <a:fillRect/>
          </a:stretch>
        </p:blipFill>
        <p:spPr>
          <a:xfrm>
            <a:off x="3368040" y="3901440"/>
            <a:ext cx="543560" cy="41783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28" name="Picture 3" descr="E:\Documents\NOOS\Utils\noos_demo.png"/>
          <p:cNvPicPr>
            <a:picLocks noChangeAspect="1"/>
            <a:extLst>
              <a:ext uri="smNativeData">
                <pr:smNativeData xmlns:pr="smNativeData" xmlns:p14="http://schemas.microsoft.com/office/powerpoint/2010/main" xmlns="" val="SMDATA_15_bZnJWx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FikAAA0aAAAPLQAABx4AABAAAAAmAAAACAAAAP//////////"/>
              </a:ext>
            </a:extLst>
          </p:cNvPicPr>
          <p:nvPr/>
        </p:nvPicPr>
        <p:blipFill>
          <a:blip r:embed="rId10"/>
          <a:stretch>
            <a:fillRect/>
          </a:stretch>
        </p:blipFill>
        <p:spPr>
          <a:xfrm>
            <a:off x="6678930" y="4234815"/>
            <a:ext cx="645795" cy="64643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29" name="Picture 5" descr="E:\Documents\NOOS\Utils\MetFrance.gif"/>
          <p:cNvPicPr>
            <a:picLocks noChangeAspect="1"/>
            <a:extLst>
              <a:ext uri="smNativeData">
                <pr:smNativeData xmlns:pr="smNativeData" xmlns:p14="http://schemas.microsoft.com/office/powerpoint/2010/main" xmlns="" val="SMDATA_15_bZnJWx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DtrK2s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5hsAAL4UAADfHwAAeRcAABAAAAAmAAAACAAAAP//////////"/>
              </a:ext>
            </a:extLst>
          </p:cNvPicPr>
          <p:nvPr/>
        </p:nvPicPr>
        <p:blipFill>
          <a:blip r:embed="rId11"/>
          <a:stretch>
            <a:fillRect/>
          </a:stretch>
        </p:blipFill>
        <p:spPr>
          <a:xfrm>
            <a:off x="4535170" y="3371850"/>
            <a:ext cx="645795" cy="44386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0" name="TextBox 29"/>
          <p:cNvSpPr txBox="1"/>
          <p:nvPr/>
        </p:nvSpPr>
        <p:spPr>
          <a:xfrm>
            <a:off x="6174105" y="5472747"/>
            <a:ext cx="2910205" cy="861774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en-GB" sz="1600" dirty="0" smtClean="0"/>
              <a:t>Response package:</a:t>
            </a:r>
            <a:br>
              <a:rPr lang="en-GB" sz="1600" dirty="0" smtClean="0"/>
            </a:br>
            <a:r>
              <a:rPr lang="en-GB" sz="1600" dirty="0" smtClean="0"/>
              <a:t>JSON object for metadata +</a:t>
            </a:r>
          </a:p>
          <a:p>
            <a:r>
              <a:rPr lang="en-GB" sz="1600" dirty="0" err="1" smtClean="0"/>
              <a:t>netCDF</a:t>
            </a:r>
            <a:r>
              <a:rPr lang="en-GB" sz="1600" dirty="0" smtClean="0"/>
              <a:t>-CF file </a:t>
            </a:r>
            <a:endParaRPr lang="en-GB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1"/>
          <p:cNvGrpSpPr>
            <a:extLst>
              <a:ext uri="smNativeData">
                <pr:smNativeData xmlns:pr="smNativeData" xmlns:p14="http://schemas.microsoft.com/office/powerpoint/2010/main" xmlns="" val="SMDATA_7_bZnJWxMAAAAlAAAAAQAAAC8BAAAAkAAAAEgAAACQAAAASAAAAAAAAAAAAAAAAAAAABcAAAAUAAAAAAAAAAAAAAD/fwAA/38AAAAAAAAJAAAABAAAAAAAAAAMAAAAEAAAAAAAAAAAAAAAAAAAAAAAAAAfAAAAVAAAAAAAAAAAAAAAAAAAAAAAAAAAAAAAAAAAAAAAAAAAAAAAAAAAAAAAAAAAAAAAAAAAAAAAAAAAAAAAAAAAAAAAAAAAAAAAAAAAAAAAAAAAAAAAAAAAACEAAAAYAAAAFAAAAHkHAAClCQAAODEAAF4mAAAQAAAAJgAAAAgAAAD/////AAAAAA=="/>
              </a:ext>
            </a:extLst>
          </p:cNvGrpSpPr>
          <p:nvPr/>
        </p:nvGrpSpPr>
        <p:grpSpPr>
          <a:xfrm>
            <a:off x="1214755" y="1567815"/>
            <a:ext cx="6786245" cy="4669155"/>
            <a:chOff x="1214755" y="1567815"/>
            <a:chExt cx="6786245" cy="4669155"/>
          </a:xfrm>
        </p:grpSpPr>
        <p:grpSp>
          <p:nvGrpSpPr>
            <p:cNvPr id="15" name="Group 4"/>
            <p:cNvGrpSpPr>
              <a:extLst>
                <a:ext uri="smNativeData">
                  <pr:smNativeData xmlns:pr="smNativeData" xmlns:p14="http://schemas.microsoft.com/office/powerpoint/2010/main" xmlns="" val="SMDATA_7_bZnJWxMAAAAlAAAAAQAAAA8BAAAAkAAAAEgAAACQAAAASAAAAAAAAAAAAAAAAAAAABcAAAAUAAAAAAAAAAAAAAD/fwAA/38AAAAAAAAJAAAABAAAAHvTy8EMAAAAEAAAAAAAAAAAAAAAAAAAAAAAAAAfAAAAVAAAAAAAAAAAAAAAAAAAAAAAAAAAAAAAAAAAAAAAAAAAAAAAAAAAAAAAAAAAAAAAAAAAAAAAAAAAAAAAAAAAAAAAAAAAAAAAAAAAAAAAAAAAAAAAAAAAACEAAAAYAAAAFAAAAHkHAACRHgAAqREAAF4mAAAAAAAAJgAAAAgAAAD/////AAAAAA=="/>
                </a:ext>
              </a:extLst>
            </p:cNvGrpSpPr>
            <p:nvPr/>
          </p:nvGrpSpPr>
          <p:grpSpPr>
            <a:xfrm>
              <a:off x="1214755" y="4968875"/>
              <a:ext cx="1656080" cy="1268095"/>
              <a:chOff x="1214755" y="4968875"/>
              <a:chExt cx="1656080" cy="1268095"/>
            </a:xfrm>
          </p:grpSpPr>
          <p:grpSp>
            <p:nvGrpSpPr>
              <p:cNvPr id="17" name="Group 2"/>
              <p:cNvGrpSpPr>
                <a:extLst>
                  <a:ext uri="smNativeData">
                    <pr:smNativeData xmlns:pr="smNativeData" xmlns:p14="http://schemas.microsoft.com/office/powerpoint/2010/main" xmlns="" val="SMDATA_7_bZnJWxMAAAAlAAAAAQAAAC8BAAAAkAAAAEgAAACQAAAASAAAAAAAAAAAAAAAAAAAABcAAAAUAAAAAAAAAAAAAAD/fwAA/38AAAAAAAAJAAAABAAAAAAAAAAMAAAAEAAAAAAAAAAAAAAAAAAAAAAAAAAfAAAAVAAAAAAAAAAAAAAAAAAAAAAAAAAAAAAAAAAAAAAAAAAAAAAAAAAAAAAAAAAAAAAAAAAAAAAAAAAAAAAAAAAAAAAAAAAAAAAAAAAAAAAAAAAAAAAAAAAAACEAAAAYAAAAFAAAAAEJAACRHgAAEBAAAMQkAAAAAAAAJgAAAAgAAAD/////AAAAAA=="/>
                  </a:ext>
                </a:extLst>
              </p:cNvGrpSpPr>
              <p:nvPr/>
            </p:nvGrpSpPr>
            <p:grpSpPr>
              <a:xfrm>
                <a:off x="1463675" y="4968875"/>
                <a:ext cx="1147445" cy="1007745"/>
                <a:chOff x="1463675" y="4968875"/>
                <a:chExt cx="1147445" cy="1007745"/>
              </a:xfrm>
            </p:grpSpPr>
            <p:pic>
              <p:nvPicPr>
                <p:cNvPr id="19" name="Picture 2" descr="E:\Documents\NOOS\Utils\AMac.png"/>
                <p:cNvPicPr>
                  <a:picLocks noChangeAspect="1"/>
                  <a:extLst>
                    <a:ext uri="smNativeData">
                      <pr:smNativeData xmlns:pr="smNativeData" xmlns:p14="http://schemas.microsoft.com/office/powerpoint/2010/main" xmlns="" val="SMDATA_15_bZnJWx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CePP3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AQkAAJEeAAAQEAAAxCQAAAAAAAAmAAAACAAAAP//////////"/>
                    </a:ext>
                  </a:extLst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463675" y="4968875"/>
                  <a:ext cx="1147445" cy="100774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</p:pic>
            <p:pic>
              <p:nvPicPr>
                <p:cNvPr id="18" name="Picture 3" descr="E:\Documents\NOOS\Utils\PotentialPage_Short.png"/>
                <p:cNvPicPr>
                  <a:picLocks noChangeAspect="1"/>
                  <a:extLst>
                    <a:ext uri="smNativeData">
                      <pr:smNativeData xmlns:pr="smNativeData" xmlns:p14="http://schemas.microsoft.com/office/powerpoint/2010/main" xmlns="" val="SMDATA_15_bZnJWx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0AIAAAAAAABkAAAAZAAAAAAAAAAjAAAABAAAAGQAAAAXAAAAFAAAAAAAAAAAAAAA/38AAP9/AAAAAAAACQAAAAQAAAD/////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3wkAAD8fAABDDwAAaiIAAAAAAAAmAAAACAAAAP//////////"/>
                    </a:ext>
                  </a:extLst>
                </p:cNvPicPr>
                <p:nvPr/>
              </p:nvPicPr>
              <p:blipFill>
                <a:blip r:embed="rId3"/>
                <a:srcRect b="7200"/>
                <a:stretch>
                  <a:fillRect/>
                </a:stretch>
              </p:blipFill>
              <p:spPr>
                <a:xfrm>
                  <a:off x="1604645" y="5079365"/>
                  <a:ext cx="876300" cy="51498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</p:pic>
          </p:grpSp>
          <p:sp>
            <p:nvSpPr>
              <p:cNvPr id="16" name="TextBox 9"/>
              <p:cNvSpPr>
                <a:extLst>
                  <a:ext uri="smNativeData">
                    <pr:smNativeData xmlns:pr="smNativeData" xmlns:p14="http://schemas.microsoft.com/office/powerpoint/2010/main" xmlns="" val="SMDATA_13_bZnJWxMAAAAlAAAAZAAAAE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B5BwAAGSQAAKkRAABeJgAAACAAACYAAAAIAAAA//////////8="/>
                  </a:ext>
                </a:extLst>
              </p:cNvSpPr>
              <p:nvPr/>
            </p:nvSpPr>
            <p:spPr>
              <a:xfrm>
                <a:off x="1214755" y="5868035"/>
                <a:ext cx="1656080" cy="36893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vert="horz" wrap="square" lIns="91440" tIns="45720" rIns="91440" bIns="45720" numCol="1" anchor="t"/>
              <a:lstStyle/>
              <a:p>
                <a:pPr algn="ctr">
                  <a:defRPr lang="en-US"/>
                </a:pPr>
                <a:r>
                  <a:t>Web access</a:t>
                </a:r>
              </a:p>
            </p:txBody>
          </p:sp>
        </p:grpSp>
        <p:grpSp>
          <p:nvGrpSpPr>
            <p:cNvPr id="12" name="Group 5"/>
            <p:cNvGrpSpPr>
              <a:extLst>
                <a:ext uri="smNativeData">
                  <pr:smNativeData xmlns:pr="smNativeData" xmlns:p14="http://schemas.microsoft.com/office/powerpoint/2010/main" xmlns="" val="SMDATA_7_bZnJWxMAAAAlAAAAAQAAAA8BAAAAkAAAAEgAAACQAAAASAAAAAAAAAAAAAAAAAAAABcAAAAUAAAAAAAAAAAAAAD/fwAA/38AAAAAAAAJAAAABAAAAAAAAAAMAAAAEAAAAAAAAAAAAAAAAAAAAAAAAAAfAAAAVAAAAAAAAAAAAAAAAAAAAAAAAAAAAAAAAAAAAAAAAAAAAAAAAAAAAAAAAAAAAAAAAAAAAAAAAAAAAAAAAAAAAAAAAAAAAAAAAAAAAAAAAAAAAAAAAAAAACEAAAAYAAAAFAAAAEAbAABJGQAA+yUAABAhAAAAAAAAJgAAAAgAAAD/////AAAAAA=="/>
                </a:ext>
              </a:extLst>
            </p:cNvGrpSpPr>
            <p:nvPr/>
          </p:nvGrpSpPr>
          <p:grpSpPr>
            <a:xfrm>
              <a:off x="4429760" y="4110355"/>
              <a:ext cx="1744345" cy="1264285"/>
              <a:chOff x="4429760" y="4110355"/>
              <a:chExt cx="1744345" cy="1264285"/>
            </a:xfrm>
          </p:grpSpPr>
          <p:pic>
            <p:nvPicPr>
              <p:cNvPr id="14" name="Picture 4" descr="E:\Documents\NOOS\Utils\Server.jpeg"/>
              <p:cNvPicPr>
                <a:picLocks noChangeAspect="1"/>
                <a:extLst>
                  <a:ext uri="smNativeData">
                    <pr:smNativeData xmlns:pr="smNativeData" xmlns:p14="http://schemas.microsoft.com/office/powerpoint/2010/main" xmlns="" val="SMDATA_15_bZnJWx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DAAAA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Yh0AAEkZAADZIwAAQSAAAAAAAAAmAAAACAAAAP//////////"/>
                  </a:ext>
                </a:extLst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776470" y="4110355"/>
                <a:ext cx="1050925" cy="113284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</p:pic>
          <p:sp>
            <p:nvSpPr>
              <p:cNvPr id="13" name="TextBox 3"/>
              <p:cNvSpPr>
                <a:extLst>
                  <a:ext uri="smNativeData">
                    <pr:smNativeData xmlns:pr="smNativeData" xmlns:p14="http://schemas.microsoft.com/office/powerpoint/2010/main" xmlns="" val="SMDATA_13_bZnJWxMAAAAlAAAAZAAAAE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BAGwAAyx4AAPslAAAQIQAAACAAACYAAAAIAAAA//////////8="/>
                  </a:ext>
                </a:extLst>
              </p:cNvSpPr>
              <p:nvPr/>
            </p:nvSpPr>
            <p:spPr>
              <a:xfrm>
                <a:off x="4429760" y="5005705"/>
                <a:ext cx="1744345" cy="36893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vert="horz" wrap="square" lIns="91440" tIns="45720" rIns="91440" bIns="45720" numCol="1" anchor="t"/>
              <a:lstStyle/>
              <a:p>
                <a:pPr algn="ctr">
                  <a:defRPr lang="en-US"/>
                </a:pPr>
                <a:r>
                  <a:t>Central server</a:t>
                </a:r>
              </a:p>
            </p:txBody>
          </p:sp>
        </p:grpSp>
        <p:grpSp>
          <p:nvGrpSpPr>
            <p:cNvPr id="9" name="Group 7"/>
            <p:cNvGrpSpPr>
              <a:extLst>
                <a:ext uri="smNativeData">
                  <pr:smNativeData xmlns:pr="smNativeData" xmlns:p14="http://schemas.microsoft.com/office/powerpoint/2010/main" xmlns="" val="SMDATA_7_bZnJWxMAAAAlAAAAAQAAAA8BAAAAkAAAAEgAAACQAAAASAAAAAAAAAAAAAAAAAAAABcAAAAUAAAAAAAAAAAAAAD/fwAA/38AAAAAAAAJAAAABAAAAAAAAAAMAAAAEAAAAAAAAAAAAAAAAAAAAAAAAAAfAAAAVAAAAAAAAAAAAAAAAAAAAAAAAAAAAAAAAAAAAAAAAAAAAAAAAAAAAAAAAAAAAAAAAAAAAAAAAAAAAAAAAAAAAAAAAAAAAAAAAAAAAAAAAAAAAAAAAAAAACEAAAAYAAAAFAAAAAEJAAAUEAAALhMAAKUYAAAAAAAAJgAAAAgAAAD/////AAAAAA=="/>
                </a:ext>
              </a:extLst>
            </p:cNvGrpSpPr>
            <p:nvPr/>
          </p:nvGrpSpPr>
          <p:grpSpPr>
            <a:xfrm>
              <a:off x="1463675" y="2613660"/>
              <a:ext cx="1654175" cy="1392555"/>
              <a:chOff x="1463675" y="2613660"/>
              <a:chExt cx="1654175" cy="1392555"/>
            </a:xfrm>
          </p:grpSpPr>
          <p:pic>
            <p:nvPicPr>
              <p:cNvPr id="11" name="Picture 6" descr="E:\Documents\NOOS\Utils\control2.jpg"/>
              <p:cNvPicPr>
                <a:picLocks noChangeAspect="1"/>
                <a:extLst>
                  <a:ext uri="smNativeData">
                    <pr:smNativeData xmlns:pr="smNativeData" xmlns:p14="http://schemas.microsoft.com/office/powerpoint/2010/main" xmlns="" val="SMDATA_15_bZnJWx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B7e3t7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3wkAABQQAABTEQAArBUAAAAAAAAmAAAACAAAAP//////////"/>
                  </a:ext>
                </a:extLst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604645" y="2613660"/>
                <a:ext cx="1211580" cy="90932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</p:pic>
          <p:sp>
            <p:nvSpPr>
              <p:cNvPr id="10" name="TextBox 6"/>
              <p:cNvSpPr>
                <a:extLst>
                  <a:ext uri="smNativeData">
                    <pr:smNativeData xmlns:pr="smNativeData" xmlns:p14="http://schemas.microsoft.com/office/powerpoint/2010/main" xmlns="" val="SMDATA_13_bZnJWxMAAAAlAAAAZAAAAE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ISDhIU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ABCQAAqxQAAC4TAAClGAAAACAAACYAAAAIAAAA//////////8="/>
                  </a:ext>
                </a:extLst>
              </p:cNvSpPr>
              <p:nvPr/>
            </p:nvSpPr>
            <p:spPr>
              <a:xfrm>
                <a:off x="1463675" y="3359785"/>
                <a:ext cx="1654175" cy="64643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vert="horz" wrap="square" lIns="91440" tIns="45720" rIns="91440" bIns="45720" numCol="1" anchor="t"/>
              <a:lstStyle/>
              <a:p>
                <a:pPr algn="ctr">
                  <a:defRPr lang="en-US"/>
                </a:pPr>
                <a:r>
                  <a:rPr lang="en-US" b="1"/>
                  <a:t>RBINS – MFC</a:t>
                </a:r>
              </a:p>
              <a:p>
                <a:pPr algn="ctr">
                  <a:defRPr lang="en-US"/>
                </a:pPr>
                <a:r>
                  <a:t>Oserit</a:t>
                </a:r>
              </a:p>
            </p:txBody>
          </p:sp>
        </p:grpSp>
        <p:grpSp>
          <p:nvGrpSpPr>
            <p:cNvPr id="6" name="Group 10"/>
            <p:cNvGrpSpPr>
              <a:extLst>
                <a:ext uri="smNativeData">
                  <pr:smNativeData xmlns:pr="smNativeData" xmlns:p14="http://schemas.microsoft.com/office/powerpoint/2010/main" xmlns="" val="SMDATA_7_bZnJWxMAAAAlAAAAAQAAAA8BAAAAkAAAAEgAAACQAAAASAAAAAAAAAAAAAAAAAAAABcAAAAUAAAAAAAAAAAAAAD/fwAA/38AAAAAAAAJAAAABAAAAH9/f38MAAAAEAAAAAAAAAAAAAAAAAAAAAAAAAAfAAAAVAAAAAAAAAAAAAAAAAAAAAAAAAAAAAAAAAAAAAAAAAAAAAAAAAAAAAAAAAAAAAAAAAAAAAAAAAAAAAAAAAAAAAAAAAAAAAAAAAAAAAAAAAAAAAAAAAAAACEAAAAYAAAAFAAAAPkhAABhDwAAODEAANgXAAAAAAAAJgAAAAgAAAD/////AAAAAA=="/>
                </a:ext>
              </a:extLst>
            </p:cNvGrpSpPr>
            <p:nvPr/>
          </p:nvGrpSpPr>
          <p:grpSpPr>
            <a:xfrm>
              <a:off x="5522595" y="2499995"/>
              <a:ext cx="2478405" cy="1376045"/>
              <a:chOff x="5522595" y="2499995"/>
              <a:chExt cx="2478405" cy="1376045"/>
            </a:xfrm>
          </p:grpSpPr>
          <p:pic>
            <p:nvPicPr>
              <p:cNvPr id="8" name="Picture 5" descr="E:\Documents\NOOS\Utils\control.jpg"/>
              <p:cNvPicPr>
                <a:picLocks noChangeAspect="1"/>
                <a:extLst>
                  <a:ext uri="smNativeData">
                    <pr:smNativeData xmlns:pr="smNativeData" xmlns:p14="http://schemas.microsoft.com/office/powerpoint/2010/main" xmlns="" val="SMDATA_15_bZnJWx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B/f39/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8yQAAGEPAAA+LgAABxQAAAAAAAAmAAAACAAAAP//////////"/>
                  </a:ext>
                </a:extLst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006465" y="2499995"/>
                <a:ext cx="1510665" cy="75565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</p:pic>
          <p:sp>
            <p:nvSpPr>
              <p:cNvPr id="7" name="TextBox 17"/>
              <p:cNvSpPr>
                <a:extLst>
                  <a:ext uri="smNativeData">
                    <pr:smNativeData xmlns:pr="smNativeData" xmlns:p14="http://schemas.microsoft.com/office/powerpoint/2010/main" xmlns="" val="SMDATA_13_bZnJWxMAAAAlAAAAZAAAAE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HZ1dHM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D5IQAA3hMAADgxAADYFwAAACAAACYAAAAIAAAA//////////8="/>
                  </a:ext>
                </a:extLst>
              </p:cNvSpPr>
              <p:nvPr/>
            </p:nvSpPr>
            <p:spPr>
              <a:xfrm>
                <a:off x="5522595" y="3229610"/>
                <a:ext cx="2478405" cy="64643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vert="horz" wrap="square" lIns="91440" tIns="45720" rIns="91440" bIns="45720" numCol="1" anchor="t"/>
              <a:lstStyle/>
              <a:p>
                <a:pPr algn="ctr">
                  <a:defRPr lang="en-US"/>
                </a:pPr>
                <a:r>
                  <a:rPr lang="en-US" b="1"/>
                  <a:t>Meteorologisk institutt</a:t>
                </a:r>
              </a:p>
              <a:p>
                <a:pPr algn="ctr">
                  <a:defRPr lang="en-US"/>
                </a:pPr>
                <a:r>
                  <a:t>OpenDrift</a:t>
                </a:r>
              </a:p>
            </p:txBody>
          </p:sp>
        </p:grpSp>
        <p:grpSp>
          <p:nvGrpSpPr>
            <p:cNvPr id="3" name="Group 8"/>
            <p:cNvGrpSpPr>
              <a:extLst>
                <a:ext uri="smNativeData">
                  <pr:smNativeData xmlns:pr="smNativeData" xmlns:p14="http://schemas.microsoft.com/office/powerpoint/2010/main" xmlns="" val="SMDATA_7_bZnJWxMAAAAlAAAAAQAAAA8BAAAAkAAAAEgAAACQAAAASAAAAAAAAAAAAAAAAAAAABcAAAAUAAAAAAAAAAAAAAD/fwAA/38AAAAAAAAJAAAABAAAAAIAAAAMAAAAEAAAAAAAAAAAAAAAAAAAAAAAAAAfAAAAVAAAAAAAAAAAAAAAAAAAAAAAAAAAAAAAAAAAAAAAAAAAAAAAAAAAAAAAAAAAAAAAAAAAAAAAAAAAAAAAAAAAAAAAAAAAAAAAAAAAAAAAAAAAAAAAAAAAACEAAAAYAAAAFAAAABwVAAClCQAADCIAADETAAAAAAAAJgAAAAgAAAD/////AAAAAA=="/>
                </a:ext>
              </a:extLst>
            </p:cNvGrpSpPr>
            <p:nvPr/>
          </p:nvGrpSpPr>
          <p:grpSpPr>
            <a:xfrm>
              <a:off x="3431540" y="1567815"/>
              <a:ext cx="2103120" cy="1551940"/>
              <a:chOff x="3431540" y="1567815"/>
              <a:chExt cx="2103120" cy="1551940"/>
            </a:xfrm>
          </p:grpSpPr>
          <p:pic>
            <p:nvPicPr>
              <p:cNvPr id="5" name="Picture 9" descr="Afbeeldingsresultaat voor control desk">
                <a:hlinkClick r:id="rId7"/>
              </p:cNvPr>
              <p:cNvPicPr>
                <a:picLocks noChangeAspect="1"/>
                <a:extLst>
                  <a:ext uri="smNativeData">
                    <pr:smNativeData xmlns:pr="smNativeData" xmlns:p14="http://schemas.microsoft.com/office/powerpoint/2010/main" xmlns="" val="SMDATA_15_bZnJWx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MoGAAAAAAAArAgAAAAAAABkAAAAZAAAAAAAAAAjAAAABAAAAGQAAAAXAAAAFAAAAAAAAAAAAAAA/38AAP9/AAAAAAAACQAAAAQAAAAFAAAA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HBUAAKUJAAA2HwAAwA8AAAAAAAAmAAAACAAAAP//////////"/>
                  </a:ext>
                </a:extLst>
              </p:cNvPicPr>
              <p:nvPr/>
            </p:nvPicPr>
            <p:blipFill>
              <a:blip r:embed="rId8"/>
              <a:srcRect t="17380" b="22200"/>
              <a:stretch>
                <a:fillRect/>
              </a:stretch>
            </p:blipFill>
            <p:spPr>
              <a:xfrm>
                <a:off x="3431540" y="1567815"/>
                <a:ext cx="1642110" cy="99250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</p:pic>
          <p:sp>
            <p:nvSpPr>
              <p:cNvPr id="4" name="TextBox 16"/>
              <p:cNvSpPr>
                <a:extLst>
                  <a:ext uri="smNativeData">
                    <pr:smNativeData xmlns:pr="smNativeData" xmlns:p14="http://schemas.microsoft.com/office/powerpoint/2010/main" xmlns="" val="SMDATA_13_bZnJWxMAAAAlAAAAZAAAAE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C0FwAANw8AAAwiAAAxEwAAACAAACYAAAAIAAAA//////////8="/>
                  </a:ext>
                </a:extLst>
              </p:cNvSpPr>
              <p:nvPr/>
            </p:nvSpPr>
            <p:spPr>
              <a:xfrm>
                <a:off x="3853180" y="2473325"/>
                <a:ext cx="1681480" cy="64643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vert="horz" wrap="square" lIns="91440" tIns="45720" rIns="91440" bIns="45720" numCol="1" anchor="t"/>
              <a:lstStyle/>
              <a:p>
                <a:pPr algn="ctr">
                  <a:defRPr lang="en-US"/>
                </a:pPr>
                <a:r>
                  <a:rPr lang="en-US" b="1"/>
                  <a:t>Meteo France</a:t>
                </a:r>
              </a:p>
              <a:p>
                <a:pPr algn="ctr">
                  <a:defRPr lang="en-US"/>
                </a:pPr>
                <a:r>
                  <a:t>MOTHY</a:t>
                </a:r>
              </a:p>
            </p:txBody>
          </p:sp>
        </p:grpSp>
      </p:grpSp>
      <p:sp>
        <p:nvSpPr>
          <p:cNvPr id="20" name="TextBox 12"/>
          <p:cNvSpPr>
            <a:extLst>
              <a:ext uri="smNativeData">
                <pr:smNativeData xmlns:pr="smNativeData" xmlns:p14="http://schemas.microsoft.com/office/powerpoint/2010/main" xmlns="" val="SMDATA_13_bZnJWxMAAAAlAAAAZAAAAE0AAAAAgwAAAEEAAACDAAAAQQ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DUCgAAowAAAGYvAADnAwAAECAAACYAAAAIAAAA//////////8="/>
              </a:ext>
            </a:extLst>
          </p:cNvSpPr>
          <p:nvPr/>
        </p:nvSpPr>
        <p:spPr>
          <a:xfrm>
            <a:off x="1760220" y="103505"/>
            <a:ext cx="5944870" cy="53086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83185" tIns="41275" rIns="83185" bIns="41275" numCol="1" anchor="t"/>
          <a:lstStyle/>
          <a:p>
            <a:pPr algn="ctr">
              <a:defRPr lang="en-US"/>
            </a:pPr>
            <a:r>
              <a:rPr lang="en-US" sz="2900"/>
              <a:t>5. Ensemble Analysis</a:t>
            </a:r>
          </a:p>
        </p:txBody>
      </p:sp>
      <p:sp>
        <p:nvSpPr>
          <p:cNvPr id="21" name="Freeform 19"/>
          <p:cNvSpPr>
            <a:extLst>
              <a:ext uri="smNativeData">
                <pr:smNativeData xmlns:pr="smNativeData" xmlns:p14="http://schemas.microsoft.com/office/powerpoint/2010/main" xmlns="" val="SMDATA_13_bZnJWxMAAAAlAAAACwAAAA0AAAAAgwAAAEEAAACDAAAAQQ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BAAAAAQAAADtgjAAoAAAAAQAAABQAAAAUAAAAFAAAAAEAAAACAAAAZAAAAGQAAAAC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Cs2Ng4MAAAAEAAAAAAAAAAAAAAAAAAAAAAAAAAeAAAAaAAAAAAAAAAAAAAAAAAAAAAAAAAAAAAAECcAABAnAAAAAAAAAAAAAAAAAAAAAAAAAAAAAAAAAAAAAAAAAAAAABQAAAAAAAAAwMD/AAAAAABkAAAAMgAAAAAAAABkAAAAAAAAAH9/fwAKAAAAHwAAAFQAAABPgb0FAAAAAQAAAAAAAAAAAAAAAAAAAAAAAAAAAAAAAAAAAAAAAAAAO2CMAH9/fwAAAAADzMzMAMDA/wB/f38AAAAAAAAAAAAAAAAAAAAAAAAAAAAhAAAAGAAAABQAAAA1EAAARB0AAB0dAADXIAAAEAAAACYAAAAIAAAA//////////8="/>
              </a:ext>
            </a:extLst>
          </p:cNvSpPr>
          <p:nvPr/>
        </p:nvSpPr>
        <p:spPr>
          <a:xfrm>
            <a:off x="2634615" y="4757420"/>
            <a:ext cx="2098040" cy="581025"/>
          </a:xfrm>
          <a:custGeom>
            <a:avLst/>
            <a:gdLst/>
            <a:ahLst/>
            <a:cxnLst/>
            <a:rect l="0" t="0" r="2098040" b="581025"/>
            <a:pathLst>
              <a:path w="2098040" h="581025">
                <a:moveTo>
                  <a:pt x="0" y="561368"/>
                </a:moveTo>
                <a:cubicBezTo>
                  <a:pt x="361871" y="583741"/>
                  <a:pt x="723743" y="606114"/>
                  <a:pt x="1073416" y="512553"/>
                </a:cubicBezTo>
                <a:cubicBezTo>
                  <a:pt x="1423089" y="418992"/>
                  <a:pt x="1760564" y="209496"/>
                  <a:pt x="2098040" y="0"/>
                </a:cubicBezTo>
              </a:path>
            </a:pathLst>
          </a:custGeom>
          <a:noFill/>
          <a:ln w="25400" cap="flat" cmpd="sng" algn="ctr">
            <a:solidFill>
              <a:srgbClr val="3B608C"/>
            </a:solidFill>
            <a:prstDash val="sysDot"/>
            <a:headEnd type="triangle" w="med" len="med"/>
            <a:tailEnd type="triangle" w="med" len="med"/>
          </a:ln>
          <a:effectLst/>
        </p:spPr>
        <p:txBody>
          <a:bodyPr vert="horz" wrap="square" lIns="83185" tIns="41275" rIns="83185" bIns="41275" numCol="1" anchor="ctr"/>
          <a:lstStyle/>
          <a:p>
            <a:pPr algn="ctr">
              <a:defRPr lang="en-US">
                <a:solidFill>
                  <a:srgbClr val="FFFFFF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endParaRPr/>
          </a:p>
        </p:txBody>
      </p:sp>
      <p:sp>
        <p:nvSpPr>
          <p:cNvPr id="22" name="TextBox 23"/>
          <p:cNvSpPr>
            <a:extLst>
              <a:ext uri="smNativeData">
                <pr:smNativeData xmlns:pr="smNativeData" xmlns:p14="http://schemas.microsoft.com/office/powerpoint/2010/main" xmlns="" val="SMDATA_13_bZnJWxMAAAAlAAAAZAAAAE0AAAAAgwAAAEEAAACDAAAAQQ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CkpRzQ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CoBgAA2AMAAFMzAAAQBgAAECAAACYAAAAIAAAA//////////8="/>
              </a:ext>
            </a:extLst>
          </p:cNvSpPr>
          <p:nvPr/>
        </p:nvSpPr>
        <p:spPr>
          <a:xfrm>
            <a:off x="1082040" y="624840"/>
            <a:ext cx="7261225" cy="36068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83185" tIns="41275" rIns="83185" bIns="41275" numCol="1" anchor="t"/>
          <a:lstStyle/>
          <a:p>
            <a:pPr algn="ctr">
              <a:defRPr lang="en-US"/>
            </a:pPr>
            <a:r>
              <a:t>The central server performs an ensemble analysis of the forecasts.</a:t>
            </a:r>
          </a:p>
        </p:txBody>
      </p:sp>
      <p:sp>
        <p:nvSpPr>
          <p:cNvPr id="23" name="Rectangle 1"/>
          <p:cNvSpPr>
            <a:extLst>
              <a:ext uri="smNativeData">
                <pr:smNativeData xmlns:pr="smNativeData" xmlns:p14="http://schemas.microsoft.com/office/powerpoint/2010/main" xmlns="" val="SMDATA_13_bZnJWxMAAAAlAAAAZAAAAA0AAAAAgwAAAEEAAACDAAAAQQAAAAAAAAABAAAAAAAAAAEAAABQAAAAAAAAAAAA4D8AAAAAAADgPwAAAAAAAOA/AAAAAAAA4D8AAAAAAADgPwAAAAAAAOA/AAAAAAAA4D8AAAAAAADgPwAAAAAAAOA/AAAAAAAA4D8CAAAAjAAAAAEAAAAAAAAA////CP///wgbAAAAAAAAAAAAAAAAAAAAAAAAAAAAAAAAAAAAZAAAAAEAAABAAAAAAAAAAAAAAAAAAAAAAAAAAAAAAAAAAAAAAAAAAAAAAAAAAAAAAAAAAAAAAAAAAAAAAAAAAAAAAAAAAAAAAAAAAAAAAAAAAAAAAAAAAAAAAAAAAAAAFAAAADwAAAAAAAAAAAAAADtgjAAo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B08KSkMAAAAEAAAAAAAAAAAAAAAAAAAAAAAAAAeAAAAaAAAAAAAAAAAAAAAAAAAAAAAAAAAAAAAECcAABAnAAAAAAAAAAAAAAAAAAAAAAAAAAAAAAAAAAAAAAAAAAAAABQAAAAAAAAAwMD/AAAAAABkAAAAMgAAAAAAAABkAAAAAAAAAH9/fwAKAAAAHwAAAFQAAAAAAAABAAAAAQAAAAAAAAAAAAAAAAAAAAAAAAAAAAAAAAAAAAAAAAAAO2CMAH9/fwAAAAADzMzMAMDA/wB/f38AAAAAAAAAAAAAAAAAAAAAAAAAAAAhAAAAGAAAABQAAABqBwAAQx4AADUQAAB2JgAAEAAAACYAAAAIAAAA//////////8="/>
              </a:ext>
            </a:extLst>
          </p:cNvSpPr>
          <p:nvPr/>
        </p:nvSpPr>
        <p:spPr>
          <a:xfrm>
            <a:off x="1205230" y="4919345"/>
            <a:ext cx="1429385" cy="1332865"/>
          </a:xfrm>
          <a:prstGeom prst="rect">
            <a:avLst/>
          </a:prstGeom>
          <a:solidFill>
            <a:schemeClr val="bg1">
              <a:alpha val="73000"/>
            </a:schemeClr>
          </a:solidFill>
          <a:ln>
            <a:noFill/>
          </a:ln>
          <a:effectLst/>
        </p:spPr>
        <p:txBody>
          <a:bodyPr vert="horz" wrap="square" lIns="83185" tIns="41275" rIns="83185" bIns="41275" numCol="1" anchor="ctr"/>
          <a:lstStyle/>
          <a:p>
            <a:pPr algn="ctr">
              <a:defRPr lang="en-US">
                <a:solidFill>
                  <a:srgbClr val="FFFFFF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endParaRPr/>
          </a:p>
        </p:txBody>
      </p:sp>
      <p:sp>
        <p:nvSpPr>
          <p:cNvPr id="24" name="Freeform 29"/>
          <p:cNvSpPr>
            <a:extLst>
              <a:ext uri="smNativeData">
                <pr:smNativeData xmlns:pr="smNativeData" xmlns:p14="http://schemas.microsoft.com/office/powerpoint/2010/main" xmlns="" val="SMDATA_13_bZnJWxMAAAAlAAAACwAAAA0AAAAAgwAAAEEAAACDAAAAQQ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BAAAAAQAAADtgjAAoAAAAAQAAABQAAAAUAAAAFAAAAAEAAAACAAAAZAAAAGQAAAAC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EIrNTIMAAAAEAAAAAAAAAAAAAAAAAAAAAAAAAAeAAAAaAAAAAAAAAAAAAAAAAAAAAAAAAAAAAAAECcAABAnAAAAAAAAAAAAAAAAAAAAAAAAAAAAAAAAAAAAAAAAAAAAABQAAAAAAAAAwMD/AAAAAABkAAAAMgAAAAAAAABkAAAAAAAAAH9/fwAKAAAAHwAAAFQAAABPgb0FAAAAAQAAAAAAAAAAAAAAAAAAAAAAAAAAAAAAAAAAAAAAAAAAO2CMAH9/fwAAAAADzMzMAMDA/wB/f38AAAAAAAAAAAAAAAAAAAAAAAAAAAAhAAAAGAAAABQAAAAPEwAA0BYAAL0cAACKGwAAEAAAACYAAAAIAAAA//////////8="/>
              </a:ext>
            </a:extLst>
          </p:cNvSpPr>
          <p:nvPr/>
        </p:nvSpPr>
        <p:spPr>
          <a:xfrm>
            <a:off x="3098165" y="3708400"/>
            <a:ext cx="1573530" cy="768350"/>
          </a:xfrm>
          <a:custGeom>
            <a:avLst/>
            <a:gdLst/>
            <a:ahLst/>
            <a:cxnLst/>
            <a:rect l="0" t="0" r="1573530" b="768350"/>
            <a:pathLst>
              <a:path w="1573530" h="768350">
                <a:moveTo>
                  <a:pt x="0" y="0"/>
                </a:moveTo>
                <a:cubicBezTo>
                  <a:pt x="173820" y="137205"/>
                  <a:pt x="347640" y="274411"/>
                  <a:pt x="609895" y="402469"/>
                </a:cubicBezTo>
                <a:cubicBezTo>
                  <a:pt x="872150" y="530527"/>
                  <a:pt x="1222840" y="649439"/>
                  <a:pt x="1573530" y="768350"/>
                </a:cubicBezTo>
              </a:path>
            </a:pathLst>
          </a:custGeom>
          <a:noFill/>
          <a:ln w="25400" cap="flat" cmpd="sng" algn="ctr">
            <a:solidFill>
              <a:srgbClr val="3B608C"/>
            </a:solidFill>
            <a:prstDash val="sysDot"/>
            <a:headEnd type="triangle" w="med" len="med"/>
            <a:tailEnd type="triangle" w="med" len="med"/>
          </a:ln>
          <a:effectLst/>
        </p:spPr>
        <p:txBody>
          <a:bodyPr vert="horz" wrap="square" lIns="83185" tIns="41275" rIns="83185" bIns="41275" numCol="1" anchor="ctr"/>
          <a:lstStyle/>
          <a:p>
            <a:pPr algn="ctr">
              <a:defRPr lang="en-US">
                <a:solidFill>
                  <a:srgbClr val="FFFFFF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endParaRPr/>
          </a:p>
        </p:txBody>
      </p:sp>
      <p:sp>
        <p:nvSpPr>
          <p:cNvPr id="25" name="Freeform 30"/>
          <p:cNvSpPr>
            <a:extLst>
              <a:ext uri="smNativeData">
                <pr:smNativeData xmlns:pr="smNativeData" xmlns:p14="http://schemas.microsoft.com/office/powerpoint/2010/main" xmlns="" val="SMDATA_13_bZnJWxMAAAAlAAAACwAAAA0AAAAAgwAAAEEAAACDAAAAQQ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BAAAAAQAAADtgjAAoAAAAAQAAABQAAAAUAAAAFAAAAAEAAAACAAAAZAAAAGQAAAAC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CwsLCwMAAAAEAAAAAAAAAAAAAAAAAAAAAAAAAAeAAAAaAAAAAAAAAAAAAAAAAAAAAAAAAAAAAAAECcAABAnAAAAAAAAAAAAAAAAAAAAAAAAAAAAAAAAAAAAAAAAAAAAABQAAAAAAAAAwMD/AAAAAABkAAAAMgAAAAAAAABkAAAAAAAAAH9/fwAKAAAAHwAAAFQAAABPgb0FAAAAAQAAAAAAAAAAAAAAAAAAAAAAAAAAAAAAAAAAAAAAAAAAO2CMAH9/fwAAAAADzMzMAMDA/wB/f38AAAAAAAAAAAAAAAAAAAAAAAAAAAAhAAAAGAAAABQAAAD9HAAA/BIAABceAACEGQAAEAAAACYAAAAIAAAA//////////8="/>
              </a:ext>
            </a:extLst>
          </p:cNvSpPr>
          <p:nvPr/>
        </p:nvSpPr>
        <p:spPr>
          <a:xfrm>
            <a:off x="4712335" y="3086100"/>
            <a:ext cx="179070" cy="1061720"/>
          </a:xfrm>
          <a:custGeom>
            <a:avLst/>
            <a:gdLst/>
            <a:ahLst/>
            <a:cxnLst/>
            <a:rect l="0" t="0" r="179070" b="1061720"/>
            <a:pathLst>
              <a:path w="179070" h="1061720">
                <a:moveTo>
                  <a:pt x="44566" y="0"/>
                </a:moveTo>
                <a:cubicBezTo>
                  <a:pt x="15016" y="259328"/>
                  <a:pt x="-14534" y="518656"/>
                  <a:pt x="7883" y="695609"/>
                </a:cubicBezTo>
                <a:cubicBezTo>
                  <a:pt x="30300" y="872562"/>
                  <a:pt x="179070" y="1061720"/>
                  <a:pt x="179070" y="1061720"/>
                </a:cubicBezTo>
              </a:path>
            </a:pathLst>
          </a:custGeom>
          <a:noFill/>
          <a:ln w="25400" cap="flat" cmpd="sng" algn="ctr">
            <a:solidFill>
              <a:srgbClr val="3B608C"/>
            </a:solidFill>
            <a:prstDash val="sysDot"/>
            <a:headEnd type="triangle" w="med" len="med"/>
            <a:tailEnd type="triangle" w="med" len="med"/>
          </a:ln>
          <a:effectLst/>
        </p:spPr>
        <p:txBody>
          <a:bodyPr vert="horz" wrap="square" lIns="83185" tIns="41275" rIns="83185" bIns="41275" numCol="1" anchor="ctr"/>
          <a:lstStyle/>
          <a:p>
            <a:pPr algn="ctr">
              <a:defRPr lang="en-US">
                <a:solidFill>
                  <a:srgbClr val="FFFFFF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endParaRPr/>
          </a:p>
        </p:txBody>
      </p:sp>
      <p:sp>
        <p:nvSpPr>
          <p:cNvPr id="26" name="Freeform 31"/>
          <p:cNvSpPr>
            <a:extLst>
              <a:ext uri="smNativeData">
                <pr:smNativeData xmlns:pr="smNativeData" xmlns:p14="http://schemas.microsoft.com/office/powerpoint/2010/main" xmlns="" val="SMDATA_13_bZnJWxMAAAAlAAAACwAAAA0AAAAAgwAAAEEAAACDAAAAQQ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BAAAAAQAAADtgjAAoAAAAAQAAABQAAAAUAAAAFAAAAAEAAAACAAAAZAAAAGQAAAAC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ClCGykMAAAAEAAAAAAAAAAAAAAAAAAAAAAAAAAeAAAAaAAAAAAAAAAAAAAAAAAAAAAAAAAAAAAAECcAABAnAAAAAAAAAAAAAAAAAAAAAAAAAAAAAAAAAAAAAAAAAAAAABQAAAAAAAAAwMD/AAAAAABkAAAAMgAAAAAAAABkAAAAAAAAAH9/fwAKAAAAHwAAAFQAAABPgb0FAAAAAQAAAAAAAAAAAAAAAAAAAAAAAAAAAAAAAAAAAAAAAAAAO2CMAH9/fwAAAAADzMzMAMDA/wB/f38AAAAAAAAAAAAAAAAAAAAAAAAAAAAhAAAAGAAAABQAAABRJAAAFxgAAJgrAADeHQAAEAAAACYAAAAIAAAA//////////8="/>
              </a:ext>
            </a:extLst>
          </p:cNvSpPr>
          <p:nvPr/>
        </p:nvSpPr>
        <p:spPr>
          <a:xfrm>
            <a:off x="5903595" y="3916045"/>
            <a:ext cx="1183005" cy="939165"/>
          </a:xfrm>
          <a:custGeom>
            <a:avLst/>
            <a:gdLst/>
            <a:ahLst/>
            <a:cxnLst/>
            <a:rect l="0" t="0" r="1183005" b="939165"/>
            <a:pathLst>
              <a:path w="1183005" h="939165">
                <a:moveTo>
                  <a:pt x="1183005" y="0"/>
                </a:moveTo>
                <a:cubicBezTo>
                  <a:pt x="1019376" y="287644"/>
                  <a:pt x="855748" y="575289"/>
                  <a:pt x="658580" y="731816"/>
                </a:cubicBezTo>
                <a:cubicBezTo>
                  <a:pt x="461413" y="888343"/>
                  <a:pt x="230706" y="913754"/>
                  <a:pt x="0" y="939165"/>
                </a:cubicBezTo>
              </a:path>
            </a:pathLst>
          </a:custGeom>
          <a:noFill/>
          <a:ln w="25400" cap="flat" cmpd="sng" algn="ctr">
            <a:solidFill>
              <a:srgbClr val="3B608C"/>
            </a:solidFill>
            <a:prstDash val="sysDot"/>
            <a:headEnd type="triangle" w="med" len="med"/>
            <a:tailEnd type="triangle" w="med" len="med"/>
          </a:ln>
          <a:effectLst/>
        </p:spPr>
        <p:txBody>
          <a:bodyPr vert="horz" wrap="square" lIns="83185" tIns="41275" rIns="83185" bIns="41275" numCol="1" anchor="ctr"/>
          <a:lstStyle/>
          <a:p>
            <a:pPr algn="ctr">
              <a:defRPr lang="en-US">
                <a:solidFill>
                  <a:srgbClr val="FFFFFF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endParaRPr/>
          </a:p>
        </p:txBody>
      </p:sp>
      <p:sp>
        <p:nvSpPr>
          <p:cNvPr id="27" name="Rectangle 32"/>
          <p:cNvSpPr>
            <a:extLst>
              <a:ext uri="smNativeData">
                <pr:smNativeData xmlns:pr="smNativeData" xmlns:p14="http://schemas.microsoft.com/office/powerpoint/2010/main" xmlns="" val="SMDATA_13_bZnJWxMAAAAlAAAAZAAAAA0AAAAAgwAAAEEAAACDAAAAQQAAAAAAAAABAAAAAAAAAAEAAABQAAAAAAAAAAAA4D8AAAAAAADgPwAAAAAAAOA/AAAAAAAA4D8AAAAAAADgPwAAAAAAAOA/AAAAAAAA4D8AAAAAAADgPwAAAAAAAOA/AAAAAAAA4D8CAAAAjAAAAAEAAAAAAAAA////CP///wgbAAAAAAAAAAAAAAAAAAAAAAAAAAAAAAAAAAAAZAAAAAEAAABAAAAAAAAAAAAAAAAAAAAAAAAAAAAAAAAAAAAAAAAAAAAAAAAAAAAAAAAAAAAAAAAAAAAAAAAAAAAAAAAAAAAAAAAAAAAAAAAAAAAAAAAAAAAAAAAAAAAAFAAAADwAAAAAAAAAAAAAADtgjAAo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E5BPC4MAAAAEAAAAAAAAAAAAAAAAAAAAAAAAAAeAAAAaAAAAAAAAAAAAAAAAAAAAAAAAAAAAAAAECcAABAnAAAAAAAAAAAAAAAAAAAAAAAAAAAAAAAAAAAAAAAAAAAAABQAAAAAAAAAwMD/AAAAAABkAAAAMgAAAAAAAABkAAAAAAAAAH9/fwAKAAAAHwAAAFQAAAAAAAABAAAAAQAAAAAAAAAAAAAAAAAAAAAAAAAAAAAAAAAAAAAAAAAAO2CMAH9/fwAAAAADzMzMAMDA/wB/f38AAAAAAAAAAAAAAAAAAAAAAAAAAAAhAAAAGAAAABQAAADXCAAASg4AAFgSAACEGQAAEAAAACYAAAAIAAAA//////////8="/>
              </a:ext>
            </a:extLst>
          </p:cNvSpPr>
          <p:nvPr/>
        </p:nvSpPr>
        <p:spPr>
          <a:xfrm>
            <a:off x="1437005" y="2322830"/>
            <a:ext cx="1544955" cy="1824990"/>
          </a:xfrm>
          <a:prstGeom prst="rect">
            <a:avLst/>
          </a:prstGeom>
          <a:solidFill>
            <a:schemeClr val="bg1">
              <a:alpha val="73000"/>
            </a:schemeClr>
          </a:solidFill>
          <a:ln>
            <a:noFill/>
          </a:ln>
          <a:effectLst/>
        </p:spPr>
        <p:txBody>
          <a:bodyPr vert="horz" wrap="square" lIns="83185" tIns="41275" rIns="83185" bIns="41275" numCol="1" anchor="ctr"/>
          <a:lstStyle/>
          <a:p>
            <a:pPr algn="ctr">
              <a:defRPr lang="en-US">
                <a:solidFill>
                  <a:srgbClr val="FFFFFF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endParaRPr/>
          </a:p>
        </p:txBody>
      </p:sp>
      <p:sp>
        <p:nvSpPr>
          <p:cNvPr id="28" name="Rectangle 33"/>
          <p:cNvSpPr>
            <a:extLst>
              <a:ext uri="smNativeData">
                <pr:smNativeData xmlns:pr="smNativeData" xmlns:p14="http://schemas.microsoft.com/office/powerpoint/2010/main" xmlns="" val="SMDATA_13_bZnJWxMAAAAlAAAAZAAAAA0AAAAAgwAAAEEAAACDAAAAQQAAAAAAAAABAAAAAAAAAAEAAABQAAAAAAAAAAAA4D8AAAAAAADgPwAAAAAAAOA/AAAAAAAA4D8AAAAAAADgPwAAAAAAAOA/AAAAAAAA4D8AAAAAAADgPwAAAAAAAOA/AAAAAAAA4D8CAAAAjAAAAAEAAAAAAAAA////CP///wgbAAAAAAAAAAAAAAAAAAAAAAAAAAAAAAAAAAAAZAAAAAEAAABAAAAAAAAAAAAAAAAAAAAAAAAAAAAAAAAAAAAAAAAAAAAAAAAAAAAAAAAAAAAAAAAAAAAAAAAAAAAAAAAAAAAAAAAAAAAAAAAAAAAAAAAAAAAAAAAAAAAAFAAAADwAAAAAAAAAAAAAADtgjAAo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EZGRkYMAAAAEAAAAAAAAAAAAAAAAAAAAAAAAAAeAAAAaAAAAAAAAAAAAAAAAAAAAAAAAAAAAAAAECcAABAnAAAAAAAAAAAAAAAAAAAAAAAAAAAAAAAAAAAAAAAAAAAAABQAAAAAAAAAwMD/AAAAAABkAAAAMgAAAAAAAABkAAAAAAAAAH9/fwAKAAAAHwAAAFQAAAAAAAABAAAAAQAAAAAAAAAAAAAAAAAAAAAAAAAAAAAAAAAAAAAAAAAAO2CMAH9/fwAAAAADzMzMAMDA/wB/f38AAAAAAAAAAAAAAAAAAAAAAAAAAAAhAAAAGAAAABQAAAAMFAAASgkAADcjAADSEgAAEAAAACYAAAAIAAAA//////////8="/>
              </a:ext>
            </a:extLst>
          </p:cNvSpPr>
          <p:nvPr/>
        </p:nvSpPr>
        <p:spPr>
          <a:xfrm>
            <a:off x="3258820" y="1510030"/>
            <a:ext cx="2465705" cy="1549400"/>
          </a:xfrm>
          <a:prstGeom prst="rect">
            <a:avLst/>
          </a:prstGeom>
          <a:solidFill>
            <a:schemeClr val="bg1">
              <a:alpha val="73000"/>
            </a:schemeClr>
          </a:solidFill>
          <a:ln>
            <a:noFill/>
          </a:ln>
          <a:effectLst/>
        </p:spPr>
        <p:txBody>
          <a:bodyPr vert="horz" wrap="square" lIns="83185" tIns="41275" rIns="83185" bIns="41275" numCol="1" anchor="ctr"/>
          <a:lstStyle/>
          <a:p>
            <a:pPr algn="ctr">
              <a:defRPr lang="en-US">
                <a:solidFill>
                  <a:srgbClr val="FFFFFF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endParaRPr/>
          </a:p>
        </p:txBody>
      </p:sp>
      <p:sp>
        <p:nvSpPr>
          <p:cNvPr id="29" name="Rectangle 34"/>
          <p:cNvSpPr>
            <a:extLst>
              <a:ext uri="smNativeData">
                <pr:smNativeData xmlns:pr="smNativeData" xmlns:p14="http://schemas.microsoft.com/office/powerpoint/2010/main" xmlns="" val="SMDATA_13_bZnJWxMAAAAlAAAAZAAAAA0AAAAAgwAAAEEAAACDAAAAQQAAAAAAAAABAAAAAAAAAAEAAABQAAAAAAAAAAAA4D8AAAAAAADgPwAAAAAAAOA/AAAAAAAA4D8AAAAAAADgPwAAAAAAAOA/AAAAAAAA4D8AAAAAAADgPwAAAAAAAOA/AAAAAAAA4D8CAAAAjAAAAAEAAAAAAAAA////CP///wgbAAAAAAAAAAAAAAAAAAAAAAAAAAAAAAAAAAAAZAAAAAEAAABAAAAAAAAAAAAAAAAAAAAAAAAAAAAAAAAAAAAAAAAAAAAAAAAAAAAAAAAAAAAAAAAAAAAAAAAAAAAAAAAAAAAAAAAAAAAAAAAAAAAAAAAAAAAAAAAAAAAAFAAAADwAAAAAAAAAAAAAADtgjAAo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DcvNzMMAAAAEAAAAAAAAAAAAAAAAAAAAAAAAAAeAAAAaAAAAAAAAAAAAAAAAAAAAAAAAAAAAAAAECcAABAnAAAAAAAAAAAAAAAAAAAAAAAAAAAAAAAAAAAAAAAAAAAAABQAAAAAAAAAwMD/AAAAAABkAAAAMgAAAAAAAABkAAAAAAAAAH9/fwAKAAAAHwAAAFQAAAAAAAABAAAAAQAAAAAAAAAAAAAAAAAAAAAAAAAAAAAAAAAAAAAAAAAAO2CMAH9/fwAAAAADzMzMAMDA/wB/f38AAAAAAAAAAAAAAAAAAAAAAAAAAAAhAAAAGAAAABQAAAAXIgAAsgwAAKkyAADsFwAAEAAAACYAAAAIAAAA//////////8="/>
              </a:ext>
            </a:extLst>
          </p:cNvSpPr>
          <p:nvPr/>
        </p:nvSpPr>
        <p:spPr>
          <a:xfrm>
            <a:off x="5541645" y="2063750"/>
            <a:ext cx="2693670" cy="1824990"/>
          </a:xfrm>
          <a:prstGeom prst="rect">
            <a:avLst/>
          </a:prstGeom>
          <a:solidFill>
            <a:schemeClr val="bg1">
              <a:alpha val="73000"/>
            </a:schemeClr>
          </a:solidFill>
          <a:ln>
            <a:noFill/>
          </a:ln>
          <a:effectLst/>
        </p:spPr>
        <p:txBody>
          <a:bodyPr vert="horz" wrap="square" lIns="83185" tIns="41275" rIns="83185" bIns="41275" numCol="1" anchor="ctr"/>
          <a:lstStyle/>
          <a:p>
            <a:pPr algn="ctr">
              <a:defRPr lang="en-US">
                <a:solidFill>
                  <a:srgbClr val="FFFFFF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endParaRPr/>
          </a:p>
        </p:txBody>
      </p:sp>
      <p:grpSp>
        <p:nvGrpSpPr>
          <p:cNvPr id="30" name="Group 37"/>
          <p:cNvGrpSpPr>
            <a:extLst>
              <a:ext uri="smNativeData">
                <pr:smNativeData xmlns:pr="smNativeData" xmlns:p14="http://schemas.microsoft.com/office/powerpoint/2010/main" xmlns="" val="SMDATA_7_bZnJWxMAAAAlAAAAAQAAAA8BAAAAkAAAAEgAAACQAAAASAAAAAAAAAAAAAAAAAAAABcAAAAUAAAAAAAAAAAAAAD/fwAA/38AAAAAAAAJAAAABAAAAGMAbwAMAAAAEAAAAAAAAAAAAAAAAAAAAAAAAAAfAAAAVAAAAAAAAAAAAAAAAAAAAAAAAAAAAAAAAAAAAAAAAAAAAAAAAAAAAAAAAAAAAAAAAAAAAAAAAAAAAAAAAAAAAAAAAAAAAAAAAAAAAAAAAAAAAAAAAAAAACEAAAAYAAAAFAAAAMAqAABZGgAAdzYAAHcpAAAQAAAAJgAAAAgAAAD/////AAAAAA=="/>
              </a:ext>
            </a:extLst>
          </p:cNvGrpSpPr>
          <p:nvPr/>
        </p:nvGrpSpPr>
        <p:grpSpPr>
          <a:xfrm>
            <a:off x="6949440" y="4283075"/>
            <a:ext cx="1904365" cy="2457450"/>
            <a:chOff x="6949440" y="4283075"/>
            <a:chExt cx="1904365" cy="2457450"/>
          </a:xfrm>
        </p:grpSpPr>
        <p:grpSp>
          <p:nvGrpSpPr>
            <p:cNvPr id="34" name="Group 15"/>
            <p:cNvGrpSpPr>
              <a:extLst>
                <a:ext uri="smNativeData">
                  <pr:smNativeData xmlns:pr="smNativeData" xmlns:p14="http://schemas.microsoft.com/office/powerpoint/2010/main" xmlns="" val="SMDATA_7_bZnJWxMAAAAlAAAAAQAAAA8BAAAAkAAAAEgAAACQAAAASAAAAAAAAAAAAAAAAAAAABcAAAAUAAAAAAAAAAAAAAD/fwAA/38AAAAAAAAJAAAABAAAADg4MDAMAAAAEAAAAAAAAAAAAAAAAAAAAAAAAAAfAAAAVAAAAAAAAAAAAAAAAAAAAAAAAAAAAAAAAAAAAAAAAAAAAAAAAAAAAAAAAAAAAAAAAAAAAAAAAAAAAAAAAAAAAAAAAAAAAAAAAAAAAAAAAAAAAAAAAAAAACEAAAAYAAAAFAAAAMAqAABZGgAAUDUAAIQkAAAAAAAAJgAAAAgAAAD/////AAAAAA=="/>
                </a:ext>
              </a:extLst>
            </p:cNvGrpSpPr>
            <p:nvPr/>
          </p:nvGrpSpPr>
          <p:grpSpPr>
            <a:xfrm>
              <a:off x="6949440" y="4283075"/>
              <a:ext cx="1717040" cy="1652905"/>
              <a:chOff x="6949440" y="4283075"/>
              <a:chExt cx="1717040" cy="1652905"/>
            </a:xfrm>
          </p:grpSpPr>
          <p:pic>
            <p:nvPicPr>
              <p:cNvPr id="41" name="Picture 2"/>
              <p:cNvPicPr>
                <a:picLocks noChangeAspect="1"/>
                <a:extLst>
                  <a:ext uri="smNativeData">
                    <pr:smNativeData xmlns:pr="smNativeData" xmlns:p14="http://schemas.microsoft.com/office/powerpoint/2010/main" xmlns="" val="SMDATA_15_bZnJWx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Ei4AAD4hAACfMQAAhCQAAAAAAAAmAAAACAAAAP//////////"/>
                  </a:ext>
                </a:extLst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7489190" y="5403850"/>
                <a:ext cx="577215" cy="53213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</p:pic>
          <p:grpSp>
            <p:nvGrpSpPr>
              <p:cNvPr id="37" name="Group 13"/>
              <p:cNvGrpSpPr>
                <a:extLst>
                  <a:ext uri="smNativeData">
                    <pr:smNativeData xmlns:pr="smNativeData" xmlns:p14="http://schemas.microsoft.com/office/powerpoint/2010/main" xmlns="" val="SMDATA_7_bZnJWxMAAAAlAAAAAQAAAA8BAAAAkAAAAEgAAACQAAAASAAAAAAAAAAAAAAAAAAAABcAAAAUAAAAAAAAAAAAAAD/fwAA/38AAAAAAAAJAAAABAAAAHDcBQYMAAAAEAAAAAAAAAAAAAAAAAAAAAAAAAAfAAAAVAAAAAAAAAAAAAAAAAAAAAAAAAAAAAAAAAAAAAAAAAAAAAAAAAAAAAAAAAAAAAAAAAAAAAAAAAAAAAAAAAAAAAAAAAAAAAAAAAAAAAAAAAAAAAAAAAAAACEAAAAYAAAAFAAAAL8sAABZGgAArjIAAP8fAAAAAAAAJgAAAAgAAAD/////AAAAAA=="/>
                  </a:ext>
                </a:extLst>
              </p:cNvGrpSpPr>
              <p:nvPr/>
            </p:nvGrpSpPr>
            <p:grpSpPr>
              <a:xfrm>
                <a:off x="7273925" y="4283075"/>
                <a:ext cx="964565" cy="918210"/>
                <a:chOff x="7273925" y="4283075"/>
                <a:chExt cx="964565" cy="918210"/>
              </a:xfrm>
            </p:grpSpPr>
            <p:pic>
              <p:nvPicPr>
                <p:cNvPr id="40" name="Picture 2" descr="E:\Documents\NOOS\Utils\Oserit.png"/>
                <p:cNvPicPr>
                  <a:picLocks noChangeAspect="1"/>
                  <a:extLst>
                    <a:ext uri="smNativeData">
                      <pr:smNativeData xmlns:pr="smNativeData" xmlns:p14="http://schemas.microsoft.com/office/powerpoint/2010/main" xmlns="" val="SMDATA_15_bZnJWx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JAAkA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Vi8AAFkaAACuMgAA7BwAAAAAAAAmAAAACAAAAP//////////"/>
                    </a:ext>
                  </a:extLst>
                </p:cNvPicPr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7694930" y="4283075"/>
                  <a:ext cx="543560" cy="41846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</p:pic>
            <p:pic>
              <p:nvPicPr>
                <p:cNvPr id="39" name="Picture 3" descr="E:\Documents\NOOS\Utils\noos_demo.png"/>
                <p:cNvPicPr>
                  <a:picLocks noChangeAspect="1"/>
                  <a:extLst>
                    <a:ext uri="smNativeData">
                      <pr:smNativeData xmlns:pr="smNativeData" xmlns:p14="http://schemas.microsoft.com/office/powerpoint/2010/main" xmlns="" val="SMDATA_15_bZnJWx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CQwAcG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mS0AAKIbAADbMAAA5R4AAAAAAAAmAAAACAAAAP//////////"/>
                    </a:ext>
                  </a:extLst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7412355" y="4491990"/>
                  <a:ext cx="529590" cy="53022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</p:pic>
            <p:pic>
              <p:nvPicPr>
                <p:cNvPr id="38" name="Picture 5" descr="E:\Documents\NOOS\Utils\MetFrance.gif"/>
                <p:cNvPicPr>
                  <a:picLocks noChangeAspect="1"/>
                  <a:extLst>
                    <a:ext uri="smNativeData">
                      <pr:smNativeData xmlns:pr="smNativeData" xmlns:p14="http://schemas.microsoft.com/office/powerpoint/2010/main" xmlns="" val="SMDATA_15_bZnJWx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nooqH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vywAAEQdAAC4MAAA/x8AAAAAAAAmAAAACAAAAP//////////"/>
                    </a:ext>
                  </a:extLst>
                </p:cNvPicPr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7273925" y="4757420"/>
                  <a:ext cx="645795" cy="44386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</p:pic>
          </p:grpSp>
          <p:sp>
            <p:nvSpPr>
              <p:cNvPr id="36" name="Freeform 14"/>
              <p:cNvSpPr>
                <a:extLst>
                  <a:ext uri="smNativeData">
                    <pr:smNativeData xmlns:pr="smNativeData" xmlns:p14="http://schemas.microsoft.com/office/powerpoint/2010/main" xmlns="" val="SMDATA_13_bZnJWxMAAAAlAAAACwAAAA0AAAAAAAAAAAAAAAAAAAAAA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BAAAAAAAAADtgjAAoAAAAAQAAABQAAAAUAAAAFAAAAAEAAAAAAAAAZAAAAGQAAAAC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IcwAMAAAAEAAAAAAAAAAAAAAAAAAAAAAAAAAeAAAAaAAAAAAAAAAAAAAAAAAAAAAAAAAAAAAAECcAABAnAAAAAAAAAAAAAAAAAAAAAAAAAAAAAAAAAAAAAAAAAAAAABQAAAAAAAAAwMD/AAAAAABkAAAAMgAAAAAAAABkAAAAAAAAAH9/fwAKAAAAHwAAAFQAAABPgb0FAAAAAQAAAAAAAAAAAAAAAAAAAAAAAAAAAAAAAAAAAAAAAAAAO2CMAH9/fwAAAAADzMzMAMDA/wB/f38AAAAAAAAAAAAAAAAAAAAAAAAAAAAhAAAAGAAAABQAAAD2MAAAUxwAAFA1AABHIQAAAAAAACYAAAAIAAAA//////////8="/>
                  </a:ext>
                </a:extLst>
              </p:cNvSpPr>
              <p:nvPr/>
            </p:nvSpPr>
            <p:spPr>
              <a:xfrm>
                <a:off x="7959090" y="4604385"/>
                <a:ext cx="707390" cy="805180"/>
              </a:xfrm>
              <a:custGeom>
                <a:avLst/>
                <a:gdLst/>
                <a:ahLst/>
                <a:cxnLst/>
                <a:rect l="0" t="0" r="707390" b="805180"/>
                <a:pathLst>
                  <a:path w="707390" h="805180">
                    <a:moveTo>
                      <a:pt x="707390" y="0"/>
                    </a:moveTo>
                    <a:cubicBezTo>
                      <a:pt x="705357" y="189095"/>
                      <a:pt x="703325" y="378190"/>
                      <a:pt x="585427" y="512387"/>
                    </a:cubicBezTo>
                    <a:cubicBezTo>
                      <a:pt x="467528" y="646584"/>
                      <a:pt x="58949" y="795013"/>
                      <a:pt x="0" y="805180"/>
                    </a:cubicBezTo>
                  </a:path>
                </a:pathLst>
              </a:custGeom>
              <a:noFill/>
              <a:ln w="25400" cap="flat" cmpd="sng" algn="ctr">
                <a:solidFill>
                  <a:srgbClr val="3B608C"/>
                </a:solidFill>
                <a:prstDash val="solid"/>
                <a:headEnd type="none"/>
                <a:tailEnd type="triangle" w="med" len="med"/>
              </a:ln>
              <a:effectLst/>
            </p:spPr>
            <p:txBody>
              <a:bodyPr vert="horz" wrap="square" lIns="0" tIns="0" rIns="0" bIns="0" numCol="1" anchor="ctr"/>
              <a:lstStyle/>
              <a:p>
                <a:pPr algn="ctr">
                  <a:defRPr lang="en-US">
                    <a:solidFill>
                      <a:srgbClr val="FFFFFF"/>
                    </a:solidFill>
                    <a:latin typeface="Calibri" pitchFamily="2" charset="0"/>
                    <a:ea typeface="Calibri" pitchFamily="2" charset="0"/>
                    <a:cs typeface="Calibri" pitchFamily="2" charset="0"/>
                  </a:defRPr>
                </a:pPr>
                <a:endParaRPr/>
              </a:p>
            </p:txBody>
          </p:sp>
          <p:sp>
            <p:nvSpPr>
              <p:cNvPr id="35" name="Freeform 38"/>
              <p:cNvSpPr>
                <a:extLst>
                  <a:ext uri="smNativeData">
                    <pr:smNativeData xmlns:pr="smNativeData" xmlns:p14="http://schemas.microsoft.com/office/powerpoint/2010/main" xmlns="" val="SMDATA_13_bZnJWxMAAAAlAAAACwAAAA0AAAAAAAAAAAAAAAAAAAAAA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BAAAAAAAAADtgjAAoAAAAAQAAABQAAAAUAAAAFAAAAAEAAAAAAAAAZAAAAGQAAAAC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BPgb0FAAAAAQAAAAAAAAAAAAAAAAAAAAAAAAAAAAAAAAAAAAAAAAAAO2CMAH9/fwAAAAADzMzMAMDA/wB/f38AAAAAAAAAAAAAAAAAAAAAAAAAAAAhAAAAGAAAABQAAADAKgAAURwAABovAABFIQAAAAAAACYAAAAIAAAA//////////8="/>
                  </a:ext>
                </a:extLst>
              </p:cNvSpPr>
              <p:nvPr/>
            </p:nvSpPr>
            <p:spPr>
              <a:xfrm flipH="1">
                <a:off x="6949440" y="4603115"/>
                <a:ext cx="707390" cy="805180"/>
              </a:xfrm>
              <a:custGeom>
                <a:avLst/>
                <a:gdLst/>
                <a:ahLst/>
                <a:cxnLst/>
                <a:rect l="0" t="0" r="707390" b="805180"/>
                <a:pathLst>
                  <a:path w="707390" h="805180">
                    <a:moveTo>
                      <a:pt x="707390" y="0"/>
                    </a:moveTo>
                    <a:cubicBezTo>
                      <a:pt x="705357" y="189095"/>
                      <a:pt x="703325" y="378190"/>
                      <a:pt x="585427" y="512387"/>
                    </a:cubicBezTo>
                    <a:cubicBezTo>
                      <a:pt x="467528" y="646584"/>
                      <a:pt x="58949" y="795013"/>
                      <a:pt x="0" y="805180"/>
                    </a:cubicBezTo>
                  </a:path>
                </a:pathLst>
              </a:custGeom>
              <a:noFill/>
              <a:ln w="25400" cap="flat" cmpd="sng" algn="ctr">
                <a:solidFill>
                  <a:srgbClr val="3B608C"/>
                </a:solidFill>
                <a:prstDash val="solid"/>
                <a:headEnd type="none"/>
                <a:tailEnd type="triangle" w="med" len="med"/>
              </a:ln>
              <a:effectLst/>
            </p:spPr>
            <p:txBody>
              <a:bodyPr vert="horz" wrap="square" lIns="0" tIns="0" rIns="0" bIns="0" numCol="1" anchor="ctr"/>
              <a:lstStyle/>
              <a:p>
                <a:pPr algn="ctr">
                  <a:defRPr lang="en-US">
                    <a:solidFill>
                      <a:srgbClr val="FFFFFF"/>
                    </a:solidFill>
                    <a:latin typeface="Calibri" pitchFamily="2" charset="0"/>
                    <a:ea typeface="Calibri" pitchFamily="2" charset="0"/>
                    <a:cs typeface="Calibri" pitchFamily="2" charset="0"/>
                  </a:defRPr>
                </a:pPr>
                <a:endParaRPr/>
              </a:p>
            </p:txBody>
          </p:sp>
        </p:grpSp>
        <p:pic>
          <p:nvPicPr>
            <p:cNvPr id="33" name="Picture 3" descr="E:\Documents\NOOS\Utils\Ensemble.png"/>
            <p:cNvPicPr>
              <a:picLocks noChangeAspect="1"/>
              <a:extLst>
                <a:ext uri="smNativeData">
                  <pr:smNativeData xmlns:pr="smNativeData" xmlns:p14="http://schemas.microsoft.com/office/powerpoint/2010/main" xmlns="" val="SMDATA_15_bZnJWx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BLS0sA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9CsAAHYmAAB2LwAAdykAAAAAAAAmAAAACAAAAP//////////"/>
                </a:ext>
              </a:extLst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7145020" y="6252210"/>
              <a:ext cx="570230" cy="488315"/>
            </a:xfrm>
            <a:prstGeom prst="rect">
              <a:avLst/>
            </a:prstGeom>
            <a:noFill/>
            <a:ln>
              <a:noFill/>
            </a:ln>
            <a:effectLst/>
          </p:spPr>
        </p:pic>
        <p:pic>
          <p:nvPicPr>
            <p:cNvPr id="32" name="Picture 4" descr="E:\Documents\NOOS\Utils\Maps.png"/>
            <p:cNvPicPr>
              <a:picLocks noChangeAspect="1"/>
              <a:extLst>
                <a:ext uri="smNativeData">
                  <pr:smNativeData xmlns:pr="smNativeData" xmlns:p14="http://schemas.microsoft.com/office/powerpoint/2010/main" xmlns="" val="SMDATA_15_bZnJWx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KAAAA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AjAAALMmAAB3NgAAOikAAAAAAAAmAAAACAAAAP//////////"/>
                </a:ext>
              </a:extLst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7804150" y="6290945"/>
              <a:ext cx="1049655" cy="410845"/>
            </a:xfrm>
            <a:prstGeom prst="rect">
              <a:avLst/>
            </a:prstGeom>
            <a:noFill/>
            <a:ln>
              <a:noFill/>
            </a:ln>
            <a:effectLst/>
          </p:spPr>
        </p:pic>
        <p:cxnSp>
          <p:nvCxnSpPr>
            <p:cNvPr id="31" name="Straight Arrow Connector 26"/>
            <p:cNvCxnSpPr>
              <a:extLst>
                <a:ext uri="smNativeData">
                  <pr:smNativeData xmlns:pr="smNativeData" xmlns:p14="http://schemas.microsoft.com/office/powerpoint/2010/main" xmlns="" val="SMDATA_13_bZnJWxMAAAAlAAAADQ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DdhkwAoAAAAAQAAABQAAAAUAAAAFAAAAAEAAAAAAAAAZAAAAGQAAAAC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FgAWQAMAAAAEAAAAAAAAAAAAAAAAAAAAAAAAAAeAAAAaAAAAAAAAAAAAAAAAAAAAAAAAAAAAAAAECcAABAnAAAAAAAAAAAAAAAAAAAAAAAAAAAAAAAAAAAAAAAAAAAAABQAAAAAAAAAwMD/AAAAAABkAAAAMgAAAAAAAABkAAAAAAAAAH9/fwAKAAAAHwAAAFQAAAD///8AAAAAAQAAAAAAAAAAAAAAAAAAAAAAAAAAAAAAAAAAAAAAAAAAN2GTAH9/fwAAAAADzMzMAMDA/wB/f38AAAAAAAAAAAAAAAAAAAAAAAAAAAAhAAAAGAAAABQAAAARMAAA1SQAABEwAAAoJgAAAAAAACYAAAAIAAAA//////////8="/>
                </a:ext>
              </a:extLst>
            </p:cNvCxnSpPr>
            <p:nvPr/>
          </p:nvCxnSpPr>
          <p:spPr>
            <a:xfrm>
              <a:off x="7706360" y="6094730"/>
              <a:ext cx="215265" cy="0"/>
            </a:xfrm>
            <a:prstGeom prst="straightConnector1">
              <a:avLst/>
            </a:prstGeom>
            <a:noFill/>
            <a:ln w="25400" cap="flat" cmpd="sng" algn="ctr">
              <a:solidFill>
                <a:srgbClr val="376193"/>
              </a:solidFill>
              <a:prstDash val="solid"/>
              <a:headEnd type="none"/>
              <a:tailEnd type="triangle" w="med" len="med"/>
            </a:ln>
            <a:effectLst/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1"/>
          <p:cNvGrpSpPr>
            <a:extLst>
              <a:ext uri="smNativeData">
                <pr:smNativeData xmlns:pr="smNativeData" xmlns:p14="http://schemas.microsoft.com/office/powerpoint/2010/main" xmlns="" val="SMDATA_7_bZnJWxMAAAAlAAAAAQAAAC8BAAAAkAAAAEgAAACQAAAASAAAAAAAAAAAAAAAAAAAABcAAAAUAAAAAAAAAAAAAAD/fwAA/38AAAAAAAAJAAAABAAAAAAAAAAMAAAAEAAAAAAAAAAAAAAAAAAAAAAAAAAfAAAAVAAAAAAAAAAAAAAAAAAAAAAAAAAAAAAAAAAAAAAAAAAAAAAAAAAAAAAAAAAAAAAAAAAAAAAAAAAAAAAAAAAAAAAAAAAAAAAAAAAAAAAAAAAAAAAAAAAAACEAAAAYAAAAFAAAAHkHAAClCQAAODEAAF4mAAAQAAAAJgAAAAgAAAD/////AAAAAA=="/>
              </a:ext>
            </a:extLst>
          </p:cNvGrpSpPr>
          <p:nvPr/>
        </p:nvGrpSpPr>
        <p:grpSpPr>
          <a:xfrm>
            <a:off x="1214755" y="1567815"/>
            <a:ext cx="6786245" cy="4669155"/>
            <a:chOff x="1214755" y="1567815"/>
            <a:chExt cx="6786245" cy="4669155"/>
          </a:xfrm>
        </p:grpSpPr>
        <p:grpSp>
          <p:nvGrpSpPr>
            <p:cNvPr id="15" name="Group 4"/>
            <p:cNvGrpSpPr>
              <a:extLst>
                <a:ext uri="smNativeData">
                  <pr:smNativeData xmlns:pr="smNativeData" xmlns:p14="http://schemas.microsoft.com/office/powerpoint/2010/main" xmlns="" val="SMDATA_7_bZnJWxMAAAAlAAAAAQAAAA8BAAAAkAAAAEgAAACQAAAASAAAAAAAAAAAAAAAAAAAABcAAAAUAAAAAAAAAAAAAAD/fwAA/38AAAAAAAAJAAAABAAAAAVnBIEMAAAAEAAAAAAAAAAAAAAAAAAAAAAAAAAfAAAAVAAAAAAAAAAAAAAAAAAAAAAAAAAAAAAAAAAAAAAAAAAAAAAAAAAAAAAAAAAAAAAAAAAAAAAAAAAAAAAAAAAAAAAAAAAAAAAAAAAAAAAAAAAAAAAAAAAAACEAAAAYAAAAFAAAAHkHAACRHgAAqREAAF4mAAAAAAAAJgAAAAgAAAD/////AAAAAA=="/>
                </a:ext>
              </a:extLst>
            </p:cNvGrpSpPr>
            <p:nvPr/>
          </p:nvGrpSpPr>
          <p:grpSpPr>
            <a:xfrm>
              <a:off x="1214755" y="4968875"/>
              <a:ext cx="1656080" cy="1268095"/>
              <a:chOff x="1214755" y="4968875"/>
              <a:chExt cx="1656080" cy="1268095"/>
            </a:xfrm>
          </p:grpSpPr>
          <p:grpSp>
            <p:nvGrpSpPr>
              <p:cNvPr id="17" name="Group 2"/>
              <p:cNvGrpSpPr>
                <a:extLst>
                  <a:ext uri="smNativeData">
                    <pr:smNativeData xmlns:pr="smNativeData" xmlns:p14="http://schemas.microsoft.com/office/powerpoint/2010/main" xmlns="" val="SMDATA_7_bZnJWxMAAAAlAAAAAQAAAC8BAAAAkAAAAEgAAACQAAAASAAAAAAAAAAAAAAAAAAAABcAAAAUAAAAAAAAAAAAAAD/fwAA/38AAAAAAAAJAAAABAAAAAAAAAAMAAAAEAAAAAAAAAAAAAAAAAAAAAAAAAAfAAAAVAAAAAAAAAAAAAAAAAAAAAAAAAAAAAAAAAAAAAAAAAAAAAAAAAAAAAAAAAAAAAAAAAAAAAAAAAAAAAAAAAAAAAAAAAAAAAAAAAAAAAAAAAAAAAAAAAAAACEAAAAYAAAAFAAAAAEJAACRHgAAEBAAAMQkAAAAAAAAJgAAAAgAAAD/////AAAAAA=="/>
                  </a:ext>
                </a:extLst>
              </p:cNvGrpSpPr>
              <p:nvPr/>
            </p:nvGrpSpPr>
            <p:grpSpPr>
              <a:xfrm>
                <a:off x="1463675" y="4968875"/>
                <a:ext cx="1147445" cy="1007745"/>
                <a:chOff x="1463675" y="4968875"/>
                <a:chExt cx="1147445" cy="1007745"/>
              </a:xfrm>
            </p:grpSpPr>
            <p:pic>
              <p:nvPicPr>
                <p:cNvPr id="19" name="Picture 2" descr="E:\Documents\NOOS\Utils\AMac.png"/>
                <p:cNvPicPr>
                  <a:picLocks noChangeAspect="1"/>
                  <a:extLst>
                    <a:ext uri="smNativeData">
                      <pr:smNativeData xmlns:pr="smNativeData" xmlns:p14="http://schemas.microsoft.com/office/powerpoint/2010/main" xmlns="" val="SMDATA_15_bZnJWx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AQkAAJEeAAAQEAAAxCQAAAAAAAAmAAAACAAAAP//////////"/>
                    </a:ext>
                  </a:extLst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463675" y="4968875"/>
                  <a:ext cx="1147445" cy="100774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</p:pic>
            <p:pic>
              <p:nvPicPr>
                <p:cNvPr id="18" name="Picture 3" descr="E:\Documents\NOOS\Utils\PotentialPage_Short.png"/>
                <p:cNvPicPr>
                  <a:picLocks noChangeAspect="1"/>
                  <a:extLst>
                    <a:ext uri="smNativeData">
                      <pr:smNativeData xmlns:pr="smNativeData" xmlns:p14="http://schemas.microsoft.com/office/powerpoint/2010/main" xmlns="" val="SMDATA_15_bZnJWx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0AI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3wkAAD8fAABDDwAAaiIAAAAAAAAmAAAACAAAAP//////////"/>
                    </a:ext>
                  </a:extLst>
                </p:cNvPicPr>
                <p:nvPr/>
              </p:nvPicPr>
              <p:blipFill>
                <a:blip r:embed="rId3"/>
                <a:srcRect b="7200"/>
                <a:stretch>
                  <a:fillRect/>
                </a:stretch>
              </p:blipFill>
              <p:spPr>
                <a:xfrm>
                  <a:off x="1604645" y="5079365"/>
                  <a:ext cx="876300" cy="51498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</p:pic>
          </p:grpSp>
          <p:sp>
            <p:nvSpPr>
              <p:cNvPr id="16" name="TextBox 9"/>
              <p:cNvSpPr>
                <a:extLst>
                  <a:ext uri="smNativeData">
                    <pr:smNativeData xmlns:pr="smNativeData" xmlns:p14="http://schemas.microsoft.com/office/powerpoint/2010/main" xmlns="" val="SMDATA_13_bZnJWxMAAAAlAAAAZAAAAE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B5BwAAGSQAAKkRAABeJgAAACAAACYAAAAIAAAA//////////8="/>
                  </a:ext>
                </a:extLst>
              </p:cNvSpPr>
              <p:nvPr/>
            </p:nvSpPr>
            <p:spPr>
              <a:xfrm>
                <a:off x="1214755" y="5868035"/>
                <a:ext cx="1656080" cy="36893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vert="horz" wrap="square" lIns="91440" tIns="45720" rIns="91440" bIns="45720" numCol="1" anchor="t"/>
              <a:lstStyle/>
              <a:p>
                <a:pPr algn="ctr">
                  <a:defRPr lang="en-US"/>
                </a:pPr>
                <a:r>
                  <a:t>Web access</a:t>
                </a:r>
              </a:p>
            </p:txBody>
          </p:sp>
        </p:grpSp>
        <p:grpSp>
          <p:nvGrpSpPr>
            <p:cNvPr id="12" name="Group 5"/>
            <p:cNvGrpSpPr>
              <a:extLst>
                <a:ext uri="smNativeData">
                  <pr:smNativeData xmlns:pr="smNativeData" xmlns:p14="http://schemas.microsoft.com/office/powerpoint/2010/main" xmlns="" val="SMDATA_7_bZnJWxMAAAAlAAAAAQAAAA8BAAAAkAAAAEgAAACQAAAASAAAAAAAAAAAAAAAAAAAABcAAAAUAAAAAAAAAAAAAAD/fwAA/38AAAAAAAAJAAAABAAAAAAAAAAMAAAAEAAAAAAAAAAAAAAAAAAAAAAAAAAfAAAAVAAAAAAAAAAAAAAAAAAAAAAAAAAAAAAAAAAAAAAAAAAAAAAAAAAAAAAAAAAAAAAAAAAAAAAAAAAAAAAAAAAAAAAAAAAAAAAAAAAAAAAAAAAAAAAAAAAAACEAAAAYAAAAFAAAAEAbAABJGQAA+yUAABAhAAAAAAAAJgAAAAgAAAD/////AAAAAA=="/>
                </a:ext>
              </a:extLst>
            </p:cNvGrpSpPr>
            <p:nvPr/>
          </p:nvGrpSpPr>
          <p:grpSpPr>
            <a:xfrm>
              <a:off x="4429760" y="4110355"/>
              <a:ext cx="1744345" cy="1264285"/>
              <a:chOff x="4429760" y="4110355"/>
              <a:chExt cx="1744345" cy="1264285"/>
            </a:xfrm>
          </p:grpSpPr>
          <p:pic>
            <p:nvPicPr>
              <p:cNvPr id="14" name="Picture 4" descr="E:\Documents\NOOS\Utils\Server.jpeg"/>
              <p:cNvPicPr>
                <a:picLocks noChangeAspect="1"/>
                <a:extLst>
                  <a:ext uri="smNativeData">
                    <pr:smNativeData xmlns:pr="smNativeData" xmlns:p14="http://schemas.microsoft.com/office/powerpoint/2010/main" xmlns="" val="SMDATA_15_bZnJWx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BgfoQE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Yh0AAEkZAADZIwAAQSAAAAAAAAAmAAAACAAAAP//////////"/>
                  </a:ext>
                </a:extLst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776470" y="4110355"/>
                <a:ext cx="1050925" cy="113284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</p:pic>
          <p:sp>
            <p:nvSpPr>
              <p:cNvPr id="13" name="TextBox 3"/>
              <p:cNvSpPr>
                <a:extLst>
                  <a:ext uri="smNativeData">
                    <pr:smNativeData xmlns:pr="smNativeData" xmlns:p14="http://schemas.microsoft.com/office/powerpoint/2010/main" xmlns="" val="SMDATA_13_bZnJWxMAAAAlAAAAZAAAAE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BAGwAAyx4AAPslAAAQIQAAACAAACYAAAAIAAAA//////////8="/>
                  </a:ext>
                </a:extLst>
              </p:cNvSpPr>
              <p:nvPr/>
            </p:nvSpPr>
            <p:spPr>
              <a:xfrm>
                <a:off x="4429760" y="5005705"/>
                <a:ext cx="1744345" cy="36893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vert="horz" wrap="square" lIns="91440" tIns="45720" rIns="91440" bIns="45720" numCol="1" anchor="t"/>
              <a:lstStyle/>
              <a:p>
                <a:pPr algn="ctr">
                  <a:defRPr lang="en-US"/>
                </a:pPr>
                <a:r>
                  <a:t>Central server</a:t>
                </a:r>
              </a:p>
            </p:txBody>
          </p:sp>
        </p:grpSp>
        <p:grpSp>
          <p:nvGrpSpPr>
            <p:cNvPr id="9" name="Group 7"/>
            <p:cNvGrpSpPr>
              <a:extLst>
                <a:ext uri="smNativeData">
                  <pr:smNativeData xmlns:pr="smNativeData" xmlns:p14="http://schemas.microsoft.com/office/powerpoint/2010/main" xmlns="" val="SMDATA_7_bZnJWxMAAAAlAAAAAQAAAA8BAAAAkAAAAEgAAACQAAAASAAAAAAAAAAAAAAAAAAAABcAAAAUAAAAAAAAAAAAAAD/fwAA/38AAAAAAAAJAAAABAAAAAAAAAAMAAAAEAAAAAAAAAAAAAAAAAAAAAAAAAAfAAAAVAAAAAAAAAAAAAAAAAAAAAAAAAAAAAAAAAAAAAAAAAAAAAAAAAAAAAAAAAAAAAAAAAAAAAAAAAAAAAAAAAAAAAAAAAAAAAAAAAAAAAAAAAAAAAAAAAAAACEAAAAYAAAAFAAAAAEJAAAUEAAALhMAAKUYAAAAAAAAJgAAAAgAAAD/////AAAAAA=="/>
                </a:ext>
              </a:extLst>
            </p:cNvGrpSpPr>
            <p:nvPr/>
          </p:nvGrpSpPr>
          <p:grpSpPr>
            <a:xfrm>
              <a:off x="1463675" y="2613660"/>
              <a:ext cx="1654175" cy="1392555"/>
              <a:chOff x="1463675" y="2613660"/>
              <a:chExt cx="1654175" cy="1392555"/>
            </a:xfrm>
          </p:grpSpPr>
          <p:pic>
            <p:nvPicPr>
              <p:cNvPr id="11" name="Picture 6" descr="E:\Documents\NOOS\Utils\control2.jpg"/>
              <p:cNvPicPr>
                <a:picLocks noChangeAspect="1"/>
                <a:extLst>
                  <a:ext uri="smNativeData">
                    <pr:smNativeData xmlns:pr="smNativeData" xmlns:p14="http://schemas.microsoft.com/office/powerpoint/2010/main" xmlns="" val="SMDATA_15_bZnJWx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3wkAABQQAABTEQAArBUAAAAAAAAmAAAACAAAAP//////////"/>
                  </a:ext>
                </a:extLst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604645" y="2613660"/>
                <a:ext cx="1211580" cy="90932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</p:pic>
          <p:sp>
            <p:nvSpPr>
              <p:cNvPr id="10" name="TextBox 6"/>
              <p:cNvSpPr>
                <a:extLst>
                  <a:ext uri="smNativeData">
                    <pr:smNativeData xmlns:pr="smNativeData" xmlns:p14="http://schemas.microsoft.com/office/powerpoint/2010/main" xmlns="" val="SMDATA_13_bZnJWxMAAAAlAAAAZAAAAE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ABCQAAqxQAAC4TAAClGAAAACAAACYAAAAIAAAA//////////8="/>
                  </a:ext>
                </a:extLst>
              </p:cNvSpPr>
              <p:nvPr/>
            </p:nvSpPr>
            <p:spPr>
              <a:xfrm>
                <a:off x="1463675" y="3359785"/>
                <a:ext cx="1654175" cy="64643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vert="horz" wrap="square" lIns="91440" tIns="45720" rIns="91440" bIns="45720" numCol="1" anchor="t"/>
              <a:lstStyle/>
              <a:p>
                <a:pPr algn="ctr">
                  <a:defRPr lang="en-US"/>
                </a:pPr>
                <a:r>
                  <a:rPr lang="en-US" b="1"/>
                  <a:t>RBINS – MFC</a:t>
                </a:r>
              </a:p>
              <a:p>
                <a:pPr algn="ctr">
                  <a:defRPr lang="en-US"/>
                </a:pPr>
                <a:r>
                  <a:t>Oserit</a:t>
                </a:r>
              </a:p>
            </p:txBody>
          </p:sp>
        </p:grpSp>
        <p:grpSp>
          <p:nvGrpSpPr>
            <p:cNvPr id="6" name="Group 10"/>
            <p:cNvGrpSpPr>
              <a:extLst>
                <a:ext uri="smNativeData">
                  <pr:smNativeData xmlns:pr="smNativeData" xmlns:p14="http://schemas.microsoft.com/office/powerpoint/2010/main" xmlns="" val="SMDATA_7_bZnJWxMAAAAlAAAAAQAAAA8BAAAAkAAAAEgAAACQAAAASAAAAAAAAAAAAAAAAAAAABcAAAAUAAAAAAAAAAAAAAD/fwAA/38AAAAAAAAJAAAABAAAAAAAAAAMAAAAEAAAAAAAAAAAAAAAAAAAAAAAAAAfAAAAVAAAAAAAAAAAAAAAAAAAAAAAAAAAAAAAAAAAAAAAAAAAAAAAAAAAAAAAAAAAAAAAAAAAAAAAAAAAAAAAAAAAAAAAAAAAAAAAAAAAAAAAAAAAAAAAAAAAACEAAAAYAAAAFAAAAPkhAABhDwAAODEAANgXAAAAAAAAJgAAAAgAAAD/////AAAAAA=="/>
                </a:ext>
              </a:extLst>
            </p:cNvGrpSpPr>
            <p:nvPr/>
          </p:nvGrpSpPr>
          <p:grpSpPr>
            <a:xfrm>
              <a:off x="5522595" y="2499995"/>
              <a:ext cx="2478405" cy="1376045"/>
              <a:chOff x="5522595" y="2499995"/>
              <a:chExt cx="2478405" cy="1376045"/>
            </a:xfrm>
          </p:grpSpPr>
          <p:pic>
            <p:nvPicPr>
              <p:cNvPr id="8" name="Picture 5" descr="E:\Documents\NOOS\Utils\control.jpg"/>
              <p:cNvPicPr>
                <a:picLocks noChangeAspect="1"/>
                <a:extLst>
                  <a:ext uri="smNativeData">
                    <pr:smNativeData xmlns:pr="smNativeData" xmlns:p14="http://schemas.microsoft.com/office/powerpoint/2010/main" xmlns="" val="SMDATA_15_bZnJWx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ELLAH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8yQAAGEPAAA+LgAABxQAAAAAAAAmAAAACAAAAP//////////"/>
                  </a:ext>
                </a:extLst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006465" y="2499995"/>
                <a:ext cx="1510665" cy="75565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</p:pic>
          <p:sp>
            <p:nvSpPr>
              <p:cNvPr id="7" name="TextBox 17"/>
              <p:cNvSpPr>
                <a:extLst>
                  <a:ext uri="smNativeData">
                    <pr:smNativeData xmlns:pr="smNativeData" xmlns:p14="http://schemas.microsoft.com/office/powerpoint/2010/main" xmlns="" val="SMDATA_13_bZnJWxMAAAAlAAAAZAAAAE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LIuAQE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D5IQAA3hMAADgxAADYFwAAACAAACYAAAAIAAAA//////////8="/>
                  </a:ext>
                </a:extLst>
              </p:cNvSpPr>
              <p:nvPr/>
            </p:nvSpPr>
            <p:spPr>
              <a:xfrm>
                <a:off x="5522595" y="3229610"/>
                <a:ext cx="2478405" cy="64643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vert="horz" wrap="square" lIns="91440" tIns="45720" rIns="91440" bIns="45720" numCol="1" anchor="t"/>
              <a:lstStyle/>
              <a:p>
                <a:pPr algn="ctr">
                  <a:defRPr lang="en-US"/>
                </a:pPr>
                <a:r>
                  <a:rPr lang="en-US" b="1"/>
                  <a:t>Meteorologisk institutt</a:t>
                </a:r>
              </a:p>
              <a:p>
                <a:pPr algn="ctr">
                  <a:defRPr lang="en-US"/>
                </a:pPr>
                <a:r>
                  <a:t>OpenDrift</a:t>
                </a:r>
              </a:p>
            </p:txBody>
          </p:sp>
        </p:grpSp>
        <p:grpSp>
          <p:nvGrpSpPr>
            <p:cNvPr id="3" name="Group 8"/>
            <p:cNvGrpSpPr>
              <a:extLst>
                <a:ext uri="smNativeData">
                  <pr:smNativeData xmlns:pr="smNativeData" xmlns:p14="http://schemas.microsoft.com/office/powerpoint/2010/main" xmlns="" val="SMDATA_7_bZnJWxMAAAAlAAAAAQAAAA8BAAAAkAAAAEgAAACQAAAASAAAAAAAAAAAAAAAAAAAABcAAAAUAAAAAAAAAAAAAAD/fwAA/38AAAAAAAAJAAAABAAAAEcssgEMAAAAEAAAAAAAAAAAAAAAAAAAAAAAAAAfAAAAVAAAAAAAAAAAAAAAAAAAAAAAAAAAAAAAAAAAAAAAAAAAAAAAAAAAAAAAAAAAAAAAAAAAAAAAAAAAAAAAAAAAAAAAAAAAAAAAAAAAAAAAAAAAAAAAAAAAACEAAAAYAAAAFAAAABwVAAClCQAADCIAADETAAAAAAAAJgAAAAgAAAD/////AAAAAA=="/>
                </a:ext>
              </a:extLst>
            </p:cNvGrpSpPr>
            <p:nvPr/>
          </p:nvGrpSpPr>
          <p:grpSpPr>
            <a:xfrm>
              <a:off x="3431540" y="1567815"/>
              <a:ext cx="2103120" cy="1551940"/>
              <a:chOff x="3431540" y="1567815"/>
              <a:chExt cx="2103120" cy="1551940"/>
            </a:xfrm>
          </p:grpSpPr>
          <p:pic>
            <p:nvPicPr>
              <p:cNvPr id="5" name="Picture 9" descr="Afbeeldingsresultaat voor control desk">
                <a:hlinkClick r:id="rId7"/>
              </p:cNvPr>
              <p:cNvPicPr>
                <a:picLocks noChangeAspect="1"/>
                <a:extLst>
                  <a:ext uri="smNativeData">
                    <pr:smNativeData xmlns:pr="smNativeData" xmlns:p14="http://schemas.microsoft.com/office/powerpoint/2010/main" xmlns="" val="SMDATA_15_bZnJWx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MoGAAAAAAAArAgAAAAAAABkAAAAZAAAAAAAAAAjAAAABAAAAGQAAAAXAAAAFAAAAAAAAAAAAAAA/38AAP9/AAAAAAAACQAAAAQAAAAEAAAA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HBUAAKUJAAA2HwAAwA8AAAAAAAAmAAAACAAAAP//////////"/>
                  </a:ext>
                </a:extLst>
              </p:cNvPicPr>
              <p:nvPr/>
            </p:nvPicPr>
            <p:blipFill>
              <a:blip r:embed="rId8"/>
              <a:srcRect t="17380" b="22200"/>
              <a:stretch>
                <a:fillRect/>
              </a:stretch>
            </p:blipFill>
            <p:spPr>
              <a:xfrm>
                <a:off x="3431540" y="1567815"/>
                <a:ext cx="1642110" cy="99250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</p:pic>
          <p:sp>
            <p:nvSpPr>
              <p:cNvPr id="4" name="TextBox 16"/>
              <p:cNvSpPr>
                <a:extLst>
                  <a:ext uri="smNativeData">
                    <pr:smNativeData xmlns:pr="smNativeData" xmlns:p14="http://schemas.microsoft.com/office/powerpoint/2010/main" xmlns="" val="SMDATA_13_bZnJWxMAAAAlAAAAZAAAAE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C0FwAANw8AAAwiAAAxEwAAACAAACYAAAAIAAAA//////////8="/>
                  </a:ext>
                </a:extLst>
              </p:cNvSpPr>
              <p:nvPr/>
            </p:nvSpPr>
            <p:spPr>
              <a:xfrm>
                <a:off x="3853180" y="2473325"/>
                <a:ext cx="1681480" cy="64643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vert="horz" wrap="square" lIns="91440" tIns="45720" rIns="91440" bIns="45720" numCol="1" anchor="t"/>
              <a:lstStyle/>
              <a:p>
                <a:pPr algn="ctr">
                  <a:defRPr lang="en-US"/>
                </a:pPr>
                <a:r>
                  <a:rPr lang="en-US" b="1"/>
                  <a:t>Meteo France</a:t>
                </a:r>
              </a:p>
              <a:p>
                <a:pPr algn="ctr">
                  <a:defRPr lang="en-US"/>
                </a:pPr>
                <a:r>
                  <a:t>MOTHY</a:t>
                </a:r>
              </a:p>
            </p:txBody>
          </p:sp>
        </p:grpSp>
      </p:grpSp>
      <p:sp>
        <p:nvSpPr>
          <p:cNvPr id="20" name="TextBox 12"/>
          <p:cNvSpPr>
            <a:extLst>
              <a:ext uri="smNativeData">
                <pr:smNativeData xmlns:pr="smNativeData" xmlns:p14="http://schemas.microsoft.com/office/powerpoint/2010/main" xmlns="" val="SMDATA_13_bZnJWxMAAAAlAAAAZAAAAE0AAAAAgwAAAEEAAACDAAAAQQ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DfCQAAlQAAAHAuAADYAwAAECAAACYAAAAIAAAA//////////8="/>
              </a:ext>
            </a:extLst>
          </p:cNvSpPr>
          <p:nvPr/>
        </p:nvSpPr>
        <p:spPr>
          <a:xfrm>
            <a:off x="1604645" y="94615"/>
            <a:ext cx="5944235" cy="5302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83185" tIns="41275" rIns="83185" bIns="41275" numCol="1" anchor="t"/>
          <a:lstStyle/>
          <a:p>
            <a:pPr algn="ctr">
              <a:defRPr lang="en-US"/>
            </a:pPr>
            <a:r>
              <a:rPr lang="en-US" sz="2900"/>
              <a:t>6. Results distribution</a:t>
            </a:r>
          </a:p>
        </p:txBody>
      </p:sp>
      <p:sp>
        <p:nvSpPr>
          <p:cNvPr id="21" name="Freeform 19"/>
          <p:cNvSpPr>
            <a:extLst>
              <a:ext uri="smNativeData">
                <pr:smNativeData xmlns:pr="smNativeData" xmlns:p14="http://schemas.microsoft.com/office/powerpoint/2010/main" xmlns="" val="SMDATA_13_bZnJWxMAAAAlAAAACwAAAA0AAAAAgwAAAEEAAACDAAAAQQ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BAAAAAAAAADtgjAAoAAAAAQAAABQAAAAUAAAAFAAAAAEAAAAC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K47CAAMAAAAEAAAAAAAAAAAAAAAAAAAAAAAAAAeAAAAaAAAAAAAAAAAAAAAAAAAAAAAAAAAAAAAECcAABAnAAAAAAAAAAAAAAAAAAAAAAAAAAAAAAAAAAAAAAAAAAAAABQAAAAAAAAAwMD/AAAAAABkAAAAMgAAAAAAAABkAAAAAAAAAH9/fwAKAAAAHwAAAFQAAABPgb0FAAAAAQAAAAAAAAAAAAAAAAAAAAAAAAAAAAAAAAAAAAAAAAAAO2CMAH9/fwAAAAADzMzMAMDA/wB/f38AAAAAAAAAAAAAAAAAAAAAAAAAAAAhAAAAGAAAABQAAAA1EAAARB0AAB0dAADXIAAAEAAAACYAAAAIAAAA//////////8="/>
              </a:ext>
            </a:extLst>
          </p:cNvSpPr>
          <p:nvPr/>
        </p:nvSpPr>
        <p:spPr>
          <a:xfrm>
            <a:off x="2634615" y="4757420"/>
            <a:ext cx="2098040" cy="581025"/>
          </a:xfrm>
          <a:custGeom>
            <a:avLst/>
            <a:gdLst/>
            <a:ahLst/>
            <a:cxnLst/>
            <a:rect l="0" t="0" r="2098040" b="581025"/>
            <a:pathLst>
              <a:path w="2098040" h="581025">
                <a:moveTo>
                  <a:pt x="0" y="561368"/>
                </a:moveTo>
                <a:cubicBezTo>
                  <a:pt x="361871" y="583741"/>
                  <a:pt x="723743" y="606114"/>
                  <a:pt x="1073416" y="512553"/>
                </a:cubicBezTo>
                <a:cubicBezTo>
                  <a:pt x="1423089" y="418992"/>
                  <a:pt x="1760564" y="209496"/>
                  <a:pt x="2098040" y="0"/>
                </a:cubicBezTo>
              </a:path>
            </a:pathLst>
          </a:custGeom>
          <a:noFill/>
          <a:ln w="25400" cap="flat" cmpd="sng" algn="ctr">
            <a:solidFill>
              <a:srgbClr val="3B608C"/>
            </a:solidFill>
            <a:prstDash val="solid"/>
            <a:headEnd type="triangle" w="med" len="med"/>
            <a:tailEnd type="none"/>
          </a:ln>
          <a:effectLst/>
        </p:spPr>
        <p:txBody>
          <a:bodyPr vert="horz" wrap="square" lIns="83185" tIns="41275" rIns="83185" bIns="41275" numCol="1" anchor="ctr"/>
          <a:lstStyle/>
          <a:p>
            <a:pPr algn="ctr">
              <a:defRPr lang="en-US">
                <a:solidFill>
                  <a:srgbClr val="FFFFFF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endParaRPr/>
          </a:p>
        </p:txBody>
      </p:sp>
      <p:sp>
        <p:nvSpPr>
          <p:cNvPr id="22" name="TextBox 23"/>
          <p:cNvSpPr>
            <a:extLst>
              <a:ext uri="smNativeData">
                <pr:smNativeData xmlns:pr="smNativeData" xmlns:p14="http://schemas.microsoft.com/office/powerpoint/2010/main" xmlns="" val="SMDATA_13_bZnJWxMAAAAlAAAAZAAAAE0AAAAAgwAAAEEAAACDAAAAQQ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EUAAAA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CoBgAA2AMAAFMzAADEBwAAECAAACYAAAAIAAAA//////////8="/>
              </a:ext>
            </a:extLst>
          </p:cNvSpPr>
          <p:nvPr/>
        </p:nvSpPr>
        <p:spPr>
          <a:xfrm>
            <a:off x="1082040" y="624840"/>
            <a:ext cx="7261225" cy="63754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83185" tIns="41275" rIns="83185" bIns="41275" numCol="1" anchor="t"/>
          <a:lstStyle/>
          <a:p>
            <a:pPr algn="ctr">
              <a:defRPr lang="en-US"/>
            </a:pPr>
            <a:r>
              <a:t>The central server distributes the results and the ensemble analysis to all parties.</a:t>
            </a:r>
          </a:p>
        </p:txBody>
      </p:sp>
      <p:sp>
        <p:nvSpPr>
          <p:cNvPr id="23" name="Freeform 29"/>
          <p:cNvSpPr>
            <a:extLst>
              <a:ext uri="smNativeData">
                <pr:smNativeData xmlns:pr="smNativeData" xmlns:p14="http://schemas.microsoft.com/office/powerpoint/2010/main" xmlns="" val="SMDATA_13_bZnJWxMAAAAlAAAACwAAAA0AAAAAgwAAAEEAAACDAAAAQQ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BAAAAAAAAADtgjAAoAAAAAQAAABQAAAAUAAAAFAAAAAEAAAAC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BPgb0FAAAAAQAAAAAAAAAAAAAAAAAAAAAAAAAAAAAAAAAAAAAAAAAAO2CMAH9/fwAAAAADzMzMAMDA/wB/f38AAAAAAAAAAAAAAAAAAAAAAAAAAAAhAAAAGAAAABQAAAAPEwAA0BYAAL0cAACKGwAAEAAAACYAAAAIAAAA//////////8="/>
              </a:ext>
            </a:extLst>
          </p:cNvSpPr>
          <p:nvPr/>
        </p:nvSpPr>
        <p:spPr>
          <a:xfrm>
            <a:off x="3098165" y="3708400"/>
            <a:ext cx="1573530" cy="768350"/>
          </a:xfrm>
          <a:custGeom>
            <a:avLst/>
            <a:gdLst/>
            <a:ahLst/>
            <a:cxnLst/>
            <a:rect l="0" t="0" r="1573530" b="768350"/>
            <a:pathLst>
              <a:path w="1573530" h="768350">
                <a:moveTo>
                  <a:pt x="0" y="0"/>
                </a:moveTo>
                <a:cubicBezTo>
                  <a:pt x="173820" y="137205"/>
                  <a:pt x="347640" y="274411"/>
                  <a:pt x="609895" y="402469"/>
                </a:cubicBezTo>
                <a:cubicBezTo>
                  <a:pt x="872150" y="530527"/>
                  <a:pt x="1222840" y="649439"/>
                  <a:pt x="1573530" y="768350"/>
                </a:cubicBezTo>
              </a:path>
            </a:pathLst>
          </a:custGeom>
          <a:noFill/>
          <a:ln w="25400" cap="flat" cmpd="sng" algn="ctr">
            <a:solidFill>
              <a:srgbClr val="3B608C"/>
            </a:solidFill>
            <a:prstDash val="solid"/>
            <a:headEnd type="triangle" w="med" len="med"/>
            <a:tailEnd type="none"/>
          </a:ln>
          <a:effectLst/>
        </p:spPr>
        <p:txBody>
          <a:bodyPr vert="horz" wrap="square" lIns="83185" tIns="41275" rIns="83185" bIns="41275" numCol="1" anchor="ctr"/>
          <a:lstStyle/>
          <a:p>
            <a:pPr algn="ctr">
              <a:defRPr lang="en-US">
                <a:solidFill>
                  <a:srgbClr val="FFFFFF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endParaRPr/>
          </a:p>
        </p:txBody>
      </p:sp>
      <p:sp>
        <p:nvSpPr>
          <p:cNvPr id="24" name="Freeform 30"/>
          <p:cNvSpPr>
            <a:extLst>
              <a:ext uri="smNativeData">
                <pr:smNativeData xmlns:pr="smNativeData" xmlns:p14="http://schemas.microsoft.com/office/powerpoint/2010/main" xmlns="" val="SMDATA_13_bZnJWxMAAAAlAAAACwAAAA0AAAAAgwAAAEEAAACDAAAAQQ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BAAAAAAAAADtgjAAoAAAAAQAAABQAAAAUAAAAFAAAAAEAAAAC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BPgb0FAAAAAQAAAAAAAAAAAAAAAAAAAAAAAAAAAAAAAAAAAAAAAAAAO2CMAH9/fwAAAAADzMzMAMDA/wB/f38AAAAAAAAAAAAAAAAAAAAAAAAAAAAhAAAAGAAAABQAAAD9HAAA/BIAABceAACEGQAAEAAAACYAAAAIAAAA//////////8="/>
              </a:ext>
            </a:extLst>
          </p:cNvSpPr>
          <p:nvPr/>
        </p:nvSpPr>
        <p:spPr>
          <a:xfrm>
            <a:off x="4712335" y="3086100"/>
            <a:ext cx="179070" cy="1061720"/>
          </a:xfrm>
          <a:custGeom>
            <a:avLst/>
            <a:gdLst/>
            <a:ahLst/>
            <a:cxnLst/>
            <a:rect l="0" t="0" r="179070" b="1061720"/>
            <a:pathLst>
              <a:path w="179070" h="1061720">
                <a:moveTo>
                  <a:pt x="44566" y="0"/>
                </a:moveTo>
                <a:cubicBezTo>
                  <a:pt x="15016" y="259328"/>
                  <a:pt x="-14534" y="518656"/>
                  <a:pt x="7883" y="695609"/>
                </a:cubicBezTo>
                <a:cubicBezTo>
                  <a:pt x="30300" y="872562"/>
                  <a:pt x="179070" y="1061720"/>
                  <a:pt x="179070" y="1061720"/>
                </a:cubicBezTo>
              </a:path>
            </a:pathLst>
          </a:custGeom>
          <a:noFill/>
          <a:ln w="25400" cap="flat" cmpd="sng" algn="ctr">
            <a:solidFill>
              <a:srgbClr val="3B608C"/>
            </a:solidFill>
            <a:prstDash val="solid"/>
            <a:headEnd type="triangle" w="med" len="med"/>
            <a:tailEnd type="none"/>
          </a:ln>
          <a:effectLst/>
        </p:spPr>
        <p:txBody>
          <a:bodyPr vert="horz" wrap="square" lIns="83185" tIns="41275" rIns="83185" bIns="41275" numCol="1" anchor="ctr"/>
          <a:lstStyle/>
          <a:p>
            <a:pPr algn="ctr">
              <a:defRPr lang="en-US">
                <a:solidFill>
                  <a:srgbClr val="FFFFFF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endParaRPr/>
          </a:p>
        </p:txBody>
      </p:sp>
      <p:sp>
        <p:nvSpPr>
          <p:cNvPr id="25" name="Freeform 31"/>
          <p:cNvSpPr>
            <a:extLst>
              <a:ext uri="smNativeData">
                <pr:smNativeData xmlns:pr="smNativeData" xmlns:p14="http://schemas.microsoft.com/office/powerpoint/2010/main" xmlns="" val="SMDATA_13_bZnJWxMAAAAlAAAACwAAAA0AAAAAgwAAAEEAAACDAAAAQQ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BAAAAAAAAADtgjAAoAAAAAQAAABQAAAAUAAAAFAAAAAEAAAAC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BPgb0FAAAAAQAAAAAAAAAAAAAAAAAAAAAAAAAAAAAAAAAAAAAAAAAAO2CMAH9/fwAAAAADzMzMAMDA/wB/f38AAAAAAAAAAAAAAAAAAAAAAAAAAAAhAAAAGAAAABQAAADZIwAA4RcAAOEoAACKGwAAEAAAACYAAAAIAAAA//////////8="/>
              </a:ext>
            </a:extLst>
          </p:cNvSpPr>
          <p:nvPr/>
        </p:nvSpPr>
        <p:spPr>
          <a:xfrm>
            <a:off x="5827395" y="3881755"/>
            <a:ext cx="817880" cy="594995"/>
          </a:xfrm>
          <a:custGeom>
            <a:avLst/>
            <a:gdLst/>
            <a:ahLst/>
            <a:cxnLst/>
            <a:rect l="0" t="0" r="817880" b="594995"/>
            <a:pathLst>
              <a:path w="817880" h="594995">
                <a:moveTo>
                  <a:pt x="817880" y="0"/>
                </a:moveTo>
                <a:cubicBezTo>
                  <a:pt x="704754" y="182233"/>
                  <a:pt x="591628" y="364466"/>
                  <a:pt x="455315" y="463632"/>
                </a:cubicBezTo>
                <a:cubicBezTo>
                  <a:pt x="319002" y="562797"/>
                  <a:pt x="159501" y="578896"/>
                  <a:pt x="0" y="594995"/>
                </a:cubicBezTo>
              </a:path>
            </a:pathLst>
          </a:custGeom>
          <a:noFill/>
          <a:ln w="25400" cap="flat" cmpd="sng" algn="ctr">
            <a:solidFill>
              <a:srgbClr val="3B608C"/>
            </a:solidFill>
            <a:prstDash val="solid"/>
            <a:headEnd type="triangle" w="med" len="med"/>
            <a:tailEnd type="none"/>
          </a:ln>
          <a:effectLst/>
        </p:spPr>
        <p:txBody>
          <a:bodyPr vert="horz" wrap="square" lIns="83185" tIns="41275" rIns="83185" bIns="41275" numCol="1" anchor="ctr"/>
          <a:lstStyle/>
          <a:p>
            <a:pPr algn="ctr">
              <a:defRPr lang="en-US">
                <a:solidFill>
                  <a:srgbClr val="FFFFFF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endParaRPr/>
          </a:p>
        </p:txBody>
      </p:sp>
      <p:grpSp>
        <p:nvGrpSpPr>
          <p:cNvPr id="26" name="Group 22"/>
          <p:cNvGrpSpPr>
            <a:extLst>
              <a:ext uri="smNativeData">
                <pr:smNativeData xmlns:pr="smNativeData" xmlns:p14="http://schemas.microsoft.com/office/powerpoint/2010/main" xmlns="" val="SMDATA_7_bZnJWxMAAAAlAAAAAQAAAA8BAAAAkAAAAEgAAACQAAAASAAAAAAAAAAAAAAAAAAAABcAAAAUAAAAAAAAAAAAAAD/fwAA/38AAAAAAAAJAAAABAAAAAAAAAAMAAAAEAAAAAAAAAAAAAAAAAAAAAAAAAAfAAAAVAAAAAAAAAAAAAAAAAAAAAAAAAAAAAAAAAAAAAAAAAAAAAAAAAAAAAAAAAAAAAAAAAAAAAAAAAAAAAAAAAAAAAAAAAAAAAAAAAAAAAAAAAAAAAAAAAAAACEAAAAYAAAAFAAAAJUqAAD6GgAAVjcAAKgoAAAQAAAAJgAAAAgAAAD/////AAAAAA=="/>
              </a:ext>
            </a:extLst>
          </p:cNvGrpSpPr>
          <p:nvPr/>
        </p:nvGrpSpPr>
        <p:grpSpPr>
          <a:xfrm>
            <a:off x="6922135" y="4385310"/>
            <a:ext cx="2073275" cy="2223770"/>
            <a:chOff x="6922135" y="4385310"/>
            <a:chExt cx="2073275" cy="2223770"/>
          </a:xfrm>
        </p:grpSpPr>
        <p:sp>
          <p:nvSpPr>
            <p:cNvPr id="35" name="Rectangle 20"/>
            <p:cNvSpPr>
              <a:extLst>
                <a:ext uri="smNativeData">
                  <pr:smNativeData xmlns:pr="smNativeData" xmlns:p14="http://schemas.microsoft.com/office/powerpoint/2010/main" xmlns="" val="SMDATA_13_bZnJWxMAAAAlAAAAZAAAAA0AAAAAkAAAAEgAAACQAAAASAAAAAAAAAABAAAAAAAAAAEAAABQAAAAAAAAAAAA4D8AAAAAAADgPwAAAAAAAOA/AAAAAAAA4D8AAAAAAADgPwAAAAAAAOA/AAAAAAAA4D8AAAAAAADgPwAAAAAAAOA/AAAAAAAA4D8CAAAAjAAAAAEAAAAAAAAAT4G9DP///wgAAAAAAAAAAAAAAAAAAAAAAAAAAAAAAAAAAAAAZAAAAAEAAABAAAAAAAAAAAAAAAAAAAAAAAAAAAAAAAAAAAAAAAAAAAAAAAAAAAAAAAAAAAAAAAAAAAAAAAAAAAAAAAAAAAAAAAAAAAAAAAAAAAAAAAAAAAAAAAAAAAAAFAAAADwAAAABAAAAAAAAADtgjAAo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Fclmz0MAAAAEAAAAAAAAAAAAAAAAAAAAAAAAAAeAAAAaAAAAAAAAAAAAAAAAAAAAAAAAAAAAAAAECcAABAnAAAAAAAAAAAAAAAAAAAAAAAAAAAAAAAAAAAAAAAAAAAAABQAAAAAAAAAwMD/AAAAAABkAAAAMgAAAAAAAABkAAAAAAAAAH9/fwAKAAAAHwAAAFQAAABPgb0FAAAAAQAAAAAAAAAAAAAAAAAAAAAAAAAAAAAAAAAAAAAAAAAAO2CMAH9/fwAAAAADzMzMAMDA/wB/f38AAAAAAAAAAAAAAAAAAAAAAAAAAAAhAAAAGAAAABQAAACVKgAA+hoAAFY3AACoKAAAAAAAACYAAAAIAAAA//////////8="/>
                </a:ext>
              </a:extLst>
            </p:cNvSpPr>
            <p:nvPr/>
          </p:nvSpPr>
          <p:spPr>
            <a:xfrm>
              <a:off x="6922135" y="4385310"/>
              <a:ext cx="2073275" cy="2223770"/>
            </a:xfrm>
            <a:prstGeom prst="rect">
              <a:avLst/>
            </a:prstGeom>
            <a:solidFill>
              <a:schemeClr val="accent1"/>
            </a:solidFill>
            <a:ln w="25400" cap="flat" cmpd="sng" algn="ctr">
              <a:solidFill>
                <a:srgbClr val="3B608C"/>
              </a:solidFill>
              <a:prstDash val="solid"/>
              <a:headEnd type="none"/>
              <a:tailEnd type="none"/>
            </a:ln>
            <a:effectLst/>
          </p:spPr>
          <p:txBody>
            <a:bodyPr vert="horz" wrap="square" lIns="91440" tIns="45720" rIns="91440" bIns="45720" numCol="1" anchor="ctr"/>
            <a:lstStyle/>
            <a:p>
              <a:pPr algn="ctr">
                <a:defRPr lang="en-US">
                  <a:solidFill>
                    <a:srgbClr val="FFFFFF"/>
                  </a:solidFill>
                  <a:latin typeface="Calibri" pitchFamily="2" charset="0"/>
                  <a:ea typeface="Calibri" pitchFamily="2" charset="0"/>
                  <a:cs typeface="Calibri" pitchFamily="2" charset="0"/>
                </a:defRPr>
              </a:pPr>
              <a:endParaRPr/>
            </a:p>
          </p:txBody>
        </p:sp>
        <p:grpSp>
          <p:nvGrpSpPr>
            <p:cNvPr id="28" name="Group 18"/>
            <p:cNvGrpSpPr>
              <a:extLst>
                <a:ext uri="smNativeData">
                  <pr:smNativeData xmlns:pr="smNativeData" xmlns:p14="http://schemas.microsoft.com/office/powerpoint/2010/main" xmlns="" val="SMDATA_7_bZnJWxMAAAAlAAAAAQAAAA8BAAAAkAAAAEgAAACQAAAASAAAAAAAAAAAAAAAAAAAABcAAAAUAAAAAAAAAAAAAAD/fwAA/38AAAAAAAAJAAAABAAAAAEAAAAMAAAAEAAAAAAAAAAAAAAAAAAAAAAAAAAfAAAAVAAAAAAAAAAAAAAAAAAAAAAAAAAAAAAAAAAAAAAAAAAAAAAAAAAAAAAAAAAAAAAAAAAAAAAAAAAAAAAAAAAAAAAAAAAAAAAAAAAAAAAAAAAAAAAAAAAAACEAAAAYAAAAFAAAAJgrAADeHQAAdDYAAB0oAAAAAAAAJgAAAAgAAAD/////AAAAAA=="/>
                </a:ext>
              </a:extLst>
            </p:cNvGrpSpPr>
            <p:nvPr/>
          </p:nvGrpSpPr>
          <p:grpSpPr>
            <a:xfrm>
              <a:off x="7086600" y="4855210"/>
              <a:ext cx="1765300" cy="1665605"/>
              <a:chOff x="7086600" y="4855210"/>
              <a:chExt cx="1765300" cy="1665605"/>
            </a:xfrm>
          </p:grpSpPr>
          <p:pic>
            <p:nvPicPr>
              <p:cNvPr id="34" name="Picture 4" descr="E:\Documents\NOOS\Utils\Maps.png"/>
              <p:cNvPicPr>
                <a:picLocks noChangeAspect="1"/>
                <a:extLst>
                  <a:ext uri="smNativeData">
                    <pr:smNativeData xmlns:pr="smNativeData" xmlns:p14="http://schemas.microsoft.com/office/powerpoint/2010/main" xmlns="" val="SMDATA_15_bZnJWx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CATEQG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6i0AAOMkAAB0NgAAHSgAAAAAAAAmAAAACAAAAP//////////"/>
                  </a:ext>
                </a:extLst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7463790" y="5996305"/>
                <a:ext cx="1388110" cy="52451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</p:pic>
          <p:grpSp>
            <p:nvGrpSpPr>
              <p:cNvPr id="30" name="Group 13"/>
              <p:cNvGrpSpPr>
                <a:extLst>
                  <a:ext uri="smNativeData">
                    <pr:smNativeData xmlns:pr="smNativeData" xmlns:p14="http://schemas.microsoft.com/office/powerpoint/2010/main" xmlns="" val="SMDATA_7_bZnJWxMAAAAlAAAAAQAAAA8BAAAAkAAAAEgAAACQAAAASAAAAAAAAAAAAAAAAAAAABcAAAAUAAAAAAAAAAAAAAD/fwAA/38AAAAAAAAJAAAABAAAAAEAAAAMAAAAEAAAAAAAAAAAAAAAAAAAAAAAAAAfAAAAVAAAAAAAAAAAAAAAAAAAAAAAAAAAAAAAAAAAAAAAAAAAAAAAAAAAAAAAAAAAAAAAAAAAAAAAAAAAAAAAAAAAAAAAAAAAAAAAAAAAAAAAAAAAAAAAAAAAACEAAAAYAAAAFAAAAO0tAADeHQAAxjUAABElAAAAAAAAJgAAAAgAAAD/////AAAAAA=="/>
                  </a:ext>
                </a:extLst>
              </p:cNvGrpSpPr>
              <p:nvPr/>
            </p:nvGrpSpPr>
            <p:grpSpPr>
              <a:xfrm>
                <a:off x="7465695" y="4855210"/>
                <a:ext cx="1275715" cy="1170305"/>
                <a:chOff x="7465695" y="4855210"/>
                <a:chExt cx="1275715" cy="1170305"/>
              </a:xfrm>
            </p:grpSpPr>
            <p:pic>
              <p:nvPicPr>
                <p:cNvPr id="33" name="Picture 2" descr="E:\Documents\NOOS\Utils\Oserit.png"/>
                <p:cNvPicPr>
                  <a:picLocks noChangeAspect="1"/>
                  <a:extLst>
                    <a:ext uri="smNativeData">
                      <pr:smNativeData xmlns:pr="smNativeData" xmlns:p14="http://schemas.microsoft.com/office/powerpoint/2010/main" xmlns="" val="SMDATA_15_bZnJWx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DPod/8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WTEAAN4dAADGNQAAJSEAAAAAAAAmAAAACAAAAP//////////"/>
                    </a:ext>
                  </a:extLst>
                </p:cNvPicPr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8021955" y="4855210"/>
                  <a:ext cx="719455" cy="53276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</p:pic>
            <p:pic>
              <p:nvPicPr>
                <p:cNvPr id="32" name="Picture 3" descr="E:\Documents\NOOS\Utils\noos_demo.png"/>
                <p:cNvPicPr>
                  <a:picLocks noChangeAspect="1"/>
                  <a:extLst>
                    <a:ext uri="smNativeData">
                      <pr:smNativeData xmlns:pr="smNativeData" xmlns:p14="http://schemas.microsoft.com/office/powerpoint/2010/main" xmlns="" val="SMDATA_15_bZnJWx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DS8AAIIfAABcMwAAqiMAAAAAAAAmAAAACAAAAP//////////"/>
                    </a:ext>
                  </a:extLst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7648575" y="5121910"/>
                  <a:ext cx="700405" cy="67564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</p:pic>
            <p:pic>
              <p:nvPicPr>
                <p:cNvPr id="31" name="Picture 5" descr="E:\Documents\NOOS\Utils\MetFrance.gif"/>
                <p:cNvPicPr>
                  <a:picLocks noChangeAspect="1"/>
                  <a:extLst>
                    <a:ext uri="smNativeData">
                      <pr:smNativeData xmlns:pr="smNativeData" xmlns:p14="http://schemas.microsoft.com/office/powerpoint/2010/main" xmlns="" val="SMDATA_15_bZnJWx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QPpMF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7S0AAJYhAAAuMwAAESUAAAAAAAAmAAAACAAAAP//////////"/>
                    </a:ext>
                  </a:extLst>
                </p:cNvPicPr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7465695" y="5459730"/>
                  <a:ext cx="854075" cy="56578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</p:pic>
          </p:grpSp>
          <p:pic>
            <p:nvPicPr>
              <p:cNvPr id="29" name="Picture 3" descr="E:\Documents\NOOS\Utils\Ensemble.png"/>
              <p:cNvPicPr>
                <a:picLocks noChangeAspect="1"/>
                <a:extLst>
                  <a:ext uri="smNativeData">
                    <pr:smNativeData xmlns:pr="smNativeData" xmlns:p14="http://schemas.microsoft.com/office/powerpoint/2010/main" xmlns="" val="SMDATA_15_bZnJWx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6kFSV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mCsAAEYjAAA8MAAAGycAAAAAAAAmAAAACAAAAP//////////"/>
                  </a:ext>
                </a:extLst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7086600" y="5734050"/>
                <a:ext cx="754380" cy="62293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</p:pic>
        </p:grpSp>
        <p:sp>
          <p:nvSpPr>
            <p:cNvPr id="27" name="TextBox 21"/>
            <p:cNvSpPr>
              <a:extLst>
                <a:ext uri="smNativeData">
                  <pr:smNativeData xmlns:pr="smNativeData" xmlns:p14="http://schemas.microsoft.com/office/powerpoint/2010/main" xmlns="" val="SMDATA_13_bZnJWxMAAAAlAAAAZAAAAE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JFF37k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DOKgAAORsAAKo1AAAsHwAAACAAACYAAAAIAAAA//////////8="/>
                </a:ext>
              </a:extLst>
            </p:cNvSpPr>
            <p:nvPr/>
          </p:nvSpPr>
          <p:spPr>
            <a:xfrm>
              <a:off x="6958330" y="4425315"/>
              <a:ext cx="1765300" cy="64198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vert="horz" wrap="square" lIns="91440" tIns="45720" rIns="91440" bIns="45720" numCol="1" anchor="t"/>
            <a:lstStyle/>
            <a:p>
              <a:pPr>
                <a:defRPr lang="en-US"/>
              </a:pPr>
              <a:r>
                <a:rPr lang="en-US">
                  <a:solidFill>
                    <a:schemeClr val="bg1"/>
                  </a:solidFill>
                </a:rPr>
                <a:t>Results and Analysis</a:t>
              </a:r>
            </a:p>
          </p:txBody>
        </p:sp>
      </p:grpSp>
      <p:grpSp>
        <p:nvGrpSpPr>
          <p:cNvPr id="36" name="Group 52"/>
          <p:cNvGrpSpPr>
            <a:extLst>
              <a:ext uri="smNativeData">
                <pr:smNativeData xmlns:pr="smNativeData" xmlns:p14="http://schemas.microsoft.com/office/powerpoint/2010/main" xmlns="" val="SMDATA_7_bZnJWxMAAAAlAAAAAQAAAC8BAAAAkAAAAEgAAACQAAAASAAAAAAAAAAAAAAAAAAAABcAAAAUAAAAAAAAAAAAAAD/fwAA/38AAAAAAAAJAAAABAAAABwAAAAMAAAAEAAAAAAAAAAAAAAAAAAAAAAAAAAfAAAAVAAAAAAAAAAAAAAAAAAAAAAAAAAAAAAAAAAAAAAAAAAAAAAAAAAAAAAAAAAAAAAAAAAAAAAAAAAAAAAAAAAAAAAAAAAAAAAAAAAAAAAAAAAAAAAAAAAAACEAAAAYAAAAFAAAAG0VAABlHwAAJxgAAFAiAAAQAAAAJgAAAAgAAAD/////AAAAAA=="/>
              </a:ext>
            </a:extLst>
          </p:cNvGrpSpPr>
          <p:nvPr/>
        </p:nvGrpSpPr>
        <p:grpSpPr>
          <a:xfrm>
            <a:off x="3482975" y="5103495"/>
            <a:ext cx="443230" cy="474345"/>
            <a:chOff x="3482975" y="5103495"/>
            <a:chExt cx="443230" cy="474345"/>
          </a:xfrm>
        </p:grpSpPr>
        <p:sp>
          <p:nvSpPr>
            <p:cNvPr id="44" name="Rectangle 53"/>
            <p:cNvSpPr>
              <a:extLst>
                <a:ext uri="smNativeData">
                  <pr:smNativeData xmlns:pr="smNativeData" xmlns:p14="http://schemas.microsoft.com/office/powerpoint/2010/main" xmlns="" val="SMDATA_13_bZnJWxMAAAAlAAAAZAAAAA0AAAAAkAAAAEgAAACQAAAASAAAAAAAAAABAAAAAAAAAAEAAABQAAAAAAAAAAAA4D8AAAAAAADgPwAAAAAAAOA/AAAAAAAA4D8AAAAAAADgPwAAAAAAAOA/AAAAAAAA4D8AAAAAAADgPwAAAAAAAOA/AAAAAAAA4D8CAAAAjAAAAAEAAAAAAAAAT4G9DP///wgAAAAAAAAAAAAAAAAAAAAAAAAAAAAAAAAAAAAAZAAAAAEAAABAAAAAAAAAAAAAAAAAAAAAAAAAAAAAAAAAAAAAAAAAAAAAAAAAAAAAAAAAAAAAAAAAAAAAAAAAAAAAAAAAAAAAAAAAAAAAAAAAAAAAAAAAAAAAAAAAAAAAFAAAADwAAAABAAAAAAAAADtgjAAo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EAAAAMAAAAEAAAAAAAAAAAAAAAAAAAAAAAAAAeAAAAaAAAAAAAAAAAAAAAAAAAAAAAAAAAAAAAECcAABAnAAAAAAAAAAAAAAAAAAAAAAAAAAAAAAAAAAAAAAAAAAAAABQAAAAAAAAAwMD/AAAAAABkAAAAMgAAAAAAAABkAAAAAAAAAH9/fwAKAAAAHwAAAFQAAABPgb0FAAAAAQAAAAAAAAAAAAAAAAAAAAAAAAAAAAAAAAAAAAAAAAAAO2CMAH9/fwAAAAADzMzMAMDA/wB/f38AAAAAAAAAAAAAAAAAAAAAAAAAAAAhAAAAGAAAABQAAABtFQAAZR8AACcYAABQIgAAAAAAACYAAAAIAAAA//////////8="/>
                </a:ext>
              </a:extLst>
            </p:cNvSpPr>
            <p:nvPr/>
          </p:nvSpPr>
          <p:spPr>
            <a:xfrm>
              <a:off x="3482975" y="5103495"/>
              <a:ext cx="443230" cy="474345"/>
            </a:xfrm>
            <a:prstGeom prst="rect">
              <a:avLst/>
            </a:prstGeom>
            <a:solidFill>
              <a:schemeClr val="accent1"/>
            </a:solidFill>
            <a:ln w="25400" cap="flat" cmpd="sng" algn="ctr">
              <a:solidFill>
                <a:srgbClr val="3B608C"/>
              </a:solidFill>
              <a:prstDash val="solid"/>
              <a:headEnd type="none"/>
              <a:tailEnd type="none"/>
            </a:ln>
            <a:effectLst/>
          </p:spPr>
          <p:txBody>
            <a:bodyPr vert="horz" wrap="square" lIns="91440" tIns="45720" rIns="91440" bIns="45720" numCol="1" anchor="ctr"/>
            <a:lstStyle/>
            <a:p>
              <a:pPr algn="ctr">
                <a:defRPr lang="en-US">
                  <a:solidFill>
                    <a:srgbClr val="FFFFFF"/>
                  </a:solidFill>
                  <a:latin typeface="Calibri" pitchFamily="2" charset="0"/>
                  <a:ea typeface="Calibri" pitchFamily="2" charset="0"/>
                  <a:cs typeface="Calibri" pitchFamily="2" charset="0"/>
                </a:defRPr>
              </a:pPr>
              <a:endParaRPr/>
            </a:p>
          </p:txBody>
        </p:sp>
        <p:grpSp>
          <p:nvGrpSpPr>
            <p:cNvPr id="37" name="Group 54"/>
            <p:cNvGrpSpPr>
              <a:extLst>
                <a:ext uri="smNativeData">
                  <pr:smNativeData xmlns:pr="smNativeData" xmlns:p14="http://schemas.microsoft.com/office/powerpoint/2010/main" xmlns="" val="SMDATA_7_bZnJWxMAAAAlAAAAAQAAAA8BAAAAkAAAAEgAAACQAAAASAAAAAAAAAAAAAAAAAAAABcAAAAUAAAAAAAAAAAAAAD/fwAA/38AAAAAAAAJAAAABAAAAK6urq4MAAAAEAAAAAAAAAAAAAAAAAAAAAAAAAAfAAAAVAAAAAAAAAAAAAAAAAAAAAAAAAAAAAAAAAAAAAAAAAAAAAAAAAAAAAAAAAAAAAAAAAAAAAAAAAAAAAAAAAAAAAAAAAAAAAAAAAAAAAAAAAAAAAAAAAAAACEAAAAYAAAAFAAAAKQVAAADIAAA9xcAADIiAAAAAAAAJgAAAAgAAAD/////AAAAAA=="/>
                </a:ext>
              </a:extLst>
            </p:cNvGrpSpPr>
            <p:nvPr/>
          </p:nvGrpSpPr>
          <p:grpSpPr>
            <a:xfrm>
              <a:off x="3517900" y="5203825"/>
              <a:ext cx="377825" cy="354965"/>
              <a:chOff x="3517900" y="5203825"/>
              <a:chExt cx="377825" cy="354965"/>
            </a:xfrm>
          </p:grpSpPr>
          <p:pic>
            <p:nvPicPr>
              <p:cNvPr id="43" name="Picture 4" descr="E:\Documents\NOOS\Utils\Maps.png"/>
              <p:cNvPicPr>
                <a:picLocks noChangeAspect="1"/>
                <a:extLst>
                  <a:ext uri="smNativeData">
                    <pr:smNativeData xmlns:pr="smNativeData" xmlns:p14="http://schemas.microsoft.com/office/powerpoint/2010/main" xmlns="" val="SMDATA_15_bZnJWx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FBAQA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IxYAAIIhAAD3FwAAMiIAAAAAAAAmAAAACAAAAP//////////"/>
                  </a:ext>
                </a:extLst>
              </p:cNvPicPr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3598545" y="5447030"/>
                <a:ext cx="297180" cy="11176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</p:pic>
          <p:grpSp>
            <p:nvGrpSpPr>
              <p:cNvPr id="39" name="Group 57"/>
              <p:cNvGrpSpPr>
                <a:extLst>
                  <a:ext uri="smNativeData">
                    <pr:smNativeData xmlns:pr="smNativeData" xmlns:p14="http://schemas.microsoft.com/office/powerpoint/2010/main" xmlns="" val="SMDATA_7_bZnJWxMAAAAlAAAAAQAAAA8BAAAAkAAAAEgAAACQAAAASAAAAAAAAAAAAAAAAAAAABcAAAAUAAAAAAAAAAAAAAD/fwAA/38AAAAAAAAJAAAABAAAAHVvbXEMAAAAEAAAAAAAAAAAAAAAAAAAAAAAAAAfAAAAVAAAAAAAAAAAAAAAAAAAAAAAAAAAAAAAAAAAAAAAAAAAAAAAAAAAAAAAAAAAAAAAAAAAAAAAAAAAAAAAAAAAAAAAAAAAAAAAAAAAAAAAAAAAAAAAAAAAACEAAAAYAAAAFAAAACQWAAADIAAA0hcAAIwhAAAAAAAAJgAAAAgAAAD/////AAAAAA=="/>
                  </a:ext>
                </a:extLst>
              </p:cNvGrpSpPr>
              <p:nvPr/>
            </p:nvGrpSpPr>
            <p:grpSpPr>
              <a:xfrm>
                <a:off x="3599180" y="5203825"/>
                <a:ext cx="273050" cy="249555"/>
                <a:chOff x="3599180" y="5203825"/>
                <a:chExt cx="273050" cy="249555"/>
              </a:xfrm>
            </p:grpSpPr>
            <p:pic>
              <p:nvPicPr>
                <p:cNvPr id="42" name="Picture 2" descr="E:\Documents\NOOS\Utils\Oserit.png"/>
                <p:cNvPicPr>
                  <a:picLocks noChangeAspect="1"/>
                  <a:extLst>
                    <a:ext uri="smNativeData">
                      <pr:smNativeData xmlns:pr="smNativeData" xmlns:p14="http://schemas.microsoft.com/office/powerpoint/2010/main" xmlns="" val="SMDATA_15_bZnJWx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4BYAAAMgAADSFwAAtiAAAAAAAAAmAAAACAAAAP//////////"/>
                    </a:ext>
                  </a:extLst>
                </p:cNvPicPr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3718560" y="5203825"/>
                  <a:ext cx="153670" cy="11366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</p:pic>
            <p:pic>
              <p:nvPicPr>
                <p:cNvPr id="41" name="Picture 3" descr="E:\Documents\NOOS\Utils\noos_demo.png"/>
                <p:cNvPicPr>
                  <a:picLocks noChangeAspect="1"/>
                  <a:extLst>
                    <a:ext uri="smNativeData">
                      <pr:smNativeData xmlns:pr="smNativeData" xmlns:p14="http://schemas.microsoft.com/office/powerpoint/2010/main" xmlns="" val="SMDATA_15_bZnJWx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1fSJI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YhYAAFwgAABOFwAAPyEAAAAAAAAmAAAACAAAAP//////////"/>
                    </a:ext>
                  </a:extLst>
                </p:cNvPicPr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3638550" y="5260340"/>
                  <a:ext cx="149860" cy="14414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</p:pic>
            <p:pic>
              <p:nvPicPr>
                <p:cNvPr id="40" name="Picture 5" descr="E:\Documents\NOOS\Utils\MetFrance.gif"/>
                <p:cNvPicPr>
                  <a:picLocks noChangeAspect="1"/>
                  <a:extLst>
                    <a:ext uri="smNativeData">
                      <pr:smNativeData xmlns:pr="smNativeData" xmlns:p14="http://schemas.microsoft.com/office/powerpoint/2010/main" xmlns="" val="SMDATA_15_bZnJWx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CAAAA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JBYAAM4gAABEFwAAjCEAAAAAAAAmAAAACAAAAP//////////"/>
                    </a:ext>
                  </a:extLst>
                </p:cNvPicPr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3599180" y="5332730"/>
                  <a:ext cx="182880" cy="12065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</p:pic>
          </p:grpSp>
          <p:pic>
            <p:nvPicPr>
              <p:cNvPr id="38" name="Picture 3" descr="E:\Documents\NOOS\Utils\Ensemble.png"/>
              <p:cNvPicPr>
                <a:picLocks noChangeAspect="1"/>
                <a:extLst>
                  <a:ext uri="smNativeData">
                    <pr:smNativeData xmlns:pr="smNativeData" xmlns:p14="http://schemas.microsoft.com/office/powerpoint/2010/main" xmlns="" val="SMDATA_15_bZnJWx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CFeXiu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pBUAACohAACiFgAA+yEAAAAAAAAmAAAACAAAAP//////////"/>
                  </a:ext>
                </a:extLst>
              </p:cNvPicPr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3517900" y="5391150"/>
                <a:ext cx="161290" cy="13271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</p:pic>
        </p:grpSp>
      </p:grpSp>
      <p:grpSp>
        <p:nvGrpSpPr>
          <p:cNvPr id="45" name="Group 62"/>
          <p:cNvGrpSpPr>
            <a:extLst>
              <a:ext uri="smNativeData">
                <pr:smNativeData xmlns:pr="smNativeData" xmlns:p14="http://schemas.microsoft.com/office/powerpoint/2010/main" xmlns="" val="SMDATA_7_bZnJWxMAAAAlAAAAAQAAAC8BAAAAkAAAAEgAAACQAAAASAAAAAAAAAAAAAAAAAAAABcAAAAUAAAAAAAAAAAAAAD/fwAA/38AAAAAAAAJAAAABAAAAMB/mMoMAAAAEAAAAAAAAAAAAAAAAAAAAAAAAAAfAAAAVAAAAAAAAAAAAAAAAAAAAAAAAAAAAAAAAAAAAAAAAAAAAAAAAAAAAAAAAAAAAAAAAAAAAAAAAAAAAAAAAAAAAAAAAAAAAAAAAAAAAAAAAAAAAAAAAAAAACEAAAAYAAAAFAAAAEcWAACfGAAAABkAAIobAAAQAAAAJgAAAAgAAAD/////AAAAAA=="/>
              </a:ext>
            </a:extLst>
          </p:cNvGrpSpPr>
          <p:nvPr/>
        </p:nvGrpSpPr>
        <p:grpSpPr>
          <a:xfrm>
            <a:off x="3621405" y="4002405"/>
            <a:ext cx="442595" cy="474345"/>
            <a:chOff x="3621405" y="4002405"/>
            <a:chExt cx="442595" cy="474345"/>
          </a:xfrm>
        </p:grpSpPr>
        <p:sp>
          <p:nvSpPr>
            <p:cNvPr id="53" name="Rectangle 63"/>
            <p:cNvSpPr>
              <a:extLst>
                <a:ext uri="smNativeData">
                  <pr:smNativeData xmlns:pr="smNativeData" xmlns:p14="http://schemas.microsoft.com/office/powerpoint/2010/main" xmlns="" val="SMDATA_13_bZnJWxMAAAAlAAAAZAAAAA0AAAAAkAAAAEgAAACQAAAASAAAAAAAAAABAAAAAAAAAAEAAABQAAAAAAAAAAAA4D8AAAAAAADgPwAAAAAAAOA/AAAAAAAA4D8AAAAAAADgPwAAAAAAAOA/AAAAAAAA4D8AAAAAAADgPwAAAAAAAOA/AAAAAAAA4D8CAAAAjAAAAAEAAAAAAAAAT4G9DP///wgAAAAAAAAAAAAAAAAAAAAAAAAAAAAAAAAAAAAAZAAAAAEAAABAAAAAAAAAAAAAAAAAAAAAAAAAAAAAAAAAAAAAAAAAAAAAAAAAAAAAAAAAAAAAAAAAAAAAAAAAAAAAAAAAAAAAAAAAAAAAAAAAAAAAAAAAAAAAAAAAAAAAFAAAADwAAAABAAAAAAAAADtgjAAo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GXmj6MMAAAAEAAAAAAAAAAAAAAAAAAAAAAAAAAeAAAAaAAAAAAAAAAAAAAAAAAAAAAAAAAAAAAAECcAABAnAAAAAAAAAAAAAAAAAAAAAAAAAAAAAAAAAAAAAAAAAAAAABQAAAAAAAAAwMD/AAAAAABkAAAAMgAAAAAAAABkAAAAAAAAAH9/fwAKAAAAHwAAAFQAAABPgb0FAAAAAQAAAAAAAAAAAAAAAAAAAAAAAAAAAAAAAAAAAAAAAAAAO2CMAH9/fwAAAAADzMzMAMDA/wB/f38AAAAAAAAAAAAAAAAAAAAAAAAAAAAhAAAAGAAAABQAAABHFgAAnxgAAAAZAACKGwAAAAAAACYAAAAIAAAA//////////8="/>
                </a:ext>
              </a:extLst>
            </p:cNvSpPr>
            <p:nvPr/>
          </p:nvSpPr>
          <p:spPr>
            <a:xfrm>
              <a:off x="3621405" y="4002405"/>
              <a:ext cx="442595" cy="474345"/>
            </a:xfrm>
            <a:prstGeom prst="rect">
              <a:avLst/>
            </a:prstGeom>
            <a:solidFill>
              <a:schemeClr val="accent1"/>
            </a:solidFill>
            <a:ln w="25400" cap="flat" cmpd="sng" algn="ctr">
              <a:solidFill>
                <a:srgbClr val="3B608C"/>
              </a:solidFill>
              <a:prstDash val="solid"/>
              <a:headEnd type="none"/>
              <a:tailEnd type="none"/>
            </a:ln>
            <a:effectLst/>
          </p:spPr>
          <p:txBody>
            <a:bodyPr vert="horz" wrap="square" lIns="91440" tIns="45720" rIns="91440" bIns="45720" numCol="1" anchor="ctr"/>
            <a:lstStyle/>
            <a:p>
              <a:pPr algn="ctr">
                <a:defRPr lang="en-US">
                  <a:solidFill>
                    <a:srgbClr val="FFFFFF"/>
                  </a:solidFill>
                  <a:latin typeface="Calibri" pitchFamily="2" charset="0"/>
                  <a:ea typeface="Calibri" pitchFamily="2" charset="0"/>
                  <a:cs typeface="Calibri" pitchFamily="2" charset="0"/>
                </a:defRPr>
              </a:pPr>
              <a:endParaRPr/>
            </a:p>
          </p:txBody>
        </p:sp>
        <p:grpSp>
          <p:nvGrpSpPr>
            <p:cNvPr id="46" name="Group 64"/>
            <p:cNvGrpSpPr>
              <a:extLst>
                <a:ext uri="smNativeData">
                  <pr:smNativeData xmlns:pr="smNativeData" xmlns:p14="http://schemas.microsoft.com/office/powerpoint/2010/main" xmlns="" val="SMDATA_7_bZnJWxMAAAAlAAAAAQAAAA8BAAAAkAAAAEgAAACQAAAASAAAAAAAAAAAAAAAAAAAABcAAAAUAAAAAAAAAAAAAAD/fwAA/38AAAAAAAAJAAAABAAAAH5Bl7cMAAAAEAAAAAAAAAAAAAAAAAAAAAAAAAAfAAAAVAAAAAAAAAAAAAAAAAAAAAAAAAAAAAAAAAAAAAAAAAAAAAAAAAAAAAAAAAAAAAAAAAAAAAAAAAAAAAAAAAAAAAAAAAAAAAAAAAAAAAAAAAAAAAAAAAAAACEAAAAYAAAAFAAAAH4WAAA9GQAA0BgAAGwbAAAAAAAAJgAAAAgAAAD/////AAAAAA=="/>
                </a:ext>
              </a:extLst>
            </p:cNvGrpSpPr>
            <p:nvPr/>
          </p:nvGrpSpPr>
          <p:grpSpPr>
            <a:xfrm>
              <a:off x="3656330" y="4102735"/>
              <a:ext cx="377190" cy="354965"/>
              <a:chOff x="3656330" y="4102735"/>
              <a:chExt cx="377190" cy="354965"/>
            </a:xfrm>
          </p:grpSpPr>
          <p:pic>
            <p:nvPicPr>
              <p:cNvPr id="52" name="Picture 4" descr="E:\Documents\NOOS\Utils\Maps.png"/>
              <p:cNvPicPr>
                <a:picLocks noChangeAspect="1"/>
                <a:extLst>
                  <a:ext uri="smNativeData">
                    <pr:smNativeData xmlns:pr="smNativeData" xmlns:p14="http://schemas.microsoft.com/office/powerpoint/2010/main" xmlns="" val="SMDATA_15_bZnJWx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/RYAALwaAADQGAAAbBsAAAAAAAAmAAAACAAAAP//////////"/>
                  </a:ext>
                </a:extLst>
              </p:cNvPicPr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3736975" y="4345940"/>
                <a:ext cx="296545" cy="11176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</p:pic>
          <p:grpSp>
            <p:nvGrpSpPr>
              <p:cNvPr id="48" name="Group 66"/>
              <p:cNvGrpSpPr>
                <a:extLst>
                  <a:ext uri="smNativeData">
                    <pr:smNativeData xmlns:pr="smNativeData" xmlns:p14="http://schemas.microsoft.com/office/powerpoint/2010/main" xmlns="" val="SMDATA_7_bZnJWxMAAAAlAAAAAQAAAA8BAAAAkAAAAEgAAACQAAAASAAAAAAAAAAAAAAAAAAAABcAAAAUAAAAAAAAAAAAAAD/fwAA/38AAAAAAAAJAAAABAAAAP////8MAAAAEAAAAAAAAAAAAAAAAAAAAAAAAAAfAAAAVAAAAAAAAAAAAAAAAAAAAAAAAAAAAAAAAAAAAAAAAAAAAAAAAAAAAAAAAAAAAAAAAAAAAAAAAAAAAAAAAAAAAAAAAAAAAAAAAAAAAAAAAAAAAAAAAAAAACEAAAAYAAAAFAAAAP4WAAA9GQAAqxgAAMYaAAAAAAAAJgAAAAgAAAD/////AAAAAA=="/>
                  </a:ext>
                </a:extLst>
              </p:cNvGrpSpPr>
              <p:nvPr/>
            </p:nvGrpSpPr>
            <p:grpSpPr>
              <a:xfrm>
                <a:off x="3737610" y="4102735"/>
                <a:ext cx="272415" cy="249555"/>
                <a:chOff x="3737610" y="4102735"/>
                <a:chExt cx="272415" cy="249555"/>
              </a:xfrm>
            </p:grpSpPr>
            <p:pic>
              <p:nvPicPr>
                <p:cNvPr id="51" name="Picture 2" descr="E:\Documents\NOOS\Utils\Oserit.png"/>
                <p:cNvPicPr>
                  <a:picLocks noChangeAspect="1"/>
                  <a:extLst>
                    <a:ext uri="smNativeData">
                      <pr:smNativeData xmlns:pr="smNativeData" xmlns:p14="http://schemas.microsoft.com/office/powerpoint/2010/main" xmlns="" val="SMDATA_15_bZnJWx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DdL971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uRcAAD0ZAACrGAAA8BkAAAAAAAAmAAAACAAAAP//////////"/>
                    </a:ext>
                  </a:extLst>
                </p:cNvPicPr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3856355" y="4102735"/>
                  <a:ext cx="153670" cy="11366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</p:pic>
            <p:pic>
              <p:nvPicPr>
                <p:cNvPr id="50" name="Picture 3" descr="E:\Documents\NOOS\Utils\noos_demo.png"/>
                <p:cNvPicPr>
                  <a:picLocks noChangeAspect="1"/>
                  <a:extLst>
                    <a:ext uri="smNativeData">
                      <pr:smNativeData xmlns:pr="smNativeData" xmlns:p14="http://schemas.microsoft.com/office/powerpoint/2010/main" xmlns="" val="SMDATA_15_bZnJWx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Dyjw4E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PBcAAJYZAAAnGAAAeRoAAAAAAAAmAAAACAAAAP//////////"/>
                    </a:ext>
                  </a:extLst>
                </p:cNvPicPr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3776980" y="4159250"/>
                  <a:ext cx="149225" cy="14414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</p:pic>
            <p:pic>
              <p:nvPicPr>
                <p:cNvPr id="49" name="Picture 5" descr="E:\Documents\NOOS\Utils\MetFrance.gif"/>
                <p:cNvPicPr>
                  <a:picLocks noChangeAspect="1"/>
                  <a:extLst>
                    <a:ext uri="smNativeData">
                      <pr:smNativeData xmlns:pr="smNativeData" xmlns:p14="http://schemas.microsoft.com/office/powerpoint/2010/main" xmlns="" val="SMDATA_15_bZnJWx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CwXeMi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/hYAAAgaAAAdGAAAxhoAAAAAAAAmAAAACAAAAP//////////"/>
                    </a:ext>
                  </a:extLst>
                </p:cNvPicPr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3737610" y="4231640"/>
                  <a:ext cx="182245" cy="12065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</p:pic>
          </p:grpSp>
          <p:pic>
            <p:nvPicPr>
              <p:cNvPr id="47" name="Picture 3" descr="E:\Documents\NOOS\Utils\Ensemble.png"/>
              <p:cNvPicPr>
                <a:picLocks noChangeAspect="1"/>
                <a:extLst>
                  <a:ext uri="smNativeData">
                    <pr:smNativeData xmlns:pr="smNativeData" xmlns:p14="http://schemas.microsoft.com/office/powerpoint/2010/main" xmlns="" val="SMDATA_15_bZnJWx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Cz8uch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fhYAAGQaAAB8FwAANRsAAAAAAAAmAAAACAAAAP//////////"/>
                  </a:ext>
                </a:extLst>
              </p:cNvPicPr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3656330" y="4290060"/>
                <a:ext cx="161290" cy="13271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</p:pic>
        </p:grpSp>
      </p:grpSp>
      <p:grpSp>
        <p:nvGrpSpPr>
          <p:cNvPr id="54" name="Group 71"/>
          <p:cNvGrpSpPr>
            <a:extLst>
              <a:ext uri="smNativeData">
                <pr:smNativeData xmlns:pr="smNativeData" xmlns:p14="http://schemas.microsoft.com/office/powerpoint/2010/main" xmlns="" val="SMDATA_7_bZnJWxMAAAAlAAAAAQAAAC8BAAAAkAAAAEgAAACQAAAASAAAAAAAAAAAAAAAAAAAABcAAAAUAAAAAAAAAAAAAAD/fwAA/38AAAAAAAAJAAAABAAAACS50/8MAAAAEAAAAAAAAAAAAAAAAAAAAAAAAAAfAAAAVAAAAAAAAAAAAAAAAAAAAAAAAAAAAAAAAAAAAAAAAAAAAAAAAAAAAAAAAAAAAAAAAAAAAAAAAAAAAAAAAAAAAAAAAAAAAAAAAAAAAAAAAAAAAAAAAAAAACEAAAAYAAAAFAAAAMAbAABaFQAAeh4AAEYYAAAQAAAAJgAAAAgAAAD/////AAAAAA=="/>
              </a:ext>
            </a:extLst>
          </p:cNvGrpSpPr>
          <p:nvPr/>
        </p:nvGrpSpPr>
        <p:grpSpPr>
          <a:xfrm>
            <a:off x="4511040" y="3470910"/>
            <a:ext cx="443230" cy="474980"/>
            <a:chOff x="4511040" y="3470910"/>
            <a:chExt cx="443230" cy="474980"/>
          </a:xfrm>
        </p:grpSpPr>
        <p:sp>
          <p:nvSpPr>
            <p:cNvPr id="62" name="Rectangle 72"/>
            <p:cNvSpPr>
              <a:extLst>
                <a:ext uri="smNativeData">
                  <pr:smNativeData xmlns:pr="smNativeData" xmlns:p14="http://schemas.microsoft.com/office/powerpoint/2010/main" xmlns="" val="SMDATA_13_bZnJWxMAAAAlAAAAZAAAAA0AAAAAkAAAAEgAAACQAAAASAAAAAAAAAABAAAAAAAAAAEAAABQAAAAAAAAAAAA4D8AAAAAAADgPwAAAAAAAOA/AAAAAAAA4D8AAAAAAADgPwAAAAAAAOA/AAAAAAAA4D8AAAAAAADgPwAAAAAAAOA/AAAAAAAA4D8CAAAAjAAAAAEAAAAAAAAAT4G9DP///wgAAAAAAAAAAAAAAAAAAAAAAAAAAAAAAAAAAAAAZAAAAAEAAABAAAAAAAAAAAAAAAAAAAAAAAAAAAAAAAAAAAAAAAAAAAAAAAAAAAAAAAAAAAAAAAAAAAAAAAAAAAAAAAAAAAAAAAAAAAAAAAAAAAAAAAAAAAAAAAAAAAAAFAAAADwAAAABAAAAAAAAADtgjAAo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FWrc3MMAAAAEAAAAAAAAAAAAAAAAAAAAAAAAAAeAAAAaAAAAAAAAAAAAAAAAAAAAAAAAAAAAAAAECcAABAnAAAAAAAAAAAAAAAAAAAAAAAAAAAAAAAAAAAAAAAAAAAAABQAAAAAAAAAwMD/AAAAAABkAAAAMgAAAAAAAABkAAAAAAAAAH9/fwAKAAAAHwAAAFQAAABPgb0FAAAAAQAAAAAAAAAAAAAAAAAAAAAAAAAAAAAAAAAAAAAAAAAAO2CMAH9/fwAAAAADzMzMAMDA/wB/f38AAAAAAAAAAAAAAAAAAAAAAAAAAAAhAAAAGAAAABQAAADAGwAAWhUAAHoeAABGGAAAAAAAACYAAAAIAAAA//////////8="/>
                </a:ext>
              </a:extLst>
            </p:cNvSpPr>
            <p:nvPr/>
          </p:nvSpPr>
          <p:spPr>
            <a:xfrm>
              <a:off x="4511040" y="3470910"/>
              <a:ext cx="443230" cy="474980"/>
            </a:xfrm>
            <a:prstGeom prst="rect">
              <a:avLst/>
            </a:prstGeom>
            <a:solidFill>
              <a:schemeClr val="accent1"/>
            </a:solidFill>
            <a:ln w="25400" cap="flat" cmpd="sng" algn="ctr">
              <a:solidFill>
                <a:srgbClr val="3B608C"/>
              </a:solidFill>
              <a:prstDash val="solid"/>
              <a:headEnd type="none"/>
              <a:tailEnd type="none"/>
            </a:ln>
            <a:effectLst/>
          </p:spPr>
          <p:txBody>
            <a:bodyPr vert="horz" wrap="square" lIns="91440" tIns="45720" rIns="91440" bIns="45720" numCol="1" anchor="ctr"/>
            <a:lstStyle/>
            <a:p>
              <a:pPr algn="ctr">
                <a:defRPr lang="en-US">
                  <a:solidFill>
                    <a:srgbClr val="FFFFFF"/>
                  </a:solidFill>
                  <a:latin typeface="Calibri" pitchFamily="2" charset="0"/>
                  <a:ea typeface="Calibri" pitchFamily="2" charset="0"/>
                  <a:cs typeface="Calibri" pitchFamily="2" charset="0"/>
                </a:defRPr>
              </a:pPr>
              <a:endParaRPr/>
            </a:p>
          </p:txBody>
        </p:sp>
        <p:grpSp>
          <p:nvGrpSpPr>
            <p:cNvPr id="55" name="Group 73"/>
            <p:cNvGrpSpPr>
              <a:extLst>
                <a:ext uri="smNativeData">
                  <pr:smNativeData xmlns:pr="smNativeData" xmlns:p14="http://schemas.microsoft.com/office/powerpoint/2010/main" xmlns="" val="SMDATA_7_bZnJWxMAAAAlAAAAAQAAAA8BAAAAkAAAAEgAAACQAAAASAAAAAAAAAAAAAAAAAAAABcAAAAUAAAAAAAAAAAAAAD/fwAA/38AAAAAAAAJAAAABAAAAL5aJgAMAAAAEAAAAAAAAAAAAAAAAAAAAAAAAAAfAAAAVAAAAAAAAAAAAAAAAAAAAAAAAAAAAAAAAAAAAAAAAAAAAAAAAAAAAAAAAAAAAAAAAAAAAAAAAAAAAAAAAAAAAAAAAAAAAAAAAAAAAAAAAAAAAAAAAAAAACEAAAAYAAAAFAAAAPcbAAD4FQAASh4AACgYAAAAAAAAJgAAAAgAAAD/////AAAAAA=="/>
                </a:ext>
              </a:extLst>
            </p:cNvGrpSpPr>
            <p:nvPr/>
          </p:nvGrpSpPr>
          <p:grpSpPr>
            <a:xfrm>
              <a:off x="4545965" y="3571240"/>
              <a:ext cx="377825" cy="355600"/>
              <a:chOff x="4545965" y="3571240"/>
              <a:chExt cx="377825" cy="355600"/>
            </a:xfrm>
          </p:grpSpPr>
          <p:pic>
            <p:nvPicPr>
              <p:cNvPr id="61" name="Picture 4" descr="E:\Documents\NOOS\Utils\Maps.png"/>
              <p:cNvPicPr>
                <a:picLocks noChangeAspect="1"/>
                <a:extLst>
                  <a:ext uri="smNativeData">
                    <pr:smNativeData xmlns:pr="smNativeData" xmlns:p14="http://schemas.microsoft.com/office/powerpoint/2010/main" xmlns="" val="SMDATA_15_bZnJWx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LAAsA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dhwAAHgXAABKHgAAKBgAAAAAAAAmAAAACAAAAP//////////"/>
                  </a:ext>
                </a:extLst>
              </p:cNvPicPr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4626610" y="3815080"/>
                <a:ext cx="297180" cy="11176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</p:pic>
          <p:grpSp>
            <p:nvGrpSpPr>
              <p:cNvPr id="57" name="Group 75"/>
              <p:cNvGrpSpPr>
                <a:extLst>
                  <a:ext uri="smNativeData">
                    <pr:smNativeData xmlns:pr="smNativeData" xmlns:p14="http://schemas.microsoft.com/office/powerpoint/2010/main" xmlns="" val="SMDATA_7_bZnJWxMAAAAlAAAAAQAAAA8BAAAAkAAAAEgAAACQAAAASAAAAAAAAAAAAAAAAAAAABcAAAAUAAAAAAAAAAAAAAD/fwAA/38AAAAAAAAJAAAABAAAAFIzDAAMAAAAEAAAAAAAAAAAAAAAAAAAAAAAAAAfAAAAVAAAAAAAAAAAAAAAAAAAAAAAAAAAAAAAAAAAAAAAAAAAAAAAAAAAAAAAAAAAAAAAAAAAAAAAAAAAAAAAAAAAAAAAAAAAAAAAAAAAAAAAAAAAAAAAAAAAACEAAAAYAAAAFAAAAHccAAD4FQAAJR4AAIIXAAAAAAAAJgAAAAgAAAD/////AAAAAA=="/>
                  </a:ext>
                </a:extLst>
              </p:cNvGrpSpPr>
              <p:nvPr/>
            </p:nvGrpSpPr>
            <p:grpSpPr>
              <a:xfrm>
                <a:off x="4627245" y="3571240"/>
                <a:ext cx="273050" cy="250190"/>
                <a:chOff x="4627245" y="3571240"/>
                <a:chExt cx="273050" cy="250190"/>
              </a:xfrm>
            </p:grpSpPr>
            <p:pic>
              <p:nvPicPr>
                <p:cNvPr id="60" name="Picture 2" descr="E:\Documents\NOOS\Utils\Oserit.png"/>
                <p:cNvPicPr>
                  <a:picLocks noChangeAspect="1"/>
                  <a:extLst>
                    <a:ext uri="smNativeData">
                      <pr:smNativeData xmlns:pr="smNativeData" xmlns:p14="http://schemas.microsoft.com/office/powerpoint/2010/main" xmlns="" val="SMDATA_15_bZnJWx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B8EA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Mx0AAPgVAAAlHgAAqxYAAAAAAAAmAAAACAAAAP//////////"/>
                    </a:ext>
                  </a:extLst>
                </p:cNvPicPr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4746625" y="3571240"/>
                  <a:ext cx="153670" cy="11366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</p:pic>
            <p:pic>
              <p:nvPicPr>
                <p:cNvPr id="59" name="Picture 3" descr="E:\Documents\NOOS\Utils\noos_demo.png"/>
                <p:cNvPicPr>
                  <a:picLocks noChangeAspect="1"/>
                  <a:extLst>
                    <a:ext uri="smNativeData">
                      <pr:smNativeData xmlns:pr="smNativeData" xmlns:p14="http://schemas.microsoft.com/office/powerpoint/2010/main" xmlns="" val="SMDATA_15_bZnJWx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S4A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tRwAAFIWAAChHQAANRcAAAAAAAAmAAAACAAAAP//////////"/>
                    </a:ext>
                  </a:extLst>
                </p:cNvPicPr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4666615" y="3628390"/>
                  <a:ext cx="149860" cy="14414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</p:pic>
            <p:pic>
              <p:nvPicPr>
                <p:cNvPr id="58" name="Picture 5" descr="E:\Documents\NOOS\Utils\MetFrance.gif"/>
                <p:cNvPicPr>
                  <a:picLocks noChangeAspect="1"/>
                  <a:extLst>
                    <a:ext uri="smNativeData">
                      <pr:smNativeData xmlns:pr="smNativeData" xmlns:p14="http://schemas.microsoft.com/office/powerpoint/2010/main" xmlns="" val="SMDATA_15_bZnJWx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D/////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dxwAAMMWAACXHQAAghcAAAAAAAAmAAAACAAAAP//////////"/>
                    </a:ext>
                  </a:extLst>
                </p:cNvPicPr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4627245" y="3700145"/>
                  <a:ext cx="182880" cy="12128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</p:pic>
          </p:grpSp>
          <p:pic>
            <p:nvPicPr>
              <p:cNvPr id="56" name="Picture 3" descr="E:\Documents\NOOS\Utils\Ensemble.png"/>
              <p:cNvPicPr>
                <a:picLocks noChangeAspect="1"/>
                <a:extLst>
                  <a:ext uri="smNativeData">
                    <pr:smNativeData xmlns:pr="smNativeData" xmlns:p14="http://schemas.microsoft.com/office/powerpoint/2010/main" xmlns="" val="SMDATA_15_bZnJWx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CZ/92q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9xsAACAXAAD1HAAA8RcAAAAAAAAmAAAACAAAAP//////////"/>
                  </a:ext>
                </a:extLst>
              </p:cNvPicPr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4545965" y="3759200"/>
                <a:ext cx="161290" cy="13271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</p:pic>
        </p:grpSp>
      </p:grpSp>
      <p:grpSp>
        <p:nvGrpSpPr>
          <p:cNvPr id="63" name="Group 80"/>
          <p:cNvGrpSpPr>
            <a:extLst>
              <a:ext uri="smNativeData">
                <pr:smNativeData xmlns:pr="smNativeData" xmlns:p14="http://schemas.microsoft.com/office/powerpoint/2010/main" xmlns="" val="SMDATA_7_bZnJWxMAAAAlAAAAAQAAAC8BAAAAkAAAAEgAAACQAAAASAAAAAAAAAAAAAAAAAAAABcAAAAUAAAAAAAAAAAAAAD/fwAA/38AAAAAAAAJAAAABAAAAFs1MzMMAAAAEAAAAAAAAAAAAAAAAAAAAAAAAAAfAAAAVAAAAAAAAAAAAAAAAAAAAAAAAAAAAAAAAAAAAAAAAAAAAAAAAAAAAAAAAAAAAAAAAAAAAAAAAAAAAAAAAAAAAAAAAAAAAAAAAAAAAAAAAAAAAAAAAAAAACEAAAAYAAAAFAAAADQlAAAtGQAA7ScAABkcAAAQAAAAJgAAAAgAAAD/////AAAAAA=="/>
              </a:ext>
            </a:extLst>
          </p:cNvGrpSpPr>
          <p:nvPr/>
        </p:nvGrpSpPr>
        <p:grpSpPr>
          <a:xfrm>
            <a:off x="6047740" y="4092575"/>
            <a:ext cx="442595" cy="474980"/>
            <a:chOff x="6047740" y="4092575"/>
            <a:chExt cx="442595" cy="474980"/>
          </a:xfrm>
        </p:grpSpPr>
        <p:sp>
          <p:nvSpPr>
            <p:cNvPr id="71" name="Rectangle 81"/>
            <p:cNvSpPr>
              <a:extLst>
                <a:ext uri="smNativeData">
                  <pr:smNativeData xmlns:pr="smNativeData" xmlns:p14="http://schemas.microsoft.com/office/powerpoint/2010/main" xmlns="" val="SMDATA_13_bZnJWxMAAAAlAAAAZAAAAA0AAAAAkAAAAEgAAACQAAAASAAAAAAAAAABAAAAAAAAAAEAAABQAAAAAAAAAAAA4D8AAAAAAADgPwAAAAAAAOA/AAAAAAAA4D8AAAAAAADgPwAAAAAAAOA/AAAAAAAA4D8AAAAAAADgPwAAAAAAAOA/AAAAAAAA4D8CAAAAjAAAAAEAAAAAAAAAT4G9DP///wgAAAAAAAAAAAAAAAAAAAAAAAAAAAAAAAAAAAAAZAAAAAEAAABAAAAAAAAAAAAAAAAAAAAAAAAAAAAAAAAAAAAAAAAAAAAAAAAAAAAAAAAAAAAAAAAAAAAAAAAAAAAAAAAAAAAAAAAAAAAAAAAAAAAAAAAAAAAAAAAAAAAAFAAAADwAAAABAAAAAAAAADtgjAAo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FgAWgAMAAAAEAAAAAAAAAAAAAAAAAAAAAAAAAAeAAAAaAAAAAAAAAAAAAAAAAAAAAAAAAAAAAAAECcAABAnAAAAAAAAAAAAAAAAAAAAAAAAAAAAAAAAAAAAAAAAAAAAABQAAAAAAAAAwMD/AAAAAABkAAAAMgAAAAAAAABkAAAAAAAAAH9/fwAKAAAAHwAAAFQAAABPgb0FAAAAAQAAAAAAAAAAAAAAAAAAAAAAAAAAAAAAAAAAAAAAAAAAO2CMAH9/fwAAAAADzMzMAMDA/wB/f38AAAAAAAAAAAAAAAAAAAAAAAAAAAAhAAAAGAAAABQAAAA0JQAALRkAAO0nAAAZHAAAAAAAACYAAAAIAAAA//////////8="/>
                </a:ext>
              </a:extLst>
            </p:cNvSpPr>
            <p:nvPr/>
          </p:nvSpPr>
          <p:spPr>
            <a:xfrm>
              <a:off x="6047740" y="4092575"/>
              <a:ext cx="442595" cy="474980"/>
            </a:xfrm>
            <a:prstGeom prst="rect">
              <a:avLst/>
            </a:prstGeom>
            <a:solidFill>
              <a:schemeClr val="accent1"/>
            </a:solidFill>
            <a:ln w="25400" cap="flat" cmpd="sng" algn="ctr">
              <a:solidFill>
                <a:srgbClr val="3B608C"/>
              </a:solidFill>
              <a:prstDash val="solid"/>
              <a:headEnd type="none"/>
              <a:tailEnd type="none"/>
            </a:ln>
            <a:effectLst/>
          </p:spPr>
          <p:txBody>
            <a:bodyPr vert="horz" wrap="square" lIns="91440" tIns="45720" rIns="91440" bIns="45720" numCol="1" anchor="ctr"/>
            <a:lstStyle/>
            <a:p>
              <a:pPr algn="ctr">
                <a:defRPr lang="en-US">
                  <a:solidFill>
                    <a:srgbClr val="FFFFFF"/>
                  </a:solidFill>
                  <a:latin typeface="Calibri" pitchFamily="2" charset="0"/>
                  <a:ea typeface="Calibri" pitchFamily="2" charset="0"/>
                  <a:cs typeface="Calibri" pitchFamily="2" charset="0"/>
                </a:defRPr>
              </a:pPr>
              <a:endParaRPr/>
            </a:p>
          </p:txBody>
        </p:sp>
        <p:grpSp>
          <p:nvGrpSpPr>
            <p:cNvPr id="64" name="Group 82"/>
            <p:cNvGrpSpPr>
              <a:extLst>
                <a:ext uri="smNativeData">
                  <pr:smNativeData xmlns:pr="smNativeData" xmlns:p14="http://schemas.microsoft.com/office/powerpoint/2010/main" xmlns="" val="SMDATA_7_bZnJWxMAAAAlAAAAAQAAAA8BAAAAkAAAAEgAAACQAAAASAAAAAAAAAAAAAAAAAAAABcAAAAUAAAAAAAAAAAAAAD/fwAA/38AAAAAAAAJAAAABAAAANY5/d8MAAAAEAAAAAAAAAAAAAAAAAAAAAAAAAAfAAAAVAAAAAAAAAAAAAAAAAAAAAAAAAAAAAAAAAAAAAAAAAAAAAAAAAAAAAAAAAAAAAAAAAAAAAAAAAAAAAAAAAAAAAAAAAAAAAAAAAAAAAAAAAAAAAAAAAAAACEAAAAYAAAAFAAAAGslAADLGQAAvScAAPsbAAAAAAAAJgAAAAgAAAD/////AAAAAA=="/>
                </a:ext>
              </a:extLst>
            </p:cNvGrpSpPr>
            <p:nvPr/>
          </p:nvGrpSpPr>
          <p:grpSpPr>
            <a:xfrm>
              <a:off x="6082665" y="4192905"/>
              <a:ext cx="377190" cy="355600"/>
              <a:chOff x="6082665" y="4192905"/>
              <a:chExt cx="377190" cy="355600"/>
            </a:xfrm>
          </p:grpSpPr>
          <p:pic>
            <p:nvPicPr>
              <p:cNvPr id="70" name="Picture 4" descr="E:\Documents\NOOS\Utils\Maps.png"/>
              <p:cNvPicPr>
                <a:picLocks noChangeAspect="1"/>
                <a:extLst>
                  <a:ext uri="smNativeData">
                    <pr:smNativeData xmlns:pr="smNativeData" xmlns:p14="http://schemas.microsoft.com/office/powerpoint/2010/main" xmlns="" val="SMDATA_15_bZnJWx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Dpt8fC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6iUAAEsbAAC9JwAA+xsAAAAAAAAmAAAACAAAAP//////////"/>
                  </a:ext>
                </a:extLst>
              </p:cNvPicPr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6163310" y="4436745"/>
                <a:ext cx="296545" cy="11176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</p:pic>
          <p:grpSp>
            <p:nvGrpSpPr>
              <p:cNvPr id="66" name="Group 84"/>
              <p:cNvGrpSpPr>
                <a:extLst>
                  <a:ext uri="smNativeData">
                    <pr:smNativeData xmlns:pr="smNativeData" xmlns:p14="http://schemas.microsoft.com/office/powerpoint/2010/main" xmlns="" val="SMDATA_7_bZnJWxMAAAAlAAAAAQAAAA8BAAAAkAAAAEgAAACQAAAASAAAAAAAAAAAAAAAAAAAABcAAAAUAAAAAAAAAAAAAAD/fwAA/38AAAAAAAAJAAAABAAAAAHqXD0MAAAAEAAAAAAAAAAAAAAAAAAAAAAAAAAfAAAAVAAAAAAAAAAAAAAAAAAAAAAAAAAAAAAAAAAAAAAAAAAAAAAAAAAAAAAAAAAAAAAAAAAAAAAAAAAAAAAAAAAAAAAAAAAAAAAAAAAAAAAAAAAAAAAAAAAAACEAAAAYAAAAFAAAAOslAADLGQAAmCcAAFUbAAAAAAAAJgAAAAgAAAD/////AAAAAA=="/>
                  </a:ext>
                </a:extLst>
              </p:cNvGrpSpPr>
              <p:nvPr/>
            </p:nvGrpSpPr>
            <p:grpSpPr>
              <a:xfrm>
                <a:off x="6163945" y="4192905"/>
                <a:ext cx="272415" cy="250190"/>
                <a:chOff x="6163945" y="4192905"/>
                <a:chExt cx="272415" cy="250190"/>
              </a:xfrm>
            </p:grpSpPr>
            <p:pic>
              <p:nvPicPr>
                <p:cNvPr id="69" name="Picture 2" descr="E:\Documents\NOOS\Utils\Oserit.png"/>
                <p:cNvPicPr>
                  <a:picLocks noChangeAspect="1"/>
                  <a:extLst>
                    <a:ext uri="smNativeData">
                      <pr:smNativeData xmlns:pr="smNativeData" xmlns:p14="http://schemas.microsoft.com/office/powerpoint/2010/main" xmlns="" val="SMDATA_15_bZnJWx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DujDwa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piYAAMsZAACYJwAAfhoAAAAAAAAmAAAACAAAAP//////////"/>
                    </a:ext>
                  </a:extLst>
                </p:cNvPicPr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6282690" y="4192905"/>
                  <a:ext cx="153670" cy="11366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</p:pic>
            <p:pic>
              <p:nvPicPr>
                <p:cNvPr id="68" name="Picture 3" descr="E:\Documents\NOOS\Utils\noos_demo.png"/>
                <p:cNvPicPr>
                  <a:picLocks noChangeAspect="1"/>
                  <a:extLst>
                    <a:ext uri="smNativeData">
                      <pr:smNativeData xmlns:pr="smNativeData" xmlns:p14="http://schemas.microsoft.com/office/powerpoint/2010/main" xmlns="" val="SMDATA_15_bZnJWx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D5mbDJ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KSYAACUaAAAUJwAACBsAAAAAAAAmAAAACAAAAP//////////"/>
                    </a:ext>
                  </a:extLst>
                </p:cNvPicPr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6203315" y="4250055"/>
                  <a:ext cx="149225" cy="14414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</p:pic>
            <p:pic>
              <p:nvPicPr>
                <p:cNvPr id="67" name="Picture 5" descr="E:\Documents\NOOS\Utils\MetFrance.gif"/>
                <p:cNvPicPr>
                  <a:picLocks noChangeAspect="1"/>
                  <a:extLst>
                    <a:ext uri="smNativeData">
                      <pr:smNativeData xmlns:pr="smNativeData" xmlns:p14="http://schemas.microsoft.com/office/powerpoint/2010/main" xmlns="" val="SMDATA_15_bZnJWx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nOQDN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6yUAAJYaAAAKJwAAVRsAAAAAAAAmAAAACAAAAP//////////"/>
                    </a:ext>
                  </a:extLst>
                </p:cNvPicPr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6163945" y="4321810"/>
                  <a:ext cx="182245" cy="12128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</p:pic>
          </p:grpSp>
          <p:pic>
            <p:nvPicPr>
              <p:cNvPr id="65" name="Picture 3" descr="E:\Documents\NOOS\Utils\Ensemble.png"/>
              <p:cNvPicPr>
                <a:picLocks noChangeAspect="1"/>
                <a:extLst>
                  <a:ext uri="smNativeData">
                    <pr:smNativeData xmlns:pr="smNativeData" xmlns:p14="http://schemas.microsoft.com/office/powerpoint/2010/main" xmlns="" val="SMDATA_15_bZnJWx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DFxcTb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ayUAAPMaAABpJgAAxBsAAAAAAAAmAAAACAAAAP//////////"/>
                  </a:ext>
                </a:extLst>
              </p:cNvPicPr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6082665" y="4380865"/>
                <a:ext cx="161290" cy="13271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</p:pic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bZnJWx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HYCAAAMAAAAEAAAAAAAAAAAAAAAAAAAAAAAAAAeAAAAaAAAAAAAAAAAAAAAAAAAAAAAAAAAAAAAECcAABAnAAAAAAAAAAAAAAAAAAAAAAAAAAAAAAAAAAAAAAAAAAAAABQAAAAAAAAAwMD/AAAAAABkAAAAMgAAAAAAAABkAAAAAAAAAH9/fwAKAAAAHwAAAFQAAABPgb0F////AQAAAAAAAAAAAAAAAAAAAAAAAAAAAAAAAAAAAAAAAAAAAAAAAn9/fwDu7OEDzMzMAMDA/wB/f38AAAAAAAAAAAAAAAAAAAAAAAAAAAAhAAAAGAAAABQAAAAAAAAAsQEAAEA4AAC5CAAAEAAAACYAAAAIAAAAASAAAAAAAAA="/>
              </a:ext>
            </a:extLst>
          </p:cNvSpPr>
          <p:nvPr>
            <p:ph type="title"/>
          </p:nvPr>
        </p:nvSpPr>
        <p:spPr>
          <a:xfrm>
            <a:off x="0" y="420370"/>
            <a:ext cx="9144000" cy="1143000"/>
          </a:xfrm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 lang="en-US"/>
            </a:pPr>
            <a:r>
              <a:rPr sz="4000" dirty="0" smtClean="0"/>
              <a:t>Drift models = Tracking items adrift in a extremely dynamic environment</a:t>
            </a:r>
            <a:endParaRPr sz="4000" dirty="0"/>
          </a:p>
        </p:txBody>
      </p:sp>
      <p:sp>
        <p:nvSpPr>
          <p:cNvPr id="4" name="TextBox 8"/>
          <p:cNvSpPr>
            <a:extLst>
              <a:ext uri="smNativeData">
                <pr:smNativeData xmlns:pr="smNativeData" xmlns:p14="http://schemas.microsoft.com/office/powerpoint/2010/main" xmlns="" val="SMDATA_13_bZnJWxMAAAAlAAAAZAAAAE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OwEAAAMAAAAEAAAAAAAAAAAAAAAAAAAAAAAAAAeAAAAaAAAAAAAAAAAAAAAAAAAAAAAAAAAAAAAECcAABAnAAAAAAAAAAAAAAAAAAAAAAAAAAAAAAAAAAAAAAAAAAAAABQAAAAAAAAAwMD/AAAAAABkAAAAMgAAAAAAAABkAAAAAAAAAH9/fwAKAAAAHwAAAFQAAABPgb0F////AQAAAAAAAAAAAAAAAAAAAAAAAAAAAAAAAAAAAAAAAAAAAAAAAH9/fwDu7OEDzMzMAMDA/wB/f38AAAAAAAAAAAAAAAAAAAAAAAAAAAAhAAAAGAAAABQAAAB1HgAAtiMAAO40AAD8JQAAECAAACYAAAAIAAAA//////////8="/>
              </a:ext>
            </a:extLst>
          </p:cNvSpPr>
          <p:nvPr/>
        </p:nvSpPr>
        <p:spPr>
          <a:xfrm>
            <a:off x="4951095" y="5805170"/>
            <a:ext cx="3653155" cy="36957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/>
          <a:lstStyle/>
          <a:p>
            <a:pPr algn="r">
              <a:defRPr lang="en-US"/>
            </a:pPr>
            <a:r>
              <a:rPr dirty="0" err="1"/>
              <a:t>Flinterstar</a:t>
            </a:r>
            <a:r>
              <a:rPr dirty="0"/>
              <a:t> case    –    6-9 Oct 2015</a:t>
            </a:r>
          </a:p>
        </p:txBody>
      </p:sp>
      <p:pic>
        <p:nvPicPr>
          <p:cNvPr id="6" name="oserit_video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57200" y="2062163"/>
            <a:ext cx="8229600" cy="360045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  <p:extLst mod="1">
      <p:ext uri="smNativeData">
        <pr:smNativeData xmlns:pr="smNativeData" xmlns:p14="http://schemas.microsoft.com/office/powerpoint/2010/main" xmlns="" val="bZnJWwEAAAAFAAAA/f///wYAAAACAAAAAAAAAAAAAAAAAAAAAAAAAA=="/>
      </p:ext>
    </p:ext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>
          <a:xfrm>
            <a:off x="0" y="2860040"/>
            <a:ext cx="9144000" cy="1143000"/>
          </a:xfrm>
        </p:spPr>
        <p:txBody>
          <a:bodyPr/>
          <a:lstStyle/>
          <a:p>
            <a:r>
              <a:rPr lang="en-GB" dirty="0" smtClean="0"/>
              <a:t>Challenges 2,3,4:</a:t>
            </a:r>
            <a:br>
              <a:rPr lang="en-GB" dirty="0" smtClean="0"/>
            </a:br>
            <a:r>
              <a:rPr lang="en-GB" dirty="0" smtClean="0"/>
              <a:t>Ensemble joint analysis</a:t>
            </a:r>
            <a:br>
              <a:rPr lang="en-GB" dirty="0" smtClean="0"/>
            </a:b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Assessing drift uncertainty?</a:t>
            </a:r>
            <a:br>
              <a:rPr lang="en-GB" dirty="0" smtClean="0"/>
            </a:br>
            <a:r>
              <a:rPr lang="en-GB" dirty="0" smtClean="0"/>
              <a:t>Identifying outliers?</a:t>
            </a:r>
            <a:br>
              <a:rPr lang="en-GB" dirty="0" smtClean="0"/>
            </a:br>
            <a:r>
              <a:rPr lang="en-GB" dirty="0" smtClean="0"/>
              <a:t>Quantifying risk?</a:t>
            </a:r>
            <a:br>
              <a:rPr lang="en-GB" dirty="0" smtClean="0"/>
            </a:br>
            <a:r>
              <a:rPr lang="en-GB" dirty="0" smtClean="0"/>
              <a:t/>
            </a:r>
            <a:br>
              <a:rPr lang="en-GB" dirty="0" smtClean="0"/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0052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5-Point Star 1"/>
          <p:cNvSpPr/>
          <p:nvPr/>
        </p:nvSpPr>
        <p:spPr>
          <a:xfrm>
            <a:off x="1630045" y="5581650"/>
            <a:ext cx="143510" cy="143510"/>
          </a:xfrm>
          <a:prstGeom prst="star5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Oval 2"/>
          <p:cNvSpPr/>
          <p:nvPr/>
        </p:nvSpPr>
        <p:spPr>
          <a:xfrm rot="1204792">
            <a:off x="3380691" y="1003955"/>
            <a:ext cx="300724" cy="64579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Oval 3"/>
          <p:cNvSpPr/>
          <p:nvPr/>
        </p:nvSpPr>
        <p:spPr>
          <a:xfrm rot="1204792">
            <a:off x="3453305" y="1609223"/>
            <a:ext cx="300724" cy="645795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Oval 4"/>
          <p:cNvSpPr/>
          <p:nvPr/>
        </p:nvSpPr>
        <p:spPr>
          <a:xfrm rot="1204792">
            <a:off x="3984834" y="1124347"/>
            <a:ext cx="350558" cy="405010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Oval 5"/>
          <p:cNvSpPr/>
          <p:nvPr/>
        </p:nvSpPr>
        <p:spPr>
          <a:xfrm rot="4140497">
            <a:off x="2541408" y="1333517"/>
            <a:ext cx="471690" cy="940576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/>
          <p:cNvSpPr/>
          <p:nvPr/>
        </p:nvSpPr>
        <p:spPr>
          <a:xfrm>
            <a:off x="2849880" y="1681747"/>
            <a:ext cx="45719" cy="4571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/>
          <p:cNvSpPr/>
          <p:nvPr/>
        </p:nvSpPr>
        <p:spPr>
          <a:xfrm>
            <a:off x="3521711" y="1276350"/>
            <a:ext cx="45719" cy="4571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Oval 8"/>
          <p:cNvSpPr/>
          <p:nvPr/>
        </p:nvSpPr>
        <p:spPr>
          <a:xfrm>
            <a:off x="4114394" y="1304093"/>
            <a:ext cx="45719" cy="4571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Oval 9"/>
          <p:cNvSpPr/>
          <p:nvPr/>
        </p:nvSpPr>
        <p:spPr>
          <a:xfrm>
            <a:off x="3593466" y="1922145"/>
            <a:ext cx="45719" cy="4571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/>
          <p:cNvSpPr txBox="1"/>
          <p:nvPr/>
        </p:nvSpPr>
        <p:spPr>
          <a:xfrm>
            <a:off x="266700" y="200025"/>
            <a:ext cx="2247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>
                <a:solidFill>
                  <a:srgbClr val="00B050"/>
                </a:solidFill>
              </a:rPr>
              <a:t>Good case</a:t>
            </a:r>
            <a:endParaRPr lang="en-GB" sz="3200" dirty="0">
              <a:solidFill>
                <a:srgbClr val="00B05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930775" y="1076477"/>
            <a:ext cx="37312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err="1" smtClean="0"/>
              <a:t>Center</a:t>
            </a:r>
            <a:r>
              <a:rPr lang="en-GB" dirty="0" smtClean="0"/>
              <a:t> of mass / member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err="1" smtClean="0"/>
              <a:t>Center</a:t>
            </a:r>
            <a:r>
              <a:rPr lang="en-GB" dirty="0" smtClean="0"/>
              <a:t> of mass of all members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 </a:t>
            </a:r>
            <a:endParaRPr lang="en-GB" dirty="0"/>
          </a:p>
        </p:txBody>
      </p:sp>
      <p:sp>
        <p:nvSpPr>
          <p:cNvPr id="13" name="Diamond 12"/>
          <p:cNvSpPr/>
          <p:nvPr/>
        </p:nvSpPr>
        <p:spPr>
          <a:xfrm>
            <a:off x="3567430" y="1453606"/>
            <a:ext cx="115931" cy="162087"/>
          </a:xfrm>
          <a:prstGeom prst="diamon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Diamond 13"/>
          <p:cNvSpPr/>
          <p:nvPr/>
        </p:nvSpPr>
        <p:spPr>
          <a:xfrm>
            <a:off x="8187329" y="1473038"/>
            <a:ext cx="115931" cy="162087"/>
          </a:xfrm>
          <a:prstGeom prst="diamon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Oval 14"/>
          <p:cNvSpPr/>
          <p:nvPr/>
        </p:nvSpPr>
        <p:spPr>
          <a:xfrm>
            <a:off x="7800975" y="1230631"/>
            <a:ext cx="45719" cy="4571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4394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5-Point Star 1"/>
          <p:cNvSpPr/>
          <p:nvPr/>
        </p:nvSpPr>
        <p:spPr>
          <a:xfrm>
            <a:off x="1630045" y="5581650"/>
            <a:ext cx="143510" cy="143510"/>
          </a:xfrm>
          <a:prstGeom prst="star5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Oval 2"/>
          <p:cNvSpPr/>
          <p:nvPr/>
        </p:nvSpPr>
        <p:spPr>
          <a:xfrm rot="1204792">
            <a:off x="3380691" y="1003955"/>
            <a:ext cx="300724" cy="64579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Oval 3"/>
          <p:cNvSpPr/>
          <p:nvPr/>
        </p:nvSpPr>
        <p:spPr>
          <a:xfrm rot="1204792">
            <a:off x="3453305" y="1609223"/>
            <a:ext cx="300724" cy="645795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Oval 4"/>
          <p:cNvSpPr/>
          <p:nvPr/>
        </p:nvSpPr>
        <p:spPr>
          <a:xfrm rot="1204792">
            <a:off x="3984834" y="1124347"/>
            <a:ext cx="350558" cy="405010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Oval 5"/>
          <p:cNvSpPr/>
          <p:nvPr/>
        </p:nvSpPr>
        <p:spPr>
          <a:xfrm rot="4140497">
            <a:off x="2541408" y="1333517"/>
            <a:ext cx="471690" cy="940576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/>
          <p:cNvSpPr/>
          <p:nvPr/>
        </p:nvSpPr>
        <p:spPr>
          <a:xfrm>
            <a:off x="2849880" y="1681747"/>
            <a:ext cx="45719" cy="4571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/>
          <p:cNvSpPr/>
          <p:nvPr/>
        </p:nvSpPr>
        <p:spPr>
          <a:xfrm>
            <a:off x="3521711" y="1276350"/>
            <a:ext cx="45719" cy="4571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Oval 8"/>
          <p:cNvSpPr/>
          <p:nvPr/>
        </p:nvSpPr>
        <p:spPr>
          <a:xfrm>
            <a:off x="4114394" y="1304093"/>
            <a:ext cx="45719" cy="4571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Oval 9"/>
          <p:cNvSpPr/>
          <p:nvPr/>
        </p:nvSpPr>
        <p:spPr>
          <a:xfrm>
            <a:off x="3593466" y="1922145"/>
            <a:ext cx="45719" cy="4571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/>
          <p:cNvSpPr txBox="1"/>
          <p:nvPr/>
        </p:nvSpPr>
        <p:spPr>
          <a:xfrm>
            <a:off x="266700" y="200025"/>
            <a:ext cx="2247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>
                <a:solidFill>
                  <a:srgbClr val="00B050"/>
                </a:solidFill>
              </a:rPr>
              <a:t>Good case</a:t>
            </a:r>
            <a:endParaRPr lang="en-GB" sz="3200" dirty="0">
              <a:solidFill>
                <a:srgbClr val="00B05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930775" y="1076477"/>
            <a:ext cx="37312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err="1" smtClean="0"/>
              <a:t>Center</a:t>
            </a:r>
            <a:r>
              <a:rPr lang="en-GB" dirty="0" smtClean="0"/>
              <a:t> of mass / member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err="1" smtClean="0"/>
              <a:t>Center</a:t>
            </a:r>
            <a:r>
              <a:rPr lang="en-GB" dirty="0" smtClean="0"/>
              <a:t> of mass of all members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 M0 : bounding box method</a:t>
            </a:r>
            <a:endParaRPr lang="en-GB" dirty="0"/>
          </a:p>
        </p:txBody>
      </p:sp>
      <p:sp>
        <p:nvSpPr>
          <p:cNvPr id="13" name="Diamond 12"/>
          <p:cNvSpPr/>
          <p:nvPr/>
        </p:nvSpPr>
        <p:spPr>
          <a:xfrm>
            <a:off x="3567430" y="1453606"/>
            <a:ext cx="115931" cy="162087"/>
          </a:xfrm>
          <a:prstGeom prst="diamon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Diamond 13"/>
          <p:cNvSpPr/>
          <p:nvPr/>
        </p:nvSpPr>
        <p:spPr>
          <a:xfrm>
            <a:off x="8187329" y="1473038"/>
            <a:ext cx="115931" cy="162087"/>
          </a:xfrm>
          <a:prstGeom prst="diamon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Oval 14"/>
          <p:cNvSpPr/>
          <p:nvPr/>
        </p:nvSpPr>
        <p:spPr>
          <a:xfrm>
            <a:off x="7800975" y="1230631"/>
            <a:ext cx="45719" cy="4571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/>
        </p:nvSpPr>
        <p:spPr>
          <a:xfrm>
            <a:off x="2328488" y="971958"/>
            <a:ext cx="2028247" cy="1315057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4811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5-Point Star 1"/>
          <p:cNvSpPr/>
          <p:nvPr/>
        </p:nvSpPr>
        <p:spPr>
          <a:xfrm>
            <a:off x="1630045" y="5581650"/>
            <a:ext cx="143510" cy="143510"/>
          </a:xfrm>
          <a:prstGeom prst="star5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Oval 2"/>
          <p:cNvSpPr/>
          <p:nvPr/>
        </p:nvSpPr>
        <p:spPr>
          <a:xfrm rot="1204792">
            <a:off x="3380691" y="1003955"/>
            <a:ext cx="300724" cy="64579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Oval 3"/>
          <p:cNvSpPr/>
          <p:nvPr/>
        </p:nvSpPr>
        <p:spPr>
          <a:xfrm rot="1204792">
            <a:off x="3453305" y="1609223"/>
            <a:ext cx="300724" cy="645795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Oval 4"/>
          <p:cNvSpPr/>
          <p:nvPr/>
        </p:nvSpPr>
        <p:spPr>
          <a:xfrm rot="1204792">
            <a:off x="3984834" y="1124347"/>
            <a:ext cx="350558" cy="405010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Oval 5"/>
          <p:cNvSpPr/>
          <p:nvPr/>
        </p:nvSpPr>
        <p:spPr>
          <a:xfrm rot="4140497">
            <a:off x="2541408" y="1333517"/>
            <a:ext cx="471690" cy="940576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/>
          <p:cNvSpPr/>
          <p:nvPr/>
        </p:nvSpPr>
        <p:spPr>
          <a:xfrm>
            <a:off x="2849880" y="1681747"/>
            <a:ext cx="45719" cy="4571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/>
          <p:cNvSpPr/>
          <p:nvPr/>
        </p:nvSpPr>
        <p:spPr>
          <a:xfrm>
            <a:off x="3521711" y="1276350"/>
            <a:ext cx="45719" cy="4571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Oval 8"/>
          <p:cNvSpPr/>
          <p:nvPr/>
        </p:nvSpPr>
        <p:spPr>
          <a:xfrm>
            <a:off x="4114394" y="1304093"/>
            <a:ext cx="45719" cy="4571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Oval 9"/>
          <p:cNvSpPr/>
          <p:nvPr/>
        </p:nvSpPr>
        <p:spPr>
          <a:xfrm>
            <a:off x="3593466" y="1922145"/>
            <a:ext cx="45719" cy="4571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/>
          <p:cNvSpPr txBox="1"/>
          <p:nvPr/>
        </p:nvSpPr>
        <p:spPr>
          <a:xfrm>
            <a:off x="266700" y="200025"/>
            <a:ext cx="2247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>
                <a:solidFill>
                  <a:srgbClr val="00B050"/>
                </a:solidFill>
              </a:rPr>
              <a:t>Good case</a:t>
            </a:r>
            <a:endParaRPr lang="en-GB" sz="3200" dirty="0">
              <a:solidFill>
                <a:srgbClr val="00B05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930775" y="1076477"/>
            <a:ext cx="43053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err="1" smtClean="0"/>
              <a:t>Center</a:t>
            </a:r>
            <a:r>
              <a:rPr lang="en-GB" dirty="0" smtClean="0"/>
              <a:t> of mass / member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err="1" smtClean="0"/>
              <a:t>Center</a:t>
            </a:r>
            <a:r>
              <a:rPr lang="en-GB" dirty="0" smtClean="0"/>
              <a:t> of mass of all members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M0 : Bounding box method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M1 : </a:t>
            </a:r>
            <a:r>
              <a:rPr lang="fr-BE" dirty="0" smtClean="0"/>
              <a:t>3*</a:t>
            </a:r>
            <a:r>
              <a:rPr lang="el-GR" dirty="0" smtClean="0"/>
              <a:t>σ</a:t>
            </a:r>
            <a:r>
              <a:rPr lang="fr-BE" dirty="0" smtClean="0"/>
              <a:t> [d(  , )</a:t>
            </a:r>
            <a:r>
              <a:rPr lang="en-GB" dirty="0" smtClean="0"/>
              <a:t> ]</a:t>
            </a:r>
            <a:br>
              <a:rPr lang="en-GB" dirty="0" smtClean="0"/>
            </a:br>
            <a:endParaRPr lang="en-GB" dirty="0"/>
          </a:p>
        </p:txBody>
      </p:sp>
      <p:sp>
        <p:nvSpPr>
          <p:cNvPr id="13" name="Diamond 12"/>
          <p:cNvSpPr/>
          <p:nvPr/>
        </p:nvSpPr>
        <p:spPr>
          <a:xfrm>
            <a:off x="3567430" y="1453606"/>
            <a:ext cx="115931" cy="162087"/>
          </a:xfrm>
          <a:prstGeom prst="diamon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Diamond 13"/>
          <p:cNvSpPr/>
          <p:nvPr/>
        </p:nvSpPr>
        <p:spPr>
          <a:xfrm>
            <a:off x="6581140" y="1993900"/>
            <a:ext cx="115931" cy="162087"/>
          </a:xfrm>
          <a:prstGeom prst="diamon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Oval 14"/>
          <p:cNvSpPr/>
          <p:nvPr/>
        </p:nvSpPr>
        <p:spPr>
          <a:xfrm>
            <a:off x="7800975" y="1230631"/>
            <a:ext cx="45719" cy="4571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7" name="Straight Connector 16"/>
          <p:cNvCxnSpPr/>
          <p:nvPr/>
        </p:nvCxnSpPr>
        <p:spPr>
          <a:xfrm flipV="1">
            <a:off x="2865678" y="1534650"/>
            <a:ext cx="773507" cy="223880"/>
          </a:xfrm>
          <a:prstGeom prst="line">
            <a:avLst/>
          </a:prstGeom>
          <a:ln w="3810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/>
          <p:cNvSpPr/>
          <p:nvPr/>
        </p:nvSpPr>
        <p:spPr>
          <a:xfrm>
            <a:off x="6437630" y="2065655"/>
            <a:ext cx="45719" cy="4571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Oval 20"/>
          <p:cNvSpPr/>
          <p:nvPr/>
        </p:nvSpPr>
        <p:spPr>
          <a:xfrm>
            <a:off x="1917065" y="142126"/>
            <a:ext cx="3068350" cy="2928099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4764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5-Point Star 1"/>
          <p:cNvSpPr/>
          <p:nvPr/>
        </p:nvSpPr>
        <p:spPr>
          <a:xfrm>
            <a:off x="1630045" y="5581650"/>
            <a:ext cx="143510" cy="143510"/>
          </a:xfrm>
          <a:prstGeom prst="star5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Oval 2"/>
          <p:cNvSpPr/>
          <p:nvPr/>
        </p:nvSpPr>
        <p:spPr>
          <a:xfrm rot="1204792">
            <a:off x="3380691" y="1003955"/>
            <a:ext cx="300724" cy="64579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Oval 3"/>
          <p:cNvSpPr/>
          <p:nvPr/>
        </p:nvSpPr>
        <p:spPr>
          <a:xfrm rot="1204792">
            <a:off x="3453305" y="1609223"/>
            <a:ext cx="300724" cy="645795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Oval 4"/>
          <p:cNvSpPr/>
          <p:nvPr/>
        </p:nvSpPr>
        <p:spPr>
          <a:xfrm rot="1204792">
            <a:off x="3984834" y="1124347"/>
            <a:ext cx="350558" cy="405010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Oval 5"/>
          <p:cNvSpPr/>
          <p:nvPr/>
        </p:nvSpPr>
        <p:spPr>
          <a:xfrm rot="4140497">
            <a:off x="2541408" y="1333517"/>
            <a:ext cx="471690" cy="940576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/>
          <p:cNvSpPr/>
          <p:nvPr/>
        </p:nvSpPr>
        <p:spPr>
          <a:xfrm>
            <a:off x="2849880" y="1681747"/>
            <a:ext cx="45719" cy="4571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/>
          <p:cNvSpPr/>
          <p:nvPr/>
        </p:nvSpPr>
        <p:spPr>
          <a:xfrm>
            <a:off x="3521711" y="1276350"/>
            <a:ext cx="45719" cy="4571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Oval 8"/>
          <p:cNvSpPr/>
          <p:nvPr/>
        </p:nvSpPr>
        <p:spPr>
          <a:xfrm>
            <a:off x="4114394" y="1304093"/>
            <a:ext cx="45719" cy="4571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Oval 9"/>
          <p:cNvSpPr/>
          <p:nvPr/>
        </p:nvSpPr>
        <p:spPr>
          <a:xfrm>
            <a:off x="3593466" y="1922145"/>
            <a:ext cx="45719" cy="4571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/>
          <p:cNvSpPr txBox="1"/>
          <p:nvPr/>
        </p:nvSpPr>
        <p:spPr>
          <a:xfrm>
            <a:off x="266700" y="200025"/>
            <a:ext cx="2247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>
                <a:solidFill>
                  <a:srgbClr val="00B050"/>
                </a:solidFill>
              </a:rPr>
              <a:t>Good case</a:t>
            </a:r>
            <a:endParaRPr lang="en-GB" sz="3200" dirty="0">
              <a:solidFill>
                <a:srgbClr val="00B05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930775" y="1076477"/>
            <a:ext cx="43053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err="1" smtClean="0"/>
              <a:t>Center</a:t>
            </a:r>
            <a:r>
              <a:rPr lang="en-GB" dirty="0" smtClean="0"/>
              <a:t> of mass / member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err="1" smtClean="0"/>
              <a:t>Center</a:t>
            </a:r>
            <a:r>
              <a:rPr lang="en-GB" dirty="0" smtClean="0"/>
              <a:t> of mass of all members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M0 : Bounding box method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M1 : </a:t>
            </a:r>
            <a:r>
              <a:rPr lang="fr-BE" dirty="0" smtClean="0"/>
              <a:t>3*</a:t>
            </a:r>
            <a:r>
              <a:rPr lang="el-GR" dirty="0" smtClean="0"/>
              <a:t>σ</a:t>
            </a:r>
            <a:r>
              <a:rPr lang="fr-BE" dirty="0" smtClean="0"/>
              <a:t> [d(  , )</a:t>
            </a:r>
            <a:r>
              <a:rPr lang="en-GB" dirty="0" smtClean="0"/>
              <a:t> 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M1’ : </a:t>
            </a:r>
            <a:r>
              <a:rPr lang="el-GR" dirty="0" smtClean="0"/>
              <a:t>σ</a:t>
            </a:r>
            <a:r>
              <a:rPr lang="fr-BE" dirty="0" smtClean="0"/>
              <a:t> </a:t>
            </a:r>
            <a:r>
              <a:rPr lang="fr-BE" dirty="0"/>
              <a:t>[d(  , )</a:t>
            </a:r>
            <a:r>
              <a:rPr lang="en-GB" dirty="0"/>
              <a:t> </a:t>
            </a:r>
            <a:r>
              <a:rPr lang="en-GB" dirty="0" smtClean="0"/>
              <a:t>] / d(  , )</a:t>
            </a: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/>
            </a:r>
            <a:br>
              <a:rPr lang="en-GB" dirty="0" smtClean="0"/>
            </a:br>
            <a:endParaRPr lang="en-GB" dirty="0"/>
          </a:p>
        </p:txBody>
      </p:sp>
      <p:sp>
        <p:nvSpPr>
          <p:cNvPr id="13" name="Diamond 12"/>
          <p:cNvSpPr/>
          <p:nvPr/>
        </p:nvSpPr>
        <p:spPr>
          <a:xfrm>
            <a:off x="3567430" y="1453606"/>
            <a:ext cx="115931" cy="162087"/>
          </a:xfrm>
          <a:prstGeom prst="diamon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Diamond 13"/>
          <p:cNvSpPr/>
          <p:nvPr/>
        </p:nvSpPr>
        <p:spPr>
          <a:xfrm>
            <a:off x="6581140" y="1993900"/>
            <a:ext cx="115931" cy="162087"/>
          </a:xfrm>
          <a:prstGeom prst="diamon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Oval 14"/>
          <p:cNvSpPr/>
          <p:nvPr/>
        </p:nvSpPr>
        <p:spPr>
          <a:xfrm>
            <a:off x="7800975" y="1230631"/>
            <a:ext cx="45719" cy="4571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7" name="Straight Connector 16"/>
          <p:cNvCxnSpPr/>
          <p:nvPr/>
        </p:nvCxnSpPr>
        <p:spPr>
          <a:xfrm flipV="1">
            <a:off x="2865678" y="1534650"/>
            <a:ext cx="773507" cy="223880"/>
          </a:xfrm>
          <a:prstGeom prst="line">
            <a:avLst/>
          </a:prstGeom>
          <a:ln w="3810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/>
          <p:cNvSpPr/>
          <p:nvPr/>
        </p:nvSpPr>
        <p:spPr>
          <a:xfrm>
            <a:off x="6437630" y="2065655"/>
            <a:ext cx="45719" cy="4571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Oval 20"/>
          <p:cNvSpPr/>
          <p:nvPr/>
        </p:nvSpPr>
        <p:spPr>
          <a:xfrm>
            <a:off x="1845310" y="56515"/>
            <a:ext cx="3300730" cy="328687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Oval 19"/>
          <p:cNvSpPr/>
          <p:nvPr/>
        </p:nvSpPr>
        <p:spPr>
          <a:xfrm>
            <a:off x="6320156" y="2352675"/>
            <a:ext cx="45719" cy="4571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Diamond 21"/>
          <p:cNvSpPr/>
          <p:nvPr/>
        </p:nvSpPr>
        <p:spPr>
          <a:xfrm>
            <a:off x="6393454" y="2262343"/>
            <a:ext cx="115931" cy="162087"/>
          </a:xfrm>
          <a:prstGeom prst="diamon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3" name="Straight Connector 22"/>
          <p:cNvCxnSpPr>
            <a:stCxn id="2" idx="4"/>
            <a:endCxn id="13" idx="3"/>
          </p:cNvCxnSpPr>
          <p:nvPr/>
        </p:nvCxnSpPr>
        <p:spPr>
          <a:xfrm flipV="1">
            <a:off x="1773555" y="1534650"/>
            <a:ext cx="1909806" cy="4101816"/>
          </a:xfrm>
          <a:prstGeom prst="line">
            <a:avLst/>
          </a:prstGeom>
          <a:ln w="381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Oval 23"/>
          <p:cNvSpPr/>
          <p:nvPr/>
        </p:nvSpPr>
        <p:spPr>
          <a:xfrm>
            <a:off x="7083425" y="2352675"/>
            <a:ext cx="45719" cy="4571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5-Point Star 24"/>
          <p:cNvSpPr/>
          <p:nvPr/>
        </p:nvSpPr>
        <p:spPr>
          <a:xfrm>
            <a:off x="7211349" y="2352674"/>
            <a:ext cx="87341" cy="45719"/>
          </a:xfrm>
          <a:prstGeom prst="star5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Diamond 25"/>
          <p:cNvSpPr/>
          <p:nvPr/>
        </p:nvSpPr>
        <p:spPr>
          <a:xfrm>
            <a:off x="8187329" y="1419860"/>
            <a:ext cx="115931" cy="162087"/>
          </a:xfrm>
          <a:prstGeom prst="diamon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6389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5-Point Star 1"/>
          <p:cNvSpPr/>
          <p:nvPr/>
        </p:nvSpPr>
        <p:spPr>
          <a:xfrm>
            <a:off x="1630045" y="5581650"/>
            <a:ext cx="143510" cy="143510"/>
          </a:xfrm>
          <a:prstGeom prst="star5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Oval 2"/>
          <p:cNvSpPr/>
          <p:nvPr/>
        </p:nvSpPr>
        <p:spPr>
          <a:xfrm rot="1204792">
            <a:off x="3380691" y="1003955"/>
            <a:ext cx="300724" cy="64579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Oval 3"/>
          <p:cNvSpPr/>
          <p:nvPr/>
        </p:nvSpPr>
        <p:spPr>
          <a:xfrm rot="6528263">
            <a:off x="3714888" y="5621586"/>
            <a:ext cx="300724" cy="645795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Oval 4"/>
          <p:cNvSpPr/>
          <p:nvPr/>
        </p:nvSpPr>
        <p:spPr>
          <a:xfrm rot="1204792">
            <a:off x="3984834" y="1124347"/>
            <a:ext cx="350558" cy="405010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Oval 5"/>
          <p:cNvSpPr/>
          <p:nvPr/>
        </p:nvSpPr>
        <p:spPr>
          <a:xfrm rot="4140497">
            <a:off x="2541408" y="1333517"/>
            <a:ext cx="471690" cy="940576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/>
          <p:cNvSpPr/>
          <p:nvPr/>
        </p:nvSpPr>
        <p:spPr>
          <a:xfrm>
            <a:off x="2849880" y="1681747"/>
            <a:ext cx="45719" cy="4571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/>
          <p:cNvSpPr/>
          <p:nvPr/>
        </p:nvSpPr>
        <p:spPr>
          <a:xfrm>
            <a:off x="3521711" y="1276350"/>
            <a:ext cx="45719" cy="4571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Oval 8"/>
          <p:cNvSpPr/>
          <p:nvPr/>
        </p:nvSpPr>
        <p:spPr>
          <a:xfrm>
            <a:off x="4114394" y="1304093"/>
            <a:ext cx="45719" cy="4571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Oval 9"/>
          <p:cNvSpPr/>
          <p:nvPr/>
        </p:nvSpPr>
        <p:spPr>
          <a:xfrm>
            <a:off x="3880243" y="5944483"/>
            <a:ext cx="45719" cy="4571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/>
          <p:cNvSpPr txBox="1"/>
          <p:nvPr/>
        </p:nvSpPr>
        <p:spPr>
          <a:xfrm>
            <a:off x="266700" y="200025"/>
            <a:ext cx="2247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>
                <a:solidFill>
                  <a:schemeClr val="accent6"/>
                </a:solidFill>
              </a:rPr>
              <a:t>Outlier</a:t>
            </a:r>
            <a:endParaRPr lang="en-GB" sz="3200" dirty="0">
              <a:solidFill>
                <a:schemeClr val="accent6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930775" y="1076477"/>
            <a:ext cx="43053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err="1" smtClean="0"/>
              <a:t>Center</a:t>
            </a:r>
            <a:r>
              <a:rPr lang="en-GB" dirty="0" smtClean="0"/>
              <a:t> of mass / member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err="1" smtClean="0"/>
              <a:t>Center</a:t>
            </a:r>
            <a:r>
              <a:rPr lang="en-GB" dirty="0" smtClean="0"/>
              <a:t> of mass of all members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M0 : Bounding box method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M1 : </a:t>
            </a:r>
            <a:r>
              <a:rPr lang="fr-BE" dirty="0" smtClean="0"/>
              <a:t>3*</a:t>
            </a:r>
            <a:r>
              <a:rPr lang="el-GR" dirty="0" smtClean="0"/>
              <a:t>σ</a:t>
            </a:r>
            <a:r>
              <a:rPr lang="fr-BE" dirty="0" smtClean="0"/>
              <a:t> [d(  , )</a:t>
            </a:r>
            <a:r>
              <a:rPr lang="en-GB" dirty="0" smtClean="0"/>
              <a:t> 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M1’ : </a:t>
            </a:r>
            <a:r>
              <a:rPr lang="el-GR" dirty="0" smtClean="0"/>
              <a:t>σ</a:t>
            </a:r>
            <a:r>
              <a:rPr lang="fr-BE" dirty="0" smtClean="0"/>
              <a:t> </a:t>
            </a:r>
            <a:r>
              <a:rPr lang="fr-BE" dirty="0"/>
              <a:t>[d(  , )</a:t>
            </a:r>
            <a:r>
              <a:rPr lang="en-GB" dirty="0"/>
              <a:t> </a:t>
            </a:r>
            <a:r>
              <a:rPr lang="en-GB" dirty="0" smtClean="0"/>
              <a:t>] / d(  , )</a:t>
            </a: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Outlier detection: </a:t>
            </a:r>
            <a:r>
              <a:rPr lang="el-GR" dirty="0" smtClean="0"/>
              <a:t>θ</a:t>
            </a:r>
            <a:r>
              <a:rPr lang="fr-BE" dirty="0" smtClean="0"/>
              <a:t> (   ,  ) and d (   ,   ) </a:t>
            </a:r>
            <a:r>
              <a:rPr lang="en-GB" dirty="0" smtClean="0"/>
              <a:t> </a:t>
            </a:r>
            <a:br>
              <a:rPr lang="en-GB" dirty="0" smtClean="0"/>
            </a:br>
            <a:endParaRPr lang="en-GB" dirty="0"/>
          </a:p>
        </p:txBody>
      </p:sp>
      <p:sp>
        <p:nvSpPr>
          <p:cNvPr id="13" name="Diamond 12"/>
          <p:cNvSpPr/>
          <p:nvPr/>
        </p:nvSpPr>
        <p:spPr>
          <a:xfrm>
            <a:off x="3822277" y="2741766"/>
            <a:ext cx="115931" cy="162087"/>
          </a:xfrm>
          <a:prstGeom prst="diamon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Diamond 13"/>
          <p:cNvSpPr/>
          <p:nvPr/>
        </p:nvSpPr>
        <p:spPr>
          <a:xfrm>
            <a:off x="6581140" y="1993900"/>
            <a:ext cx="115931" cy="162087"/>
          </a:xfrm>
          <a:prstGeom prst="diamon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Oval 14"/>
          <p:cNvSpPr/>
          <p:nvPr/>
        </p:nvSpPr>
        <p:spPr>
          <a:xfrm>
            <a:off x="7800975" y="1230631"/>
            <a:ext cx="45719" cy="4571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7" name="Straight Connector 16"/>
          <p:cNvCxnSpPr>
            <a:endCxn id="13" idx="1"/>
          </p:cNvCxnSpPr>
          <p:nvPr/>
        </p:nvCxnSpPr>
        <p:spPr>
          <a:xfrm>
            <a:off x="2895599" y="1727466"/>
            <a:ext cx="926678" cy="1095344"/>
          </a:xfrm>
          <a:prstGeom prst="line">
            <a:avLst/>
          </a:prstGeom>
          <a:ln w="3810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/>
          <p:cNvSpPr/>
          <p:nvPr/>
        </p:nvSpPr>
        <p:spPr>
          <a:xfrm>
            <a:off x="6437630" y="2065655"/>
            <a:ext cx="45719" cy="4571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Oval 20"/>
          <p:cNvSpPr/>
          <p:nvPr/>
        </p:nvSpPr>
        <p:spPr>
          <a:xfrm>
            <a:off x="123190" y="-876300"/>
            <a:ext cx="7677785" cy="7749539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Oval 19"/>
          <p:cNvSpPr/>
          <p:nvPr/>
        </p:nvSpPr>
        <p:spPr>
          <a:xfrm>
            <a:off x="6320156" y="2352675"/>
            <a:ext cx="45719" cy="4571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Diamond 21"/>
          <p:cNvSpPr/>
          <p:nvPr/>
        </p:nvSpPr>
        <p:spPr>
          <a:xfrm>
            <a:off x="6393454" y="2262343"/>
            <a:ext cx="115931" cy="162087"/>
          </a:xfrm>
          <a:prstGeom prst="diamon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3" name="Straight Connector 22"/>
          <p:cNvCxnSpPr>
            <a:stCxn id="2" idx="3"/>
            <a:endCxn id="13" idx="2"/>
          </p:cNvCxnSpPr>
          <p:nvPr/>
        </p:nvCxnSpPr>
        <p:spPr>
          <a:xfrm flipV="1">
            <a:off x="1746147" y="2903853"/>
            <a:ext cx="2134096" cy="2821307"/>
          </a:xfrm>
          <a:prstGeom prst="line">
            <a:avLst/>
          </a:prstGeom>
          <a:ln w="381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5-Point Star 24"/>
          <p:cNvSpPr/>
          <p:nvPr/>
        </p:nvSpPr>
        <p:spPr>
          <a:xfrm>
            <a:off x="7211349" y="2352674"/>
            <a:ext cx="87341" cy="45719"/>
          </a:xfrm>
          <a:prstGeom prst="star5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Diamond 25"/>
          <p:cNvSpPr/>
          <p:nvPr/>
        </p:nvSpPr>
        <p:spPr>
          <a:xfrm>
            <a:off x="8187329" y="1419860"/>
            <a:ext cx="115931" cy="162087"/>
          </a:xfrm>
          <a:prstGeom prst="diamon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1" name="Straight Connector 30"/>
          <p:cNvCxnSpPr>
            <a:stCxn id="2" idx="4"/>
            <a:endCxn id="7" idx="0"/>
          </p:cNvCxnSpPr>
          <p:nvPr/>
        </p:nvCxnSpPr>
        <p:spPr>
          <a:xfrm flipV="1">
            <a:off x="1773555" y="1681747"/>
            <a:ext cx="1099185" cy="3954719"/>
          </a:xfrm>
          <a:prstGeom prst="line">
            <a:avLst/>
          </a:prstGeom>
          <a:ln w="15875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>
            <a:stCxn id="2" idx="4"/>
            <a:endCxn id="10" idx="7"/>
          </p:cNvCxnSpPr>
          <p:nvPr/>
        </p:nvCxnSpPr>
        <p:spPr>
          <a:xfrm>
            <a:off x="1773555" y="5636466"/>
            <a:ext cx="2145712" cy="314712"/>
          </a:xfrm>
          <a:prstGeom prst="line">
            <a:avLst/>
          </a:prstGeom>
          <a:ln w="15875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Arc 36"/>
          <p:cNvSpPr/>
          <p:nvPr/>
        </p:nvSpPr>
        <p:spPr>
          <a:xfrm rot="1436945">
            <a:off x="1086715" y="4885714"/>
            <a:ext cx="1285811" cy="1114108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Diamond 37"/>
          <p:cNvSpPr/>
          <p:nvPr/>
        </p:nvSpPr>
        <p:spPr>
          <a:xfrm>
            <a:off x="7039249" y="2280920"/>
            <a:ext cx="115931" cy="162087"/>
          </a:xfrm>
          <a:prstGeom prst="diamon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Oval 38"/>
          <p:cNvSpPr/>
          <p:nvPr/>
        </p:nvSpPr>
        <p:spPr>
          <a:xfrm>
            <a:off x="7298690" y="2593976"/>
            <a:ext cx="45719" cy="4571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Oval 39"/>
          <p:cNvSpPr/>
          <p:nvPr/>
        </p:nvSpPr>
        <p:spPr>
          <a:xfrm>
            <a:off x="7513955" y="2593976"/>
            <a:ext cx="45719" cy="4571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Oval 40"/>
          <p:cNvSpPr/>
          <p:nvPr/>
        </p:nvSpPr>
        <p:spPr>
          <a:xfrm>
            <a:off x="8401051" y="2593976"/>
            <a:ext cx="45719" cy="4571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Oval 41"/>
          <p:cNvSpPr/>
          <p:nvPr/>
        </p:nvSpPr>
        <p:spPr>
          <a:xfrm>
            <a:off x="8616316" y="2593976"/>
            <a:ext cx="45719" cy="4571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7743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Oval 28"/>
          <p:cNvSpPr/>
          <p:nvPr/>
        </p:nvSpPr>
        <p:spPr>
          <a:xfrm>
            <a:off x="3344562" y="5395549"/>
            <a:ext cx="1012173" cy="1047161"/>
          </a:xfrm>
          <a:prstGeom prst="ellipse">
            <a:avLst/>
          </a:prstGeom>
          <a:gradFill flip="none" rotWithShape="1">
            <a:gsLst>
              <a:gs pos="2000">
                <a:srgbClr val="FF0000"/>
              </a:gs>
              <a:gs pos="100000">
                <a:schemeClr val="bg1"/>
              </a:gs>
              <a:gs pos="100000">
                <a:srgbClr val="00B05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Oval 33"/>
          <p:cNvSpPr/>
          <p:nvPr/>
        </p:nvSpPr>
        <p:spPr>
          <a:xfrm>
            <a:off x="2253689" y="339773"/>
            <a:ext cx="2461821" cy="2299922"/>
          </a:xfrm>
          <a:prstGeom prst="ellipse">
            <a:avLst/>
          </a:prstGeom>
          <a:gradFill flip="none" rotWithShape="1">
            <a:gsLst>
              <a:gs pos="2000">
                <a:srgbClr val="FF0000"/>
              </a:gs>
              <a:gs pos="100000">
                <a:schemeClr val="bg1"/>
              </a:gs>
              <a:gs pos="100000">
                <a:srgbClr val="00B05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5-Point Star 1"/>
          <p:cNvSpPr/>
          <p:nvPr/>
        </p:nvSpPr>
        <p:spPr>
          <a:xfrm>
            <a:off x="1630045" y="5581650"/>
            <a:ext cx="143510" cy="143510"/>
          </a:xfrm>
          <a:prstGeom prst="star5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Oval 2"/>
          <p:cNvSpPr/>
          <p:nvPr/>
        </p:nvSpPr>
        <p:spPr>
          <a:xfrm rot="1204792">
            <a:off x="3380691" y="1003955"/>
            <a:ext cx="300724" cy="64579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Oval 3"/>
          <p:cNvSpPr/>
          <p:nvPr/>
        </p:nvSpPr>
        <p:spPr>
          <a:xfrm rot="6528263">
            <a:off x="3714888" y="5621586"/>
            <a:ext cx="300724" cy="645795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Oval 4"/>
          <p:cNvSpPr/>
          <p:nvPr/>
        </p:nvSpPr>
        <p:spPr>
          <a:xfrm rot="1204792">
            <a:off x="3984834" y="1124347"/>
            <a:ext cx="350558" cy="405010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Oval 5"/>
          <p:cNvSpPr/>
          <p:nvPr/>
        </p:nvSpPr>
        <p:spPr>
          <a:xfrm rot="4140497">
            <a:off x="2541408" y="1333517"/>
            <a:ext cx="471690" cy="940576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/>
          <p:cNvSpPr/>
          <p:nvPr/>
        </p:nvSpPr>
        <p:spPr>
          <a:xfrm>
            <a:off x="2849880" y="1681747"/>
            <a:ext cx="45719" cy="4571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/>
          <p:cNvSpPr/>
          <p:nvPr/>
        </p:nvSpPr>
        <p:spPr>
          <a:xfrm>
            <a:off x="3521711" y="1276350"/>
            <a:ext cx="45719" cy="4571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Oval 8"/>
          <p:cNvSpPr/>
          <p:nvPr/>
        </p:nvSpPr>
        <p:spPr>
          <a:xfrm>
            <a:off x="4114394" y="1304093"/>
            <a:ext cx="45719" cy="4571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Oval 9"/>
          <p:cNvSpPr/>
          <p:nvPr/>
        </p:nvSpPr>
        <p:spPr>
          <a:xfrm>
            <a:off x="3880243" y="5944483"/>
            <a:ext cx="45719" cy="4571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/>
          <p:cNvSpPr txBox="1"/>
          <p:nvPr/>
        </p:nvSpPr>
        <p:spPr>
          <a:xfrm>
            <a:off x="266700" y="200025"/>
            <a:ext cx="2247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>
                <a:solidFill>
                  <a:srgbClr val="00B050"/>
                </a:solidFill>
              </a:rPr>
              <a:t>Clustering</a:t>
            </a:r>
            <a:endParaRPr lang="en-GB" sz="3200" dirty="0">
              <a:solidFill>
                <a:srgbClr val="00B05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930775" y="1076477"/>
            <a:ext cx="43053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err="1" smtClean="0"/>
              <a:t>Center</a:t>
            </a:r>
            <a:r>
              <a:rPr lang="en-GB" dirty="0" smtClean="0"/>
              <a:t> of mass / member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err="1" smtClean="0"/>
              <a:t>Center</a:t>
            </a:r>
            <a:r>
              <a:rPr lang="en-GB" dirty="0" smtClean="0"/>
              <a:t> of mass of all members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M0 : Bounding box method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M1 : </a:t>
            </a:r>
            <a:r>
              <a:rPr lang="fr-BE" dirty="0" smtClean="0"/>
              <a:t>3*</a:t>
            </a:r>
            <a:r>
              <a:rPr lang="el-GR" dirty="0" smtClean="0"/>
              <a:t>σ</a:t>
            </a:r>
            <a:r>
              <a:rPr lang="fr-BE" dirty="0" smtClean="0"/>
              <a:t> [d(  , )</a:t>
            </a:r>
            <a:r>
              <a:rPr lang="en-GB" dirty="0" smtClean="0"/>
              <a:t> 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M1’ : </a:t>
            </a:r>
            <a:r>
              <a:rPr lang="el-GR" dirty="0" smtClean="0"/>
              <a:t>σ</a:t>
            </a:r>
            <a:r>
              <a:rPr lang="fr-BE" dirty="0" smtClean="0"/>
              <a:t> </a:t>
            </a:r>
            <a:r>
              <a:rPr lang="fr-BE" dirty="0"/>
              <a:t>[d(  , )</a:t>
            </a:r>
            <a:r>
              <a:rPr lang="en-GB" dirty="0"/>
              <a:t> </a:t>
            </a:r>
            <a:r>
              <a:rPr lang="en-GB" dirty="0" smtClean="0"/>
              <a:t>] / d(  , )</a:t>
            </a: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Outlier detection: </a:t>
            </a:r>
            <a:r>
              <a:rPr lang="el-GR" dirty="0" smtClean="0"/>
              <a:t>θ</a:t>
            </a:r>
            <a:r>
              <a:rPr lang="fr-BE" dirty="0" smtClean="0"/>
              <a:t> (   ,  ) and d (   ,   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BE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BE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BE" dirty="0" err="1" smtClean="0"/>
              <a:t>Make</a:t>
            </a:r>
            <a:r>
              <a:rPr lang="fr-BE" dirty="0" smtClean="0"/>
              <a:t> the </a:t>
            </a:r>
            <a:r>
              <a:rPr lang="fr-BE" dirty="0" err="1" smtClean="0"/>
              <a:t>analysis</a:t>
            </a:r>
            <a:r>
              <a:rPr lang="fr-BE" dirty="0" smtClean="0"/>
              <a:t> </a:t>
            </a:r>
            <a:r>
              <a:rPr lang="fr-BE" dirty="0" err="1" smtClean="0"/>
              <a:t>globally</a:t>
            </a:r>
            <a:r>
              <a:rPr lang="fr-BE" dirty="0" smtClean="0"/>
              <a:t> and by clusters  </a:t>
            </a:r>
            <a:r>
              <a:rPr lang="en-GB" dirty="0" smtClean="0"/>
              <a:t> 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Risk </a:t>
            </a:r>
            <a:r>
              <a:rPr lang="en-GB" dirty="0" smtClean="0"/>
              <a:t>maps by weighted sum of the clusters</a:t>
            </a:r>
            <a:r>
              <a:rPr lang="en-GB" dirty="0" smtClean="0"/>
              <a:t/>
            </a:r>
            <a:br>
              <a:rPr lang="en-GB" dirty="0" smtClean="0"/>
            </a:br>
            <a:endParaRPr lang="en-GB" dirty="0"/>
          </a:p>
        </p:txBody>
      </p:sp>
      <p:sp>
        <p:nvSpPr>
          <p:cNvPr id="13" name="Diamond 12"/>
          <p:cNvSpPr/>
          <p:nvPr/>
        </p:nvSpPr>
        <p:spPr>
          <a:xfrm>
            <a:off x="3822277" y="2741766"/>
            <a:ext cx="115931" cy="162087"/>
          </a:xfrm>
          <a:prstGeom prst="diamon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Diamond 13"/>
          <p:cNvSpPr/>
          <p:nvPr/>
        </p:nvSpPr>
        <p:spPr>
          <a:xfrm>
            <a:off x="6581140" y="1993900"/>
            <a:ext cx="115931" cy="162087"/>
          </a:xfrm>
          <a:prstGeom prst="diamon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Oval 14"/>
          <p:cNvSpPr/>
          <p:nvPr/>
        </p:nvSpPr>
        <p:spPr>
          <a:xfrm>
            <a:off x="7800975" y="1230631"/>
            <a:ext cx="45719" cy="4571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Oval 18"/>
          <p:cNvSpPr/>
          <p:nvPr/>
        </p:nvSpPr>
        <p:spPr>
          <a:xfrm>
            <a:off x="6437630" y="2065655"/>
            <a:ext cx="45719" cy="4571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Oval 20"/>
          <p:cNvSpPr/>
          <p:nvPr/>
        </p:nvSpPr>
        <p:spPr>
          <a:xfrm>
            <a:off x="123190" y="-876300"/>
            <a:ext cx="7677785" cy="7749539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Oval 19"/>
          <p:cNvSpPr/>
          <p:nvPr/>
        </p:nvSpPr>
        <p:spPr>
          <a:xfrm>
            <a:off x="6320156" y="2352675"/>
            <a:ext cx="45719" cy="4571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Diamond 21"/>
          <p:cNvSpPr/>
          <p:nvPr/>
        </p:nvSpPr>
        <p:spPr>
          <a:xfrm>
            <a:off x="6393454" y="2262343"/>
            <a:ext cx="115931" cy="162087"/>
          </a:xfrm>
          <a:prstGeom prst="diamon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5-Point Star 24"/>
          <p:cNvSpPr/>
          <p:nvPr/>
        </p:nvSpPr>
        <p:spPr>
          <a:xfrm>
            <a:off x="7211349" y="2352674"/>
            <a:ext cx="87341" cy="45719"/>
          </a:xfrm>
          <a:prstGeom prst="star5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Diamond 25"/>
          <p:cNvSpPr/>
          <p:nvPr/>
        </p:nvSpPr>
        <p:spPr>
          <a:xfrm>
            <a:off x="8187329" y="1419860"/>
            <a:ext cx="115931" cy="162087"/>
          </a:xfrm>
          <a:prstGeom prst="diamon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Diamond 37"/>
          <p:cNvSpPr/>
          <p:nvPr/>
        </p:nvSpPr>
        <p:spPr>
          <a:xfrm>
            <a:off x="7039249" y="2280920"/>
            <a:ext cx="115931" cy="162087"/>
          </a:xfrm>
          <a:prstGeom prst="diamon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Oval 38"/>
          <p:cNvSpPr/>
          <p:nvPr/>
        </p:nvSpPr>
        <p:spPr>
          <a:xfrm>
            <a:off x="7298690" y="2593976"/>
            <a:ext cx="45719" cy="4571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Oval 39"/>
          <p:cNvSpPr/>
          <p:nvPr/>
        </p:nvSpPr>
        <p:spPr>
          <a:xfrm>
            <a:off x="7513955" y="2593976"/>
            <a:ext cx="45719" cy="4571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Oval 40"/>
          <p:cNvSpPr/>
          <p:nvPr/>
        </p:nvSpPr>
        <p:spPr>
          <a:xfrm>
            <a:off x="8401051" y="2593976"/>
            <a:ext cx="45719" cy="4571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Oval 41"/>
          <p:cNvSpPr/>
          <p:nvPr/>
        </p:nvSpPr>
        <p:spPr>
          <a:xfrm>
            <a:off x="8616316" y="2593976"/>
            <a:ext cx="45719" cy="4571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Diamond 31"/>
          <p:cNvSpPr/>
          <p:nvPr/>
        </p:nvSpPr>
        <p:spPr>
          <a:xfrm>
            <a:off x="3567430" y="1329528"/>
            <a:ext cx="115931" cy="162087"/>
          </a:xfrm>
          <a:prstGeom prst="diamond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8012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666115" y="-158750"/>
            <a:ext cx="10045699" cy="1143000"/>
          </a:xfrm>
        </p:spPr>
        <p:txBody>
          <a:bodyPr/>
          <a:lstStyle/>
          <a:p>
            <a:r>
              <a:rPr lang="en-GB" sz="4000" dirty="0" smtClean="0"/>
              <a:t>(Likely) NOOS-Drift joint analysis strategy</a:t>
            </a:r>
            <a:endParaRPr lang="en-GB" sz="4000" dirty="0"/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406203831"/>
              </p:ext>
            </p:extLst>
          </p:nvPr>
        </p:nvGraphicFramePr>
        <p:xfrm>
          <a:off x="608328" y="1348105"/>
          <a:ext cx="8125461" cy="47586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0448766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bZnJWx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GsOXsk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sQEAAHA1AAC5CAAAEAAAACYAAAAIAAAAACAAAAAAAAA="/>
              </a:ext>
            </a:extLst>
          </p:cNvSpPr>
          <p:nvPr>
            <p:ph type="title"/>
          </p:nvPr>
        </p:nvSpPr>
        <p:spPr/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 lang="en-US"/>
            </a:pPr>
            <a:r>
              <a:rPr dirty="0" smtClean="0"/>
              <a:t>Which ensemble? </a:t>
            </a:r>
            <a:br>
              <a:rPr dirty="0" smtClean="0"/>
            </a:br>
            <a:r>
              <a:rPr dirty="0" smtClean="0"/>
              <a:t>Which met-ocean forcing? </a:t>
            </a:r>
            <a:endParaRPr dirty="0"/>
          </a:p>
        </p:txBody>
      </p:sp>
      <p:sp>
        <p:nvSpPr>
          <p:cNvPr id="3" name="Content Placeholder 2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bZnJWx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2AkAAHA1AACwJQAAEAAAACYAAAAIAAAAACAAAAAAAAA="/>
              </a:ext>
            </a:extLst>
          </p:cNvSpPr>
          <p:nvPr>
            <p:ph type="body" idx="1"/>
          </p:nvPr>
        </p:nvSpPr>
        <p:spPr/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/>
          <a:p>
            <a:pPr>
              <a:defRPr lang="en-US"/>
            </a:pPr>
            <a:r>
              <a:rPr lang="en-US" sz="2400" dirty="0" smtClean="0"/>
              <a:t>At each NOOS-drift activation, All MSP deliver a drift forecast </a:t>
            </a:r>
          </a:p>
          <a:p>
            <a:pPr lvl="1">
              <a:defRPr lang="en-US"/>
            </a:pPr>
            <a:r>
              <a:rPr lang="en-US" sz="2000" dirty="0" smtClean="0"/>
              <a:t>[mandatory] with their standard met-ocean forcing</a:t>
            </a:r>
          </a:p>
          <a:p>
            <a:pPr lvl="1">
              <a:defRPr lang="en-US"/>
            </a:pPr>
            <a:r>
              <a:rPr lang="en-US" sz="2000" dirty="0" smtClean="0"/>
              <a:t>[mandatory] With CMEMS met-ocean forcing for the NWS</a:t>
            </a:r>
          </a:p>
          <a:p>
            <a:pPr lvl="1">
              <a:defRPr lang="en-US"/>
            </a:pPr>
            <a:r>
              <a:rPr lang="en-US" sz="2000" dirty="0" smtClean="0"/>
              <a:t>[optional] with CMEMS met-ocean forcing for Global, IBI and ARCTIC regions</a:t>
            </a:r>
          </a:p>
          <a:p>
            <a:pPr lvl="1">
              <a:defRPr lang="en-US"/>
            </a:pPr>
            <a:endParaRPr lang="en-US" sz="2000" dirty="0"/>
          </a:p>
          <a:p>
            <a:pPr>
              <a:defRPr lang="en-US"/>
            </a:pPr>
            <a:r>
              <a:rPr lang="en-US" sz="2400" dirty="0" smtClean="0"/>
              <a:t>Added-value:</a:t>
            </a:r>
          </a:p>
          <a:p>
            <a:pPr lvl="1">
              <a:defRPr lang="en-US"/>
            </a:pPr>
            <a:r>
              <a:rPr lang="en-US" sz="2000" dirty="0" smtClean="0"/>
              <a:t>More members in the joint analysis</a:t>
            </a:r>
          </a:p>
          <a:p>
            <a:pPr lvl="1">
              <a:defRPr lang="en-US"/>
            </a:pPr>
            <a:r>
              <a:rPr lang="en-US" sz="2000" dirty="0" smtClean="0"/>
              <a:t>Each MSP have at least one set-up </a:t>
            </a:r>
            <a:br>
              <a:rPr lang="en-US" sz="2000" dirty="0" smtClean="0"/>
            </a:br>
            <a:r>
              <a:rPr lang="en-US" sz="2000" dirty="0" smtClean="0"/>
              <a:t>covering the  the service domain</a:t>
            </a:r>
          </a:p>
          <a:p>
            <a:pPr lvl="1">
              <a:defRPr lang="en-US"/>
            </a:pPr>
            <a:r>
              <a:rPr lang="en-US" sz="2000" dirty="0" smtClean="0"/>
              <a:t>Possibility to make assess uncertainty </a:t>
            </a:r>
            <a:br>
              <a:rPr lang="en-US" sz="2000" dirty="0" smtClean="0"/>
            </a:br>
            <a:r>
              <a:rPr lang="en-US" sz="2000" dirty="0" smtClean="0"/>
              <a:t>inherent to model differences</a:t>
            </a:r>
          </a:p>
          <a:p>
            <a:pPr lvl="1">
              <a:defRPr lang="en-US"/>
            </a:pPr>
            <a:endParaRPr lang="en-US" sz="2000" dirty="0"/>
          </a:p>
        </p:txBody>
      </p:sp>
      <p:pic>
        <p:nvPicPr>
          <p:cNvPr id="4" name="image36.gif"/>
          <p:cNvPicPr>
            <a:extLst>
              <a:ext uri="smNativeData">
                <pr:smNativeData xmlns:pr="smNativeData" xmlns:p14="http://schemas.microsoft.com/office/powerpoint/2010/main" xmlns="" val="SMDATA_15_bZnJW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D+/v7+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GCYAAN8cAACzOAAAtykAABAAAAAmAAAACAAAAP//////////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5361305" y="3863340"/>
            <a:ext cx="3024505" cy="2087880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Take home messages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8105"/>
            <a:ext cx="8229600" cy="4592320"/>
          </a:xfrm>
        </p:spPr>
        <p:txBody>
          <a:bodyPr/>
          <a:lstStyle/>
          <a:p>
            <a:r>
              <a:rPr lang="en-US" dirty="0" smtClean="0"/>
              <a:t>NOOS-Drift = A </a:t>
            </a:r>
            <a:r>
              <a:rPr lang="en-US" dirty="0"/>
              <a:t>transnational multi-models ensemble system to assess and improve drift forecast accuracy in the </a:t>
            </a:r>
            <a:r>
              <a:rPr lang="en-US" dirty="0" smtClean="0"/>
              <a:t>NWS area </a:t>
            </a:r>
          </a:p>
          <a:p>
            <a:r>
              <a:rPr lang="en-US" dirty="0" smtClean="0"/>
              <a:t>After 3 months of work, </a:t>
            </a:r>
            <a:br>
              <a:rPr lang="en-US" dirty="0" smtClean="0"/>
            </a:br>
            <a:r>
              <a:rPr lang="en-US" dirty="0" smtClean="0"/>
              <a:t>technical agreement reached</a:t>
            </a:r>
          </a:p>
          <a:p>
            <a:r>
              <a:rPr lang="en-US" dirty="0" smtClean="0"/>
              <a:t>Specifications to be to NWGD for information</a:t>
            </a:r>
          </a:p>
          <a:p>
            <a:r>
              <a:rPr lang="en-US" dirty="0" smtClean="0"/>
              <a:t>One year to really implement, test and validate the system</a:t>
            </a:r>
            <a:r>
              <a:rPr lang="en-US" dirty="0"/>
              <a:t/>
            </a:r>
            <a:br>
              <a:rPr lang="en-US" dirty="0"/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6353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0"/>
          <p:cNvSpPr>
            <a:extLst>
              <a:ext uri="smNativeData">
                <pr:smNativeData xmlns:pr="smNativeData" xmlns:p14="http://schemas.microsoft.com/office/powerpoint/2010/main" xmlns="" val="SMDATA_13_bZnJWxMAAAAlAAAAZQAAAA0AAAAAkAAAAEgAAACQAAAASAAAAAAAAAABAAAAAAAAAAEAAABQAAAAhbacS3FV1T8AAAAAAADwvwAAAAAAAOA/AAAAAAAA4D8AAAAAAADgPwAAAAAAAOA/AAAAAAAA4D8AAAAAAADgPwAAAAAAAOA/AAAAAAAA4D8CAAAAjAAAAAEAAAAAAAAA////AP///wgAAAAAAAAAAAAAAAAAAAAAAAAAAAAAAAAAAAAAZAAAAAEAAABAAAAAAAAAAAAAAAAAAAAAAAAAAAAAAAAAAAAAAAAAAAAAAAAAAAAAAAAAAAAAAAAAAAAAAAAAAAAAAAAAAAAAAAAAAAAAAAAAAAAAAAAAAAAAAAAAAAAAFAAAADwAAAABAAAAAAAAAPeWRgAo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LkFAAAMAAAAEAAAAAAAAAAAAAAAAAAAAAAAAAAeAAAAaAAAAAAAAAAAAAAAAAAAAAAAAAAAAAAAECcAABAnAAAAAAAAAAAAAAAAAAAAAAAAAAAAAAAAAAAAAAAAAAAAABQAAAAAAAAAwMD/AAAAAABkAAAAMgAAAAAAAABkAAAAAAAAAH9/fwAKAAAAHwAAAFQAAAD///8A////AQAAAAAAAAAAAAAAAAAAAAAAAAAAAAAAAAAAAAAAAAAA95ZGDH9/fwDu7OEDzMzMAMDA/wB/f38AAAAAAAAAAAAAAAAAAAAAAAAAAAAhAAAAGAAAABQAAADHAQAAEAkAAJwSAADbJQAAEAAAACYAAAAIAAAA//////////8="/>
              </a:ext>
            </a:extLst>
          </p:cNvSpPr>
          <p:nvPr/>
        </p:nvSpPr>
        <p:spPr>
          <a:xfrm>
            <a:off x="288925" y="1473200"/>
            <a:ext cx="2736215" cy="468058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5400" cap="flat" cmpd="sng" algn="ctr">
            <a:solidFill>
              <a:schemeClr val="accent6"/>
            </a:solidFill>
            <a:prstDash val="solid"/>
            <a:headEnd type="none"/>
            <a:tailEnd type="none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 lang="en-US">
                <a:solidFill>
                  <a:srgbClr val="000000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endParaRPr dirty="0"/>
          </a:p>
          <a:p>
            <a:pPr>
              <a:defRPr lang="en-US">
                <a:solidFill>
                  <a:srgbClr val="000000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endParaRPr dirty="0"/>
          </a:p>
          <a:p>
            <a:pPr>
              <a:defRPr lang="en-US">
                <a:solidFill>
                  <a:srgbClr val="000000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endParaRPr dirty="0"/>
          </a:p>
        </p:txBody>
      </p:sp>
      <p:sp>
        <p:nvSpPr>
          <p:cNvPr id="3" name="Rounded Rectangle 9"/>
          <p:cNvSpPr>
            <a:extLst>
              <a:ext uri="smNativeData">
                <pr:smNativeData xmlns:pr="smNativeData" xmlns:p14="http://schemas.microsoft.com/office/powerpoint/2010/main" xmlns="" val="SMDATA_13_bZnJWxMAAAAlAAAAZQAAAA0AAAAAkAAAAEgAAACQAAAASAAAAAAAAAABAAAAAAAAAAEAAABQAAAAhbacS3FV1T8AAAAAAADwvwAAAAAAAOA/AAAAAAAA4D8AAAAAAADgPwAAAAAAAOA/AAAAAAAA4D8AAAAAAADgPwAAAAAAAOA/AAAAAAAA4D8CAAAAjAAAAAEAAAAAAAAA////AP///wgAAAAAAAAAAAAAAAAAAAAAAAAAAAAAAAAAAAAAZAAAAAEAAABAAAAAAAAAAAAAAAAAAAAAAAAAAAAAAAAAAAAAAAAAAAAAAAAAAAAAAAAAAAAAAAAAAAAAAAAAAAAAAAAAAAAAAAAAAAAAAAAAAAAAAAAAAAAAAAAAAAAAFAAAADwAAAABAAAAAAAAAEusxgA8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L4FAAAMAAAAEAAAAAAAAAAAAAAAAAAAAAAAAAAeAAAAaAAAAAAAAAAAAAAAAAAAAAAAAAAAAAAAECcAABAnAAAAAAAAAAAAAAAAAAAAAAAAAAAAAAAAAAAAAAAAAAAAABQAAAAAAAAAwMD/AAAAAABkAAAAMgAAAAAAAABkAAAAAAAAAH9/fwAKAAAAHwAAAFQAAAD///8A////AQAAAAAAAAAAAAAAAAAAAAAAAAAAAAAAAAAAAAAAAAAAS6zGC39/fwDu7OEDzMzMAMDA/wB/f38AAAAAAAAAAAAAAAAAAAAAAAAAAAAhAAAAGAAAABQAAAD8JAAAIgkAANE1AADtJQAAEAAAACYAAAAIAAAA//////////8="/>
              </a:ext>
            </a:extLst>
          </p:cNvSpPr>
          <p:nvPr/>
        </p:nvSpPr>
        <p:spPr>
          <a:xfrm>
            <a:off x="6012180" y="1484630"/>
            <a:ext cx="2736215" cy="468058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 cap="flat" cmpd="sng" algn="ctr">
            <a:solidFill>
              <a:schemeClr val="accent5"/>
            </a:solidFill>
            <a:prstDash val="solid"/>
            <a:headEnd type="none"/>
            <a:tailEnd type="none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 lang="en-US">
                <a:solidFill>
                  <a:srgbClr val="000000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endParaRPr dirty="0"/>
          </a:p>
          <a:p>
            <a:pPr>
              <a:defRPr lang="en-US">
                <a:solidFill>
                  <a:srgbClr val="000000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endParaRPr dirty="0"/>
          </a:p>
          <a:p>
            <a:pPr>
              <a:defRPr lang="en-US">
                <a:solidFill>
                  <a:srgbClr val="000000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endParaRPr dirty="0"/>
          </a:p>
          <a:p>
            <a:pPr>
              <a:defRPr lang="en-US">
                <a:solidFill>
                  <a:srgbClr val="000000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endParaRPr dirty="0"/>
          </a:p>
          <a:p>
            <a:pPr>
              <a:defRPr lang="en-US">
                <a:solidFill>
                  <a:srgbClr val="000000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endParaRPr dirty="0"/>
          </a:p>
          <a:p>
            <a:pPr>
              <a:defRPr lang="en-US">
                <a:solidFill>
                  <a:srgbClr val="000000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endParaRPr dirty="0"/>
          </a:p>
          <a:p>
            <a:pPr>
              <a:defRPr lang="en-US">
                <a:solidFill>
                  <a:srgbClr val="000000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endParaRPr dirty="0"/>
          </a:p>
          <a:p>
            <a:pPr>
              <a:defRPr lang="en-US">
                <a:solidFill>
                  <a:srgbClr val="000000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endParaRPr dirty="0"/>
          </a:p>
          <a:p>
            <a:pPr marL="285750" indent="-285750">
              <a:buFont typeface="Arial" pitchFamily="1" charset="0"/>
              <a:buChar char="•"/>
              <a:defRPr lang="en-US">
                <a:solidFill>
                  <a:srgbClr val="000000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endParaRPr dirty="0"/>
          </a:p>
          <a:p>
            <a:pPr marL="285750" indent="-285750">
              <a:buFont typeface="Arial" pitchFamily="1" charset="0"/>
              <a:buChar char="•"/>
              <a:defRPr lang="en-US">
                <a:solidFill>
                  <a:srgbClr val="000000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endParaRPr dirty="0"/>
          </a:p>
          <a:p>
            <a:pPr marL="285750" indent="-285750">
              <a:buFont typeface="Arial" pitchFamily="1" charset="0"/>
              <a:buChar char="•"/>
              <a:defRPr lang="en-US">
                <a:solidFill>
                  <a:srgbClr val="000000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endParaRPr dirty="0"/>
          </a:p>
          <a:p>
            <a:pPr>
              <a:defRPr lang="en-US">
                <a:solidFill>
                  <a:srgbClr val="000000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endParaRPr dirty="0"/>
          </a:p>
          <a:p>
            <a:pPr>
              <a:defRPr lang="en-US">
                <a:solidFill>
                  <a:srgbClr val="000000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endParaRPr dirty="0"/>
          </a:p>
        </p:txBody>
      </p:sp>
      <p:sp>
        <p:nvSpPr>
          <p:cNvPr id="4" name="Rounded Rectangle 5"/>
          <p:cNvSpPr>
            <a:extLst>
              <a:ext uri="smNativeData">
                <pr:smNativeData xmlns:pr="smNativeData" xmlns:p14="http://schemas.microsoft.com/office/powerpoint/2010/main" xmlns="" val="SMDATA_13_bZnJWxMAAAAlAAAAZQAAAA0AAAAAkAAAAEgAAACQAAAASAAAAAAAAAABAAAAAAAAAAEAAABQAAAAhbacS3FV1T8AAAAAAADwvwAAAAAAAOA/AAAAAAAA4D8AAAAAAADgPwAAAAAAAOA/AAAAAAAA4D8AAAAAAADgPwAAAAAAAOA/AAAAAAAA4D8CAAAAjAAAAAEAAAAAAAAA////AP///wgAAAAAAAAAAAAAAAAAAAAAAAAAAAAAAAAAAAAAZAAAAAEAAABAAAAAAAAAAAAAAAAAAAAAAAAAAAAAAAAAAAAAAAAAAAAAAAAAAAAAAAAAAAAAAAAAAAAAAAAAAAAAAAAAAAAAAAAAAAAAAAAAAAAAAAAAAAAAAAAAAAAAFAAAADwAAAABAAAAAAAAAJu7WQA8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LEDAAAMAAAAEAAAAAAAAAAAAAAAAAAAAAAAAAAeAAAAaAAAAAAAAAAAAAAAAAAAAAAAAAAAAAAAECcAABAnAAAAAAAAAAAAAAAAAAAAAAAAAAAAAAAAAAAAAAAAAAAAABQAAAAAAAAAwMD/AAAAAABkAAAAMgAAAAAAAABkAAAAAAAAAH9/fwAKAAAAHwAAAFQAAAD///8A////AQAAAAAAAAAAAAAAAAAAAAAAAAAAAAAAAAAAAAAAAAAAm7tZCX9/fwDu7OEDzMzMAMDA/wB/f38AAAAAAAAAAAAAAAAAAAAAAAAAAAAhAAAAGAAAABQAAAB/EwAAIgkAAFQkAADtJQAAEAAAACYAAAAIAAAA//////////8="/>
              </a:ext>
            </a:extLst>
          </p:cNvSpPr>
          <p:nvPr/>
        </p:nvSpPr>
        <p:spPr>
          <a:xfrm>
            <a:off x="3169285" y="1484630"/>
            <a:ext cx="2736215" cy="468058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 cap="flat" cmpd="sng" algn="ctr">
            <a:solidFill>
              <a:schemeClr val="accent3"/>
            </a:solidFill>
            <a:prstDash val="solid"/>
            <a:headEnd type="none"/>
            <a:tailEnd type="none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 lang="en-US">
                <a:solidFill>
                  <a:srgbClr val="000000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endParaRPr dirty="0"/>
          </a:p>
          <a:p>
            <a:pPr>
              <a:defRPr lang="en-US">
                <a:solidFill>
                  <a:srgbClr val="000000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endParaRPr dirty="0"/>
          </a:p>
          <a:p>
            <a:pPr>
              <a:defRPr lang="en-US">
                <a:solidFill>
                  <a:srgbClr val="000000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endParaRPr dirty="0"/>
          </a:p>
          <a:p>
            <a:pPr marL="285750" indent="-285750">
              <a:buFont typeface="Arial" pitchFamily="1" charset="0"/>
              <a:buChar char="•"/>
              <a:defRPr lang="en-US">
                <a:solidFill>
                  <a:srgbClr val="000000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endParaRPr dirty="0"/>
          </a:p>
          <a:p>
            <a:pPr>
              <a:defRPr lang="en-US">
                <a:solidFill>
                  <a:srgbClr val="000000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endParaRPr dirty="0"/>
          </a:p>
          <a:p>
            <a:pPr>
              <a:defRPr lang="en-US">
                <a:solidFill>
                  <a:srgbClr val="000000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endParaRPr dirty="0"/>
          </a:p>
        </p:txBody>
      </p:sp>
      <p:sp>
        <p:nvSpPr>
          <p:cNvPr id="5" name="Title 3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bZnJWx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BPgb0F////AQAAAAAAAAAAAAAAAAAAAAAAAAAAAAAAAAAAAAAAAAAAAAAAAn9/fwDu7OEDzMzMAMDA/wB/f38AAAAAAAAAAAAAAAAAAAAAAAAAAAAhAAAAGAAAABQAAAAAAAAAsQEAAEA4AAC5CAAAEAAAACYAAAAIAAAAASAAAAAAAAA="/>
              </a:ext>
            </a:extLst>
          </p:cNvSpPr>
          <p:nvPr>
            <p:ph type="title"/>
          </p:nvPr>
        </p:nvSpPr>
        <p:spPr>
          <a:xfrm>
            <a:off x="0" y="128270"/>
            <a:ext cx="9144000" cy="1143000"/>
          </a:xfrm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 lang="en-US"/>
            </a:pPr>
            <a:r>
              <a:rPr sz="4000" dirty="0" smtClean="0"/>
              <a:t>Activated 1000's times / country / year</a:t>
            </a:r>
            <a:endParaRPr sz="4000" dirty="0"/>
          </a:p>
        </p:txBody>
      </p:sp>
      <p:sp>
        <p:nvSpPr>
          <p:cNvPr id="9" name="TextBox 8"/>
          <p:cNvSpPr txBox="1"/>
          <p:nvPr/>
        </p:nvSpPr>
        <p:spPr>
          <a:xfrm>
            <a:off x="553720" y="1635125"/>
            <a:ext cx="2296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i="1" dirty="0" smtClean="0">
                <a:solidFill>
                  <a:schemeClr val="accent6">
                    <a:lumMod val="75000"/>
                  </a:schemeClr>
                </a:solidFill>
              </a:rPr>
              <a:t>MARITIME  SAFETY</a:t>
            </a:r>
            <a:endParaRPr lang="en-US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423920" y="1635125"/>
            <a:ext cx="22961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i="1" dirty="0" smtClean="0">
                <a:solidFill>
                  <a:schemeClr val="accent3">
                    <a:lumMod val="50000"/>
                  </a:schemeClr>
                </a:solidFill>
              </a:rPr>
              <a:t>COASTAL AND MARINE ENVIRONMENT</a:t>
            </a:r>
            <a:endParaRPr lang="en-US" b="1" i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222365" y="1635125"/>
            <a:ext cx="23679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i="1" dirty="0" smtClean="0">
                <a:solidFill>
                  <a:schemeClr val="accent5">
                    <a:lumMod val="75000"/>
                  </a:schemeClr>
                </a:solidFill>
              </a:rPr>
              <a:t>MARINE RESOURCES</a:t>
            </a:r>
            <a:endParaRPr lang="en-US" b="1" i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5475" y="1993900"/>
            <a:ext cx="2078694" cy="116655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870" y="3213735"/>
            <a:ext cx="2095500" cy="149542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2813" y="4792345"/>
            <a:ext cx="2080895" cy="124853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95675" y="2561752"/>
            <a:ext cx="2058042" cy="136953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6"/>
          <a:srcRect l="-812" t="-321" r="30597" b="321"/>
          <a:stretch/>
        </p:blipFill>
        <p:spPr>
          <a:xfrm>
            <a:off x="3482023" y="4193792"/>
            <a:ext cx="2094547" cy="1387858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65875" y="2072585"/>
            <a:ext cx="1914785" cy="1917898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38719" y="4141822"/>
            <a:ext cx="2483136" cy="1655838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6231890" y="3787775"/>
            <a:ext cx="26231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Fish stock connectivity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bZnJWx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AAAAAXAAAAEA4AADoCgAAEAAAACYAAAAIAAAAASAAAAAAAAA="/>
              </a:ext>
            </a:extLst>
          </p:cNvSpPr>
          <p:nvPr>
            <p:ph type="title"/>
          </p:nvPr>
        </p:nvSpPr>
        <p:spPr>
          <a:xfrm>
            <a:off x="0" y="58420"/>
            <a:ext cx="9144000" cy="1714500"/>
          </a:xfrm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 lang="en-US"/>
            </a:pPr>
            <a:r>
              <a:rPr lang="en-US" sz="4000" dirty="0"/>
              <a:t>End-users’ request : </a:t>
            </a:r>
            <a:r>
              <a:rPr dirty="0"/>
              <a:t/>
            </a:r>
            <a:br>
              <a:rPr dirty="0"/>
            </a:br>
            <a:r>
              <a:rPr lang="en-US" sz="3600" dirty="0"/>
              <a:t>What is the (in-)accuracy/uncertainty of your forecast?</a:t>
            </a:r>
          </a:p>
        </p:txBody>
      </p:sp>
      <p:sp>
        <p:nvSpPr>
          <p:cNvPr id="3" name="Content Placeholder 2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bZnJWxMAAAAlAAAAZAAAAA0AAAAAkAAAAEgAAACQAAAASAAAAAAAAAAAAAAAAAAAAAEAAABQAAAAAAAAAAAA4D8AAAAAAADgPwAAAAAAAOA/AAAAAAAA4D8AAAAAAADgPwAAAAAAAOA/AAAAAAAA4D8AAAAAAADgPwAAAAAAAOA/AAAAAAAA4D8CAAAAjAAAAAEAAAADAAAA2/ypAPT/5gAAAAAAAAAAAAAAAAAAAAAAAAAAAAAAAAAAAAAAZAAAAAEAAABAAAAAAAAAAJz///9aAAAAAAAAAAEAAAAjAAAA4/zCAAAAAAAAAAAAAAAAAAAAAAAAAAAAAAAAAAAAAAAAAAAAAAAAAAAAAAAAAAAAAAAAAAAAAAAAAAAAFAAAADwAAAABAAAAAAAAAJm6VAAPAAAAAQAAABQAAAAUAAAAFAAAAAEAAAAAAAAAZAAAAGQAAAAAAAAAZAAAAGQAAAAVAAAAYAAAAAAAAAAAAAAAAAAAAAAAAAAAAAAAAAAAAAAAAAAAAAAAAAAAAAAAAAAAAAAAAAAACQAAAAAAAAAAAAAAAAAAAAAAAAAAAAAAAAAAAAAAAAAAAAAAAAAAAAAAAAAAAAAAABYAAABMAAAAAQAAAAAAAAACAAAAAAAAAAEAAAAAAAAJPgAAAAAAAAAfAAAAZAAAAGQAAAAAAAAAAAAAAAAAAAAAAAAAAAAAAAAAAAAAAAAAAAAAABcAAAAUAAAAAAAAAAAAAAD/fwAA/38AAAAAAAAJAAAABAAAAAAAAAAMAAAAEAAAAAAAAAAAAAAAAAAAAAAAAAAeAAAAaAAAAAAAAAAAAAAAAAAAAAAAAAAAAAAAECcAABAnAAAAAAAAAAAAAAAAAAAAAAAAAAAAAAAAAAAAAAAAAAAAAD8AAAAAAAAAwMD/AAAAAABkAAAAMgAAAAAAAABkAAAAAAAAAH9/fwAKAAAAHwAAAFQAAADb/KkA9P/mAOP8wgAAAAAAAAAAAAAAAAAAAAAAAAAAAAAAAAAAAAAAmbpUAAAAAAIAAAACAAAAAMDA/wB/f38AAAAAAAAAAAAAAAAAAAAAAAAAAAAhAAAAGAAAABQAAADUAwAAvBgAALcyAAB7IgAAEAAAACYAAAAIAAAAAQAAAP//wQc="/>
              </a:ext>
            </a:extLst>
          </p:cNvSpPr>
          <p:nvPr>
            <p:ph type="body" idx="1"/>
          </p:nvPr>
        </p:nvSpPr>
        <p:spPr>
          <a:xfrm>
            <a:off x="622300" y="4020820"/>
            <a:ext cx="7621905" cy="1584325"/>
          </a:xfrm>
          <a:ln>
            <a:headEnd type="none"/>
            <a:tailEnd type="none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marL="0" indent="0">
              <a:buNone/>
              <a:defRPr lang="en-US">
                <a:solidFill>
                  <a:srgbClr val="000000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endParaRPr dirty="0"/>
          </a:p>
          <a:p>
            <a:pPr marL="0" indent="0" algn="ctr">
              <a:buNone/>
              <a:defRPr lang="en-US">
                <a:solidFill>
                  <a:srgbClr val="000000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r>
              <a:rPr dirty="0"/>
              <a:t>Efficient communication towards end-user</a:t>
            </a:r>
          </a:p>
          <a:p>
            <a:pPr marL="0" indent="0">
              <a:buNone/>
              <a:defRPr lang="en-US">
                <a:solidFill>
                  <a:srgbClr val="000000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endParaRPr dirty="0"/>
          </a:p>
        </p:txBody>
      </p:sp>
      <p:sp>
        <p:nvSpPr>
          <p:cNvPr id="4" name="TextBox 5"/>
          <p:cNvSpPr>
            <a:extLst>
              <a:ext uri="smNativeData">
                <pr:smNativeData xmlns:pr="smNativeData" xmlns:p14="http://schemas.microsoft.com/office/powerpoint/2010/main" xmlns="" val="SMDATA_13_bZnJWxMAAAAlAAAAZAAAAE0AAAAAkAAAAEgAAACQAAAASAAAAAAAAAAAAAAAAAAAAAEAAABQAAAAAAAAAAAA4D8AAAAAAADgPwAAAAAAAOA/AAAAAAAA4D8AAAAAAADgPwAAAAAAAOA/AAAAAAAA4D8AAAAAAADgPwAAAAAAAOA/AAAAAAAA4D8CAAAAjAAAAAEAAAADAAAApsL/AOju/wAAAAAAAAAAAAAAAAAAAAAAAAAAAAAAAAAAAAAAZAAAAAEAAABAAAAAAAAAAJz///9aAAAAAAAAAAEAAAAjAAAAvtf+AAAAAAAAAAAAAAAAAAAAAAAAAAAAAAAAAAAAAAAAAAAAAAAAAAAAAAAAAAAAAAAAAAAAAAAAAAAAFAAAADwAAAABAAAAAAAAAEl9vAAPAAAAAQAAABQAAAAUAAAAFAAAAAEAAAAAAAAAZAAAAGQAAAAAAAAAZAAAAGQAAAAVAAAAYAAAAAAAAAAAAAAAAAAAAAAAAAAAAAAAAAAAAAAAAAAAAAAAAAAAAAAAAAAAAAAAAAAACQAAAAAAAAAAAAAAAAAAAAAAAAAAAAAAAAAAAAAAAAAAAAAAAAAAAAAAAAAAAAAAABYAAABMAAAAAQAAAAAAAAACAAAAAAAAAAEAAAAAAAAJPgAAAAAAAAAfAAAAZAAAAGQAAAAAAAAAAAAAAAAAAAAAAAAAAAAAAAAAAAAAAAAAAAAAABcAAAAUAAAAAAAAAAAAAAD/fwAA/38AAAAAAAAJAAAABAAAAAAAAAAMAAAAEAAAAAAAAAAAAAAAAAAAAAAAAAAeAAAAaAAAAAAAAAAAAAAAAAAAAAAAAAAAAAAAECcAABAnAAAAAAAAAAAAAAAAAAAAAAAAAAAAAAAAAAAAAAAAAAAAAD8AAAAAAAAAwMD/AAAAAABkAAAAMgAAAAAAAABkAAAAAAAAAH9/fwAKAAAAHwAAAFQAAACmwv8A6O7/AL7X/gAAAAAAAAAAAAAAAAAAAAAAAAAAAAAAAAAAAAAASX28AAAAAAIAAAACAAAAAMDA/wB/f38AAAAAAAAAAAAAAAAAAAAAAAAAAAAhAAAAGAAAABQAAADUAwAAPAwAANwaAABoFwAAECAAACYAAAAIAAAA//////////8="/>
              </a:ext>
            </a:extLst>
          </p:cNvSpPr>
          <p:nvPr/>
        </p:nvSpPr>
        <p:spPr>
          <a:xfrm>
            <a:off x="622300" y="1988820"/>
            <a:ext cx="3743960" cy="1816100"/>
          </a:xfrm>
          <a:prstGeom prst="rect">
            <a:avLst/>
          </a:prstGeom>
          <a:ln>
            <a:headEnd type="none"/>
            <a:tailEnd type="none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/>
          <a:lstStyle/>
          <a:p>
            <a:pPr>
              <a:defRPr lang="en-US">
                <a:solidFill>
                  <a:srgbClr val="000000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endParaRPr lang="en-US" sz="2800" dirty="0"/>
          </a:p>
          <a:p>
            <a:pPr algn="ctr">
              <a:defRPr lang="en-US">
                <a:solidFill>
                  <a:srgbClr val="000000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r>
              <a:rPr lang="en-US" sz="2800" dirty="0"/>
              <a:t>(in-)accuracy due to the met-ocean forcing</a:t>
            </a:r>
          </a:p>
          <a:p>
            <a:pPr>
              <a:defRPr lang="en-US">
                <a:solidFill>
                  <a:srgbClr val="000000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r>
              <a:rPr lang="en-US" sz="2800" dirty="0"/>
              <a:t> </a:t>
            </a:r>
          </a:p>
        </p:txBody>
      </p:sp>
      <p:sp>
        <p:nvSpPr>
          <p:cNvPr id="5" name="TextBox 6"/>
          <p:cNvSpPr>
            <a:extLst>
              <a:ext uri="smNativeData">
                <pr:smNativeData xmlns:pr="smNativeData" xmlns:p14="http://schemas.microsoft.com/office/powerpoint/2010/main" xmlns="" val="SMDATA_13_bZnJWxMAAAAlAAAAZAAAAE0AAAAAkAAAAEgAAACQAAAASAAAAAAAAAAAAAAAAAAAAAEAAABQAAAAAAAAAAAA4D8AAAAAAADgPwAAAAAAAOA/AAAAAAAA4D8AAAAAAADgPwAAAAAAAOA/AAAAAAAA4D8AAAAAAADgPwAAAAAAAOA/AAAAAAAA4D8CAAAAjAAAAAEAAAADAAAAqOf/AOj4/wAAAAAAAAAAAAAAAAAAAAAAAAAAAAAAAAAAAAAAZAAAAAEAAABAAAAAAAAAAJz///9aAAAAAAAAAAEAAAAjAAAAwe3/AAAAAAAAAAAAAAAAAAAAAAAAAAAAAAAAAAAAAAAAAAAAAAAAAAAAAAAAAAAAAAAAAAAAAAAAAAAAFAAAADwAAAABAAAAAAAAAEapxgAPAAAAAQAAABQAAAAUAAAAFAAAAAEAAAAAAAAAZAAAAGQAAAAAAAAAZAAAAGQAAAAVAAAAYAAAAAAAAAAAAAAAAAAAAAAAAAAAAAAAAAAAAAAAAAAAAAAAAAAAAAAAAAAAAAAAAAAACQAAAAAAAAAAAAAAAAAAAAAAAAAAAAAAAAAAAAAAAAAAAAAAAAAAAAAAAAAAAAAAABYAAABMAAAAAQAAAAAAAAACAAAAAAAAAAEAAAAAAAAJPgAAAAAAAAAfAAAAZAAAAGQAAAAAAAAAAAAAAAAAAAAAAAAAAAAAAAAAAAAAAAAAAAAAABcAAAAUAAAAAAAAAAAAAAD/fwAA/38AAAAAAAAJAAAABAAAAAAAAAAMAAAAEAAAAAAAAAAAAAAAAAAAAAAAAAAeAAAAaAAAAAAAAAAAAAAAAAAAAAAAAAAAAAAAECcAABAnAAAAAAAAAAAAAAAAAAAAAAAAAAAAAAAAAAAAAAAAAAAAAD8AAAAAAAAAwMD/AAAAAABkAAAAMgAAAAAAAABkAAAAAAAAAH9/fwAKAAAAHwAAAFQAAACo5/8A6Pj/AMHt/wAAAAAAAAAAAAAAAAAAAAAAAAAAAAAAAAAAAAAARqnGAAAAAAIAAAACAAAAAMDA/wB/f38AAAAAAAAAAAAAAAAAAAAAAAAAAAAhAAAAGAAAABQAAACFHQAAPAwAALcyAABoFwAAECAAACYAAAAIAAAA//////////8="/>
              </a:ext>
            </a:extLst>
          </p:cNvSpPr>
          <p:nvPr/>
        </p:nvSpPr>
        <p:spPr>
          <a:xfrm>
            <a:off x="4798695" y="1988820"/>
            <a:ext cx="3445510" cy="1816100"/>
          </a:xfrm>
          <a:prstGeom prst="rect">
            <a:avLst/>
          </a:prstGeom>
          <a:ln>
            <a:headEnd type="none"/>
            <a:tailEnd type="none"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/>
          <a:lstStyle/>
          <a:p>
            <a:pPr>
              <a:defRPr lang="en-US">
                <a:solidFill>
                  <a:srgbClr val="000000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endParaRPr lang="en-US" sz="2800" dirty="0"/>
          </a:p>
          <a:p>
            <a:pPr algn="ctr">
              <a:defRPr lang="en-US">
                <a:solidFill>
                  <a:srgbClr val="000000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r>
              <a:rPr lang="en-US" sz="2800" dirty="0"/>
              <a:t>(In-)accuracy inherent to the drift model</a:t>
            </a:r>
          </a:p>
          <a:p>
            <a:pPr>
              <a:defRPr lang="en-US">
                <a:solidFill>
                  <a:srgbClr val="000000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  <p:extLst mod="1">
      <p:ext uri="smNativeData">
        <pr:smNativeData xmlns:pr="smNativeData" xmlns:p14="http://schemas.microsoft.com/office/powerpoint/2010/main" xmlns="" val="bZnJWwEAAAAFAAAA/f///wEAAAACAAAABAAAAAAAAAAAAAAAAAAAAA=="/>
      </p:ext>
    </p:ext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1"/>
          <p:cNvSpPr>
            <a:spLocks noGrp="1"/>
          </p:cNvSpPr>
          <p:nvPr>
            <p:ph type="ftr" sz="quarter" idx="4294967295"/>
          </p:nvPr>
        </p:nvSpPr>
        <p:spPr/>
        <p:txBody>
          <a:bodyPr/>
          <a:lstStyle/>
          <a:p>
            <a:pPr lvl="0"/>
            <a:endParaRPr lang="en-GB" dirty="0"/>
          </a:p>
        </p:txBody>
      </p:sp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-1" y="311864"/>
            <a:ext cx="9092565" cy="769441"/>
          </a:xfrm>
        </p:spPr>
        <p:txBody>
          <a:bodyPr wrap="square">
            <a:spAutoFit/>
          </a:bodyPr>
          <a:lstStyle/>
          <a:p>
            <a:pPr lvl="0"/>
            <a:r>
              <a:rPr lang="fr-FR" dirty="0" err="1" smtClean="0">
                <a:latin typeface="Liberation Sans" pitchFamily="34"/>
              </a:rPr>
              <a:t>Inaccuracy</a:t>
            </a:r>
            <a:r>
              <a:rPr lang="fr-FR" dirty="0" smtClean="0">
                <a:latin typeface="Liberation Sans" pitchFamily="34"/>
              </a:rPr>
              <a:t> in </a:t>
            </a:r>
            <a:r>
              <a:rPr lang="fr-FR" dirty="0" err="1" smtClean="0">
                <a:latin typeface="Liberation Sans" pitchFamily="34"/>
              </a:rPr>
              <a:t>tide</a:t>
            </a:r>
            <a:r>
              <a:rPr lang="fr-FR" dirty="0" smtClean="0">
                <a:latin typeface="Liberation Sans" pitchFamily="34"/>
              </a:rPr>
              <a:t> </a:t>
            </a:r>
            <a:r>
              <a:rPr lang="fr-FR" dirty="0" err="1" smtClean="0">
                <a:latin typeface="Liberation Sans" pitchFamily="34"/>
              </a:rPr>
              <a:t>dominated</a:t>
            </a:r>
            <a:r>
              <a:rPr lang="fr-FR" dirty="0" smtClean="0">
                <a:latin typeface="Liberation Sans" pitchFamily="34"/>
              </a:rPr>
              <a:t> areas</a:t>
            </a:r>
            <a:endParaRPr lang="fr-FR" dirty="0">
              <a:latin typeface="Liberation Sans" pitchFamily="34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481965" y="1229752"/>
            <a:ext cx="7820574" cy="4854183"/>
          </a:xfrm>
        </p:spPr>
        <p:txBody>
          <a:bodyPr/>
          <a:lstStyle/>
          <a:p>
            <a:pPr lvl="0">
              <a:lnSpc>
                <a:spcPct val="90000"/>
              </a:lnSpc>
              <a:buNone/>
            </a:pPr>
            <a:endParaRPr lang="en-US" sz="1633" dirty="0">
              <a:solidFill>
                <a:srgbClr val="000000"/>
              </a:solidFill>
            </a:endParaRPr>
          </a:p>
          <a:p>
            <a:pPr lvl="0">
              <a:lnSpc>
                <a:spcPct val="90000"/>
              </a:lnSpc>
            </a:pPr>
            <a:r>
              <a:rPr lang="en-US" sz="2000" dirty="0">
                <a:solidFill>
                  <a:srgbClr val="000000"/>
                </a:solidFill>
              </a:rPr>
              <a:t>Wind and tidal regions (Channel, North Sea)</a:t>
            </a:r>
          </a:p>
          <a:p>
            <a:pPr lvl="1">
              <a:lnSpc>
                <a:spcPct val="90000"/>
              </a:lnSpc>
              <a:tabLst>
                <a:tab pos="0" algn="l"/>
                <a:tab pos="95028" algn="l"/>
                <a:tab pos="502243" algn="l"/>
                <a:tab pos="909785" algn="l"/>
                <a:tab pos="1317327" algn="l"/>
                <a:tab pos="1724869" algn="l"/>
                <a:tab pos="2132411" algn="l"/>
                <a:tab pos="2539953" algn="l"/>
                <a:tab pos="2947494" algn="l"/>
                <a:tab pos="3355035" algn="l"/>
                <a:tab pos="3762578" algn="l"/>
                <a:tab pos="4170120" algn="l"/>
                <a:tab pos="4577662" algn="l"/>
                <a:tab pos="4985204" algn="l"/>
                <a:tab pos="5392746" algn="l"/>
                <a:tab pos="5800287" algn="l"/>
                <a:tab pos="6207830" algn="l"/>
                <a:tab pos="6615371" algn="l"/>
                <a:tab pos="7022913" algn="l"/>
                <a:tab pos="7430455" algn="l"/>
                <a:tab pos="7837997" algn="l"/>
                <a:tab pos="7852366" algn="l"/>
                <a:tab pos="8259907" algn="l"/>
                <a:tab pos="8667449" algn="l"/>
                <a:tab pos="9074991" algn="l"/>
                <a:tab pos="9482533" algn="l"/>
              </a:tabLst>
            </a:pPr>
            <a:r>
              <a:rPr lang="en-US" sz="2000" dirty="0">
                <a:solidFill>
                  <a:srgbClr val="000000"/>
                </a:solidFill>
              </a:rPr>
              <a:t>use of atmospheric ensemble prediction</a:t>
            </a:r>
          </a:p>
          <a:p>
            <a:pPr lvl="0">
              <a:lnSpc>
                <a:spcPct val="90000"/>
              </a:lnSpc>
            </a:pPr>
            <a:endParaRPr lang="en-US" sz="2000" dirty="0">
              <a:solidFill>
                <a:srgbClr val="000000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410210" y="3070225"/>
            <a:ext cx="4380176" cy="2543088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4500244" y="2292530"/>
            <a:ext cx="4592319" cy="422081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38813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1"/>
          <p:cNvSpPr>
            <a:spLocks noGrp="1"/>
          </p:cNvSpPr>
          <p:nvPr>
            <p:ph type="ftr" sz="quarter" idx="4294967295"/>
          </p:nvPr>
        </p:nvSpPr>
        <p:spPr/>
        <p:txBody>
          <a:bodyPr/>
          <a:lstStyle/>
          <a:p>
            <a:pPr lvl="0"/>
            <a:endParaRPr lang="en-GB" dirty="0"/>
          </a:p>
        </p:txBody>
      </p:sp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0" y="342642"/>
            <a:ext cx="9143999" cy="707886"/>
          </a:xfrm>
        </p:spPr>
        <p:txBody>
          <a:bodyPr wrap="square">
            <a:spAutoFit/>
          </a:bodyPr>
          <a:lstStyle/>
          <a:p>
            <a:pPr lvl="0"/>
            <a:r>
              <a:rPr lang="fr-FR" sz="4000" dirty="0" err="1" smtClean="0">
                <a:latin typeface="Liberation Sans" pitchFamily="34"/>
              </a:rPr>
              <a:t>Inaccuracy</a:t>
            </a:r>
            <a:r>
              <a:rPr lang="fr-FR" sz="4000" dirty="0" smtClean="0">
                <a:latin typeface="Liberation Sans" pitchFamily="34"/>
              </a:rPr>
              <a:t> in areas </a:t>
            </a:r>
            <a:r>
              <a:rPr lang="fr-FR" sz="4000" dirty="0" err="1" smtClean="0">
                <a:latin typeface="Liberation Sans" pitchFamily="34"/>
              </a:rPr>
              <a:t>with</a:t>
            </a:r>
            <a:r>
              <a:rPr lang="fr-FR" sz="4000" dirty="0" smtClean="0">
                <a:latin typeface="Liberation Sans" pitchFamily="34"/>
              </a:rPr>
              <a:t> </a:t>
            </a:r>
            <a:r>
              <a:rPr lang="fr-FR" sz="4000" dirty="0" err="1" smtClean="0">
                <a:latin typeface="Liberation Sans" pitchFamily="34"/>
              </a:rPr>
              <a:t>eddies</a:t>
            </a:r>
            <a:endParaRPr lang="fr-FR" sz="4000" dirty="0">
              <a:latin typeface="Liberation Sans" pitchFamily="34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481965" y="917575"/>
            <a:ext cx="7820574" cy="4854183"/>
          </a:xfrm>
        </p:spPr>
        <p:txBody>
          <a:bodyPr/>
          <a:lstStyle/>
          <a:p>
            <a:pPr lvl="0">
              <a:lnSpc>
                <a:spcPct val="90000"/>
              </a:lnSpc>
              <a:buNone/>
            </a:pPr>
            <a:endParaRPr lang="en-US" sz="1633" dirty="0">
              <a:solidFill>
                <a:srgbClr val="000000"/>
              </a:solidFill>
            </a:endParaRPr>
          </a:p>
          <a:p>
            <a:pPr lvl="0">
              <a:lnSpc>
                <a:spcPct val="90000"/>
              </a:lnSpc>
            </a:pPr>
            <a:endParaRPr lang="en-US" sz="2000" dirty="0">
              <a:solidFill>
                <a:srgbClr val="000000"/>
              </a:solidFill>
            </a:endParaRPr>
          </a:p>
          <a:p>
            <a:pPr lvl="0">
              <a:lnSpc>
                <a:spcPct val="90000"/>
              </a:lnSpc>
            </a:pPr>
            <a:r>
              <a:rPr lang="en-US" sz="2000" dirty="0">
                <a:solidFill>
                  <a:srgbClr val="000000"/>
                </a:solidFill>
              </a:rPr>
              <a:t>Areas with ocean eddies (Mediterranean </a:t>
            </a:r>
            <a:r>
              <a:rPr lang="en-US" sz="2000" dirty="0" smtClean="0">
                <a:solidFill>
                  <a:srgbClr val="000000"/>
                </a:solidFill>
              </a:rPr>
              <a:t>Sea, Atlantic margin)</a:t>
            </a:r>
            <a:endParaRPr lang="en-US" sz="2000" dirty="0">
              <a:solidFill>
                <a:srgbClr val="000000"/>
              </a:solidFill>
            </a:endParaRPr>
          </a:p>
          <a:p>
            <a:pPr lvl="1">
              <a:lnSpc>
                <a:spcPct val="90000"/>
              </a:lnSpc>
              <a:tabLst>
                <a:tab pos="0" algn="l"/>
                <a:tab pos="95028" algn="l"/>
                <a:tab pos="502243" algn="l"/>
                <a:tab pos="909785" algn="l"/>
                <a:tab pos="1317327" algn="l"/>
                <a:tab pos="1724869" algn="l"/>
                <a:tab pos="2132411" algn="l"/>
                <a:tab pos="2539953" algn="l"/>
                <a:tab pos="2947494" algn="l"/>
                <a:tab pos="3355035" algn="l"/>
                <a:tab pos="3762578" algn="l"/>
                <a:tab pos="4170120" algn="l"/>
                <a:tab pos="4577662" algn="l"/>
                <a:tab pos="4985204" algn="l"/>
                <a:tab pos="5392746" algn="l"/>
                <a:tab pos="5800287" algn="l"/>
                <a:tab pos="6207830" algn="l"/>
                <a:tab pos="6615371" algn="l"/>
                <a:tab pos="7022913" algn="l"/>
                <a:tab pos="7430455" algn="l"/>
                <a:tab pos="7837997" algn="l"/>
                <a:tab pos="7852366" algn="l"/>
                <a:tab pos="8259907" algn="l"/>
                <a:tab pos="8667449" algn="l"/>
                <a:tab pos="9074991" algn="l"/>
                <a:tab pos="9482533" algn="l"/>
              </a:tabLst>
            </a:pPr>
            <a:r>
              <a:rPr lang="en-US" sz="2000" dirty="0">
                <a:solidFill>
                  <a:srgbClr val="000000"/>
                </a:solidFill>
              </a:rPr>
              <a:t>multi ocean forcing, multi models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768985" y="3087547"/>
            <a:ext cx="2367916" cy="26451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3591099" y="2841175"/>
            <a:ext cx="3514320" cy="303948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TextBox 10"/>
          <p:cNvSpPr txBox="1"/>
          <p:nvPr/>
        </p:nvSpPr>
        <p:spPr>
          <a:xfrm>
            <a:off x="5146040" y="5929868"/>
            <a:ext cx="33007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MEDESS-4MS 	2012-2015</a:t>
            </a:r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5">
            <a:lum/>
            <a:alphaModFix/>
          </a:blip>
          <a:srcRect/>
          <a:stretch>
            <a:fillRect/>
          </a:stretch>
        </p:blipFill>
        <p:spPr>
          <a:xfrm>
            <a:off x="6329943" y="2364125"/>
            <a:ext cx="2818791" cy="18848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18120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5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107" y="1850390"/>
            <a:ext cx="7589838" cy="37306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" name="Picture 7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446" t="961" r="1961" b="72266"/>
          <a:stretch>
            <a:fillRect/>
          </a:stretch>
        </p:blipFill>
        <p:spPr bwMode="auto">
          <a:xfrm>
            <a:off x="1352232" y="1855153"/>
            <a:ext cx="2054225" cy="113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Title 2"/>
          <p:cNvSpPr>
            <a:spLocks noGrp="1"/>
          </p:cNvSpPr>
          <p:nvPr>
            <p:ph type="title"/>
          </p:nvPr>
        </p:nvSpPr>
        <p:spPr>
          <a:xfrm>
            <a:off x="121920" y="565248"/>
            <a:ext cx="8964612" cy="566738"/>
          </a:xfrm>
        </p:spPr>
        <p:txBody>
          <a:bodyPr/>
          <a:lstStyle/>
          <a:p>
            <a:pPr eaLnBrk="1" hangingPunct="1"/>
            <a:r>
              <a:rPr lang="en-US" altLang="fr-FR" sz="3200" dirty="0" smtClean="0"/>
              <a:t>Many possible differences in process parametrizations and implementation choice drift trajectory model </a:t>
            </a:r>
            <a:endParaRPr lang="en-US" altLang="fr-FR" i="1" dirty="0" smtClean="0"/>
          </a:p>
        </p:txBody>
      </p:sp>
      <p:sp>
        <p:nvSpPr>
          <p:cNvPr id="41" name="TextBox 40"/>
          <p:cNvSpPr txBox="1"/>
          <p:nvPr/>
        </p:nvSpPr>
        <p:spPr bwMode="auto">
          <a:xfrm>
            <a:off x="7289482" y="2713990"/>
            <a:ext cx="1157288" cy="2778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00" dirty="0">
                <a:ea typeface="ＭＳ Ｐゴシック" pitchFamily="34" charset="-128"/>
              </a:rPr>
              <a:t>Beaching</a:t>
            </a:r>
          </a:p>
        </p:txBody>
      </p:sp>
      <p:cxnSp>
        <p:nvCxnSpPr>
          <p:cNvPr id="46" name="Straight Arrow Connector 45"/>
          <p:cNvCxnSpPr/>
          <p:nvPr/>
        </p:nvCxnSpPr>
        <p:spPr bwMode="auto">
          <a:xfrm flipH="1">
            <a:off x="3957320" y="2450465"/>
            <a:ext cx="1643062" cy="0"/>
          </a:xfrm>
          <a:prstGeom prst="straightConnector1">
            <a:avLst/>
          </a:prstGeom>
          <a:ln w="28575">
            <a:solidFill>
              <a:schemeClr val="tx1"/>
            </a:solidFill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 bwMode="auto">
          <a:xfrm>
            <a:off x="3528695" y="2180590"/>
            <a:ext cx="2514600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00" dirty="0">
                <a:ea typeface="ＭＳ Ｐゴシック" pitchFamily="34" charset="-128"/>
              </a:rPr>
              <a:t>Drift due to wind, wave and current</a:t>
            </a:r>
          </a:p>
        </p:txBody>
      </p:sp>
      <p:grpSp>
        <p:nvGrpSpPr>
          <p:cNvPr id="8200" name="Group 14"/>
          <p:cNvGrpSpPr>
            <a:grpSpLocks/>
          </p:cNvGrpSpPr>
          <p:nvPr/>
        </p:nvGrpSpPr>
        <p:grpSpPr bwMode="auto">
          <a:xfrm>
            <a:off x="509270" y="3183890"/>
            <a:ext cx="1423987" cy="1550988"/>
            <a:chOff x="522288" y="4186238"/>
            <a:chExt cx="1423987" cy="1550987"/>
          </a:xfrm>
        </p:grpSpPr>
        <p:sp>
          <p:nvSpPr>
            <p:cNvPr id="16" name="TextBox 15"/>
            <p:cNvSpPr txBox="1"/>
            <p:nvPr/>
          </p:nvSpPr>
          <p:spPr bwMode="auto">
            <a:xfrm>
              <a:off x="808038" y="4519613"/>
              <a:ext cx="1138237" cy="46196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200" dirty="0">
                  <a:solidFill>
                    <a:prstClr val="black"/>
                  </a:solidFill>
                  <a:ea typeface="ＭＳ Ｐゴシック" pitchFamily="34" charset="-128"/>
                </a:rPr>
                <a:t>Natural </a:t>
              </a:r>
            </a:p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200" dirty="0">
                  <a:solidFill>
                    <a:prstClr val="black"/>
                  </a:solidFill>
                  <a:ea typeface="ＭＳ Ｐゴシック" pitchFamily="34" charset="-128"/>
                </a:rPr>
                <a:t>dispersion</a:t>
              </a:r>
            </a:p>
          </p:txBody>
        </p:sp>
        <p:sp>
          <p:nvSpPr>
            <p:cNvPr id="17" name="Arc 16"/>
            <p:cNvSpPr/>
            <p:nvPr/>
          </p:nvSpPr>
          <p:spPr bwMode="auto">
            <a:xfrm rot="608471">
              <a:off x="522288" y="4186238"/>
              <a:ext cx="1371600" cy="1550987"/>
            </a:xfrm>
            <a:prstGeom prst="arc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lg" len="lg"/>
            </a:ln>
            <a:effectLst/>
          </p:spPr>
          <p:txBody>
            <a:bodyPr/>
            <a:lstStyle/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>
                <a:solidFill>
                  <a:prstClr val="black"/>
                </a:solidFill>
                <a:latin typeface="ＭＳ Ｐゴシック" pitchFamily="34" charset="-128"/>
                <a:ea typeface="ＭＳ Ｐゴシック" pitchFamily="34" charset="-128"/>
              </a:endParaRPr>
            </a:p>
          </p:txBody>
        </p:sp>
      </p:grpSp>
      <p:grpSp>
        <p:nvGrpSpPr>
          <p:cNvPr id="8201" name="Group 17"/>
          <p:cNvGrpSpPr>
            <a:grpSpLocks/>
          </p:cNvGrpSpPr>
          <p:nvPr/>
        </p:nvGrpSpPr>
        <p:grpSpPr bwMode="auto">
          <a:xfrm>
            <a:off x="2414270" y="3174365"/>
            <a:ext cx="1470025" cy="1447800"/>
            <a:chOff x="2427288" y="4176713"/>
            <a:chExt cx="1470025" cy="1447800"/>
          </a:xfrm>
        </p:grpSpPr>
        <p:sp>
          <p:nvSpPr>
            <p:cNvPr id="19" name="TextBox 18"/>
            <p:cNvSpPr txBox="1"/>
            <p:nvPr/>
          </p:nvSpPr>
          <p:spPr bwMode="auto">
            <a:xfrm>
              <a:off x="2514600" y="4538663"/>
              <a:ext cx="1328738" cy="45720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200" dirty="0">
                  <a:solidFill>
                    <a:prstClr val="black"/>
                  </a:solidFill>
                  <a:ea typeface="ＭＳ Ｐゴシック" pitchFamily="34" charset="-128"/>
                </a:rPr>
                <a:t>Resurfacing (buoyancy effect)</a:t>
              </a:r>
            </a:p>
          </p:txBody>
        </p:sp>
        <p:sp>
          <p:nvSpPr>
            <p:cNvPr id="20" name="Arc 19"/>
            <p:cNvSpPr/>
            <p:nvPr/>
          </p:nvSpPr>
          <p:spPr bwMode="auto">
            <a:xfrm rot="15222078">
              <a:off x="2438401" y="4165600"/>
              <a:ext cx="1447800" cy="1470025"/>
            </a:xfrm>
            <a:prstGeom prst="arc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lg" len="lg"/>
            </a:ln>
            <a:effectLst/>
          </p:spPr>
          <p:txBody>
            <a:bodyPr/>
            <a:lstStyle/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>
                <a:solidFill>
                  <a:prstClr val="black"/>
                </a:solidFill>
                <a:latin typeface="ＭＳ Ｐゴシック" pitchFamily="34" charset="-128"/>
                <a:ea typeface="ＭＳ Ｐゴシック" pitchFamily="34" charset="-128"/>
              </a:endParaRPr>
            </a:p>
          </p:txBody>
        </p:sp>
      </p:grpSp>
      <p:grpSp>
        <p:nvGrpSpPr>
          <p:cNvPr id="8202" name="Group 20"/>
          <p:cNvGrpSpPr>
            <a:grpSpLocks/>
          </p:cNvGrpSpPr>
          <p:nvPr/>
        </p:nvGrpSpPr>
        <p:grpSpPr bwMode="auto">
          <a:xfrm>
            <a:off x="3628707" y="3650615"/>
            <a:ext cx="2514600" cy="792163"/>
            <a:chOff x="3641576" y="4653136"/>
            <a:chExt cx="2514600" cy="792088"/>
          </a:xfrm>
        </p:grpSpPr>
        <p:sp>
          <p:nvSpPr>
            <p:cNvPr id="22" name="TextBox 21"/>
            <p:cNvSpPr txBox="1"/>
            <p:nvPr/>
          </p:nvSpPr>
          <p:spPr bwMode="auto">
            <a:xfrm>
              <a:off x="3641576" y="4653136"/>
              <a:ext cx="2514600" cy="27778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200" dirty="0">
                  <a:solidFill>
                    <a:prstClr val="black"/>
                  </a:solidFill>
                  <a:ea typeface="ＭＳ Ｐゴシック" pitchFamily="34" charset="-128"/>
                </a:rPr>
                <a:t>Drift due to wave and current</a:t>
              </a:r>
            </a:p>
          </p:txBody>
        </p:sp>
        <p:cxnSp>
          <p:nvCxnSpPr>
            <p:cNvPr id="23" name="Straight Arrow Connector 22"/>
            <p:cNvCxnSpPr/>
            <p:nvPr/>
          </p:nvCxnSpPr>
          <p:spPr bwMode="auto">
            <a:xfrm>
              <a:off x="4873476" y="4900763"/>
              <a:ext cx="0" cy="544461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/>
            <p:cNvCxnSpPr/>
            <p:nvPr/>
          </p:nvCxnSpPr>
          <p:spPr bwMode="auto">
            <a:xfrm flipH="1">
              <a:off x="3852714" y="5156326"/>
              <a:ext cx="1981200" cy="1587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203" name="Group 2"/>
          <p:cNvGrpSpPr>
            <a:grpSpLocks/>
          </p:cNvGrpSpPr>
          <p:nvPr/>
        </p:nvGrpSpPr>
        <p:grpSpPr bwMode="auto">
          <a:xfrm>
            <a:off x="2736532" y="4384040"/>
            <a:ext cx="1157288" cy="800100"/>
            <a:chOff x="2749550" y="5386388"/>
            <a:chExt cx="1157288" cy="800100"/>
          </a:xfrm>
        </p:grpSpPr>
        <p:grpSp>
          <p:nvGrpSpPr>
            <p:cNvPr id="8402" name="Group 24"/>
            <p:cNvGrpSpPr>
              <a:grpSpLocks/>
            </p:cNvGrpSpPr>
            <p:nvPr/>
          </p:nvGrpSpPr>
          <p:grpSpPr bwMode="auto">
            <a:xfrm>
              <a:off x="2749550" y="5386388"/>
              <a:ext cx="1157288" cy="530225"/>
              <a:chOff x="2749550" y="5386388"/>
              <a:chExt cx="1157288" cy="530225"/>
            </a:xfrm>
          </p:grpSpPr>
          <p:cxnSp>
            <p:nvCxnSpPr>
              <p:cNvPr id="26" name="Straight Arrow Connector 25"/>
              <p:cNvCxnSpPr/>
              <p:nvPr/>
            </p:nvCxnSpPr>
            <p:spPr bwMode="auto">
              <a:xfrm rot="5400000">
                <a:off x="3320257" y="5661819"/>
                <a:ext cx="0" cy="509587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headEnd type="triangle" w="lg" len="lg"/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TextBox 26"/>
              <p:cNvSpPr txBox="1"/>
              <p:nvPr/>
            </p:nvSpPr>
            <p:spPr bwMode="auto">
              <a:xfrm>
                <a:off x="2749550" y="5386388"/>
                <a:ext cx="1157288" cy="27781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defTabSz="45720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sz="1200" dirty="0">
                    <a:solidFill>
                      <a:prstClr val="black"/>
                    </a:solidFill>
                    <a:ea typeface="ＭＳ Ｐゴシック" pitchFamily="34" charset="-128"/>
                  </a:rPr>
                  <a:t>Diffusion</a:t>
                </a:r>
              </a:p>
            </p:txBody>
          </p:sp>
        </p:grpSp>
        <p:cxnSp>
          <p:nvCxnSpPr>
            <p:cNvPr id="28" name="Straight Arrow Connector 27"/>
            <p:cNvCxnSpPr/>
            <p:nvPr/>
          </p:nvCxnSpPr>
          <p:spPr bwMode="auto">
            <a:xfrm>
              <a:off x="3319463" y="5649913"/>
              <a:ext cx="0" cy="536575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7"/>
          <p:cNvGrpSpPr>
            <a:grpSpLocks/>
          </p:cNvGrpSpPr>
          <p:nvPr/>
        </p:nvGrpSpPr>
        <p:grpSpPr bwMode="auto">
          <a:xfrm>
            <a:off x="3981132" y="3041015"/>
            <a:ext cx="938213" cy="115888"/>
            <a:chOff x="3993505" y="4043480"/>
            <a:chExt cx="938535" cy="115215"/>
          </a:xfrm>
        </p:grpSpPr>
        <p:sp>
          <p:nvSpPr>
            <p:cNvPr id="74" name="Rectangle 73"/>
            <p:cNvSpPr/>
            <p:nvPr/>
          </p:nvSpPr>
          <p:spPr>
            <a:xfrm>
              <a:off x="3993505" y="4081359"/>
              <a:ext cx="146100" cy="48927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4536616" y="4043480"/>
              <a:ext cx="395424" cy="63131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4419101" y="4095564"/>
              <a:ext cx="395424" cy="63131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4072907" y="4081359"/>
              <a:ext cx="395424" cy="63131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4265061" y="4043480"/>
              <a:ext cx="395423" cy="63131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42" name="TextBox 41"/>
          <p:cNvSpPr txBox="1"/>
          <p:nvPr/>
        </p:nvSpPr>
        <p:spPr bwMode="auto">
          <a:xfrm>
            <a:off x="2755582" y="2650490"/>
            <a:ext cx="2844800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00" dirty="0">
                <a:solidFill>
                  <a:prstClr val="black"/>
                </a:solidFill>
                <a:ea typeface="ＭＳ Ｐゴシック" pitchFamily="34" charset="-128"/>
              </a:rPr>
              <a:t>Horizontal surface spreading</a:t>
            </a:r>
          </a:p>
        </p:txBody>
      </p:sp>
      <p:cxnSp>
        <p:nvCxnSpPr>
          <p:cNvPr id="43" name="Straight Arrow Connector 42"/>
          <p:cNvCxnSpPr/>
          <p:nvPr/>
        </p:nvCxnSpPr>
        <p:spPr bwMode="auto">
          <a:xfrm flipH="1">
            <a:off x="3198495" y="2917190"/>
            <a:ext cx="1981200" cy="1588"/>
          </a:xfrm>
          <a:prstGeom prst="straightConnector1">
            <a:avLst/>
          </a:prstGeom>
          <a:ln w="28575">
            <a:solidFill>
              <a:schemeClr val="tx1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 bwMode="auto">
          <a:xfrm>
            <a:off x="2041207" y="1996440"/>
            <a:ext cx="1157288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00" dirty="0">
                <a:solidFill>
                  <a:prstClr val="black"/>
                </a:solidFill>
                <a:ea typeface="ＭＳ Ｐゴシック" pitchFamily="34" charset="-128"/>
              </a:rPr>
              <a:t>Evaporation</a:t>
            </a:r>
          </a:p>
        </p:txBody>
      </p:sp>
      <p:sp>
        <p:nvSpPr>
          <p:cNvPr id="45" name="TextBox 44"/>
          <p:cNvSpPr txBox="1"/>
          <p:nvPr/>
        </p:nvSpPr>
        <p:spPr bwMode="auto">
          <a:xfrm>
            <a:off x="3874770" y="3180715"/>
            <a:ext cx="1157287" cy="2778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00" dirty="0">
                <a:solidFill>
                  <a:prstClr val="black"/>
                </a:solidFill>
                <a:ea typeface="ＭＳ Ｐゴシック" pitchFamily="34" charset="-128"/>
              </a:rPr>
              <a:t>Emulsification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95020" y="3923665"/>
            <a:ext cx="1096962" cy="831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00" dirty="0">
                <a:solidFill>
                  <a:prstClr val="black"/>
                </a:solidFill>
                <a:ea typeface="ＭＳ Ｐゴシック" pitchFamily="34" charset="-128"/>
              </a:rPr>
              <a:t>+ </a:t>
            </a:r>
          </a:p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00" dirty="0">
                <a:solidFill>
                  <a:prstClr val="black"/>
                </a:solidFill>
                <a:ea typeface="ＭＳ Ｐゴシック" pitchFamily="34" charset="-128"/>
              </a:rPr>
              <a:t>Chemical </a:t>
            </a:r>
          </a:p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00" dirty="0">
                <a:solidFill>
                  <a:prstClr val="black"/>
                </a:solidFill>
                <a:ea typeface="ＭＳ Ｐゴシック" pitchFamily="34" charset="-128"/>
              </a:rPr>
              <a:t>dispersion</a:t>
            </a:r>
          </a:p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200" dirty="0">
              <a:solidFill>
                <a:prstClr val="black"/>
              </a:solidFill>
              <a:ea typeface="ＭＳ Ｐゴシック" pitchFamily="34" charset="-128"/>
            </a:endParaRPr>
          </a:p>
        </p:txBody>
      </p:sp>
      <p:grpSp>
        <p:nvGrpSpPr>
          <p:cNvPr id="7" name="Group 6"/>
          <p:cNvGrpSpPr>
            <a:grpSpLocks/>
          </p:cNvGrpSpPr>
          <p:nvPr/>
        </p:nvGrpSpPr>
        <p:grpSpPr bwMode="auto">
          <a:xfrm>
            <a:off x="1717357" y="3117215"/>
            <a:ext cx="882650" cy="768350"/>
            <a:chOff x="1730030" y="4120290"/>
            <a:chExt cx="883315" cy="768100"/>
          </a:xfrm>
        </p:grpSpPr>
        <p:sp>
          <p:nvSpPr>
            <p:cNvPr id="8305" name="Oval 4"/>
            <p:cNvSpPr>
              <a:spLocks noChangeArrowheads="1"/>
            </p:cNvSpPr>
            <p:nvPr/>
          </p:nvSpPr>
          <p:spPr bwMode="auto">
            <a:xfrm>
              <a:off x="2253668" y="4183063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306" name="Oval 38"/>
            <p:cNvSpPr>
              <a:spLocks noChangeArrowheads="1"/>
            </p:cNvSpPr>
            <p:nvPr/>
          </p:nvSpPr>
          <p:spPr bwMode="auto">
            <a:xfrm>
              <a:off x="2306105" y="4379981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307" name="Oval 39"/>
            <p:cNvSpPr>
              <a:spLocks noChangeArrowheads="1"/>
            </p:cNvSpPr>
            <p:nvPr/>
          </p:nvSpPr>
          <p:spPr bwMode="auto">
            <a:xfrm>
              <a:off x="2382915" y="4725626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308" name="Oval 46"/>
            <p:cNvSpPr>
              <a:spLocks noChangeArrowheads="1"/>
            </p:cNvSpPr>
            <p:nvPr/>
          </p:nvSpPr>
          <p:spPr bwMode="auto">
            <a:xfrm>
              <a:off x="2104936" y="4335463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309" name="Oval 47"/>
            <p:cNvSpPr>
              <a:spLocks noChangeArrowheads="1"/>
            </p:cNvSpPr>
            <p:nvPr/>
          </p:nvSpPr>
          <p:spPr bwMode="auto">
            <a:xfrm>
              <a:off x="2604201" y="4335463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310" name="Oval 48"/>
            <p:cNvSpPr>
              <a:spLocks noChangeArrowheads="1"/>
            </p:cNvSpPr>
            <p:nvPr/>
          </p:nvSpPr>
          <p:spPr bwMode="auto">
            <a:xfrm>
              <a:off x="2267700" y="4335463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311" name="Oval 49"/>
            <p:cNvSpPr>
              <a:spLocks noChangeArrowheads="1"/>
            </p:cNvSpPr>
            <p:nvPr/>
          </p:nvSpPr>
          <p:spPr bwMode="auto">
            <a:xfrm>
              <a:off x="2344510" y="4533601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312" name="Oval 50"/>
            <p:cNvSpPr>
              <a:spLocks noChangeArrowheads="1"/>
            </p:cNvSpPr>
            <p:nvPr/>
          </p:nvSpPr>
          <p:spPr bwMode="auto">
            <a:xfrm>
              <a:off x="1883650" y="4335463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313" name="Oval 51"/>
            <p:cNvSpPr>
              <a:spLocks noChangeArrowheads="1"/>
            </p:cNvSpPr>
            <p:nvPr/>
          </p:nvSpPr>
          <p:spPr bwMode="auto">
            <a:xfrm>
              <a:off x="2220151" y="4572006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314" name="Oval 53"/>
            <p:cNvSpPr>
              <a:spLocks noChangeArrowheads="1"/>
            </p:cNvSpPr>
            <p:nvPr/>
          </p:nvSpPr>
          <p:spPr bwMode="auto">
            <a:xfrm>
              <a:off x="1989721" y="4533601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315" name="Oval 54"/>
            <p:cNvSpPr>
              <a:spLocks noChangeArrowheads="1"/>
            </p:cNvSpPr>
            <p:nvPr/>
          </p:nvSpPr>
          <p:spPr bwMode="auto">
            <a:xfrm>
              <a:off x="2267700" y="4687221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316" name="Oval 55"/>
            <p:cNvSpPr>
              <a:spLocks noChangeArrowheads="1"/>
            </p:cNvSpPr>
            <p:nvPr/>
          </p:nvSpPr>
          <p:spPr bwMode="auto">
            <a:xfrm>
              <a:off x="2344510" y="4879246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317" name="Oval 56"/>
            <p:cNvSpPr>
              <a:spLocks noChangeArrowheads="1"/>
            </p:cNvSpPr>
            <p:nvPr/>
          </p:nvSpPr>
          <p:spPr bwMode="auto">
            <a:xfrm>
              <a:off x="2028126" y="4350720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318" name="Oval 57"/>
            <p:cNvSpPr>
              <a:spLocks noChangeArrowheads="1"/>
            </p:cNvSpPr>
            <p:nvPr/>
          </p:nvSpPr>
          <p:spPr bwMode="auto">
            <a:xfrm>
              <a:off x="2229295" y="4879246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319" name="Oval 58"/>
            <p:cNvSpPr>
              <a:spLocks noChangeArrowheads="1"/>
            </p:cNvSpPr>
            <p:nvPr/>
          </p:nvSpPr>
          <p:spPr bwMode="auto">
            <a:xfrm>
              <a:off x="2459725" y="4264766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320" name="Oval 59"/>
            <p:cNvSpPr>
              <a:spLocks noChangeArrowheads="1"/>
            </p:cNvSpPr>
            <p:nvPr/>
          </p:nvSpPr>
          <p:spPr bwMode="auto">
            <a:xfrm>
              <a:off x="1768435" y="4273910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321" name="Oval 60"/>
            <p:cNvSpPr>
              <a:spLocks noChangeArrowheads="1"/>
            </p:cNvSpPr>
            <p:nvPr/>
          </p:nvSpPr>
          <p:spPr bwMode="auto">
            <a:xfrm>
              <a:off x="2406068" y="4335463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322" name="Oval 61"/>
            <p:cNvSpPr>
              <a:spLocks noChangeArrowheads="1"/>
            </p:cNvSpPr>
            <p:nvPr/>
          </p:nvSpPr>
          <p:spPr bwMode="auto">
            <a:xfrm>
              <a:off x="1955572" y="4158695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323" name="Oval 62"/>
            <p:cNvSpPr>
              <a:spLocks noChangeArrowheads="1"/>
            </p:cNvSpPr>
            <p:nvPr/>
          </p:nvSpPr>
          <p:spPr bwMode="auto">
            <a:xfrm>
              <a:off x="2008009" y="4355613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324" name="Oval 63"/>
            <p:cNvSpPr>
              <a:spLocks noChangeArrowheads="1"/>
            </p:cNvSpPr>
            <p:nvPr/>
          </p:nvSpPr>
          <p:spPr bwMode="auto">
            <a:xfrm>
              <a:off x="2084819" y="4701258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325" name="Oval 64"/>
            <p:cNvSpPr>
              <a:spLocks noChangeArrowheads="1"/>
            </p:cNvSpPr>
            <p:nvPr/>
          </p:nvSpPr>
          <p:spPr bwMode="auto">
            <a:xfrm>
              <a:off x="1806840" y="4311095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326" name="Oval 65"/>
            <p:cNvSpPr>
              <a:spLocks noChangeArrowheads="1"/>
            </p:cNvSpPr>
            <p:nvPr/>
          </p:nvSpPr>
          <p:spPr bwMode="auto">
            <a:xfrm>
              <a:off x="1969604" y="4311095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327" name="Oval 66"/>
            <p:cNvSpPr>
              <a:spLocks noChangeArrowheads="1"/>
            </p:cNvSpPr>
            <p:nvPr/>
          </p:nvSpPr>
          <p:spPr bwMode="auto">
            <a:xfrm>
              <a:off x="2046414" y="4509233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328" name="Oval 67"/>
            <p:cNvSpPr>
              <a:spLocks noChangeArrowheads="1"/>
            </p:cNvSpPr>
            <p:nvPr/>
          </p:nvSpPr>
          <p:spPr bwMode="auto">
            <a:xfrm>
              <a:off x="1922055" y="4547638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329" name="Oval 68"/>
            <p:cNvSpPr>
              <a:spLocks noChangeArrowheads="1"/>
            </p:cNvSpPr>
            <p:nvPr/>
          </p:nvSpPr>
          <p:spPr bwMode="auto">
            <a:xfrm>
              <a:off x="1969604" y="4662853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330" name="Oval 69"/>
            <p:cNvSpPr>
              <a:spLocks noChangeArrowheads="1"/>
            </p:cNvSpPr>
            <p:nvPr/>
          </p:nvSpPr>
          <p:spPr bwMode="auto">
            <a:xfrm>
              <a:off x="2046414" y="4854878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331" name="Oval 70"/>
            <p:cNvSpPr>
              <a:spLocks noChangeArrowheads="1"/>
            </p:cNvSpPr>
            <p:nvPr/>
          </p:nvSpPr>
          <p:spPr bwMode="auto">
            <a:xfrm>
              <a:off x="1730030" y="4326352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332" name="Oval 71"/>
            <p:cNvSpPr>
              <a:spLocks noChangeArrowheads="1"/>
            </p:cNvSpPr>
            <p:nvPr/>
          </p:nvSpPr>
          <p:spPr bwMode="auto">
            <a:xfrm>
              <a:off x="1931199" y="4854878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333" name="Oval 72"/>
            <p:cNvSpPr>
              <a:spLocks noChangeArrowheads="1"/>
            </p:cNvSpPr>
            <p:nvPr/>
          </p:nvSpPr>
          <p:spPr bwMode="auto">
            <a:xfrm>
              <a:off x="2107972" y="4311095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334" name="Oval 74"/>
            <p:cNvSpPr>
              <a:spLocks noChangeArrowheads="1"/>
            </p:cNvSpPr>
            <p:nvPr/>
          </p:nvSpPr>
          <p:spPr bwMode="auto">
            <a:xfrm>
              <a:off x="2321334" y="4144658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335" name="Oval 76"/>
            <p:cNvSpPr>
              <a:spLocks noChangeArrowheads="1"/>
            </p:cNvSpPr>
            <p:nvPr/>
          </p:nvSpPr>
          <p:spPr bwMode="auto">
            <a:xfrm>
              <a:off x="2373771" y="4341576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336" name="Oval 77"/>
            <p:cNvSpPr>
              <a:spLocks noChangeArrowheads="1"/>
            </p:cNvSpPr>
            <p:nvPr/>
          </p:nvSpPr>
          <p:spPr bwMode="auto">
            <a:xfrm>
              <a:off x="2450581" y="4687221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337" name="Oval 78"/>
            <p:cNvSpPr>
              <a:spLocks noChangeArrowheads="1"/>
            </p:cNvSpPr>
            <p:nvPr/>
          </p:nvSpPr>
          <p:spPr bwMode="auto">
            <a:xfrm>
              <a:off x="2172602" y="4297058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338" name="Oval 79"/>
            <p:cNvSpPr>
              <a:spLocks noChangeArrowheads="1"/>
            </p:cNvSpPr>
            <p:nvPr/>
          </p:nvSpPr>
          <p:spPr bwMode="auto">
            <a:xfrm>
              <a:off x="2335366" y="4297058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339" name="Oval 80"/>
            <p:cNvSpPr>
              <a:spLocks noChangeArrowheads="1"/>
            </p:cNvSpPr>
            <p:nvPr/>
          </p:nvSpPr>
          <p:spPr bwMode="auto">
            <a:xfrm>
              <a:off x="2412176" y="4495196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340" name="Oval 81"/>
            <p:cNvSpPr>
              <a:spLocks noChangeArrowheads="1"/>
            </p:cNvSpPr>
            <p:nvPr/>
          </p:nvSpPr>
          <p:spPr bwMode="auto">
            <a:xfrm>
              <a:off x="1951316" y="4297058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341" name="Oval 82"/>
            <p:cNvSpPr>
              <a:spLocks noChangeArrowheads="1"/>
            </p:cNvSpPr>
            <p:nvPr/>
          </p:nvSpPr>
          <p:spPr bwMode="auto">
            <a:xfrm>
              <a:off x="2287817" y="4533601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342" name="Oval 83"/>
            <p:cNvSpPr>
              <a:spLocks noChangeArrowheads="1"/>
            </p:cNvSpPr>
            <p:nvPr/>
          </p:nvSpPr>
          <p:spPr bwMode="auto">
            <a:xfrm>
              <a:off x="2057387" y="4495196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343" name="Oval 84"/>
            <p:cNvSpPr>
              <a:spLocks noChangeArrowheads="1"/>
            </p:cNvSpPr>
            <p:nvPr/>
          </p:nvSpPr>
          <p:spPr bwMode="auto">
            <a:xfrm>
              <a:off x="2335366" y="4648816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344" name="Oval 85"/>
            <p:cNvSpPr>
              <a:spLocks noChangeArrowheads="1"/>
            </p:cNvSpPr>
            <p:nvPr/>
          </p:nvSpPr>
          <p:spPr bwMode="auto">
            <a:xfrm>
              <a:off x="2412176" y="4840841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345" name="Oval 86"/>
            <p:cNvSpPr>
              <a:spLocks noChangeArrowheads="1"/>
            </p:cNvSpPr>
            <p:nvPr/>
          </p:nvSpPr>
          <p:spPr bwMode="auto">
            <a:xfrm>
              <a:off x="2095792" y="4312315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346" name="Oval 87"/>
            <p:cNvSpPr>
              <a:spLocks noChangeArrowheads="1"/>
            </p:cNvSpPr>
            <p:nvPr/>
          </p:nvSpPr>
          <p:spPr bwMode="auto">
            <a:xfrm>
              <a:off x="2296961" y="4840841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347" name="Oval 88"/>
            <p:cNvSpPr>
              <a:spLocks noChangeArrowheads="1"/>
            </p:cNvSpPr>
            <p:nvPr/>
          </p:nvSpPr>
          <p:spPr bwMode="auto">
            <a:xfrm>
              <a:off x="2527391" y="4226361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348" name="Oval 89"/>
            <p:cNvSpPr>
              <a:spLocks noChangeArrowheads="1"/>
            </p:cNvSpPr>
            <p:nvPr/>
          </p:nvSpPr>
          <p:spPr bwMode="auto">
            <a:xfrm>
              <a:off x="1836101" y="4235505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349" name="Oval 90"/>
            <p:cNvSpPr>
              <a:spLocks noChangeArrowheads="1"/>
            </p:cNvSpPr>
            <p:nvPr/>
          </p:nvSpPr>
          <p:spPr bwMode="auto">
            <a:xfrm>
              <a:off x="2473734" y="4297058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350" name="Oval 91"/>
            <p:cNvSpPr>
              <a:spLocks noChangeArrowheads="1"/>
            </p:cNvSpPr>
            <p:nvPr/>
          </p:nvSpPr>
          <p:spPr bwMode="auto">
            <a:xfrm>
              <a:off x="2023238" y="4120290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351" name="Oval 92"/>
            <p:cNvSpPr>
              <a:spLocks noChangeArrowheads="1"/>
            </p:cNvSpPr>
            <p:nvPr/>
          </p:nvSpPr>
          <p:spPr bwMode="auto">
            <a:xfrm>
              <a:off x="2075675" y="4317208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352" name="Oval 93"/>
            <p:cNvSpPr>
              <a:spLocks noChangeArrowheads="1"/>
            </p:cNvSpPr>
            <p:nvPr/>
          </p:nvSpPr>
          <p:spPr bwMode="auto">
            <a:xfrm>
              <a:off x="2152485" y="4662853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353" name="Oval 94"/>
            <p:cNvSpPr>
              <a:spLocks noChangeArrowheads="1"/>
            </p:cNvSpPr>
            <p:nvPr/>
          </p:nvSpPr>
          <p:spPr bwMode="auto">
            <a:xfrm>
              <a:off x="1874506" y="4272690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354" name="Oval 95"/>
            <p:cNvSpPr>
              <a:spLocks noChangeArrowheads="1"/>
            </p:cNvSpPr>
            <p:nvPr/>
          </p:nvSpPr>
          <p:spPr bwMode="auto">
            <a:xfrm>
              <a:off x="2037270" y="4272690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355" name="Oval 96"/>
            <p:cNvSpPr>
              <a:spLocks noChangeArrowheads="1"/>
            </p:cNvSpPr>
            <p:nvPr/>
          </p:nvSpPr>
          <p:spPr bwMode="auto">
            <a:xfrm>
              <a:off x="2114080" y="4470828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356" name="Oval 97"/>
            <p:cNvSpPr>
              <a:spLocks noChangeArrowheads="1"/>
            </p:cNvSpPr>
            <p:nvPr/>
          </p:nvSpPr>
          <p:spPr bwMode="auto">
            <a:xfrm>
              <a:off x="1989721" y="4509233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357" name="Oval 98"/>
            <p:cNvSpPr>
              <a:spLocks noChangeArrowheads="1"/>
            </p:cNvSpPr>
            <p:nvPr/>
          </p:nvSpPr>
          <p:spPr bwMode="auto">
            <a:xfrm>
              <a:off x="2037270" y="4624448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358" name="Oval 99"/>
            <p:cNvSpPr>
              <a:spLocks noChangeArrowheads="1"/>
            </p:cNvSpPr>
            <p:nvPr/>
          </p:nvSpPr>
          <p:spPr bwMode="auto">
            <a:xfrm>
              <a:off x="2114080" y="4816473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359" name="Oval 100"/>
            <p:cNvSpPr>
              <a:spLocks noChangeArrowheads="1"/>
            </p:cNvSpPr>
            <p:nvPr/>
          </p:nvSpPr>
          <p:spPr bwMode="auto">
            <a:xfrm>
              <a:off x="1797696" y="4287947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360" name="Oval 101"/>
            <p:cNvSpPr>
              <a:spLocks noChangeArrowheads="1"/>
            </p:cNvSpPr>
            <p:nvPr/>
          </p:nvSpPr>
          <p:spPr bwMode="auto">
            <a:xfrm>
              <a:off x="1998865" y="4816473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361" name="Oval 102"/>
            <p:cNvSpPr>
              <a:spLocks noChangeArrowheads="1"/>
            </p:cNvSpPr>
            <p:nvPr/>
          </p:nvSpPr>
          <p:spPr bwMode="auto">
            <a:xfrm>
              <a:off x="2175638" y="4272690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362" name="Oval 103"/>
            <p:cNvSpPr>
              <a:spLocks noChangeArrowheads="1"/>
            </p:cNvSpPr>
            <p:nvPr/>
          </p:nvSpPr>
          <p:spPr bwMode="auto">
            <a:xfrm>
              <a:off x="2292073" y="4399456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363" name="Oval 104"/>
            <p:cNvSpPr>
              <a:spLocks noChangeArrowheads="1"/>
            </p:cNvSpPr>
            <p:nvPr/>
          </p:nvSpPr>
          <p:spPr bwMode="auto">
            <a:xfrm>
              <a:off x="2344510" y="4596374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364" name="Oval 105"/>
            <p:cNvSpPr>
              <a:spLocks noChangeArrowheads="1"/>
            </p:cNvSpPr>
            <p:nvPr/>
          </p:nvSpPr>
          <p:spPr bwMode="auto">
            <a:xfrm>
              <a:off x="2143341" y="4551856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365" name="Oval 106"/>
            <p:cNvSpPr>
              <a:spLocks noChangeArrowheads="1"/>
            </p:cNvSpPr>
            <p:nvPr/>
          </p:nvSpPr>
          <p:spPr bwMode="auto">
            <a:xfrm>
              <a:off x="2306105" y="4551856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366" name="Oval 107"/>
            <p:cNvSpPr>
              <a:spLocks noChangeArrowheads="1"/>
            </p:cNvSpPr>
            <p:nvPr/>
          </p:nvSpPr>
          <p:spPr bwMode="auto">
            <a:xfrm>
              <a:off x="2382915" y="4749994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367" name="Oval 108"/>
            <p:cNvSpPr>
              <a:spLocks noChangeArrowheads="1"/>
            </p:cNvSpPr>
            <p:nvPr/>
          </p:nvSpPr>
          <p:spPr bwMode="auto">
            <a:xfrm>
              <a:off x="1922055" y="4551856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368" name="Oval 109"/>
            <p:cNvSpPr>
              <a:spLocks noChangeArrowheads="1"/>
            </p:cNvSpPr>
            <p:nvPr/>
          </p:nvSpPr>
          <p:spPr bwMode="auto">
            <a:xfrm>
              <a:off x="2028126" y="4749994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369" name="Oval 110"/>
            <p:cNvSpPr>
              <a:spLocks noChangeArrowheads="1"/>
            </p:cNvSpPr>
            <p:nvPr/>
          </p:nvSpPr>
          <p:spPr bwMode="auto">
            <a:xfrm>
              <a:off x="2066531" y="4567113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370" name="Oval 111"/>
            <p:cNvSpPr>
              <a:spLocks noChangeArrowheads="1"/>
            </p:cNvSpPr>
            <p:nvPr/>
          </p:nvSpPr>
          <p:spPr bwMode="auto">
            <a:xfrm>
              <a:off x="1912911" y="4490303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371" name="Oval 112"/>
            <p:cNvSpPr>
              <a:spLocks noChangeArrowheads="1"/>
            </p:cNvSpPr>
            <p:nvPr/>
          </p:nvSpPr>
          <p:spPr bwMode="auto">
            <a:xfrm>
              <a:off x="2444473" y="4551856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372" name="Oval 113"/>
            <p:cNvSpPr>
              <a:spLocks noChangeArrowheads="1"/>
            </p:cNvSpPr>
            <p:nvPr/>
          </p:nvSpPr>
          <p:spPr bwMode="auto">
            <a:xfrm>
              <a:off x="1993977" y="4375088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373" name="Oval 114"/>
            <p:cNvSpPr>
              <a:spLocks noChangeArrowheads="1"/>
            </p:cNvSpPr>
            <p:nvPr/>
          </p:nvSpPr>
          <p:spPr bwMode="auto">
            <a:xfrm>
              <a:off x="2046414" y="4572006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374" name="Oval 115"/>
            <p:cNvSpPr>
              <a:spLocks noChangeArrowheads="1"/>
            </p:cNvSpPr>
            <p:nvPr/>
          </p:nvSpPr>
          <p:spPr bwMode="auto">
            <a:xfrm>
              <a:off x="1845245" y="4527488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375" name="Oval 116"/>
            <p:cNvSpPr>
              <a:spLocks noChangeArrowheads="1"/>
            </p:cNvSpPr>
            <p:nvPr/>
          </p:nvSpPr>
          <p:spPr bwMode="auto">
            <a:xfrm>
              <a:off x="2008009" y="4527488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376" name="Oval 117"/>
            <p:cNvSpPr>
              <a:spLocks noChangeArrowheads="1"/>
            </p:cNvSpPr>
            <p:nvPr/>
          </p:nvSpPr>
          <p:spPr bwMode="auto">
            <a:xfrm>
              <a:off x="2084819" y="4725626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377" name="Oval 118"/>
            <p:cNvSpPr>
              <a:spLocks noChangeArrowheads="1"/>
            </p:cNvSpPr>
            <p:nvPr/>
          </p:nvSpPr>
          <p:spPr bwMode="auto">
            <a:xfrm>
              <a:off x="1960460" y="4764031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378" name="Oval 119"/>
            <p:cNvSpPr>
              <a:spLocks noChangeArrowheads="1"/>
            </p:cNvSpPr>
            <p:nvPr/>
          </p:nvSpPr>
          <p:spPr bwMode="auto">
            <a:xfrm>
              <a:off x="1874506" y="4542745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379" name="Oval 120"/>
            <p:cNvSpPr>
              <a:spLocks noChangeArrowheads="1"/>
            </p:cNvSpPr>
            <p:nvPr/>
          </p:nvSpPr>
          <p:spPr bwMode="auto">
            <a:xfrm>
              <a:off x="2146377" y="4527488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380" name="Oval 121"/>
            <p:cNvSpPr>
              <a:spLocks noChangeArrowheads="1"/>
            </p:cNvSpPr>
            <p:nvPr/>
          </p:nvSpPr>
          <p:spPr bwMode="auto">
            <a:xfrm>
              <a:off x="2359739" y="4361051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381" name="Oval 122"/>
            <p:cNvSpPr>
              <a:spLocks noChangeArrowheads="1"/>
            </p:cNvSpPr>
            <p:nvPr/>
          </p:nvSpPr>
          <p:spPr bwMode="auto">
            <a:xfrm>
              <a:off x="2412176" y="4557969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382" name="Oval 123"/>
            <p:cNvSpPr>
              <a:spLocks noChangeArrowheads="1"/>
            </p:cNvSpPr>
            <p:nvPr/>
          </p:nvSpPr>
          <p:spPr bwMode="auto">
            <a:xfrm>
              <a:off x="2211007" y="4513451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383" name="Oval 124"/>
            <p:cNvSpPr>
              <a:spLocks noChangeArrowheads="1"/>
            </p:cNvSpPr>
            <p:nvPr/>
          </p:nvSpPr>
          <p:spPr bwMode="auto">
            <a:xfrm>
              <a:off x="2373771" y="4513451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384" name="Oval 125"/>
            <p:cNvSpPr>
              <a:spLocks noChangeArrowheads="1"/>
            </p:cNvSpPr>
            <p:nvPr/>
          </p:nvSpPr>
          <p:spPr bwMode="auto">
            <a:xfrm>
              <a:off x="2450581" y="4711589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385" name="Oval 126"/>
            <p:cNvSpPr>
              <a:spLocks noChangeArrowheads="1"/>
            </p:cNvSpPr>
            <p:nvPr/>
          </p:nvSpPr>
          <p:spPr bwMode="auto">
            <a:xfrm>
              <a:off x="1989721" y="4513451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386" name="Oval 127"/>
            <p:cNvSpPr>
              <a:spLocks noChangeArrowheads="1"/>
            </p:cNvSpPr>
            <p:nvPr/>
          </p:nvSpPr>
          <p:spPr bwMode="auto">
            <a:xfrm>
              <a:off x="2326222" y="4749994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387" name="Oval 128"/>
            <p:cNvSpPr>
              <a:spLocks noChangeArrowheads="1"/>
            </p:cNvSpPr>
            <p:nvPr/>
          </p:nvSpPr>
          <p:spPr bwMode="auto">
            <a:xfrm>
              <a:off x="2095792" y="4711589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388" name="Oval 129"/>
            <p:cNvSpPr>
              <a:spLocks noChangeArrowheads="1"/>
            </p:cNvSpPr>
            <p:nvPr/>
          </p:nvSpPr>
          <p:spPr bwMode="auto">
            <a:xfrm>
              <a:off x="2134197" y="4528708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389" name="Oval 130"/>
            <p:cNvSpPr>
              <a:spLocks noChangeArrowheads="1"/>
            </p:cNvSpPr>
            <p:nvPr/>
          </p:nvSpPr>
          <p:spPr bwMode="auto">
            <a:xfrm>
              <a:off x="1874506" y="4451898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390" name="Oval 131"/>
            <p:cNvSpPr>
              <a:spLocks noChangeArrowheads="1"/>
            </p:cNvSpPr>
            <p:nvPr/>
          </p:nvSpPr>
          <p:spPr bwMode="auto">
            <a:xfrm>
              <a:off x="2114080" y="4533601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391" name="Oval 132"/>
            <p:cNvSpPr>
              <a:spLocks noChangeArrowheads="1"/>
            </p:cNvSpPr>
            <p:nvPr/>
          </p:nvSpPr>
          <p:spPr bwMode="auto">
            <a:xfrm>
              <a:off x="1912911" y="4489083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392" name="Oval 133"/>
            <p:cNvSpPr>
              <a:spLocks noChangeArrowheads="1"/>
            </p:cNvSpPr>
            <p:nvPr/>
          </p:nvSpPr>
          <p:spPr bwMode="auto">
            <a:xfrm>
              <a:off x="2075675" y="4489083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393" name="Oval 134"/>
            <p:cNvSpPr>
              <a:spLocks noChangeArrowheads="1"/>
            </p:cNvSpPr>
            <p:nvPr/>
          </p:nvSpPr>
          <p:spPr bwMode="auto">
            <a:xfrm>
              <a:off x="2152485" y="4687221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394" name="Oval 135"/>
            <p:cNvSpPr>
              <a:spLocks noChangeArrowheads="1"/>
            </p:cNvSpPr>
            <p:nvPr/>
          </p:nvSpPr>
          <p:spPr bwMode="auto">
            <a:xfrm>
              <a:off x="2028126" y="4725626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395" name="Oval 136"/>
            <p:cNvSpPr>
              <a:spLocks noChangeArrowheads="1"/>
            </p:cNvSpPr>
            <p:nvPr/>
          </p:nvSpPr>
          <p:spPr bwMode="auto">
            <a:xfrm>
              <a:off x="1836101" y="4504340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396" name="Oval 137"/>
            <p:cNvSpPr>
              <a:spLocks noChangeArrowheads="1"/>
            </p:cNvSpPr>
            <p:nvPr/>
          </p:nvSpPr>
          <p:spPr bwMode="auto">
            <a:xfrm>
              <a:off x="2214043" y="4489083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</p:grpSp>
      <p:grpSp>
        <p:nvGrpSpPr>
          <p:cNvPr id="139" name="Group 138"/>
          <p:cNvGrpSpPr>
            <a:grpSpLocks/>
          </p:cNvGrpSpPr>
          <p:nvPr/>
        </p:nvGrpSpPr>
        <p:grpSpPr bwMode="auto">
          <a:xfrm rot="7354313">
            <a:off x="1684020" y="3044190"/>
            <a:ext cx="882650" cy="768350"/>
            <a:chOff x="1730030" y="4120290"/>
            <a:chExt cx="883315" cy="768100"/>
          </a:xfrm>
        </p:grpSpPr>
        <p:sp>
          <p:nvSpPr>
            <p:cNvPr id="8213" name="Oval 139"/>
            <p:cNvSpPr>
              <a:spLocks noChangeArrowheads="1"/>
            </p:cNvSpPr>
            <p:nvPr/>
          </p:nvSpPr>
          <p:spPr bwMode="auto">
            <a:xfrm>
              <a:off x="2253668" y="4183063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214" name="Oval 140"/>
            <p:cNvSpPr>
              <a:spLocks noChangeArrowheads="1"/>
            </p:cNvSpPr>
            <p:nvPr/>
          </p:nvSpPr>
          <p:spPr bwMode="auto">
            <a:xfrm>
              <a:off x="2306105" y="4379981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215" name="Oval 141"/>
            <p:cNvSpPr>
              <a:spLocks noChangeArrowheads="1"/>
            </p:cNvSpPr>
            <p:nvPr/>
          </p:nvSpPr>
          <p:spPr bwMode="auto">
            <a:xfrm>
              <a:off x="2382915" y="4725626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216" name="Oval 142"/>
            <p:cNvSpPr>
              <a:spLocks noChangeArrowheads="1"/>
            </p:cNvSpPr>
            <p:nvPr/>
          </p:nvSpPr>
          <p:spPr bwMode="auto">
            <a:xfrm>
              <a:off x="2104936" y="4335463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217" name="Oval 143"/>
            <p:cNvSpPr>
              <a:spLocks noChangeArrowheads="1"/>
            </p:cNvSpPr>
            <p:nvPr/>
          </p:nvSpPr>
          <p:spPr bwMode="auto">
            <a:xfrm>
              <a:off x="2604201" y="4335463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218" name="Oval 144"/>
            <p:cNvSpPr>
              <a:spLocks noChangeArrowheads="1"/>
            </p:cNvSpPr>
            <p:nvPr/>
          </p:nvSpPr>
          <p:spPr bwMode="auto">
            <a:xfrm>
              <a:off x="2267700" y="4335463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219" name="Oval 145"/>
            <p:cNvSpPr>
              <a:spLocks noChangeArrowheads="1"/>
            </p:cNvSpPr>
            <p:nvPr/>
          </p:nvSpPr>
          <p:spPr bwMode="auto">
            <a:xfrm>
              <a:off x="2344510" y="4533601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220" name="Oval 146"/>
            <p:cNvSpPr>
              <a:spLocks noChangeArrowheads="1"/>
            </p:cNvSpPr>
            <p:nvPr/>
          </p:nvSpPr>
          <p:spPr bwMode="auto">
            <a:xfrm>
              <a:off x="1883650" y="4335463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221" name="Oval 147"/>
            <p:cNvSpPr>
              <a:spLocks noChangeArrowheads="1"/>
            </p:cNvSpPr>
            <p:nvPr/>
          </p:nvSpPr>
          <p:spPr bwMode="auto">
            <a:xfrm>
              <a:off x="2220151" y="4572006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222" name="Oval 148"/>
            <p:cNvSpPr>
              <a:spLocks noChangeArrowheads="1"/>
            </p:cNvSpPr>
            <p:nvPr/>
          </p:nvSpPr>
          <p:spPr bwMode="auto">
            <a:xfrm>
              <a:off x="1989721" y="4533601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223" name="Oval 149"/>
            <p:cNvSpPr>
              <a:spLocks noChangeArrowheads="1"/>
            </p:cNvSpPr>
            <p:nvPr/>
          </p:nvSpPr>
          <p:spPr bwMode="auto">
            <a:xfrm>
              <a:off x="2267700" y="4687221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224" name="Oval 150"/>
            <p:cNvSpPr>
              <a:spLocks noChangeArrowheads="1"/>
            </p:cNvSpPr>
            <p:nvPr/>
          </p:nvSpPr>
          <p:spPr bwMode="auto">
            <a:xfrm>
              <a:off x="2344510" y="4879246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225" name="Oval 151"/>
            <p:cNvSpPr>
              <a:spLocks noChangeArrowheads="1"/>
            </p:cNvSpPr>
            <p:nvPr/>
          </p:nvSpPr>
          <p:spPr bwMode="auto">
            <a:xfrm>
              <a:off x="2028126" y="4350720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226" name="Oval 152"/>
            <p:cNvSpPr>
              <a:spLocks noChangeArrowheads="1"/>
            </p:cNvSpPr>
            <p:nvPr/>
          </p:nvSpPr>
          <p:spPr bwMode="auto">
            <a:xfrm>
              <a:off x="2229295" y="4879246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227" name="Oval 153"/>
            <p:cNvSpPr>
              <a:spLocks noChangeArrowheads="1"/>
            </p:cNvSpPr>
            <p:nvPr/>
          </p:nvSpPr>
          <p:spPr bwMode="auto">
            <a:xfrm>
              <a:off x="2459725" y="4264766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228" name="Oval 154"/>
            <p:cNvSpPr>
              <a:spLocks noChangeArrowheads="1"/>
            </p:cNvSpPr>
            <p:nvPr/>
          </p:nvSpPr>
          <p:spPr bwMode="auto">
            <a:xfrm>
              <a:off x="1768435" y="4273910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229" name="Oval 155"/>
            <p:cNvSpPr>
              <a:spLocks noChangeArrowheads="1"/>
            </p:cNvSpPr>
            <p:nvPr/>
          </p:nvSpPr>
          <p:spPr bwMode="auto">
            <a:xfrm>
              <a:off x="2406068" y="4335463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230" name="Oval 156"/>
            <p:cNvSpPr>
              <a:spLocks noChangeArrowheads="1"/>
            </p:cNvSpPr>
            <p:nvPr/>
          </p:nvSpPr>
          <p:spPr bwMode="auto">
            <a:xfrm>
              <a:off x="1955572" y="4158695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231" name="Oval 157"/>
            <p:cNvSpPr>
              <a:spLocks noChangeArrowheads="1"/>
            </p:cNvSpPr>
            <p:nvPr/>
          </p:nvSpPr>
          <p:spPr bwMode="auto">
            <a:xfrm>
              <a:off x="2008009" y="4355613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232" name="Oval 158"/>
            <p:cNvSpPr>
              <a:spLocks noChangeArrowheads="1"/>
            </p:cNvSpPr>
            <p:nvPr/>
          </p:nvSpPr>
          <p:spPr bwMode="auto">
            <a:xfrm>
              <a:off x="2084819" y="4701258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233" name="Oval 159"/>
            <p:cNvSpPr>
              <a:spLocks noChangeArrowheads="1"/>
            </p:cNvSpPr>
            <p:nvPr/>
          </p:nvSpPr>
          <p:spPr bwMode="auto">
            <a:xfrm>
              <a:off x="1806840" y="4311095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234" name="Oval 160"/>
            <p:cNvSpPr>
              <a:spLocks noChangeArrowheads="1"/>
            </p:cNvSpPr>
            <p:nvPr/>
          </p:nvSpPr>
          <p:spPr bwMode="auto">
            <a:xfrm>
              <a:off x="1969604" y="4311095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235" name="Oval 161"/>
            <p:cNvSpPr>
              <a:spLocks noChangeArrowheads="1"/>
            </p:cNvSpPr>
            <p:nvPr/>
          </p:nvSpPr>
          <p:spPr bwMode="auto">
            <a:xfrm>
              <a:off x="2046414" y="4509233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236" name="Oval 162"/>
            <p:cNvSpPr>
              <a:spLocks noChangeArrowheads="1"/>
            </p:cNvSpPr>
            <p:nvPr/>
          </p:nvSpPr>
          <p:spPr bwMode="auto">
            <a:xfrm>
              <a:off x="1922055" y="4547638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237" name="Oval 163"/>
            <p:cNvSpPr>
              <a:spLocks noChangeArrowheads="1"/>
            </p:cNvSpPr>
            <p:nvPr/>
          </p:nvSpPr>
          <p:spPr bwMode="auto">
            <a:xfrm>
              <a:off x="1969604" y="4662853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238" name="Oval 164"/>
            <p:cNvSpPr>
              <a:spLocks noChangeArrowheads="1"/>
            </p:cNvSpPr>
            <p:nvPr/>
          </p:nvSpPr>
          <p:spPr bwMode="auto">
            <a:xfrm>
              <a:off x="2046414" y="4854878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239" name="Oval 165"/>
            <p:cNvSpPr>
              <a:spLocks noChangeArrowheads="1"/>
            </p:cNvSpPr>
            <p:nvPr/>
          </p:nvSpPr>
          <p:spPr bwMode="auto">
            <a:xfrm>
              <a:off x="1730030" y="4326352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240" name="Oval 166"/>
            <p:cNvSpPr>
              <a:spLocks noChangeArrowheads="1"/>
            </p:cNvSpPr>
            <p:nvPr/>
          </p:nvSpPr>
          <p:spPr bwMode="auto">
            <a:xfrm>
              <a:off x="1931199" y="4854878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241" name="Oval 167"/>
            <p:cNvSpPr>
              <a:spLocks noChangeArrowheads="1"/>
            </p:cNvSpPr>
            <p:nvPr/>
          </p:nvSpPr>
          <p:spPr bwMode="auto">
            <a:xfrm>
              <a:off x="2107972" y="4311095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242" name="Oval 168"/>
            <p:cNvSpPr>
              <a:spLocks noChangeArrowheads="1"/>
            </p:cNvSpPr>
            <p:nvPr/>
          </p:nvSpPr>
          <p:spPr bwMode="auto">
            <a:xfrm>
              <a:off x="2321334" y="4144658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243" name="Oval 169"/>
            <p:cNvSpPr>
              <a:spLocks noChangeArrowheads="1"/>
            </p:cNvSpPr>
            <p:nvPr/>
          </p:nvSpPr>
          <p:spPr bwMode="auto">
            <a:xfrm>
              <a:off x="2373771" y="4341576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244" name="Oval 170"/>
            <p:cNvSpPr>
              <a:spLocks noChangeArrowheads="1"/>
            </p:cNvSpPr>
            <p:nvPr/>
          </p:nvSpPr>
          <p:spPr bwMode="auto">
            <a:xfrm>
              <a:off x="2450581" y="4687221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245" name="Oval 171"/>
            <p:cNvSpPr>
              <a:spLocks noChangeArrowheads="1"/>
            </p:cNvSpPr>
            <p:nvPr/>
          </p:nvSpPr>
          <p:spPr bwMode="auto">
            <a:xfrm>
              <a:off x="2172602" y="4297058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246" name="Oval 172"/>
            <p:cNvSpPr>
              <a:spLocks noChangeArrowheads="1"/>
            </p:cNvSpPr>
            <p:nvPr/>
          </p:nvSpPr>
          <p:spPr bwMode="auto">
            <a:xfrm>
              <a:off x="2335366" y="4297058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247" name="Oval 173"/>
            <p:cNvSpPr>
              <a:spLocks noChangeArrowheads="1"/>
            </p:cNvSpPr>
            <p:nvPr/>
          </p:nvSpPr>
          <p:spPr bwMode="auto">
            <a:xfrm>
              <a:off x="2412176" y="4495196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248" name="Oval 174"/>
            <p:cNvSpPr>
              <a:spLocks noChangeArrowheads="1"/>
            </p:cNvSpPr>
            <p:nvPr/>
          </p:nvSpPr>
          <p:spPr bwMode="auto">
            <a:xfrm>
              <a:off x="1951316" y="4297058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249" name="Oval 175"/>
            <p:cNvSpPr>
              <a:spLocks noChangeArrowheads="1"/>
            </p:cNvSpPr>
            <p:nvPr/>
          </p:nvSpPr>
          <p:spPr bwMode="auto">
            <a:xfrm>
              <a:off x="2287817" y="4533601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250" name="Oval 176"/>
            <p:cNvSpPr>
              <a:spLocks noChangeArrowheads="1"/>
            </p:cNvSpPr>
            <p:nvPr/>
          </p:nvSpPr>
          <p:spPr bwMode="auto">
            <a:xfrm>
              <a:off x="2057387" y="4495196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251" name="Oval 177"/>
            <p:cNvSpPr>
              <a:spLocks noChangeArrowheads="1"/>
            </p:cNvSpPr>
            <p:nvPr/>
          </p:nvSpPr>
          <p:spPr bwMode="auto">
            <a:xfrm>
              <a:off x="2335366" y="4648816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252" name="Oval 178"/>
            <p:cNvSpPr>
              <a:spLocks noChangeArrowheads="1"/>
            </p:cNvSpPr>
            <p:nvPr/>
          </p:nvSpPr>
          <p:spPr bwMode="auto">
            <a:xfrm>
              <a:off x="2412176" y="4840841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253" name="Oval 179"/>
            <p:cNvSpPr>
              <a:spLocks noChangeArrowheads="1"/>
            </p:cNvSpPr>
            <p:nvPr/>
          </p:nvSpPr>
          <p:spPr bwMode="auto">
            <a:xfrm>
              <a:off x="2095792" y="4312315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254" name="Oval 180"/>
            <p:cNvSpPr>
              <a:spLocks noChangeArrowheads="1"/>
            </p:cNvSpPr>
            <p:nvPr/>
          </p:nvSpPr>
          <p:spPr bwMode="auto">
            <a:xfrm>
              <a:off x="2296961" y="4840841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255" name="Oval 181"/>
            <p:cNvSpPr>
              <a:spLocks noChangeArrowheads="1"/>
            </p:cNvSpPr>
            <p:nvPr/>
          </p:nvSpPr>
          <p:spPr bwMode="auto">
            <a:xfrm>
              <a:off x="2527391" y="4226361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256" name="Oval 182"/>
            <p:cNvSpPr>
              <a:spLocks noChangeArrowheads="1"/>
            </p:cNvSpPr>
            <p:nvPr/>
          </p:nvSpPr>
          <p:spPr bwMode="auto">
            <a:xfrm>
              <a:off x="1836101" y="4235505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257" name="Oval 183"/>
            <p:cNvSpPr>
              <a:spLocks noChangeArrowheads="1"/>
            </p:cNvSpPr>
            <p:nvPr/>
          </p:nvSpPr>
          <p:spPr bwMode="auto">
            <a:xfrm>
              <a:off x="2473734" y="4297058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258" name="Oval 184"/>
            <p:cNvSpPr>
              <a:spLocks noChangeArrowheads="1"/>
            </p:cNvSpPr>
            <p:nvPr/>
          </p:nvSpPr>
          <p:spPr bwMode="auto">
            <a:xfrm>
              <a:off x="2023238" y="4120290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259" name="Oval 185"/>
            <p:cNvSpPr>
              <a:spLocks noChangeArrowheads="1"/>
            </p:cNvSpPr>
            <p:nvPr/>
          </p:nvSpPr>
          <p:spPr bwMode="auto">
            <a:xfrm>
              <a:off x="2075675" y="4317208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260" name="Oval 186"/>
            <p:cNvSpPr>
              <a:spLocks noChangeArrowheads="1"/>
            </p:cNvSpPr>
            <p:nvPr/>
          </p:nvSpPr>
          <p:spPr bwMode="auto">
            <a:xfrm>
              <a:off x="2152485" y="4662853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261" name="Oval 187"/>
            <p:cNvSpPr>
              <a:spLocks noChangeArrowheads="1"/>
            </p:cNvSpPr>
            <p:nvPr/>
          </p:nvSpPr>
          <p:spPr bwMode="auto">
            <a:xfrm>
              <a:off x="1874506" y="4272690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262" name="Oval 188"/>
            <p:cNvSpPr>
              <a:spLocks noChangeArrowheads="1"/>
            </p:cNvSpPr>
            <p:nvPr/>
          </p:nvSpPr>
          <p:spPr bwMode="auto">
            <a:xfrm>
              <a:off x="2037270" y="4272690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263" name="Oval 189"/>
            <p:cNvSpPr>
              <a:spLocks noChangeArrowheads="1"/>
            </p:cNvSpPr>
            <p:nvPr/>
          </p:nvSpPr>
          <p:spPr bwMode="auto">
            <a:xfrm>
              <a:off x="2114080" y="4470828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264" name="Oval 190"/>
            <p:cNvSpPr>
              <a:spLocks noChangeArrowheads="1"/>
            </p:cNvSpPr>
            <p:nvPr/>
          </p:nvSpPr>
          <p:spPr bwMode="auto">
            <a:xfrm>
              <a:off x="1989721" y="4509233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265" name="Oval 191"/>
            <p:cNvSpPr>
              <a:spLocks noChangeArrowheads="1"/>
            </p:cNvSpPr>
            <p:nvPr/>
          </p:nvSpPr>
          <p:spPr bwMode="auto">
            <a:xfrm>
              <a:off x="2037270" y="4624448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266" name="Oval 192"/>
            <p:cNvSpPr>
              <a:spLocks noChangeArrowheads="1"/>
            </p:cNvSpPr>
            <p:nvPr/>
          </p:nvSpPr>
          <p:spPr bwMode="auto">
            <a:xfrm>
              <a:off x="2114080" y="4816473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267" name="Oval 193"/>
            <p:cNvSpPr>
              <a:spLocks noChangeArrowheads="1"/>
            </p:cNvSpPr>
            <p:nvPr/>
          </p:nvSpPr>
          <p:spPr bwMode="auto">
            <a:xfrm>
              <a:off x="1797696" y="4287947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268" name="Oval 194"/>
            <p:cNvSpPr>
              <a:spLocks noChangeArrowheads="1"/>
            </p:cNvSpPr>
            <p:nvPr/>
          </p:nvSpPr>
          <p:spPr bwMode="auto">
            <a:xfrm>
              <a:off x="1998865" y="4816473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269" name="Oval 195"/>
            <p:cNvSpPr>
              <a:spLocks noChangeArrowheads="1"/>
            </p:cNvSpPr>
            <p:nvPr/>
          </p:nvSpPr>
          <p:spPr bwMode="auto">
            <a:xfrm>
              <a:off x="2175638" y="4272690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270" name="Oval 196"/>
            <p:cNvSpPr>
              <a:spLocks noChangeArrowheads="1"/>
            </p:cNvSpPr>
            <p:nvPr/>
          </p:nvSpPr>
          <p:spPr bwMode="auto">
            <a:xfrm>
              <a:off x="2292073" y="4399456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271" name="Oval 197"/>
            <p:cNvSpPr>
              <a:spLocks noChangeArrowheads="1"/>
            </p:cNvSpPr>
            <p:nvPr/>
          </p:nvSpPr>
          <p:spPr bwMode="auto">
            <a:xfrm>
              <a:off x="2344510" y="4596374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272" name="Oval 198"/>
            <p:cNvSpPr>
              <a:spLocks noChangeArrowheads="1"/>
            </p:cNvSpPr>
            <p:nvPr/>
          </p:nvSpPr>
          <p:spPr bwMode="auto">
            <a:xfrm>
              <a:off x="2143341" y="4551856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273" name="Oval 199"/>
            <p:cNvSpPr>
              <a:spLocks noChangeArrowheads="1"/>
            </p:cNvSpPr>
            <p:nvPr/>
          </p:nvSpPr>
          <p:spPr bwMode="auto">
            <a:xfrm>
              <a:off x="2306105" y="4551856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274" name="Oval 200"/>
            <p:cNvSpPr>
              <a:spLocks noChangeArrowheads="1"/>
            </p:cNvSpPr>
            <p:nvPr/>
          </p:nvSpPr>
          <p:spPr bwMode="auto">
            <a:xfrm>
              <a:off x="2382915" y="4749994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275" name="Oval 201"/>
            <p:cNvSpPr>
              <a:spLocks noChangeArrowheads="1"/>
            </p:cNvSpPr>
            <p:nvPr/>
          </p:nvSpPr>
          <p:spPr bwMode="auto">
            <a:xfrm>
              <a:off x="1922055" y="4551856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276" name="Oval 202"/>
            <p:cNvSpPr>
              <a:spLocks noChangeArrowheads="1"/>
            </p:cNvSpPr>
            <p:nvPr/>
          </p:nvSpPr>
          <p:spPr bwMode="auto">
            <a:xfrm>
              <a:off x="2028126" y="4749994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277" name="Oval 203"/>
            <p:cNvSpPr>
              <a:spLocks noChangeArrowheads="1"/>
            </p:cNvSpPr>
            <p:nvPr/>
          </p:nvSpPr>
          <p:spPr bwMode="auto">
            <a:xfrm>
              <a:off x="2066531" y="4567113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278" name="Oval 204"/>
            <p:cNvSpPr>
              <a:spLocks noChangeArrowheads="1"/>
            </p:cNvSpPr>
            <p:nvPr/>
          </p:nvSpPr>
          <p:spPr bwMode="auto">
            <a:xfrm>
              <a:off x="1912911" y="4490303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279" name="Oval 205"/>
            <p:cNvSpPr>
              <a:spLocks noChangeArrowheads="1"/>
            </p:cNvSpPr>
            <p:nvPr/>
          </p:nvSpPr>
          <p:spPr bwMode="auto">
            <a:xfrm>
              <a:off x="2444473" y="4551856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280" name="Oval 206"/>
            <p:cNvSpPr>
              <a:spLocks noChangeArrowheads="1"/>
            </p:cNvSpPr>
            <p:nvPr/>
          </p:nvSpPr>
          <p:spPr bwMode="auto">
            <a:xfrm>
              <a:off x="1993977" y="4375088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281" name="Oval 207"/>
            <p:cNvSpPr>
              <a:spLocks noChangeArrowheads="1"/>
            </p:cNvSpPr>
            <p:nvPr/>
          </p:nvSpPr>
          <p:spPr bwMode="auto">
            <a:xfrm>
              <a:off x="2046414" y="4572006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282" name="Oval 208"/>
            <p:cNvSpPr>
              <a:spLocks noChangeArrowheads="1"/>
            </p:cNvSpPr>
            <p:nvPr/>
          </p:nvSpPr>
          <p:spPr bwMode="auto">
            <a:xfrm>
              <a:off x="1845245" y="4527488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283" name="Oval 209"/>
            <p:cNvSpPr>
              <a:spLocks noChangeArrowheads="1"/>
            </p:cNvSpPr>
            <p:nvPr/>
          </p:nvSpPr>
          <p:spPr bwMode="auto">
            <a:xfrm>
              <a:off x="2008009" y="4527488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284" name="Oval 210"/>
            <p:cNvSpPr>
              <a:spLocks noChangeArrowheads="1"/>
            </p:cNvSpPr>
            <p:nvPr/>
          </p:nvSpPr>
          <p:spPr bwMode="auto">
            <a:xfrm>
              <a:off x="2084819" y="4725626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285" name="Oval 211"/>
            <p:cNvSpPr>
              <a:spLocks noChangeArrowheads="1"/>
            </p:cNvSpPr>
            <p:nvPr/>
          </p:nvSpPr>
          <p:spPr bwMode="auto">
            <a:xfrm>
              <a:off x="1960460" y="4764031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286" name="Oval 212"/>
            <p:cNvSpPr>
              <a:spLocks noChangeArrowheads="1"/>
            </p:cNvSpPr>
            <p:nvPr/>
          </p:nvSpPr>
          <p:spPr bwMode="auto">
            <a:xfrm>
              <a:off x="1874506" y="4542745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287" name="Oval 213"/>
            <p:cNvSpPr>
              <a:spLocks noChangeArrowheads="1"/>
            </p:cNvSpPr>
            <p:nvPr/>
          </p:nvSpPr>
          <p:spPr bwMode="auto">
            <a:xfrm>
              <a:off x="2146377" y="4527488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288" name="Oval 214"/>
            <p:cNvSpPr>
              <a:spLocks noChangeArrowheads="1"/>
            </p:cNvSpPr>
            <p:nvPr/>
          </p:nvSpPr>
          <p:spPr bwMode="auto">
            <a:xfrm>
              <a:off x="2359739" y="4361051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289" name="Oval 215"/>
            <p:cNvSpPr>
              <a:spLocks noChangeArrowheads="1"/>
            </p:cNvSpPr>
            <p:nvPr/>
          </p:nvSpPr>
          <p:spPr bwMode="auto">
            <a:xfrm>
              <a:off x="2412176" y="4557969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290" name="Oval 216"/>
            <p:cNvSpPr>
              <a:spLocks noChangeArrowheads="1"/>
            </p:cNvSpPr>
            <p:nvPr/>
          </p:nvSpPr>
          <p:spPr bwMode="auto">
            <a:xfrm>
              <a:off x="2211007" y="4513451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291" name="Oval 217"/>
            <p:cNvSpPr>
              <a:spLocks noChangeArrowheads="1"/>
            </p:cNvSpPr>
            <p:nvPr/>
          </p:nvSpPr>
          <p:spPr bwMode="auto">
            <a:xfrm>
              <a:off x="2373771" y="4513451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292" name="Oval 218"/>
            <p:cNvSpPr>
              <a:spLocks noChangeArrowheads="1"/>
            </p:cNvSpPr>
            <p:nvPr/>
          </p:nvSpPr>
          <p:spPr bwMode="auto">
            <a:xfrm>
              <a:off x="2450581" y="4711589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293" name="Oval 219"/>
            <p:cNvSpPr>
              <a:spLocks noChangeArrowheads="1"/>
            </p:cNvSpPr>
            <p:nvPr/>
          </p:nvSpPr>
          <p:spPr bwMode="auto">
            <a:xfrm>
              <a:off x="1989721" y="4513451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294" name="Oval 220"/>
            <p:cNvSpPr>
              <a:spLocks noChangeArrowheads="1"/>
            </p:cNvSpPr>
            <p:nvPr/>
          </p:nvSpPr>
          <p:spPr bwMode="auto">
            <a:xfrm>
              <a:off x="2326222" y="4749994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295" name="Oval 221"/>
            <p:cNvSpPr>
              <a:spLocks noChangeArrowheads="1"/>
            </p:cNvSpPr>
            <p:nvPr/>
          </p:nvSpPr>
          <p:spPr bwMode="auto">
            <a:xfrm>
              <a:off x="2095792" y="4711589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296" name="Oval 222"/>
            <p:cNvSpPr>
              <a:spLocks noChangeArrowheads="1"/>
            </p:cNvSpPr>
            <p:nvPr/>
          </p:nvSpPr>
          <p:spPr bwMode="auto">
            <a:xfrm>
              <a:off x="2134197" y="4528708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297" name="Oval 223"/>
            <p:cNvSpPr>
              <a:spLocks noChangeArrowheads="1"/>
            </p:cNvSpPr>
            <p:nvPr/>
          </p:nvSpPr>
          <p:spPr bwMode="auto">
            <a:xfrm>
              <a:off x="1874506" y="4451898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298" name="Oval 224"/>
            <p:cNvSpPr>
              <a:spLocks noChangeArrowheads="1"/>
            </p:cNvSpPr>
            <p:nvPr/>
          </p:nvSpPr>
          <p:spPr bwMode="auto">
            <a:xfrm>
              <a:off x="2114080" y="4533601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299" name="Oval 225"/>
            <p:cNvSpPr>
              <a:spLocks noChangeArrowheads="1"/>
            </p:cNvSpPr>
            <p:nvPr/>
          </p:nvSpPr>
          <p:spPr bwMode="auto">
            <a:xfrm>
              <a:off x="1912911" y="4489083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300" name="Oval 226"/>
            <p:cNvSpPr>
              <a:spLocks noChangeArrowheads="1"/>
            </p:cNvSpPr>
            <p:nvPr/>
          </p:nvSpPr>
          <p:spPr bwMode="auto">
            <a:xfrm>
              <a:off x="2075675" y="4489083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301" name="Oval 227"/>
            <p:cNvSpPr>
              <a:spLocks noChangeArrowheads="1"/>
            </p:cNvSpPr>
            <p:nvPr/>
          </p:nvSpPr>
          <p:spPr bwMode="auto">
            <a:xfrm>
              <a:off x="2152485" y="4687221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302" name="Oval 228"/>
            <p:cNvSpPr>
              <a:spLocks noChangeArrowheads="1"/>
            </p:cNvSpPr>
            <p:nvPr/>
          </p:nvSpPr>
          <p:spPr bwMode="auto">
            <a:xfrm>
              <a:off x="2028126" y="4725626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303" name="Oval 229"/>
            <p:cNvSpPr>
              <a:spLocks noChangeArrowheads="1"/>
            </p:cNvSpPr>
            <p:nvPr/>
          </p:nvSpPr>
          <p:spPr bwMode="auto">
            <a:xfrm>
              <a:off x="1836101" y="4504340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  <p:sp>
          <p:nvSpPr>
            <p:cNvPr id="8304" name="Oval 230"/>
            <p:cNvSpPr>
              <a:spLocks noChangeArrowheads="1"/>
            </p:cNvSpPr>
            <p:nvPr/>
          </p:nvSpPr>
          <p:spPr bwMode="auto">
            <a:xfrm>
              <a:off x="2214043" y="4489083"/>
              <a:ext cx="9144" cy="914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99CC"/>
                </a:buClr>
                <a:buFont typeface="Wingdings" pitchFamily="2" charset="2"/>
                <a:buChar char="S"/>
                <a:defRPr sz="3200">
                  <a:solidFill>
                    <a:srgbClr val="008BBC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008BBC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008BBC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008BBC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8BBC"/>
                  </a:solidFill>
                  <a:latin typeface="Arial" charset="0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US" altLang="fr-FR" sz="2400" b="1">
                <a:solidFill>
                  <a:prstClr val="black"/>
                </a:solidFill>
                <a:latin typeface="ＭＳ Ｐゴシック" charset="-128"/>
                <a:ea typeface="ＭＳ Ｐゴシック" charset="-128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5632940" y="5659092"/>
            <a:ext cx="45307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+ different oil data bases</a:t>
            </a:r>
          </a:p>
          <a:p>
            <a:r>
              <a:rPr lang="en-GB" dirty="0" smtClean="0"/>
              <a:t>+ different SAR target data bases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576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4" grpId="0"/>
      <p:bldP spid="45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bZnJWx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AAAAAXAAAAEA4AADoCgAAEAAAACYAAAAIAAAAASAAAAAAAAA="/>
              </a:ext>
            </a:extLst>
          </p:cNvSpPr>
          <p:nvPr>
            <p:ph type="title"/>
          </p:nvPr>
        </p:nvSpPr>
        <p:spPr>
          <a:xfrm>
            <a:off x="0" y="58420"/>
            <a:ext cx="9144000" cy="1714500"/>
          </a:xfrm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 lang="en-US"/>
            </a:pPr>
            <a:r>
              <a:rPr lang="en-US" sz="4000" dirty="0"/>
              <a:t>End-users’ request : </a:t>
            </a:r>
            <a:r>
              <a:rPr dirty="0"/>
              <a:t/>
            </a:r>
            <a:br>
              <a:rPr dirty="0"/>
            </a:br>
            <a:r>
              <a:rPr lang="en-US" sz="3600" dirty="0"/>
              <a:t>What is the (in-)accuracy/uncertainty of your forecast?</a:t>
            </a:r>
          </a:p>
        </p:txBody>
      </p:sp>
      <p:sp>
        <p:nvSpPr>
          <p:cNvPr id="3" name="Content Placeholder 2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bZnJWxMAAAAlAAAAZAAAAA0AAAAAkAAAAEgAAACQAAAASAAAAAAAAAAAAAAAAAAAAAEAAABQAAAAAAAAAAAA4D8AAAAAAADgPwAAAAAAAOA/AAAAAAAA4D8AAAAAAADgPwAAAAAAAOA/AAAAAAAA4D8AAAAAAADgPwAAAAAAAOA/AAAAAAAA4D8CAAAAjAAAAAEAAAADAAAA2/ypAPT/5gAAAAAAAAAAAAAAAAAAAAAAAAAAAAAAAAAAAAAAZAAAAAEAAABAAAAAAAAAAJz///9aAAAAAAAAAAEAAAAjAAAA4/zCAAAAAAAAAAAAAAAAAAAAAAAAAAAAAAAAAAAAAAAAAAAAAAAAAAAAAAAAAAAAAAAAAAAAAAAAAAAAFAAAADwAAAABAAAAAAAAAJm6VAAPAAAAAQAAABQAAAAUAAAAFAAAAAEAAAAAAAAAZAAAAGQAAAAAAAAAZAAAAGQAAAAVAAAAYAAAAAAAAAAAAAAAAAAAAAAAAAAAAAAAAAAAAAAAAAAAAAAAAAAAAAAAAAAAAAAAAAAACQAAAAAAAAAAAAAAAAAAAAAAAAAAAAAAAAAAAAAAAAAAAAAAAAAAAAAAAAAAAAAAABYAAABMAAAAAQAAAAAAAAACAAAAAAAAAAEAAAAAAAAJPgAAAAAAAAAfAAAAZAAAAGQAAAAAAAAAAAAAAAAAAAAAAAAAAAAAAAAAAAAAAAAAAAAAABcAAAAUAAAAAAAAAAAAAAD/fwAA/38AAAAAAAAJAAAABAAAAAAAAAAMAAAAEAAAAAAAAAAAAAAAAAAAAAAAAAAeAAAAaAAAAAAAAAAAAAAAAAAAAAAAAAAAAAAAECcAABAnAAAAAAAAAAAAAAAAAAAAAAAAAAAAAAAAAAAAAAAAAAAAAD8AAAAAAAAAwMD/AAAAAABkAAAAMgAAAAAAAABkAAAAAAAAAH9/fwAKAAAAHwAAAFQAAADb/KkA9P/mAOP8wgAAAAAAAAAAAAAAAAAAAAAAAAAAAAAAAAAAAAAAmbpUAAAAAAIAAAACAAAAAMDA/wB/f38AAAAAAAAAAAAAAAAAAAAAAAAAAAAhAAAAGAAAABQAAADUAwAAvBgAALcyAAB7IgAAEAAAACYAAAAIAAAAAQAAAP//wQc="/>
              </a:ext>
            </a:extLst>
          </p:cNvSpPr>
          <p:nvPr>
            <p:ph type="body" idx="1"/>
          </p:nvPr>
        </p:nvSpPr>
        <p:spPr>
          <a:xfrm>
            <a:off x="622300" y="4020820"/>
            <a:ext cx="7621905" cy="1584325"/>
          </a:xfrm>
          <a:ln>
            <a:headEnd type="none"/>
            <a:tailEnd type="none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marL="0" indent="0">
              <a:buNone/>
              <a:defRPr lang="en-US">
                <a:solidFill>
                  <a:srgbClr val="000000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endParaRPr dirty="0"/>
          </a:p>
          <a:p>
            <a:pPr marL="0" indent="0" algn="ctr">
              <a:buNone/>
              <a:defRPr lang="en-US">
                <a:solidFill>
                  <a:srgbClr val="000000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r>
              <a:rPr dirty="0"/>
              <a:t>Efficient communication towards end-user</a:t>
            </a:r>
          </a:p>
          <a:p>
            <a:pPr marL="0" indent="0">
              <a:buNone/>
              <a:defRPr lang="en-US">
                <a:solidFill>
                  <a:srgbClr val="000000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endParaRPr dirty="0"/>
          </a:p>
        </p:txBody>
      </p:sp>
      <p:sp>
        <p:nvSpPr>
          <p:cNvPr id="4" name="TextBox 5"/>
          <p:cNvSpPr>
            <a:extLst>
              <a:ext uri="smNativeData">
                <pr:smNativeData xmlns:pr="smNativeData" xmlns:p14="http://schemas.microsoft.com/office/powerpoint/2010/main" xmlns="" val="SMDATA_13_bZnJWxMAAAAlAAAAZAAAAE0AAAAAkAAAAEgAAACQAAAASAAAAAAAAAAAAAAAAAAAAAEAAABQAAAAAAAAAAAA4D8AAAAAAADgPwAAAAAAAOA/AAAAAAAA4D8AAAAAAADgPwAAAAAAAOA/AAAAAAAA4D8AAAAAAADgPwAAAAAAAOA/AAAAAAAA4D8CAAAAjAAAAAEAAAADAAAApsL/AOju/wAAAAAAAAAAAAAAAAAAAAAAAAAAAAAAAAAAAAAAZAAAAAEAAABAAAAAAAAAAJz///9aAAAAAAAAAAEAAAAjAAAAvtf+AAAAAAAAAAAAAAAAAAAAAAAAAAAAAAAAAAAAAAAAAAAAAAAAAAAAAAAAAAAAAAAAAAAAAAAAAAAAFAAAADwAAAABAAAAAAAAAEl9vAAPAAAAAQAAABQAAAAUAAAAFAAAAAEAAAAAAAAAZAAAAGQAAAAAAAAAZAAAAGQAAAAVAAAAYAAAAAAAAAAAAAAAAAAAAAAAAAAAAAAAAAAAAAAAAAAAAAAAAAAAAAAAAAAAAAAAAAAACQAAAAAAAAAAAAAAAAAAAAAAAAAAAAAAAAAAAAAAAAAAAAAAAAAAAAAAAAAAAAAAABYAAABMAAAAAQAAAAAAAAACAAAAAAAAAAEAAAAAAAAJPgAAAAAAAAAfAAAAZAAAAGQAAAAAAAAAAAAAAAAAAAAAAAAAAAAAAAAAAAAAAAAAAAAAABcAAAAUAAAAAAAAAAAAAAD/fwAA/38AAAAAAAAJAAAABAAAAAAAAAAMAAAAEAAAAAAAAAAAAAAAAAAAAAAAAAAeAAAAaAAAAAAAAAAAAAAAAAAAAAAAAAAAAAAAECcAABAnAAAAAAAAAAAAAAAAAAAAAAAAAAAAAAAAAAAAAAAAAAAAAD8AAAAAAAAAwMD/AAAAAABkAAAAMgAAAAAAAABkAAAAAAAAAH9/fwAKAAAAHwAAAFQAAACmwv8A6O7/AL7X/gAAAAAAAAAAAAAAAAAAAAAAAAAAAAAAAAAAAAAASX28AAAAAAIAAAACAAAAAMDA/wB/f38AAAAAAAAAAAAAAAAAAAAAAAAAAAAhAAAAGAAAABQAAADUAwAAPAwAANwaAABoFwAAECAAACYAAAAIAAAA//////////8="/>
              </a:ext>
            </a:extLst>
          </p:cNvSpPr>
          <p:nvPr/>
        </p:nvSpPr>
        <p:spPr>
          <a:xfrm>
            <a:off x="622300" y="1988820"/>
            <a:ext cx="3743960" cy="1816100"/>
          </a:xfrm>
          <a:prstGeom prst="rect">
            <a:avLst/>
          </a:prstGeom>
          <a:ln>
            <a:headEnd type="none"/>
            <a:tailEnd type="none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/>
          <a:lstStyle/>
          <a:p>
            <a:pPr>
              <a:defRPr lang="en-US">
                <a:solidFill>
                  <a:srgbClr val="000000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endParaRPr lang="en-US" sz="2800" dirty="0"/>
          </a:p>
          <a:p>
            <a:pPr algn="ctr">
              <a:defRPr lang="en-US">
                <a:solidFill>
                  <a:srgbClr val="000000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r>
              <a:rPr lang="en-US" sz="2800" dirty="0"/>
              <a:t>(in-)accuracy due to the met-ocean forcing</a:t>
            </a:r>
          </a:p>
          <a:p>
            <a:pPr>
              <a:defRPr lang="en-US">
                <a:solidFill>
                  <a:srgbClr val="000000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r>
              <a:rPr lang="en-US" sz="2800" dirty="0"/>
              <a:t> </a:t>
            </a:r>
          </a:p>
        </p:txBody>
      </p:sp>
      <p:sp>
        <p:nvSpPr>
          <p:cNvPr id="5" name="TextBox 6"/>
          <p:cNvSpPr>
            <a:extLst>
              <a:ext uri="smNativeData">
                <pr:smNativeData xmlns:pr="smNativeData" xmlns:p14="http://schemas.microsoft.com/office/powerpoint/2010/main" xmlns="" val="SMDATA_13_bZnJWxMAAAAlAAAAZAAAAE0AAAAAkAAAAEgAAACQAAAASAAAAAAAAAAAAAAAAAAAAAEAAABQAAAAAAAAAAAA4D8AAAAAAADgPwAAAAAAAOA/AAAAAAAA4D8AAAAAAADgPwAAAAAAAOA/AAAAAAAA4D8AAAAAAADgPwAAAAAAAOA/AAAAAAAA4D8CAAAAjAAAAAEAAAADAAAAqOf/AOj4/wAAAAAAAAAAAAAAAAAAAAAAAAAAAAAAAAAAAAAAZAAAAAEAAABAAAAAAAAAAJz///9aAAAAAAAAAAEAAAAjAAAAwe3/AAAAAAAAAAAAAAAAAAAAAAAAAAAAAAAAAAAAAAAAAAAAAAAAAAAAAAAAAAAAAAAAAAAAAAAAAAAAFAAAADwAAAABAAAAAAAAAEapxgAPAAAAAQAAABQAAAAUAAAAFAAAAAEAAAAAAAAAZAAAAGQAAAAAAAAAZAAAAGQAAAAVAAAAYAAAAAAAAAAAAAAAAAAAAAAAAAAAAAAAAAAAAAAAAAAAAAAAAAAAAAAAAAAAAAAAAAAACQAAAAAAAAAAAAAAAAAAAAAAAAAAAAAAAAAAAAAAAAAAAAAAAAAAAAAAAAAAAAAAABYAAABMAAAAAQAAAAAAAAACAAAAAAAAAAEAAAAAAAAJPgAAAAAAAAAfAAAAZAAAAGQAAAAAAAAAAAAAAAAAAAAAAAAAAAAAAAAAAAAAAAAAAAAAABcAAAAUAAAAAAAAAAAAAAD/fwAA/38AAAAAAAAJAAAABAAAAAAAAAAMAAAAEAAAAAAAAAAAAAAAAAAAAAAAAAAeAAAAaAAAAAAAAAAAAAAAAAAAAAAAAAAAAAAAECcAABAnAAAAAAAAAAAAAAAAAAAAAAAAAAAAAAAAAAAAAAAAAAAAAD8AAAAAAAAAwMD/AAAAAABkAAAAMgAAAAAAAABkAAAAAAAAAH9/fwAKAAAAHwAAAFQAAACo5/8A6Pj/AMHt/wAAAAAAAAAAAAAAAAAAAAAAAAAAAAAAAAAAAAAARqnGAAAAAAIAAAACAAAAAMDA/wB/f38AAAAAAAAAAAAAAAAAAAAAAAAAAAAhAAAAGAAAABQAAACFHQAAPAwAALcyAABoFwAAECAAACYAAAAIAAAA//////////8="/>
              </a:ext>
            </a:extLst>
          </p:cNvSpPr>
          <p:nvPr/>
        </p:nvSpPr>
        <p:spPr>
          <a:xfrm>
            <a:off x="4798695" y="1988820"/>
            <a:ext cx="3445510" cy="1816100"/>
          </a:xfrm>
          <a:prstGeom prst="rect">
            <a:avLst/>
          </a:prstGeom>
          <a:ln>
            <a:headEnd type="none"/>
            <a:tailEnd type="none"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/>
          <a:lstStyle/>
          <a:p>
            <a:pPr>
              <a:defRPr lang="en-US">
                <a:solidFill>
                  <a:srgbClr val="000000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endParaRPr lang="en-US" sz="2800" dirty="0"/>
          </a:p>
          <a:p>
            <a:pPr algn="ctr">
              <a:defRPr lang="en-US">
                <a:solidFill>
                  <a:srgbClr val="000000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r>
              <a:rPr lang="en-US" sz="2800" dirty="0"/>
              <a:t>(In-)accuracy inherent to the drift model</a:t>
            </a:r>
          </a:p>
          <a:p>
            <a:pPr>
              <a:defRPr lang="en-US">
                <a:solidFill>
                  <a:srgbClr val="000000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endParaRPr lang="en-US" sz="2800" dirty="0"/>
          </a:p>
        </p:txBody>
      </p:sp>
      <p:sp>
        <p:nvSpPr>
          <p:cNvPr id="6" name="Rounded Rectangle 7"/>
          <p:cNvSpPr>
            <a:extLst>
              <a:ext uri="smNativeData">
                <pr:smNativeData xmlns:pr="smNativeData" xmlns:p14="http://schemas.microsoft.com/office/powerpoint/2010/main" xmlns="" val="SMDATA_13_bZnJWxMAAAAlAAAAZQAAAA0AAAAAkAAAAEgAAACQAAAASAAAAAAAAAABAAAAAAAAAAEAAABQAAAAhbacS3FV1T8AAAAAAADwvwAAAAAAAOA/AAAAAAAA4D8AAAAAAADgPwAAAAAAAOA/AAAAAAAA4D8AAAAAAADgPwAAAAAAAOA/AAAAAAAA4D8CAAAAjAAAAAEAAAAAAAAAwFBNDf///wgAAAAAAAAAAAAAAAAAAAAAAAAAAAAAAAAAAAAAZAAAAAEAAABAAAAAAAAAAAAAAAAAAAAAAAAAAAAAAAAAAAAAAAAAAAAAAAAAAAAAAAAAAAAAAAAAAAAAAAAAAAAAAAAAAAAAAAAAAAAAAAAAAAAAAAAAAAAAAAAAAAAAFAAAADwAAAABAAAAAAAAAI87OQAo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AUE0GAAAAAQAAAAAAAAAAAAAAAAAAAAAAAAAAAAAAAAAAAAAAAAAAjzs5AH9/fwAAAAADzMzMAMDA/wB/f38AAAAAAAAAAAAAAAAAAAAAAAAAAAAhAAAAGAAAABQAAADYAQAABAoAAKs1AAA5JAAAEAAAACYAAAAIAAAA//////////8="/>
              </a:ext>
            </a:extLst>
          </p:cNvSpPr>
          <p:nvPr/>
        </p:nvSpPr>
        <p:spPr>
          <a:xfrm rot="20779830">
            <a:off x="359727" y="1422158"/>
            <a:ext cx="8424545" cy="4260215"/>
          </a:xfrm>
          <a:prstGeom prst="roundRect">
            <a:avLst>
              <a:gd name="adj" fmla="val 16667"/>
            </a:avLst>
          </a:prstGeom>
          <a:ln>
            <a:headEnd type="none"/>
            <a:tailEnd type="none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/>
          <a:lstStyle/>
          <a:p>
            <a:pPr algn="ctr">
              <a:defRPr lang="en-US">
                <a:solidFill>
                  <a:srgbClr val="FFFFFF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r>
              <a:rPr lang="en-US" sz="3600" dirty="0"/>
              <a:t>NWGD reply:</a:t>
            </a:r>
          </a:p>
          <a:p>
            <a:pPr algn="ctr">
              <a:defRPr lang="en-US">
                <a:solidFill>
                  <a:srgbClr val="FFFFFF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endParaRPr lang="en-US" sz="3600" dirty="0"/>
          </a:p>
          <a:p>
            <a:pPr algn="ctr">
              <a:defRPr lang="en-US">
                <a:solidFill>
                  <a:srgbClr val="FFFFFF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r>
              <a:rPr lang="en-US" sz="3600" dirty="0"/>
              <a:t>Only a multi-models ensemble joint analysis can answer these challenge</a:t>
            </a:r>
          </a:p>
          <a:p>
            <a:pPr algn="ctr">
              <a:defRPr lang="en-US">
                <a:solidFill>
                  <a:srgbClr val="FFFFFF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endParaRPr lang="en-US" sz="3600" dirty="0"/>
          </a:p>
          <a:p>
            <a:pPr algn="ctr">
              <a:defRPr lang="en-US">
                <a:solidFill>
                  <a:srgbClr val="FFFFFF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r>
              <a:rPr lang="en-US" sz="3600" dirty="0"/>
              <a:t>Let’s develop it ! </a:t>
            </a:r>
          </a:p>
        </p:txBody>
      </p:sp>
    </p:spTree>
    <p:extLst>
      <p:ext uri="{BB962C8B-B14F-4D97-AF65-F5344CB8AC3E}">
        <p14:creationId xmlns:p14="http://schemas.microsoft.com/office/powerpoint/2010/main" val="1741307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  <p:extLst>
      <p:ext uri="smNativeData">
        <pr:smNativeData xmlns:pr="smNativeData" xmlns:p14="http://schemas.microsoft.com/office/powerpoint/2010/main" xmlns="" val="bZnJWwEAAAAFAAAA/f///wEAAAACAAAABAAAAAAAAAAAAAAAAAAAAA=="/>
      </p:ext>
    </p:ext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bZnJWx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sQEAAHA1AAC5CAAAEAAAACYAAAAIAAAAACAAAAAAAAA="/>
              </a:ext>
            </a:extLst>
          </p:cNvSpPr>
          <p:nvPr>
            <p:ph type="title"/>
          </p:nvPr>
        </p:nvSpPr>
        <p:spPr>
          <a:xfrm>
            <a:off x="313055" y="4741940"/>
            <a:ext cx="8229600" cy="1143000"/>
          </a:xfrm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 lang="en-US"/>
            </a:pPr>
            <a:r>
              <a:rPr lang="en-US" sz="3200" dirty="0" smtClean="0"/>
              <a:t>A realistic example:</a:t>
            </a:r>
            <a:br>
              <a:rPr lang="en-US" sz="3200" dirty="0" smtClean="0"/>
            </a:br>
            <a:r>
              <a:rPr lang="en-US" sz="3200" dirty="0" smtClean="0"/>
              <a:t>&gt; 100km difference after 2 days adrift </a:t>
            </a:r>
            <a:r>
              <a:rPr lang="en-US" sz="2800" dirty="0" smtClean="0"/>
              <a:t>(stormy weather!)</a:t>
            </a:r>
            <a:endParaRPr lang="en-US" sz="2800" dirty="0"/>
          </a:p>
        </p:txBody>
      </p:sp>
      <p:pic>
        <p:nvPicPr>
          <p:cNvPr id="3" name="image38.png"/>
          <p:cNvPicPr>
            <a:picLocks noChangeAspect="1"/>
            <a:extLst>
              <a:ext uri="smNativeData">
                <pr:smNativeData xmlns:pr="smNativeData" xmlns:p14="http://schemas.microsoft.com/office/powerpoint/2010/main" xmlns="" val="SMDATA_15_bZnJWx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cwMAAFQQAAAkEAAA/xsAABAAAAAmAAAACAAAAP//////////"/>
              </a:ext>
            </a:extLst>
          </p:cNvPicPr>
          <p:nvPr/>
        </p:nvPicPr>
        <p:blipFill>
          <a:blip r:embed="rId3"/>
          <a:stretch>
            <a:fillRect/>
          </a:stretch>
        </p:blipFill>
        <p:spPr>
          <a:xfrm>
            <a:off x="560705" y="2425700"/>
            <a:ext cx="2063115" cy="189674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4" name="image22.png"/>
          <p:cNvPicPr>
            <a:picLocks noChangeAspect="1"/>
            <a:extLst>
              <a:ext uri="smNativeData">
                <pr:smNativeData xmlns:pr="smNativeData" xmlns:p14="http://schemas.microsoft.com/office/powerpoint/2010/main" xmlns="" val="SMDATA_15_bZnJWx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C3C2WV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mBQAAC4QAADiIQAAkB0AABAAAAAmAAAACAAAAP//////////"/>
              </a:ext>
            </a:extLst>
          </p:cNvPicPr>
          <p:nvPr/>
        </p:nvPicPr>
        <p:blipFill>
          <a:blip r:embed="rId4"/>
          <a:stretch>
            <a:fillRect/>
          </a:stretch>
        </p:blipFill>
        <p:spPr>
          <a:xfrm>
            <a:off x="3347720" y="2401570"/>
            <a:ext cx="2160270" cy="217551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" name="image26.gif"/>
          <p:cNvPicPr>
            <a:picLocks noChangeAspect="1"/>
            <a:extLst>
              <a:ext uri="smNativeData">
                <pr:smNativeData xmlns:pr="smNativeData" xmlns:p14="http://schemas.microsoft.com/office/powerpoint/2010/main" xmlns="" val="SMDATA_15_bZnJWx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D//wBg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rSQAABkQAABlNgAAOhwAABAAAAAmAAAACAAAAP//////////"/>
              </a:ext>
            </a:extLst>
          </p:cNvPicPr>
          <p:nvPr/>
        </p:nvPicPr>
        <p:blipFill>
          <a:blip r:embed="rId5"/>
          <a:stretch>
            <a:fillRect/>
          </a:stretch>
        </p:blipFill>
        <p:spPr>
          <a:xfrm>
            <a:off x="5962015" y="2388235"/>
            <a:ext cx="2880360" cy="197167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7" name="TextBox 5"/>
          <p:cNvSpPr>
            <a:extLst>
              <a:ext uri="smNativeData">
                <pr:smNativeData xmlns:pr="smNativeData" xmlns:p14="http://schemas.microsoft.com/office/powerpoint/2010/main" xmlns="" val="SMDATA_13_bZnJWxMAAAAlAAAAZAAAAE0AAAAAkAAAAEgAAACQAAAASAAAAAAAAAAAAAAAAAAAAAEAAABQAAAAAAAAAAAA4D8AAAAAAADgPwAAAAAAAOA/AAAAAAAA4D8AAAAAAADgPwAAAAAAAOA/AAAAAAAA4D8AAAAAAADgPwAAAAAAAOA/AAAAAAAA4D8CAAAAjAAAAAEAAAAAAAAAwFBNDf///wgAAAAAAAAAAAAAAAAAAAAAAAAAAAAAAAAAAAAAZAAAAAEAAABAAAAAAAAAAAAAAAAAAAAAAAAAAAAAAAAAAAAAAAAAAAAAAAAAAAAAAAAAAAAAAAAAAAAAAAAAAAAAAAAAAAAAAAAAAAAAAAAAAAAAAAAAAAAAAAAAAAAAFAAAADwAAAABAAAAAAAAAI87OQAo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AUE0GAAAAAQAAAAAAAAAAAAAAAAAAAAAAAAAAAAAAAAAAAAAAAAAAjzs5AH9/fwAAAAADzMzMAMDA/wB/f38AAAAAAAAAAAAAAAAAAAAAAAAAAAAhAAAAGAAAABQAAADgAgAAtx4AAJozAABQIgAAECAAACYAAAAIAAAA//////////8="/>
              </a:ext>
            </a:extLst>
          </p:cNvSpPr>
          <p:nvPr/>
        </p:nvSpPr>
        <p:spPr>
          <a:xfrm>
            <a:off x="621665" y="103107"/>
            <a:ext cx="7920990" cy="1327149"/>
          </a:xfrm>
          <a:prstGeom prst="rect">
            <a:avLst/>
          </a:prstGeom>
          <a:ln>
            <a:headEnd type="none"/>
            <a:tailEnd type="none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/>
          <a:lstStyle/>
          <a:p>
            <a:pPr algn="ctr">
              <a:defRPr lang="en-US">
                <a:solidFill>
                  <a:srgbClr val="FFFFFF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r>
              <a:rPr lang="en-US" sz="3200" dirty="0" smtClean="0"/>
              <a:t>Decision-making process might be different if multi-model ensemble is taken into account!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60705" y="2027555"/>
            <a:ext cx="20631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OSERIT</a:t>
            </a:r>
            <a:endParaRPr lang="en-GB" dirty="0"/>
          </a:p>
        </p:txBody>
      </p:sp>
      <p:sp>
        <p:nvSpPr>
          <p:cNvPr id="9" name="TextBox 8"/>
          <p:cNvSpPr txBox="1"/>
          <p:nvPr/>
        </p:nvSpPr>
        <p:spPr>
          <a:xfrm>
            <a:off x="3369945" y="2029460"/>
            <a:ext cx="20631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err="1" smtClean="0"/>
              <a:t>openDrift</a:t>
            </a:r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6294120" y="1946712"/>
            <a:ext cx="20631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MOTHY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ation">
  <a:themeElements>
    <a:clrScheme name="Presentation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resentation">
      <a:majorFont>
        <a:latin typeface="Calibri"/>
        <a:ea typeface="Calibri"/>
        <a:cs typeface="Calibri"/>
      </a:majorFont>
      <a:minorFont>
        <a:latin typeface="Calibri"/>
        <a:ea typeface="Calibri"/>
        <a:cs typeface="Calibri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resentation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Presentation">
  <a:themeElements>
    <a:clrScheme name="Presentation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resentation">
      <a:majorFont>
        <a:latin typeface="Calibri"/>
        <a:ea typeface="Calibri"/>
        <a:cs typeface="Calibri"/>
      </a:majorFont>
      <a:minorFont>
        <a:latin typeface="Calibri"/>
        <a:ea typeface="Calibri"/>
        <a:cs typeface="Calibri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resentation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771</TotalTime>
  <Words>906</Words>
  <Application>Microsoft Office PowerPoint</Application>
  <PresentationFormat>On-screen Show (4:3)</PresentationFormat>
  <Paragraphs>275</Paragraphs>
  <Slides>29</Slides>
  <Notes>4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4" baseType="lpstr">
      <vt:lpstr>ＭＳ Ｐゴシック</vt:lpstr>
      <vt:lpstr>Arial</vt:lpstr>
      <vt:lpstr>Calibri</vt:lpstr>
      <vt:lpstr>Liberation Sans</vt:lpstr>
      <vt:lpstr>Presentation</vt:lpstr>
      <vt:lpstr>NOOS-Drift  A transnational multi-models ensemble system to assess and improve drift forecast accuracy in the European North West Continental Shelf Seas </vt:lpstr>
      <vt:lpstr>Drift models = Tracking items adrift in a extremely dynamic environment</vt:lpstr>
      <vt:lpstr>Activated 1000's times / country / year</vt:lpstr>
      <vt:lpstr>End-users’ request :  What is the (in-)accuracy/uncertainty of your forecast?</vt:lpstr>
      <vt:lpstr>Inaccuracy in tide dominated areas</vt:lpstr>
      <vt:lpstr>Inaccuracy in areas with eddies</vt:lpstr>
      <vt:lpstr>Many possible differences in process parametrizations and implementation choice drift trajectory model </vt:lpstr>
      <vt:lpstr>End-users’ request :  What is the (in-)accuracy/uncertainty of your forecast?</vt:lpstr>
      <vt:lpstr>A realistic example: &gt; 100km difference after 2 days adrift (stormy weather!)</vt:lpstr>
      <vt:lpstr>NOOS-Drift challenges</vt:lpstr>
      <vt:lpstr>NOOS-Drift work flow</vt:lpstr>
      <vt:lpstr>Challenge 1: Automatic activation of the service?   Constraint : KISS principle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Challenges 2,3,4: Ensemble joint analysis  Assessing drift uncertainty? Identifying outliers? Quantifying risk?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(Likely) NOOS-Drift joint analysis strategy</vt:lpstr>
      <vt:lpstr>Which ensemble?  Which met-ocean forcing? </vt:lpstr>
      <vt:lpstr>Take home messages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Sebastien Legrand</dc:creator>
  <cp:keywords/>
  <dc:description/>
  <cp:lastModifiedBy>Sebastien Legrand</cp:lastModifiedBy>
  <cp:revision>40</cp:revision>
  <dcterms:created xsi:type="dcterms:W3CDTF">2018-05-16T15:32:33Z</dcterms:created>
  <dcterms:modified xsi:type="dcterms:W3CDTF">2018-11-19T08:20:11Z</dcterms:modified>
</cp:coreProperties>
</file>