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76" r:id="rId2"/>
    <p:sldId id="277" r:id="rId3"/>
    <p:sldId id="289" r:id="rId4"/>
    <p:sldId id="282" r:id="rId5"/>
    <p:sldId id="280" r:id="rId6"/>
    <p:sldId id="281" r:id="rId7"/>
    <p:sldId id="288" r:id="rId8"/>
    <p:sldId id="285" r:id="rId9"/>
    <p:sldId id="279" r:id="rId10"/>
    <p:sldId id="28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ea Panteleit" initials="TP" lastIdx="2" clrIdx="0">
    <p:extLst>
      <p:ext uri="{19B8F6BF-5375-455C-9EA6-DF929625EA0E}">
        <p15:presenceInfo xmlns:p15="http://schemas.microsoft.com/office/powerpoint/2012/main" userId="Tabea Pantele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D"/>
    <a:srgbClr val="3A6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6546" autoAdjust="0"/>
  </p:normalViewPr>
  <p:slideViewPr>
    <p:cSldViewPr snapToGrid="0">
      <p:cViewPr>
        <p:scale>
          <a:sx n="96" d="100"/>
          <a:sy n="96" d="100"/>
        </p:scale>
        <p:origin x="-60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BA5C8-B9DC-4227-9297-6D3927CA77C0}" type="datetimeFigureOut">
              <a:rPr lang="de-DE" smtClean="0"/>
              <a:t>02.12.2021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7285F-2049-4656-90B5-AC3351797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37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2420888"/>
            <a:ext cx="10363200" cy="79208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2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5805264"/>
            <a:ext cx="8534400" cy="45645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LT" pitchFamily="50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5A32F2-DB85-4B9E-934D-BA487DF8F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14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H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>
            <a:cxnSpLocks noChangeShapeType="1"/>
          </p:cNvCxnSpPr>
          <p:nvPr userDrawn="1"/>
        </p:nvCxnSpPr>
        <p:spPr bwMode="auto">
          <a:xfrm>
            <a:off x="0" y="1196975"/>
            <a:ext cx="10349524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>
            <a:cxnSpLocks noChangeShapeType="1"/>
          </p:cNvCxnSpPr>
          <p:nvPr userDrawn="1"/>
        </p:nvCxnSpPr>
        <p:spPr bwMode="auto">
          <a:xfrm>
            <a:off x="0" y="6165850"/>
            <a:ext cx="12192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068" y="681361"/>
            <a:ext cx="8170985" cy="46166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4063" y="1981200"/>
            <a:ext cx="6847193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9641029" y="2060592"/>
            <a:ext cx="2127007" cy="92333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/>
          </p:nvPr>
        </p:nvSpPr>
        <p:spPr>
          <a:xfrm>
            <a:off x="9641029" y="4077089"/>
            <a:ext cx="2127007" cy="92333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792417" y="6381751"/>
            <a:ext cx="3987799" cy="276225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IOW-BSH-Treffen, 2020/03/04</a:t>
            </a:r>
            <a:endParaRPr lang="en-GB"/>
          </a:p>
        </p:txBody>
      </p:sp>
      <p:sp>
        <p:nvSpPr>
          <p:cNvPr id="12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9079524" y="6381750"/>
            <a:ext cx="2540000" cy="274638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8180C4-66AF-44F2-B4C1-286E2D12EC6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16014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H Vor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10349524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12192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068" y="681361"/>
            <a:ext cx="8170985" cy="46166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4082" y="1981200"/>
            <a:ext cx="9328698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ußzeilenplatzhalter 14"/>
          <p:cNvSpPr>
            <a:spLocks noGrp="1"/>
          </p:cNvSpPr>
          <p:nvPr>
            <p:ph type="ftr" sz="quarter" idx="11"/>
          </p:nvPr>
        </p:nvSpPr>
        <p:spPr>
          <a:xfrm>
            <a:off x="3792417" y="6381751"/>
            <a:ext cx="3987799" cy="276225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IOW-BSH-Treffen, 2020/03/04</a:t>
            </a:r>
            <a:endParaRPr lang="en-GB"/>
          </a:p>
        </p:txBody>
      </p:sp>
      <p:sp>
        <p:nvSpPr>
          <p:cNvPr id="8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9079524" y="6381750"/>
            <a:ext cx="2540000" cy="274638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6BD34F-9114-4C08-BDA1-87A18C2C031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71326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X:\Nautische Hydrographie\Technische Kartographie\Karto Archiv\5. Öffentlichkeitsarbeiten\Merchendaise\Bilanz-PK\folie_1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062" y="1981200"/>
            <a:ext cx="817098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3323" y="6324600"/>
            <a:ext cx="254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BF86C2B-1936-4554-85EF-7795ECB13E9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062" y="685800"/>
            <a:ext cx="8170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21969" y="6324601"/>
            <a:ext cx="2641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Helvetica LT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IOW-BSH-Treffen, 2020/03/04</a:t>
            </a:r>
            <a:endParaRPr lang="en-GB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  <a:latin typeface="Helvetica LT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538D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38D"/>
        </a:buClr>
        <a:buSzPct val="75000"/>
        <a:buFont typeface="Wingdings" pitchFamily="2" charset="2"/>
        <a:buChar char="à"/>
        <a:defRPr sz="1600">
          <a:solidFill>
            <a:srgbClr val="00538D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538D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16A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MME (Multi Model Ensemble) WG</a:t>
            </a:r>
            <a:br>
              <a:rPr lang="de-DE" dirty="0" smtClean="0"/>
            </a:b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 in CMEMS-NOOS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Tabea Rebekka Panteleit, Stephan Dick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1750"/>
            <a:ext cx="2540000" cy="274638"/>
          </a:xfrm>
        </p:spPr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8500"/>
            <a:ext cx="1140886" cy="114088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2606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 smtClean="0"/>
              <a:t> -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0079" y="3013034"/>
            <a:ext cx="10671957" cy="646331"/>
          </a:xfrm>
        </p:spPr>
        <p:txBody>
          <a:bodyPr/>
          <a:lstStyle/>
          <a:p>
            <a:pPr marL="0" indent="0" algn="ctr"/>
            <a:r>
              <a:rPr lang="de-DE" sz="3600" dirty="0" err="1" smtClean="0"/>
              <a:t>Thank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your</a:t>
            </a:r>
            <a:r>
              <a:rPr lang="de-DE" sz="3600" dirty="0" smtClean="0"/>
              <a:t> </a:t>
            </a:r>
            <a:r>
              <a:rPr lang="de-DE" sz="3600" dirty="0" err="1" smtClean="0"/>
              <a:t>attention</a:t>
            </a:r>
            <a:r>
              <a:rPr lang="de-DE" sz="3600" dirty="0" smtClean="0"/>
              <a:t>!</a:t>
            </a:r>
            <a:endParaRPr lang="de-DE" sz="36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</p:spTree>
    <p:extLst>
      <p:ext uri="{BB962C8B-B14F-4D97-AF65-F5344CB8AC3E}">
        <p14:creationId xmlns:p14="http://schemas.microsoft.com/office/powerpoint/2010/main" val="4289860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/>
              <a:t> </a:t>
            </a:r>
            <a:r>
              <a:rPr lang="de-DE" dirty="0" err="1" smtClean="0"/>
              <a:t>purpose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Inhaltsplatzhalter 11"/>
          <p:cNvSpPr txBox="1">
            <a:spLocks/>
          </p:cNvSpPr>
          <p:nvPr/>
        </p:nvSpPr>
        <p:spPr bwMode="auto">
          <a:xfrm>
            <a:off x="312669" y="1978511"/>
            <a:ext cx="4616889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D"/>
              </a:buClr>
              <a:buSzPct val="75000"/>
              <a:buFont typeface="Arial" pitchFamily="34" charset="0"/>
              <a:buChar char="•"/>
              <a:defRPr sz="2000" baseline="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8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The MME shall </a:t>
            </a:r>
            <a:r>
              <a:rPr lang="de-DE" sz="1600" dirty="0" err="1"/>
              <a:t>provide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basis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uncertainty</a:t>
            </a:r>
            <a:r>
              <a:rPr lang="de-DE" sz="1600" dirty="0"/>
              <a:t> </a:t>
            </a:r>
            <a:r>
              <a:rPr lang="de-DE" sz="1600" dirty="0" err="1"/>
              <a:t>estimates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all </a:t>
            </a:r>
            <a:r>
              <a:rPr lang="de-DE" sz="1600" dirty="0" err="1"/>
              <a:t>forecast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r>
              <a:rPr lang="de-DE" sz="1600" dirty="0" smtClean="0"/>
              <a:t>.</a:t>
            </a:r>
          </a:p>
          <a:p>
            <a:pPr marL="0" indent="0"/>
            <a:endParaRPr lang="de-DE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The MME </a:t>
            </a:r>
            <a:r>
              <a:rPr lang="de-DE" sz="1600" dirty="0" err="1"/>
              <a:t>system</a:t>
            </a:r>
            <a:r>
              <a:rPr lang="de-DE" sz="1600" dirty="0"/>
              <a:t> shall </a:t>
            </a:r>
            <a:r>
              <a:rPr lang="de-DE" sz="1600" dirty="0" err="1"/>
              <a:t>provide</a:t>
            </a:r>
            <a:r>
              <a:rPr lang="de-DE" sz="1600" dirty="0"/>
              <a:t> an </a:t>
            </a:r>
            <a:r>
              <a:rPr lang="de-DE" sz="1600" dirty="0" err="1"/>
              <a:t>estimate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best</a:t>
            </a:r>
            <a:r>
              <a:rPr lang="de-DE" sz="1600" dirty="0"/>
              <a:t> </a:t>
            </a:r>
            <a:r>
              <a:rPr lang="de-DE" sz="1600" dirty="0" err="1"/>
              <a:t>overall</a:t>
            </a:r>
            <a:r>
              <a:rPr lang="de-DE" sz="1600" dirty="0"/>
              <a:t> </a:t>
            </a:r>
            <a:r>
              <a:rPr lang="de-DE" sz="1600" dirty="0" err="1"/>
              <a:t>forecast</a:t>
            </a:r>
            <a:r>
              <a:rPr lang="de-DE" sz="1600" dirty="0"/>
              <a:t>, i.e. </a:t>
            </a:r>
            <a:r>
              <a:rPr lang="de-DE" sz="1600" dirty="0" err="1"/>
              <a:t>have</a:t>
            </a:r>
            <a:r>
              <a:rPr lang="de-DE" sz="1600" dirty="0"/>
              <a:t> a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overall</a:t>
            </a:r>
            <a:r>
              <a:rPr lang="de-DE" sz="1600" dirty="0"/>
              <a:t> </a:t>
            </a:r>
            <a:r>
              <a:rPr lang="de-DE" sz="1600" dirty="0" err="1"/>
              <a:t>error</a:t>
            </a:r>
            <a:r>
              <a:rPr lang="de-DE" sz="1600" dirty="0"/>
              <a:t> </a:t>
            </a:r>
            <a:r>
              <a:rPr lang="de-DE" sz="1600" dirty="0" err="1"/>
              <a:t>compared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every</a:t>
            </a:r>
            <a:r>
              <a:rPr lang="de-DE" sz="1600" dirty="0"/>
              <a:t> </a:t>
            </a:r>
            <a:r>
              <a:rPr lang="de-DE" sz="1600" dirty="0" err="1"/>
              <a:t>single</a:t>
            </a:r>
            <a:r>
              <a:rPr lang="de-DE" sz="1600" dirty="0"/>
              <a:t> </a:t>
            </a:r>
            <a:r>
              <a:rPr lang="de-DE" sz="1600" dirty="0" err="1"/>
              <a:t>ensemble</a:t>
            </a:r>
            <a:r>
              <a:rPr lang="de-DE" sz="1600" dirty="0"/>
              <a:t> </a:t>
            </a:r>
            <a:r>
              <a:rPr lang="de-DE" sz="1600" dirty="0" err="1"/>
              <a:t>member</a:t>
            </a:r>
            <a:r>
              <a:rPr lang="de-DE" sz="1600" dirty="0"/>
              <a:t>.</a:t>
            </a:r>
            <a:endParaRPr lang="de-DE" sz="1600" kern="0" dirty="0" smtClean="0"/>
          </a:p>
        </p:txBody>
      </p:sp>
      <p:pic>
        <p:nvPicPr>
          <p:cNvPr id="15" name="Inhaltsplatzhalter 4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52" y="1952196"/>
            <a:ext cx="4229369" cy="21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740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 smtClean="0"/>
              <a:t> FC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65" y="1249687"/>
            <a:ext cx="4093403" cy="5608313"/>
          </a:xfrm>
          <a:prstGeom prst="rect">
            <a:avLst/>
          </a:prstGeom>
        </p:spPr>
      </p:pic>
      <p:sp>
        <p:nvSpPr>
          <p:cNvPr id="13" name="Inhaltsplatzhalter 11"/>
          <p:cNvSpPr txBox="1">
            <a:spLocks/>
          </p:cNvSpPr>
          <p:nvPr/>
        </p:nvSpPr>
        <p:spPr bwMode="auto">
          <a:xfrm>
            <a:off x="312671" y="1952196"/>
            <a:ext cx="4616889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D"/>
              </a:buClr>
              <a:buSzPct val="75000"/>
              <a:buFont typeface="Arial" pitchFamily="34" charset="0"/>
              <a:buChar char="•"/>
              <a:defRPr sz="2000" baseline="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8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kern="0" dirty="0" smtClean="0"/>
              <a:t>Daily </a:t>
            </a:r>
            <a:r>
              <a:rPr lang="de-DE" sz="1600" kern="0" dirty="0" err="1" smtClean="0"/>
              <a:t>figures</a:t>
            </a:r>
            <a:r>
              <a:rPr lang="de-DE" sz="1600" kern="0" dirty="0" smtClean="0"/>
              <a:t> and </a:t>
            </a:r>
            <a:r>
              <a:rPr lang="de-DE" sz="1600" kern="0" dirty="0" err="1" smtClean="0"/>
              <a:t>data</a:t>
            </a:r>
            <a:r>
              <a:rPr lang="de-DE" sz="1600" kern="0" dirty="0" smtClean="0"/>
              <a:t> on NOOS </a:t>
            </a:r>
            <a:r>
              <a:rPr lang="de-DE" sz="1600" kern="0" dirty="0" err="1" smtClean="0"/>
              <a:t>website</a:t>
            </a:r>
            <a:endParaRPr lang="de-DE" sz="16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 smtClean="0">
                <a:solidFill>
                  <a:srgbClr val="FFC000"/>
                </a:solidFill>
              </a:rPr>
              <a:t>Daily </a:t>
            </a:r>
            <a:r>
              <a:rPr lang="de-DE" sz="1600" kern="0" dirty="0" err="1" smtClean="0">
                <a:solidFill>
                  <a:srgbClr val="FFC000"/>
                </a:solidFill>
              </a:rPr>
              <a:t>ensemble</a:t>
            </a:r>
            <a:r>
              <a:rPr lang="de-DE" sz="1600" kern="0" dirty="0" smtClean="0">
                <a:solidFill>
                  <a:srgbClr val="FFC000"/>
                </a:solidFill>
              </a:rPr>
              <a:t> </a:t>
            </a:r>
            <a:r>
              <a:rPr lang="de-DE" sz="1600" kern="0" dirty="0" err="1" smtClean="0">
                <a:solidFill>
                  <a:srgbClr val="FFC000"/>
                </a:solidFill>
              </a:rPr>
              <a:t>statistics</a:t>
            </a:r>
            <a:r>
              <a:rPr lang="de-DE" sz="1600" kern="0" dirty="0" smtClean="0">
                <a:solidFill>
                  <a:srgbClr val="FFC000"/>
                </a:solidFill>
              </a:rPr>
              <a:t> </a:t>
            </a:r>
            <a:r>
              <a:rPr lang="de-DE" sz="1600" kern="0" dirty="0" err="1" smtClean="0">
                <a:solidFill>
                  <a:srgbClr val="FFC000"/>
                </a:solidFill>
              </a:rPr>
              <a:t>of</a:t>
            </a:r>
            <a:r>
              <a:rPr lang="de-DE" sz="1600" kern="0" dirty="0" smtClean="0">
                <a:solidFill>
                  <a:srgbClr val="FFC000"/>
                </a:solidFill>
              </a:rPr>
              <a:t> </a:t>
            </a:r>
            <a:r>
              <a:rPr lang="de-DE" sz="1600" kern="0" dirty="0" err="1" smtClean="0">
                <a:solidFill>
                  <a:srgbClr val="FFC000"/>
                </a:solidFill>
              </a:rPr>
              <a:t>Temperature</a:t>
            </a:r>
            <a:r>
              <a:rPr lang="de-DE" sz="1600" kern="0" dirty="0" smtClean="0">
                <a:solidFill>
                  <a:srgbClr val="FFC000"/>
                </a:solidFill>
              </a:rPr>
              <a:t>, </a:t>
            </a:r>
            <a:r>
              <a:rPr lang="de-DE" sz="1600" kern="0" dirty="0" err="1" smtClean="0">
                <a:solidFill>
                  <a:srgbClr val="FFC000"/>
                </a:solidFill>
              </a:rPr>
              <a:t>Salinity</a:t>
            </a:r>
            <a:r>
              <a:rPr lang="de-DE" sz="1600" kern="0" dirty="0" smtClean="0">
                <a:solidFill>
                  <a:srgbClr val="FFC000"/>
                </a:solidFill>
              </a:rPr>
              <a:t>, </a:t>
            </a:r>
            <a:r>
              <a:rPr lang="de-DE" sz="1600" kern="0" dirty="0" err="1" smtClean="0">
                <a:solidFill>
                  <a:srgbClr val="FFC000"/>
                </a:solidFill>
              </a:rPr>
              <a:t>Currents</a:t>
            </a:r>
            <a:r>
              <a:rPr lang="de-DE" sz="1600" kern="0" dirty="0" smtClean="0">
                <a:solidFill>
                  <a:srgbClr val="FFC000"/>
                </a:solidFill>
              </a:rPr>
              <a:t> and Transport</a:t>
            </a:r>
          </a:p>
          <a:p>
            <a:pPr lvl="1"/>
            <a:r>
              <a:rPr lang="en-US" sz="1400" dirty="0">
                <a:solidFill>
                  <a:srgbClr val="FFC000"/>
                </a:solidFill>
              </a:rPr>
              <a:t>Temporal / spatial distribution of forecast uncertainties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solidFill>
                  <a:srgbClr val="7030A0"/>
                </a:solidFill>
              </a:rPr>
              <a:t>Monthly </a:t>
            </a:r>
            <a:r>
              <a:rPr lang="de-DE" sz="1600" kern="0" dirty="0" err="1">
                <a:solidFill>
                  <a:srgbClr val="7030A0"/>
                </a:solidFill>
              </a:rPr>
              <a:t>validation</a:t>
            </a:r>
            <a:r>
              <a:rPr lang="de-DE" sz="1600" kern="0" dirty="0">
                <a:solidFill>
                  <a:srgbClr val="7030A0"/>
                </a:solidFill>
              </a:rPr>
              <a:t> </a:t>
            </a:r>
            <a:r>
              <a:rPr lang="de-DE" sz="1600" kern="0" dirty="0" err="1">
                <a:solidFill>
                  <a:srgbClr val="7030A0"/>
                </a:solidFill>
              </a:rPr>
              <a:t>of</a:t>
            </a:r>
            <a:r>
              <a:rPr lang="de-DE" sz="1600" kern="0" dirty="0">
                <a:solidFill>
                  <a:srgbClr val="7030A0"/>
                </a:solidFill>
              </a:rPr>
              <a:t> T&amp;S at </a:t>
            </a:r>
            <a:r>
              <a:rPr lang="de-DE" sz="1600" kern="0" dirty="0" err="1">
                <a:solidFill>
                  <a:srgbClr val="7030A0"/>
                </a:solidFill>
              </a:rPr>
              <a:t>observation</a:t>
            </a:r>
            <a:r>
              <a:rPr lang="de-DE" sz="1600" kern="0" dirty="0">
                <a:solidFill>
                  <a:srgbClr val="7030A0"/>
                </a:solidFill>
              </a:rPr>
              <a:t> </a:t>
            </a:r>
            <a:r>
              <a:rPr lang="de-DE" sz="1600" kern="0" dirty="0" err="1">
                <a:solidFill>
                  <a:srgbClr val="7030A0"/>
                </a:solidFill>
              </a:rPr>
              <a:t>stations</a:t>
            </a:r>
            <a:r>
              <a:rPr lang="de-DE" sz="1600" kern="0" dirty="0">
                <a:solidFill>
                  <a:srgbClr val="7030A0"/>
                </a:solidFill>
              </a:rPr>
              <a:t> and SST </a:t>
            </a:r>
            <a:r>
              <a:rPr lang="de-DE" sz="1600" kern="0" dirty="0" err="1">
                <a:solidFill>
                  <a:srgbClr val="7030A0"/>
                </a:solidFill>
              </a:rPr>
              <a:t>with</a:t>
            </a:r>
            <a:r>
              <a:rPr lang="de-DE" sz="1600" kern="0" dirty="0">
                <a:solidFill>
                  <a:srgbClr val="7030A0"/>
                </a:solidFill>
              </a:rPr>
              <a:t> </a:t>
            </a:r>
            <a:r>
              <a:rPr lang="de-DE" sz="1600" kern="0" dirty="0" err="1">
                <a:solidFill>
                  <a:srgbClr val="7030A0"/>
                </a:solidFill>
              </a:rPr>
              <a:t>satellite</a:t>
            </a:r>
            <a:r>
              <a:rPr lang="de-DE" sz="1600" kern="0" dirty="0">
                <a:solidFill>
                  <a:srgbClr val="7030A0"/>
                </a:solidFill>
              </a:rPr>
              <a:t> </a:t>
            </a:r>
            <a:r>
              <a:rPr lang="de-DE" sz="1600" kern="0" dirty="0" err="1">
                <a:solidFill>
                  <a:srgbClr val="7030A0"/>
                </a:solidFill>
              </a:rPr>
              <a:t>data</a:t>
            </a:r>
            <a:endParaRPr lang="de-DE" sz="1600" kern="0" dirty="0">
              <a:solidFill>
                <a:srgbClr val="7030A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rgbClr val="7030A0"/>
                </a:solidFill>
              </a:rPr>
              <a:t>Supplement to single-model </a:t>
            </a:r>
            <a:r>
              <a:rPr lang="en-US" sz="1400" dirty="0" smtClean="0">
                <a:solidFill>
                  <a:srgbClr val="7030A0"/>
                </a:solidFill>
              </a:rPr>
              <a:t>validation</a:t>
            </a:r>
            <a:endParaRPr lang="de-DE" sz="1800" kern="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kern="0" dirty="0" err="1" smtClean="0">
                <a:solidFill>
                  <a:srgbClr val="00B0F0"/>
                </a:solidFill>
              </a:rPr>
              <a:t>Warning</a:t>
            </a:r>
            <a:r>
              <a:rPr lang="de-DE" sz="1600" kern="0" dirty="0" smtClean="0">
                <a:solidFill>
                  <a:srgbClr val="00B0F0"/>
                </a:solidFill>
              </a:rPr>
              <a:t> </a:t>
            </a:r>
            <a:r>
              <a:rPr lang="de-DE" sz="1600" kern="0" dirty="0" err="1" smtClean="0">
                <a:solidFill>
                  <a:srgbClr val="00B0F0"/>
                </a:solidFill>
              </a:rPr>
              <a:t>system</a:t>
            </a:r>
            <a:r>
              <a:rPr lang="de-DE" sz="1600" kern="0" dirty="0" smtClean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Detection of forecast products </a:t>
            </a:r>
            <a:r>
              <a:rPr lang="en-US" sz="1400" dirty="0" smtClean="0">
                <a:solidFill>
                  <a:srgbClr val="00B0F0"/>
                </a:solidFill>
              </a:rPr>
              <a:t>deviating strongly from MME</a:t>
            </a:r>
            <a:endParaRPr lang="de-DE" sz="1400" kern="0" dirty="0" smtClean="0">
              <a:solidFill>
                <a:srgbClr val="00B0F0"/>
              </a:solidFill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>
            <a:off x="4615014" y="2772384"/>
            <a:ext cx="1513412" cy="418289"/>
          </a:xfrm>
          <a:prstGeom prst="rightArrow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 rot="1584113">
            <a:off x="4600941" y="5020872"/>
            <a:ext cx="1513412" cy="418289"/>
          </a:xfrm>
          <a:prstGeom prst="rightArrow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rot="2562730">
            <a:off x="4716600" y="4226032"/>
            <a:ext cx="1579922" cy="418289"/>
          </a:xfrm>
          <a:prstGeom prst="rightArrow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6228866" y="2022170"/>
            <a:ext cx="4093403" cy="2490281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228864" y="4559426"/>
            <a:ext cx="4093404" cy="870270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228864" y="5438794"/>
            <a:ext cx="4093403" cy="9144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138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 smtClean="0"/>
              <a:t> FC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75" y="1359893"/>
            <a:ext cx="4515949" cy="5498107"/>
          </a:xfrm>
          <a:prstGeom prst="rect">
            <a:avLst/>
          </a:prstGeom>
        </p:spPr>
      </p:pic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23820" y="1413409"/>
            <a:ext cx="4616889" cy="16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D"/>
              </a:buClr>
              <a:buSzPct val="75000"/>
              <a:buFont typeface="Arial" pitchFamily="34" charset="0"/>
              <a:buChar char="•"/>
              <a:defRPr sz="2000" baseline="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8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smtClean="0"/>
              <a:t>Currently </a:t>
            </a:r>
            <a:r>
              <a:rPr lang="de-DE" sz="1600" kern="0" dirty="0"/>
              <a:t>10 </a:t>
            </a:r>
            <a:r>
              <a:rPr lang="de-DE" sz="1600" kern="0" dirty="0" err="1"/>
              <a:t>models</a:t>
            </a:r>
            <a:r>
              <a:rPr lang="de-DE" sz="1600" kern="0" dirty="0"/>
              <a:t> </a:t>
            </a:r>
            <a:r>
              <a:rPr lang="de-DE" sz="1600" kern="0" dirty="0" err="1" smtClean="0"/>
              <a:t>for</a:t>
            </a:r>
            <a:r>
              <a:rPr lang="de-DE" sz="1600" kern="0" dirty="0" smtClean="0"/>
              <a:t> SST</a:t>
            </a:r>
            <a:endParaRPr lang="de-DE" sz="1600" kern="0" dirty="0"/>
          </a:p>
          <a:p>
            <a:pPr lvl="1"/>
            <a:r>
              <a:rPr lang="de-DE" sz="1400" kern="0" dirty="0" err="1"/>
              <a:t>Added</a:t>
            </a:r>
            <a:r>
              <a:rPr lang="de-DE" sz="1400" kern="0" dirty="0"/>
              <a:t> </a:t>
            </a:r>
            <a:r>
              <a:rPr lang="de-DE" sz="1400" kern="0" dirty="0" err="1" smtClean="0"/>
              <a:t>two</a:t>
            </a:r>
            <a:r>
              <a:rPr lang="de-DE" sz="1400" kern="0" dirty="0" smtClean="0"/>
              <a:t> </a:t>
            </a:r>
            <a:r>
              <a:rPr lang="de-DE" sz="1400" kern="0" dirty="0"/>
              <a:t>CMEMS </a:t>
            </a:r>
            <a:r>
              <a:rPr lang="de-DE" sz="1400" kern="0" dirty="0" err="1" smtClean="0"/>
              <a:t>models</a:t>
            </a:r>
            <a:r>
              <a:rPr lang="de-DE" sz="1400" kern="0" dirty="0" smtClean="0"/>
              <a:t> (CPLDA &amp; PSY4V3R1) </a:t>
            </a:r>
            <a:r>
              <a:rPr lang="de-DE" sz="1400" kern="0" dirty="0" err="1"/>
              <a:t>to</a:t>
            </a:r>
            <a:r>
              <a:rPr lang="de-DE" sz="1400" kern="0" dirty="0"/>
              <a:t> MME </a:t>
            </a:r>
            <a:r>
              <a:rPr lang="de-DE" sz="1400" kern="0" dirty="0" smtClean="0"/>
              <a:t>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smtClean="0"/>
              <a:t>At least 5 </a:t>
            </a:r>
            <a:r>
              <a:rPr lang="de-DE" sz="1600" kern="0" dirty="0" err="1" smtClean="0"/>
              <a:t>models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for</a:t>
            </a:r>
            <a:r>
              <a:rPr lang="de-DE" sz="1600" kern="0" dirty="0" smtClean="0"/>
              <a:t> all </a:t>
            </a:r>
            <a:r>
              <a:rPr lang="de-DE" sz="1600" kern="0" dirty="0" err="1" smtClean="0"/>
              <a:t>other</a:t>
            </a:r>
            <a:r>
              <a:rPr lang="de-DE" sz="1600" kern="0" dirty="0" smtClean="0"/>
              <a:t>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Ensuring</a:t>
            </a:r>
            <a:r>
              <a:rPr lang="de-DE" sz="1600" dirty="0" smtClean="0"/>
              <a:t> </a:t>
            </a:r>
            <a:r>
              <a:rPr lang="de-DE" sz="1600" dirty="0" err="1" smtClean="0"/>
              <a:t>operationality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/>
              <a:t>Multi-Model </a:t>
            </a:r>
            <a:r>
              <a:rPr lang="de-DE" sz="1600" dirty="0" smtClean="0"/>
              <a:t>Ensemble </a:t>
            </a:r>
            <a:r>
              <a:rPr lang="de-DE" sz="1600" dirty="0" err="1" smtClean="0"/>
              <a:t>forecast</a:t>
            </a:r>
            <a:r>
              <a:rPr lang="de-DE" sz="1600" dirty="0" smtClean="0"/>
              <a:t> </a:t>
            </a:r>
            <a:r>
              <a:rPr lang="de-DE" sz="1600" dirty="0" err="1"/>
              <a:t>products</a:t>
            </a:r>
            <a:endParaRPr lang="de-DE" sz="1600" kern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3" y="3063091"/>
            <a:ext cx="5469365" cy="3318082"/>
          </a:xfrm>
          <a:prstGeom prst="rect">
            <a:avLst/>
          </a:prstGeom>
        </p:spPr>
      </p:pic>
      <p:sp>
        <p:nvSpPr>
          <p:cNvPr id="15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</p:spTree>
    <p:extLst>
      <p:ext uri="{BB962C8B-B14F-4D97-AF65-F5344CB8AC3E}">
        <p14:creationId xmlns:p14="http://schemas.microsoft.com/office/powerpoint/2010/main" val="302508120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 smtClean="0"/>
              <a:t> MYP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58772" y="2213983"/>
            <a:ext cx="5097483" cy="33424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3 </a:t>
            </a:r>
            <a:r>
              <a:rPr lang="de-DE" sz="1600" dirty="0" err="1"/>
              <a:t>R</a:t>
            </a:r>
            <a:r>
              <a:rPr lang="de-DE" sz="1600" dirty="0" err="1" smtClean="0"/>
              <a:t>eanalysis</a:t>
            </a:r>
            <a:r>
              <a:rPr lang="de-DE" sz="1600" dirty="0" smtClean="0"/>
              <a:t>: </a:t>
            </a:r>
            <a:r>
              <a:rPr lang="en-GB" sz="1600" dirty="0"/>
              <a:t>GLO MFC (GLORYS12), IBI MFC (IBIRYS V3) and NWS MFC (AMM7 V5</a:t>
            </a:r>
            <a:r>
              <a:rPr lang="en-GB" sz="1600" dirty="0" smtClean="0"/>
              <a:t>)</a:t>
            </a:r>
            <a:endParaRPr lang="de-DE" sz="1600" dirty="0" smtClean="0"/>
          </a:p>
          <a:p>
            <a:pPr marL="0" indent="0"/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Monthly </a:t>
            </a:r>
            <a:r>
              <a:rPr lang="de-DE" sz="1600" dirty="0" err="1" smtClean="0"/>
              <a:t>temperature</a:t>
            </a:r>
            <a:r>
              <a:rPr lang="de-DE" sz="1600" dirty="0" smtClean="0"/>
              <a:t> and </a:t>
            </a:r>
            <a:r>
              <a:rPr lang="de-DE" sz="1600" dirty="0" err="1" smtClean="0"/>
              <a:t>salinity</a:t>
            </a:r>
            <a:r>
              <a:rPr lang="de-DE" sz="1600" dirty="0" smtClean="0"/>
              <a:t> </a:t>
            </a:r>
            <a:r>
              <a:rPr lang="de-DE" sz="1600" dirty="0" err="1" smtClean="0"/>
              <a:t>fields</a:t>
            </a:r>
            <a:endParaRPr lang="de-DE" sz="1600" dirty="0"/>
          </a:p>
          <a:p>
            <a:pPr marL="0" indent="0"/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Determination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w</a:t>
            </a:r>
            <a:r>
              <a:rPr lang="de-DE" sz="1600" dirty="0" err="1" smtClean="0"/>
              <a:t>eighting</a:t>
            </a:r>
            <a:r>
              <a:rPr lang="de-DE" sz="1600" dirty="0" smtClean="0"/>
              <a:t> </a:t>
            </a:r>
            <a:r>
              <a:rPr lang="de-DE" sz="1600" dirty="0" err="1" smtClean="0"/>
              <a:t>factors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</a:t>
            </a:r>
            <a:r>
              <a:rPr lang="de-DE" sz="1600" dirty="0" err="1" smtClean="0"/>
              <a:t>two</a:t>
            </a:r>
            <a:r>
              <a:rPr lang="de-DE" sz="1600" dirty="0" smtClean="0"/>
              <a:t> </a:t>
            </a:r>
            <a:r>
              <a:rPr lang="de-DE" sz="1600" dirty="0" err="1" smtClean="0"/>
              <a:t>datasets</a:t>
            </a:r>
            <a:r>
              <a:rPr lang="de-DE" sz="1600" dirty="0" smtClean="0"/>
              <a:t>:</a:t>
            </a:r>
            <a:r>
              <a:rPr lang="de-DE" sz="1600" dirty="0"/>
              <a:t> </a:t>
            </a:r>
            <a:r>
              <a:rPr lang="de-DE" sz="1600" dirty="0" smtClean="0"/>
              <a:t>KLIWAS </a:t>
            </a:r>
            <a:r>
              <a:rPr lang="de-DE" sz="1600" dirty="0"/>
              <a:t>North </a:t>
            </a:r>
            <a:r>
              <a:rPr lang="de-DE" sz="1600" dirty="0" err="1"/>
              <a:t>Sea</a:t>
            </a:r>
            <a:r>
              <a:rPr lang="de-DE" sz="1600" dirty="0"/>
              <a:t> </a:t>
            </a:r>
            <a:r>
              <a:rPr lang="de-DE" sz="1600" dirty="0" err="1"/>
              <a:t>climatology</a:t>
            </a:r>
            <a:r>
              <a:rPr lang="de-DE" sz="1600" dirty="0"/>
              <a:t> and CMEMS </a:t>
            </a:r>
            <a:r>
              <a:rPr lang="de-DE" sz="1600" dirty="0" err="1"/>
              <a:t>MultiObs</a:t>
            </a:r>
            <a:r>
              <a:rPr lang="de-DE" sz="1600" dirty="0"/>
              <a:t> </a:t>
            </a:r>
            <a:r>
              <a:rPr lang="de-DE" sz="1600" dirty="0" smtClean="0"/>
              <a:t>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Extension </a:t>
            </a:r>
            <a:r>
              <a:rPr lang="de-DE" sz="1600" dirty="0" err="1" smtClean="0"/>
              <a:t>of</a:t>
            </a:r>
            <a:r>
              <a:rPr lang="de-DE" sz="1600" dirty="0" smtClean="0"/>
              <a:t> MME MYP </a:t>
            </a:r>
            <a:r>
              <a:rPr lang="de-DE" sz="1600" dirty="0"/>
              <a:t>from 1993-2019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internal product in </a:t>
            </a:r>
            <a:r>
              <a:rPr lang="de-DE" sz="1600" dirty="0" err="1"/>
              <a:t>the</a:t>
            </a:r>
            <a:r>
              <a:rPr lang="de-DE" sz="1600" dirty="0"/>
              <a:t> CMEMS </a:t>
            </a:r>
            <a:r>
              <a:rPr lang="de-DE" sz="1600" dirty="0" err="1" smtClean="0"/>
              <a:t>catalogue</a:t>
            </a:r>
            <a:endParaRPr lang="de-DE" sz="16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6380703" y="2301073"/>
            <a:ext cx="2286838" cy="231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8" y="1251526"/>
            <a:ext cx="4905417" cy="5606474"/>
          </a:xfrm>
          <a:prstGeom prst="rect">
            <a:avLst/>
          </a:prstGeom>
        </p:spPr>
      </p:pic>
      <p:sp>
        <p:nvSpPr>
          <p:cNvPr id="12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</p:spTree>
    <p:extLst>
      <p:ext uri="{BB962C8B-B14F-4D97-AF65-F5344CB8AC3E}">
        <p14:creationId xmlns:p14="http://schemas.microsoft.com/office/powerpoint/2010/main" val="1617604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 smtClean="0"/>
              <a:t> MYP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2110154" y="1929284"/>
            <a:ext cx="954593" cy="243170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0440237" y="3155182"/>
            <a:ext cx="783772" cy="127614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517302" y="2708030"/>
            <a:ext cx="1547445" cy="172329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4803" r="949"/>
          <a:stretch/>
        </p:blipFill>
        <p:spPr>
          <a:xfrm>
            <a:off x="0" y="1393677"/>
            <a:ext cx="9642764" cy="3398397"/>
          </a:xfrm>
        </p:spPr>
      </p:pic>
      <p:sp>
        <p:nvSpPr>
          <p:cNvPr id="23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</p:spTree>
    <p:extLst>
      <p:ext uri="{BB962C8B-B14F-4D97-AF65-F5344CB8AC3E}">
        <p14:creationId xmlns:p14="http://schemas.microsoft.com/office/powerpoint/2010/main" val="3803636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 smtClean="0"/>
              <a:t> MYP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2110154" y="1929284"/>
            <a:ext cx="954593" cy="243170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0440237" y="3155182"/>
            <a:ext cx="783772" cy="127614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517302" y="2708030"/>
            <a:ext cx="1547445" cy="172329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4803" r="949"/>
          <a:stretch/>
        </p:blipFill>
        <p:spPr>
          <a:xfrm>
            <a:off x="0" y="1393677"/>
            <a:ext cx="9642764" cy="3398397"/>
          </a:xfrm>
        </p:spPr>
      </p:pic>
      <p:pic>
        <p:nvPicPr>
          <p:cNvPr id="18" name="Inhaltsplatzhalt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3892" r="7949" b="3490"/>
          <a:stretch/>
        </p:blipFill>
        <p:spPr bwMode="auto">
          <a:xfrm>
            <a:off x="3593112" y="2912310"/>
            <a:ext cx="8562109" cy="318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0" name="Ellipse 19"/>
          <p:cNvSpPr/>
          <p:nvPr/>
        </p:nvSpPr>
        <p:spPr bwMode="auto">
          <a:xfrm>
            <a:off x="1816047" y="1740764"/>
            <a:ext cx="525294" cy="2312018"/>
          </a:xfrm>
          <a:prstGeom prst="ellipse">
            <a:avLst/>
          </a:prstGeom>
          <a:noFill/>
          <a:ln w="2857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 rot="1173048">
            <a:off x="2368233" y="4029502"/>
            <a:ext cx="1213257" cy="398834"/>
          </a:xfrm>
          <a:prstGeom prst="rightArrow">
            <a:avLst/>
          </a:prstGeom>
          <a:noFill/>
          <a:ln w="2857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</p:spTree>
    <p:extLst>
      <p:ext uri="{BB962C8B-B14F-4D97-AF65-F5344CB8AC3E}">
        <p14:creationId xmlns:p14="http://schemas.microsoft.com/office/powerpoint/2010/main" val="3418732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 smtClean="0"/>
              <a:t> MYP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 bwMode="auto">
          <a:xfrm>
            <a:off x="10440237" y="3155182"/>
            <a:ext cx="783772" cy="127614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517302" y="2708030"/>
            <a:ext cx="1547445" cy="172329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35507" y="1629569"/>
            <a:ext cx="3113719" cy="3360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High negative </a:t>
            </a:r>
            <a:r>
              <a:rPr lang="de-DE" sz="1800" dirty="0" err="1" smtClean="0"/>
              <a:t>bias</a:t>
            </a:r>
            <a:r>
              <a:rPr lang="de-DE" sz="1800" dirty="0" smtClean="0"/>
              <a:t> </a:t>
            </a:r>
            <a:r>
              <a:rPr lang="de-DE" sz="1800" dirty="0"/>
              <a:t>i</a:t>
            </a:r>
            <a:r>
              <a:rPr lang="de-DE" sz="1800" dirty="0" smtClean="0"/>
              <a:t>n 1998 and 2004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 smtClean="0"/>
              <a:t>Currently</a:t>
            </a:r>
            <a:r>
              <a:rPr lang="de-DE" sz="1800" dirty="0" smtClean="0"/>
              <a:t> </a:t>
            </a:r>
            <a:r>
              <a:rPr lang="de-DE" sz="1800" dirty="0" err="1" smtClean="0"/>
              <a:t>analysing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reasons</a:t>
            </a:r>
            <a:endParaRPr lang="de-DE" sz="1800" dirty="0" smtClean="0"/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600" dirty="0" err="1" smtClean="0">
                <a:sym typeface="Wingdings" panose="05000000000000000000" pitchFamily="2" charset="2"/>
              </a:rPr>
              <a:t>Weighting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method</a:t>
            </a:r>
            <a:r>
              <a:rPr lang="de-DE" sz="1600" dirty="0" smtClean="0">
                <a:sym typeface="Wingdings" panose="05000000000000000000" pitchFamily="2" charset="2"/>
              </a:rPr>
              <a:t>/MME?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600" dirty="0" err="1" smtClean="0">
                <a:sym typeface="Wingdings" panose="05000000000000000000" pitchFamily="2" charset="2"/>
              </a:rPr>
              <a:t>MetOffice</a:t>
            </a:r>
            <a:r>
              <a:rPr lang="de-DE" sz="1600" dirty="0" smtClean="0">
                <a:sym typeface="Wingdings" panose="05000000000000000000" pitchFamily="2" charset="2"/>
              </a:rPr>
              <a:t>-model?</a:t>
            </a:r>
          </a:p>
          <a:p>
            <a:pPr marL="400050" lvl="1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endParaRPr lang="de-DE" sz="16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>
                <a:sym typeface="Wingdings" panose="05000000000000000000" pitchFamily="2" charset="2"/>
              </a:rPr>
              <a:t>Validation </a:t>
            </a:r>
            <a:r>
              <a:rPr lang="de-DE" sz="2000" dirty="0" err="1" smtClean="0"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observational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data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endParaRPr lang="de-DE" sz="2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3988" r="7374"/>
          <a:stretch/>
        </p:blipFill>
        <p:spPr>
          <a:xfrm>
            <a:off x="3792417" y="1830867"/>
            <a:ext cx="8246442" cy="3127257"/>
          </a:xfrm>
          <a:prstGeom prst="rect">
            <a:avLst/>
          </a:prstGeom>
        </p:spPr>
      </p:pic>
      <p:sp>
        <p:nvSpPr>
          <p:cNvPr id="16" name="Pfeil nach unten 15"/>
          <p:cNvSpPr/>
          <p:nvPr/>
        </p:nvSpPr>
        <p:spPr bwMode="auto">
          <a:xfrm>
            <a:off x="1517302" y="3767667"/>
            <a:ext cx="311498" cy="440266"/>
          </a:xfrm>
          <a:prstGeom prst="downArrow">
            <a:avLst/>
          </a:prstGeom>
          <a:solidFill>
            <a:srgbClr val="00538D"/>
          </a:solidFill>
          <a:ln w="952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</p:spTree>
    <p:extLst>
      <p:ext uri="{BB962C8B-B14F-4D97-AF65-F5344CB8AC3E}">
        <p14:creationId xmlns:p14="http://schemas.microsoft.com/office/powerpoint/2010/main" val="640044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Multi-Model </a:t>
            </a:r>
            <a:r>
              <a:rPr lang="de-DE" dirty="0" err="1" smtClean="0"/>
              <a:t>ensemble</a:t>
            </a:r>
            <a:r>
              <a:rPr lang="de-DE" dirty="0" smtClean="0"/>
              <a:t> -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516" y="1719943"/>
            <a:ext cx="10671957" cy="26407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 err="1" smtClean="0"/>
              <a:t>Use</a:t>
            </a:r>
            <a:r>
              <a:rPr lang="de-DE" sz="1800" dirty="0" smtClean="0"/>
              <a:t> </a:t>
            </a:r>
            <a:r>
              <a:rPr lang="de-DE" sz="1800" dirty="0" err="1" smtClean="0"/>
              <a:t>warning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an </a:t>
            </a:r>
            <a:r>
              <a:rPr lang="de-DE" sz="1800" dirty="0" err="1" smtClean="0"/>
              <a:t>indicator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product </a:t>
            </a:r>
            <a:r>
              <a:rPr lang="de-DE" sz="1800" dirty="0" err="1" smtClean="0"/>
              <a:t>incidents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NWS NRT Product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 smtClean="0"/>
              <a:t>Adding</a:t>
            </a:r>
            <a:r>
              <a:rPr lang="de-DE" sz="1800" dirty="0" smtClean="0"/>
              <a:t> BGC variables </a:t>
            </a:r>
            <a:r>
              <a:rPr lang="de-DE" sz="1800" dirty="0" err="1" smtClean="0"/>
              <a:t>to</a:t>
            </a:r>
            <a:r>
              <a:rPr lang="de-DE" sz="1800" dirty="0" smtClean="0"/>
              <a:t> MME (</a:t>
            </a:r>
            <a:r>
              <a:rPr lang="de-DE" sz="1800" dirty="0" err="1"/>
              <a:t>C</a:t>
            </a:r>
            <a:r>
              <a:rPr lang="de-DE" sz="1800" dirty="0" err="1" smtClean="0"/>
              <a:t>hl</a:t>
            </a:r>
            <a:r>
              <a:rPr lang="de-DE" sz="1800" dirty="0" smtClean="0"/>
              <a:t> &amp; O2)</a:t>
            </a:r>
          </a:p>
          <a:p>
            <a:pPr marL="0" indent="0"/>
            <a:r>
              <a:rPr lang="de-DE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Looking</a:t>
            </a:r>
            <a:r>
              <a:rPr lang="de-DE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for</a:t>
            </a:r>
            <a:r>
              <a:rPr lang="de-DE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further</a:t>
            </a:r>
            <a:r>
              <a:rPr lang="de-DE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models</a:t>
            </a:r>
            <a:r>
              <a:rPr lang="de-DE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(FC &amp; MYP)</a:t>
            </a:r>
            <a:endParaRPr lang="de-DE" sz="18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Development and </a:t>
            </a:r>
            <a:r>
              <a:rPr lang="en-US" sz="1800" dirty="0" smtClean="0"/>
              <a:t>testing </a:t>
            </a:r>
            <a:r>
              <a:rPr lang="en-US" sz="1800" dirty="0"/>
              <a:t>of uncertainty estimates based on </a:t>
            </a:r>
            <a:r>
              <a:rPr lang="en-US" sz="1800" dirty="0" smtClean="0"/>
              <a:t>MME-NRT </a:t>
            </a:r>
            <a:r>
              <a:rPr lang="en-US" sz="1800" dirty="0"/>
              <a:t>and </a:t>
            </a:r>
            <a:r>
              <a:rPr lang="en-US" sz="1800" dirty="0" smtClean="0"/>
              <a:t>MYP</a:t>
            </a:r>
            <a:endParaRPr lang="de-DE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Development and </a:t>
            </a:r>
            <a:r>
              <a:rPr lang="de-DE" sz="1800" dirty="0" err="1" smtClean="0"/>
              <a:t>testing</a:t>
            </a:r>
            <a:r>
              <a:rPr lang="de-DE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 err="1"/>
              <a:t>intercomparison</a:t>
            </a:r>
            <a:r>
              <a:rPr lang="en-US" sz="1800" dirty="0"/>
              <a:t> of </a:t>
            </a:r>
            <a:r>
              <a:rPr lang="en-US" sz="1800" dirty="0" smtClean="0"/>
              <a:t>CMEMS-MFCs </a:t>
            </a:r>
            <a:r>
              <a:rPr lang="en-US" sz="1800" dirty="0"/>
              <a:t>with </a:t>
            </a:r>
            <a:r>
              <a:rPr lang="en-US" sz="1800" dirty="0" smtClean="0"/>
              <a:t>MME (BAL, NWS, GLO, </a:t>
            </a:r>
            <a:r>
              <a:rPr lang="en-US" sz="1800" dirty="0" smtClean="0">
                <a:solidFill>
                  <a:srgbClr val="FF0000"/>
                </a:solidFill>
              </a:rPr>
              <a:t>ARC?, IBI?)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Adding BAL MFC </a:t>
            </a:r>
            <a:r>
              <a:rPr lang="en-US" sz="1800" dirty="0" err="1" smtClean="0"/>
              <a:t>reanalyses</a:t>
            </a:r>
            <a:r>
              <a:rPr lang="en-US" sz="1800" dirty="0" smtClean="0"/>
              <a:t> to MME MYP and expanding it with more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Restructuring of NOOS-MME webpage</a:t>
            </a:r>
            <a:endParaRPr lang="de-DE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8180C4-66AF-44F2-B4C1-286E2D12EC6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2" y="14850"/>
            <a:ext cx="1140886" cy="11408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10" y="20605"/>
            <a:ext cx="2304257" cy="1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627215" y="6381750"/>
            <a:ext cx="3987799" cy="461665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Current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smtClean="0"/>
              <a:t>MME </a:t>
            </a:r>
            <a:r>
              <a:rPr lang="en-GB" dirty="0" smtClean="0"/>
              <a:t>- </a:t>
            </a:r>
            <a:r>
              <a:rPr lang="en-GB" dirty="0"/>
              <a:t>NOOS Annual Meeting 03.12.2021</a:t>
            </a:r>
          </a:p>
        </p:txBody>
      </p:sp>
    </p:spTree>
    <p:extLst>
      <p:ext uri="{BB962C8B-B14F-4D97-AF65-F5344CB8AC3E}">
        <p14:creationId xmlns:p14="http://schemas.microsoft.com/office/powerpoint/2010/main" val="4234490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130508_BSH_Vorlage">
  <a:themeElements>
    <a:clrScheme name="Powerpoint_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Querformat">
      <a:majorFont>
        <a:latin typeface="HelveticaNeue LT 53 Ex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lnDef>
  </a:objectDefaults>
  <a:extraClrSchemeLst>
    <a:extraClrScheme>
      <a:clrScheme name="Powerpoint_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Breitbild</PresentationFormat>
  <Paragraphs>66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Helvetica</vt:lpstr>
      <vt:lpstr>Helvetica LT</vt:lpstr>
      <vt:lpstr>HelveticaNeue LT 53 Ex</vt:lpstr>
      <vt:lpstr>Wingdings</vt:lpstr>
      <vt:lpstr>1_20130508_BSH_Vorlage</vt:lpstr>
      <vt:lpstr>MME (Multi Model Ensemble) WG Current developments in CMEMS-NOOS</vt:lpstr>
      <vt:lpstr>Multi-Model ensemble purpose</vt:lpstr>
      <vt:lpstr>Multi-Model ensemble FC</vt:lpstr>
      <vt:lpstr>Multi-Model ensemble FC</vt:lpstr>
      <vt:lpstr>Multi-Model ensemble MYP</vt:lpstr>
      <vt:lpstr>Multi-Model ensemble MYP</vt:lpstr>
      <vt:lpstr>Multi-Model ensemble MYP</vt:lpstr>
      <vt:lpstr>Multi-Model ensemble MYP</vt:lpstr>
      <vt:lpstr>Multi-Model ensemble - Outlook</vt:lpstr>
      <vt:lpstr>Multi-Model ensemble - Outlook</vt:lpstr>
    </vt:vector>
  </TitlesOfParts>
  <Company>Bundesamt für Seeschifffahrt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Tabea Panteleit</dc:creator>
  <cp:lastModifiedBy>Tabea Panteleit</cp:lastModifiedBy>
  <cp:revision>131</cp:revision>
  <dcterms:created xsi:type="dcterms:W3CDTF">2021-10-11T09:01:37Z</dcterms:created>
  <dcterms:modified xsi:type="dcterms:W3CDTF">2021-12-02T17:26:31Z</dcterms:modified>
</cp:coreProperties>
</file>