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84" r:id="rId3"/>
    <p:sldId id="261" r:id="rId4"/>
    <p:sldId id="264" r:id="rId5"/>
    <p:sldId id="279" r:id="rId6"/>
    <p:sldId id="257" r:id="rId7"/>
    <p:sldId id="262" r:id="rId8"/>
    <p:sldId id="283" r:id="rId9"/>
    <p:sldId id="280" r:id="rId10"/>
    <p:sldId id="282" r:id="rId11"/>
    <p:sldId id="281" r:id="rId12"/>
    <p:sldId id="263" r:id="rId13"/>
    <p:sldId id="277" r:id="rId14"/>
    <p:sldId id="278" r:id="rId15"/>
    <p:sldId id="285" r:id="rId16"/>
    <p:sldId id="275" r:id="rId17"/>
    <p:sldId id="273" r:id="rId18"/>
    <p:sldId id="274" r:id="rId19"/>
    <p:sldId id="269" r:id="rId20"/>
    <p:sldId id="265" r:id="rId21"/>
    <p:sldId id="266" r:id="rId22"/>
    <p:sldId id="267" r:id="rId23"/>
    <p:sldId id="270" r:id="rId24"/>
    <p:sldId id="272" r:id="rId25"/>
    <p:sldId id="271" r:id="rId26"/>
  </p:sldIdLst>
  <p:sldSz cx="9144000" cy="6858000" type="screen4x3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-480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U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C0EEC-815D-4135-9860-B4441070EC60}" type="datetimeFigureOut">
              <a:rPr lang="da-DK" smtClean="0"/>
              <a:t>15-11-2017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F35B75-716E-4F4F-8F6A-9B9867DDCF8C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3487345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C0EEC-815D-4135-9860-B4441070EC60}" type="datetimeFigureOut">
              <a:rPr lang="da-DK" smtClean="0"/>
              <a:t>15-11-2017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F35B75-716E-4F4F-8F6A-9B9867DDCF8C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6251101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C0EEC-815D-4135-9860-B4441070EC60}" type="datetimeFigureOut">
              <a:rPr lang="da-DK" smtClean="0"/>
              <a:t>15-11-2017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F35B75-716E-4F4F-8F6A-9B9867DDCF8C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6013338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C0EEC-815D-4135-9860-B4441070EC60}" type="datetimeFigureOut">
              <a:rPr lang="da-DK" smtClean="0"/>
              <a:t>15-11-2017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F35B75-716E-4F4F-8F6A-9B9867DDCF8C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9956661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C0EEC-815D-4135-9860-B4441070EC60}" type="datetimeFigureOut">
              <a:rPr lang="da-DK" smtClean="0"/>
              <a:t>15-11-2017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F35B75-716E-4F4F-8F6A-9B9867DDCF8C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6217943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indhol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C0EEC-815D-4135-9860-B4441070EC60}" type="datetimeFigureOut">
              <a:rPr lang="da-DK" smtClean="0"/>
              <a:t>15-11-2017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F35B75-716E-4F4F-8F6A-9B9867DDCF8C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8914116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5" name="Pladsholder til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6" name="Pladsholder til indhol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7" name="Pladsholder til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C0EEC-815D-4135-9860-B4441070EC60}" type="datetimeFigureOut">
              <a:rPr lang="da-DK" smtClean="0"/>
              <a:t>15-11-2017</a:t>
            </a:fld>
            <a:endParaRPr lang="da-DK"/>
          </a:p>
        </p:txBody>
      </p:sp>
      <p:sp>
        <p:nvSpPr>
          <p:cNvPr id="8" name="Pladsholder til sidefod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dias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F35B75-716E-4F4F-8F6A-9B9867DDCF8C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1390195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C0EEC-815D-4135-9860-B4441070EC60}" type="datetimeFigureOut">
              <a:rPr lang="da-DK" smtClean="0"/>
              <a:t>15-11-2017</a:t>
            </a:fld>
            <a:endParaRPr lang="da-DK"/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dias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F35B75-716E-4F4F-8F6A-9B9867DDCF8C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6275497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C0EEC-815D-4135-9860-B4441070EC60}" type="datetimeFigureOut">
              <a:rPr lang="da-DK" smtClean="0"/>
              <a:t>15-11-2017</a:t>
            </a:fld>
            <a:endParaRPr lang="da-DK"/>
          </a:p>
        </p:txBody>
      </p:sp>
      <p:sp>
        <p:nvSpPr>
          <p:cNvPr id="3" name="Pladsholder til sidefod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dias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F35B75-716E-4F4F-8F6A-9B9867DDCF8C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2016485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C0EEC-815D-4135-9860-B4441070EC60}" type="datetimeFigureOut">
              <a:rPr lang="da-DK" smtClean="0"/>
              <a:t>15-11-2017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F35B75-716E-4F4F-8F6A-9B9867DDCF8C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1142801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billed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C0EEC-815D-4135-9860-B4441070EC60}" type="datetimeFigureOut">
              <a:rPr lang="da-DK" smtClean="0"/>
              <a:t>15-11-2017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F35B75-716E-4F4F-8F6A-9B9867DDCF8C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795794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1C0EEC-815D-4135-9860-B4441070EC60}" type="datetimeFigureOut">
              <a:rPr lang="da-DK" smtClean="0"/>
              <a:t>15-11-2017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F35B75-716E-4F4F-8F6A-9B9867DDCF8C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2424040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da-DK" dirty="0" smtClean="0"/>
              <a:t>DMI </a:t>
            </a:r>
            <a:r>
              <a:rPr lang="da-DK" dirty="0" err="1" smtClean="0"/>
              <a:t>operational</a:t>
            </a:r>
            <a:r>
              <a:rPr lang="da-DK" dirty="0" smtClean="0"/>
              <a:t/>
            </a:r>
            <a:br>
              <a:rPr lang="da-DK" dirty="0" smtClean="0"/>
            </a:br>
            <a:r>
              <a:rPr lang="da-DK" dirty="0" smtClean="0"/>
              <a:t>+</a:t>
            </a:r>
            <a:br>
              <a:rPr lang="da-DK" dirty="0" smtClean="0"/>
            </a:br>
            <a:r>
              <a:rPr lang="da-DK" dirty="0" err="1" smtClean="0"/>
              <a:t>two</a:t>
            </a:r>
            <a:r>
              <a:rPr lang="da-DK" dirty="0" smtClean="0"/>
              <a:t> storm </a:t>
            </a:r>
            <a:r>
              <a:rPr lang="da-DK" dirty="0" err="1" smtClean="0"/>
              <a:t>surges</a:t>
            </a:r>
            <a:endParaRPr lang="da-DK" dirty="0"/>
          </a:p>
        </p:txBody>
      </p:sp>
      <p:sp>
        <p:nvSpPr>
          <p:cNvPr id="3" name="Undertitel 2"/>
          <p:cNvSpPr>
            <a:spLocks noGrp="1"/>
          </p:cNvSpPr>
          <p:nvPr>
            <p:ph type="subTitle" idx="1"/>
          </p:nvPr>
        </p:nvSpPr>
        <p:spPr>
          <a:xfrm>
            <a:off x="1371600" y="4340696"/>
            <a:ext cx="6400800" cy="1392560"/>
          </a:xfrm>
        </p:spPr>
        <p:txBody>
          <a:bodyPr>
            <a:normAutofit/>
          </a:bodyPr>
          <a:lstStyle/>
          <a:p>
            <a:r>
              <a:rPr lang="da-DK" dirty="0" smtClean="0"/>
              <a:t>Nov. 2017</a:t>
            </a: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93320577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el 1"/>
          <p:cNvSpPr>
            <a:spLocks noGrp="1"/>
          </p:cNvSpPr>
          <p:nvPr>
            <p:ph type="ctrTitle"/>
          </p:nvPr>
        </p:nvSpPr>
        <p:spPr>
          <a:xfrm>
            <a:off x="685800" y="908050"/>
            <a:ext cx="7772400" cy="4897214"/>
          </a:xfrm>
        </p:spPr>
        <p:txBody>
          <a:bodyPr>
            <a:normAutofit/>
          </a:bodyPr>
          <a:lstStyle/>
          <a:p>
            <a:r>
              <a:rPr lang="da-DK" altLang="da-DK" dirty="0" smtClean="0"/>
              <a:t>HBM </a:t>
            </a:r>
            <a:r>
              <a:rPr lang="da-DK" altLang="da-DK" dirty="0" err="1" smtClean="0"/>
              <a:t>development</a:t>
            </a:r>
            <a:r>
              <a:rPr lang="da-DK" altLang="da-DK" dirty="0" smtClean="0"/>
              <a:t/>
            </a:r>
            <a:br>
              <a:rPr lang="da-DK" altLang="da-DK" dirty="0" smtClean="0"/>
            </a:br>
            <a:r>
              <a:rPr lang="da-DK" altLang="da-DK" dirty="0"/>
              <a:t/>
            </a:r>
            <a:br>
              <a:rPr lang="da-DK" altLang="da-DK" dirty="0"/>
            </a:br>
            <a:r>
              <a:rPr lang="da-DK" altLang="da-DK" sz="2800" dirty="0" smtClean="0"/>
              <a:t>data assimilation </a:t>
            </a:r>
            <a:r>
              <a:rPr lang="da-DK" altLang="da-DK" sz="2800" dirty="0" err="1" smtClean="0"/>
              <a:t>using</a:t>
            </a:r>
            <a:r>
              <a:rPr lang="da-DK" altLang="da-DK" sz="2800" dirty="0" smtClean="0"/>
              <a:t> ICES profiles</a:t>
            </a:r>
            <a:br>
              <a:rPr lang="da-DK" altLang="da-DK" sz="2800" dirty="0" smtClean="0"/>
            </a:br>
            <a:r>
              <a:rPr lang="da-DK" altLang="da-DK" sz="2800" dirty="0" err="1" smtClean="0"/>
              <a:t>geographical</a:t>
            </a:r>
            <a:r>
              <a:rPr lang="da-DK" altLang="da-DK" sz="2800" dirty="0" smtClean="0"/>
              <a:t> </a:t>
            </a:r>
            <a:r>
              <a:rPr lang="da-DK" altLang="da-DK" sz="2800" dirty="0" err="1" smtClean="0"/>
              <a:t>refinements</a:t>
            </a:r>
            <a:r>
              <a:rPr lang="da-DK" altLang="da-DK" sz="2800" dirty="0" smtClean="0"/>
              <a:t>, fjords</a:t>
            </a:r>
            <a:r>
              <a:rPr lang="da-DK" altLang="da-DK" sz="2800" dirty="0"/>
              <a:t> </a:t>
            </a:r>
            <a:r>
              <a:rPr lang="da-DK" altLang="da-DK" sz="2800" dirty="0" smtClean="0"/>
              <a:t>and </a:t>
            </a:r>
            <a:r>
              <a:rPr lang="da-DK" altLang="da-DK" sz="2800" dirty="0" err="1" smtClean="0"/>
              <a:t>narrows</a:t>
            </a:r>
            <a:r>
              <a:rPr lang="da-DK" altLang="da-DK" sz="2800" dirty="0" smtClean="0"/>
              <a:t/>
            </a:r>
            <a:br>
              <a:rPr lang="da-DK" altLang="da-DK" sz="2800" dirty="0" smtClean="0"/>
            </a:br>
            <a:r>
              <a:rPr lang="da-DK" altLang="da-DK" sz="2800" dirty="0" err="1" smtClean="0"/>
              <a:t>possible</a:t>
            </a:r>
            <a:r>
              <a:rPr lang="da-DK" altLang="da-DK" sz="2800" dirty="0" smtClean="0"/>
              <a:t> re-</a:t>
            </a:r>
            <a:r>
              <a:rPr lang="da-DK" altLang="da-DK" sz="2800" dirty="0" err="1" smtClean="0"/>
              <a:t>calibration</a:t>
            </a:r>
            <a:r>
              <a:rPr lang="da-DK" altLang="da-DK" sz="2800" dirty="0" smtClean="0"/>
              <a:t> with </a:t>
            </a:r>
            <a:r>
              <a:rPr lang="da-DK" altLang="da-DK" sz="2800" dirty="0" err="1" smtClean="0"/>
              <a:t>Harmonie</a:t>
            </a:r>
            <a:r>
              <a:rPr lang="da-DK" altLang="da-DK" sz="2800" dirty="0" smtClean="0"/>
              <a:t> </a:t>
            </a:r>
            <a:r>
              <a:rPr lang="da-DK" altLang="da-DK" sz="2800" dirty="0" err="1" smtClean="0"/>
              <a:t>wind</a:t>
            </a:r>
            <a:r>
              <a:rPr lang="da-DK" altLang="da-DK" sz="2800" dirty="0" smtClean="0"/>
              <a:t/>
            </a:r>
            <a:br>
              <a:rPr lang="da-DK" altLang="da-DK" sz="2800" dirty="0" smtClean="0"/>
            </a:br>
            <a:r>
              <a:rPr lang="da-DK" altLang="da-DK" sz="2800" dirty="0" err="1" smtClean="0"/>
              <a:t>ice</a:t>
            </a:r>
            <a:r>
              <a:rPr lang="da-DK" altLang="da-DK" sz="2800" dirty="0" smtClean="0"/>
              <a:t> model</a:t>
            </a:r>
            <a:br>
              <a:rPr lang="da-DK" altLang="da-DK" sz="2800" dirty="0" smtClean="0"/>
            </a:br>
            <a:r>
              <a:rPr lang="da-DK" altLang="da-DK" sz="2800" dirty="0"/>
              <a:t/>
            </a:r>
            <a:br>
              <a:rPr lang="da-DK" altLang="da-DK" sz="2800" dirty="0"/>
            </a:br>
            <a:r>
              <a:rPr lang="da-DK" altLang="da-DK" sz="2800" dirty="0" smtClean="0"/>
              <a:t>Ensembles.</a:t>
            </a:r>
            <a:br>
              <a:rPr lang="da-DK" altLang="da-DK" sz="2800" dirty="0" smtClean="0"/>
            </a:br>
            <a:r>
              <a:rPr lang="da-DK" altLang="da-DK" sz="2800" dirty="0" err="1" smtClean="0"/>
              <a:t>Feasible</a:t>
            </a:r>
            <a:r>
              <a:rPr lang="da-DK" altLang="da-DK" sz="2800" dirty="0" smtClean="0"/>
              <a:t> with </a:t>
            </a:r>
            <a:r>
              <a:rPr lang="da-DK" altLang="da-DK" sz="2800" dirty="0" err="1" smtClean="0"/>
              <a:t>half</a:t>
            </a:r>
            <a:r>
              <a:rPr lang="da-DK" altLang="da-DK" sz="2800" dirty="0" smtClean="0"/>
              <a:t> the </a:t>
            </a:r>
            <a:r>
              <a:rPr lang="da-DK" altLang="da-DK" sz="2800" dirty="0" err="1" smtClean="0"/>
              <a:t>forecast</a:t>
            </a:r>
            <a:r>
              <a:rPr lang="da-DK" altLang="da-DK" sz="2800" dirty="0" smtClean="0"/>
              <a:t> range.</a:t>
            </a:r>
            <a:br>
              <a:rPr lang="da-DK" altLang="da-DK" sz="2800" dirty="0" smtClean="0"/>
            </a:br>
            <a:endParaRPr lang="da-DK" altLang="da-DK" sz="2800" dirty="0" smtClean="0"/>
          </a:p>
        </p:txBody>
      </p:sp>
    </p:spTree>
    <p:extLst>
      <p:ext uri="{BB962C8B-B14F-4D97-AF65-F5344CB8AC3E}">
        <p14:creationId xmlns:p14="http://schemas.microsoft.com/office/powerpoint/2010/main" val="32273957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el 1"/>
          <p:cNvSpPr>
            <a:spLocks noGrp="1"/>
          </p:cNvSpPr>
          <p:nvPr>
            <p:ph type="ctrTitle"/>
          </p:nvPr>
        </p:nvSpPr>
        <p:spPr>
          <a:xfrm>
            <a:off x="685800" y="908050"/>
            <a:ext cx="7772400" cy="4249738"/>
          </a:xfrm>
        </p:spPr>
        <p:txBody>
          <a:bodyPr/>
          <a:lstStyle/>
          <a:p>
            <a:r>
              <a:rPr lang="da-DK" altLang="da-DK" dirty="0" smtClean="0"/>
              <a:t>The future </a:t>
            </a:r>
            <a:r>
              <a:rPr lang="da-DK" altLang="da-DK" dirty="0" err="1" smtClean="0"/>
              <a:t>will</a:t>
            </a:r>
            <a:r>
              <a:rPr lang="da-DK" altLang="da-DK" dirty="0" smtClean="0"/>
              <a:t> </a:t>
            </a:r>
            <a:r>
              <a:rPr lang="da-DK" altLang="da-DK" dirty="0" err="1" smtClean="0"/>
              <a:t>see</a:t>
            </a:r>
            <a:r>
              <a:rPr lang="da-DK" altLang="da-DK" dirty="0" smtClean="0"/>
              <a:t> a test of NEMO (NEMO-Nordic?), for </a:t>
            </a:r>
            <a:r>
              <a:rPr lang="da-DK" altLang="da-DK" dirty="0" err="1" smtClean="0"/>
              <a:t>strategic</a:t>
            </a:r>
            <a:r>
              <a:rPr lang="da-DK" altLang="da-DK" dirty="0" smtClean="0"/>
              <a:t> purposes</a:t>
            </a:r>
            <a:endParaRPr lang="da-DK" altLang="da-DK" dirty="0" smtClean="0"/>
          </a:p>
        </p:txBody>
      </p:sp>
    </p:spTree>
    <p:extLst>
      <p:ext uri="{BB962C8B-B14F-4D97-AF65-F5344CB8AC3E}">
        <p14:creationId xmlns:p14="http://schemas.microsoft.com/office/powerpoint/2010/main" val="40725547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404664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da-DK" dirty="0" smtClean="0"/>
              <a:t>DMI-WAM</a:t>
            </a:r>
            <a:br>
              <a:rPr lang="da-DK" dirty="0" smtClean="0"/>
            </a:br>
            <a:r>
              <a:rPr lang="da-DK" sz="2800" dirty="0" err="1" smtClean="0"/>
              <a:t>Nested</a:t>
            </a:r>
            <a:r>
              <a:rPr lang="da-DK" sz="2800" dirty="0" smtClean="0"/>
              <a:t> cy4.5 set-up</a:t>
            </a:r>
            <a:br>
              <a:rPr lang="da-DK" sz="2800" dirty="0" smtClean="0"/>
            </a:br>
            <a:r>
              <a:rPr lang="da-DK" sz="2800" dirty="0" smtClean="0"/>
              <a:t>25-5-1 km. Resolution </a:t>
            </a:r>
            <a:r>
              <a:rPr lang="da-DK" sz="2800" dirty="0" err="1" smtClean="0"/>
              <a:t>doubled</a:t>
            </a:r>
            <a:r>
              <a:rPr lang="da-DK" sz="2800" dirty="0" smtClean="0"/>
              <a:t>.</a:t>
            </a:r>
            <a:endParaRPr lang="da-DK" sz="2800" dirty="0"/>
          </a:p>
        </p:txBody>
      </p:sp>
      <p:pic>
        <p:nvPicPr>
          <p:cNvPr id="2050" name="Picture 2" descr="http://ocean.dmi.dk/models/figs/wam_dec2016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3688" y="1739813"/>
            <a:ext cx="5804644" cy="43534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964960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403648" y="5085184"/>
            <a:ext cx="2664296" cy="864096"/>
          </a:xfrm>
        </p:spPr>
        <p:txBody>
          <a:bodyPr>
            <a:normAutofit/>
          </a:bodyPr>
          <a:lstStyle/>
          <a:p>
            <a:r>
              <a:rPr lang="da-DK" sz="2800" dirty="0" err="1" smtClean="0"/>
              <a:t>Spurious</a:t>
            </a:r>
            <a:r>
              <a:rPr lang="da-DK" sz="2800" dirty="0" smtClean="0"/>
              <a:t> </a:t>
            </a:r>
            <a:r>
              <a:rPr lang="da-DK" sz="2800" dirty="0" err="1" smtClean="0"/>
              <a:t>Ice</a:t>
            </a:r>
            <a:r>
              <a:rPr lang="da-DK" sz="2800" dirty="0" smtClean="0"/>
              <a:t> ↑</a:t>
            </a:r>
            <a:endParaRPr lang="da-DK" sz="2800" dirty="0"/>
          </a:p>
        </p:txBody>
      </p:sp>
      <p:sp>
        <p:nvSpPr>
          <p:cNvPr id="3" name="Undertitel 2"/>
          <p:cNvSpPr>
            <a:spLocks noGrp="1"/>
          </p:cNvSpPr>
          <p:nvPr>
            <p:ph type="subTitle" idx="1"/>
          </p:nvPr>
        </p:nvSpPr>
        <p:spPr>
          <a:xfrm>
            <a:off x="1371600" y="116632"/>
            <a:ext cx="6400800" cy="1224136"/>
          </a:xfrm>
        </p:spPr>
        <p:txBody>
          <a:bodyPr>
            <a:normAutofit fontScale="92500" lnSpcReduction="10000"/>
          </a:bodyPr>
          <a:lstStyle/>
          <a:p>
            <a:r>
              <a:rPr lang="da-DK" sz="4400" dirty="0" smtClean="0">
                <a:solidFill>
                  <a:schemeClr val="tx1"/>
                </a:solidFill>
              </a:rPr>
              <a:t>½ </a:t>
            </a:r>
            <a:r>
              <a:rPr lang="da-DK" sz="4400" dirty="0" err="1" smtClean="0">
                <a:solidFill>
                  <a:schemeClr val="tx1"/>
                </a:solidFill>
              </a:rPr>
              <a:t>nautical</a:t>
            </a:r>
            <a:r>
              <a:rPr lang="da-DK" sz="4400" dirty="0" smtClean="0">
                <a:solidFill>
                  <a:schemeClr val="tx1"/>
                </a:solidFill>
              </a:rPr>
              <a:t> mile WAM</a:t>
            </a:r>
          </a:p>
          <a:p>
            <a:r>
              <a:rPr lang="da-DK" dirty="0" smtClean="0">
                <a:solidFill>
                  <a:schemeClr val="tx1"/>
                </a:solidFill>
              </a:rPr>
              <a:t>Horns Rev</a:t>
            </a:r>
            <a:endParaRPr lang="da-DK" dirty="0">
              <a:solidFill>
                <a:schemeClr val="tx1"/>
              </a:solidFill>
            </a:endParaRPr>
          </a:p>
        </p:txBody>
      </p:sp>
      <p:pic>
        <p:nvPicPr>
          <p:cNvPr id="6" name="Billed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1493887"/>
            <a:ext cx="4555714" cy="3519289"/>
          </a:xfrm>
          <a:prstGeom prst="rect">
            <a:avLst/>
          </a:prstGeom>
        </p:spPr>
      </p:pic>
      <p:pic>
        <p:nvPicPr>
          <p:cNvPr id="7" name="Billed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11960" y="3006055"/>
            <a:ext cx="4742142" cy="36633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543882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1844824"/>
            <a:ext cx="7772400" cy="2592288"/>
          </a:xfrm>
        </p:spPr>
        <p:txBody>
          <a:bodyPr>
            <a:normAutofit fontScale="90000"/>
          </a:bodyPr>
          <a:lstStyle/>
          <a:p>
            <a:pPr algn="l"/>
            <a:r>
              <a:rPr lang="da-DK" dirty="0" smtClean="0"/>
              <a:t/>
            </a:r>
            <a:br>
              <a:rPr lang="da-DK" dirty="0" smtClean="0"/>
            </a:br>
            <a:r>
              <a:rPr lang="da-DK" dirty="0" smtClean="0"/>
              <a:t>Greenland-</a:t>
            </a:r>
            <a:r>
              <a:rPr lang="da-DK" dirty="0" err="1" smtClean="0"/>
              <a:t>Arctic</a:t>
            </a:r>
            <a:r>
              <a:rPr lang="da-DK" dirty="0" smtClean="0"/>
              <a:t>: </a:t>
            </a:r>
            <a:br>
              <a:rPr lang="da-DK" dirty="0" smtClean="0"/>
            </a:br>
            <a:r>
              <a:rPr lang="da-DK" dirty="0"/>
              <a:t>	</a:t>
            </a:r>
            <a:r>
              <a:rPr lang="da-DK" sz="3100" dirty="0" err="1" smtClean="0"/>
              <a:t>pre-operational</a:t>
            </a:r>
            <a:r>
              <a:rPr lang="da-DK" sz="3100" dirty="0" smtClean="0"/>
              <a:t>, </a:t>
            </a:r>
            <a:r>
              <a:rPr lang="da-DK" sz="3100" dirty="0" err="1" smtClean="0"/>
              <a:t>wam</a:t>
            </a:r>
            <a:r>
              <a:rPr lang="da-DK" sz="3100" dirty="0" smtClean="0"/>
              <a:t>  cy4.5.4 </a:t>
            </a:r>
            <a:r>
              <a:rPr lang="da-DK" sz="3100" dirty="0" err="1" smtClean="0"/>
              <a:t>gaussian</a:t>
            </a:r>
            <a:r>
              <a:rPr lang="da-DK" sz="3100" dirty="0" smtClean="0"/>
              <a:t> </a:t>
            </a:r>
            <a:r>
              <a:rPr lang="da-DK" sz="3100" dirty="0" err="1" smtClean="0"/>
              <a:t>grid</a:t>
            </a:r>
            <a:r>
              <a:rPr lang="da-DK" sz="3100" dirty="0" smtClean="0"/>
              <a:t/>
            </a:r>
            <a:br>
              <a:rPr lang="da-DK" sz="3100" dirty="0" smtClean="0"/>
            </a:br>
            <a:r>
              <a:rPr lang="da-DK" sz="3100" dirty="0"/>
              <a:t>	</a:t>
            </a:r>
            <a:r>
              <a:rPr lang="da-DK" sz="3100" dirty="0" smtClean="0"/>
              <a:t>5 km </a:t>
            </a:r>
            <a:r>
              <a:rPr lang="da-DK" sz="3100" dirty="0" err="1" smtClean="0"/>
              <a:t>coastal</a:t>
            </a:r>
            <a:r>
              <a:rPr lang="da-DK" sz="3100" dirty="0" smtClean="0"/>
              <a:t>, OSISAF </a:t>
            </a:r>
            <a:r>
              <a:rPr lang="da-DK" sz="3100" dirty="0" err="1" smtClean="0"/>
              <a:t>ice</a:t>
            </a:r>
            <a:r>
              <a:rPr lang="da-DK" sz="3100" dirty="0"/>
              <a:t/>
            </a:r>
            <a:br>
              <a:rPr lang="da-DK" sz="3100" dirty="0"/>
            </a:br>
            <a:r>
              <a:rPr lang="da-DK" dirty="0" smtClean="0"/>
              <a:t/>
            </a:r>
            <a:br>
              <a:rPr lang="da-DK" dirty="0" smtClean="0"/>
            </a:br>
            <a:r>
              <a:rPr lang="da-DK" dirty="0" smtClean="0"/>
              <a:t>Ensemble:</a:t>
            </a:r>
            <a:br>
              <a:rPr lang="da-DK" dirty="0" smtClean="0"/>
            </a:br>
            <a:r>
              <a:rPr lang="da-DK" dirty="0"/>
              <a:t>	</a:t>
            </a:r>
            <a:r>
              <a:rPr lang="da-DK" sz="3100" dirty="0" err="1" smtClean="0"/>
              <a:t>pre-operational</a:t>
            </a:r>
            <a:r>
              <a:rPr lang="da-DK" sz="3100" dirty="0" smtClean="0"/>
              <a:t>, </a:t>
            </a:r>
            <a:r>
              <a:rPr lang="da-DK" sz="3100" dirty="0" smtClean="0"/>
              <a:t>11 </a:t>
            </a:r>
            <a:r>
              <a:rPr lang="da-DK" sz="3100" dirty="0" err="1" smtClean="0"/>
              <a:t>members</a:t>
            </a:r>
            <a:r>
              <a:rPr lang="da-DK" sz="3100" dirty="0" smtClean="0"/>
              <a:t/>
            </a:r>
            <a:br>
              <a:rPr lang="da-DK" sz="3100" dirty="0" smtClean="0"/>
            </a:br>
            <a:r>
              <a:rPr lang="da-DK" sz="3100" dirty="0"/>
              <a:t>	</a:t>
            </a:r>
            <a:r>
              <a:rPr lang="da-DK" sz="3100" dirty="0" smtClean="0"/>
              <a:t>5km </a:t>
            </a:r>
            <a:r>
              <a:rPr lang="da-DK" sz="3100" dirty="0" err="1" smtClean="0"/>
              <a:t>Hirlam</a:t>
            </a:r>
            <a:r>
              <a:rPr lang="da-DK" sz="3100" dirty="0"/>
              <a:t> </a:t>
            </a:r>
            <a:r>
              <a:rPr lang="da-DK" sz="3100" dirty="0" smtClean="0"/>
              <a:t>&amp; </a:t>
            </a:r>
            <a:r>
              <a:rPr lang="da-DK" sz="3100" dirty="0" err="1" smtClean="0"/>
              <a:t>coarse</a:t>
            </a:r>
            <a:r>
              <a:rPr lang="da-DK" sz="3100" dirty="0" smtClean="0"/>
              <a:t> WAM</a:t>
            </a:r>
            <a:br>
              <a:rPr lang="da-DK" sz="3100" dirty="0" smtClean="0"/>
            </a:br>
            <a:r>
              <a:rPr lang="da-DK" sz="3100" dirty="0"/>
              <a:t>	</a:t>
            </a:r>
            <a:r>
              <a:rPr lang="da-DK" sz="3100" dirty="0" smtClean="0"/>
              <a:t/>
            </a:r>
            <a:br>
              <a:rPr lang="da-DK" sz="3100" dirty="0" smtClean="0"/>
            </a:br>
            <a:r>
              <a:rPr lang="da-DK" dirty="0" err="1" smtClean="0"/>
              <a:t>Mediterranean</a:t>
            </a:r>
            <a:r>
              <a:rPr lang="da-DK" dirty="0" smtClean="0"/>
              <a:t>, Red Sea, …</a:t>
            </a:r>
            <a:br>
              <a:rPr lang="da-DK" dirty="0" smtClean="0"/>
            </a:br>
            <a:r>
              <a:rPr lang="da-DK" sz="3100" dirty="0"/>
              <a:t>	</a:t>
            </a:r>
            <a:r>
              <a:rPr lang="da-DK" sz="3100" dirty="0" smtClean="0"/>
              <a:t>CLOSED</a:t>
            </a:r>
            <a:r>
              <a:rPr lang="da-DK" dirty="0" smtClean="0"/>
              <a:t/>
            </a:r>
            <a:br>
              <a:rPr lang="da-DK" dirty="0" smtClean="0"/>
            </a:br>
            <a:endParaRPr lang="da-DK" sz="2800" dirty="0"/>
          </a:p>
        </p:txBody>
      </p:sp>
    </p:spTree>
    <p:extLst>
      <p:ext uri="{BB962C8B-B14F-4D97-AF65-F5344CB8AC3E}">
        <p14:creationId xmlns:p14="http://schemas.microsoft.com/office/powerpoint/2010/main" val="402535527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1844824"/>
            <a:ext cx="7772400" cy="2592288"/>
          </a:xfrm>
        </p:spPr>
        <p:txBody>
          <a:bodyPr>
            <a:normAutofit fontScale="90000"/>
          </a:bodyPr>
          <a:lstStyle/>
          <a:p>
            <a:pPr algn="l"/>
            <a:r>
              <a:rPr lang="da-DK" dirty="0" smtClean="0"/>
              <a:t/>
            </a:r>
            <a:br>
              <a:rPr lang="da-DK" dirty="0" smtClean="0"/>
            </a:br>
            <a:r>
              <a:rPr lang="da-DK" sz="4000" dirty="0" smtClean="0"/>
              <a:t>Marine </a:t>
            </a:r>
            <a:r>
              <a:rPr lang="da-DK" sz="4000" dirty="0" err="1" smtClean="0"/>
              <a:t>ecology</a:t>
            </a:r>
            <a:r>
              <a:rPr lang="da-DK" sz="4000" dirty="0" smtClean="0"/>
              <a:t/>
            </a:r>
            <a:br>
              <a:rPr lang="da-DK" sz="4000" dirty="0" smtClean="0"/>
            </a:br>
            <a:r>
              <a:rPr lang="da-DK" sz="4000" dirty="0"/>
              <a:t>	</a:t>
            </a:r>
            <a:r>
              <a:rPr lang="da-DK" sz="4000" dirty="0" smtClean="0"/>
              <a:t>For </a:t>
            </a:r>
            <a:r>
              <a:rPr lang="da-DK" sz="4000" dirty="0" err="1" smtClean="0"/>
              <a:t>Copernicus</a:t>
            </a:r>
            <a:r>
              <a:rPr lang="da-DK" sz="4000" dirty="0"/>
              <a:t/>
            </a:r>
            <a:br>
              <a:rPr lang="da-DK" sz="4000" dirty="0"/>
            </a:br>
            <a:r>
              <a:rPr lang="da-DK" sz="4000" dirty="0" smtClean="0"/>
              <a:t>	In </a:t>
            </a:r>
            <a:r>
              <a:rPr lang="da-DK" sz="4000" dirty="0" err="1" smtClean="0"/>
              <a:t>collaboration</a:t>
            </a:r>
            <a:r>
              <a:rPr lang="da-DK" sz="4000" dirty="0" smtClean="0"/>
              <a:t> with BSH.</a:t>
            </a:r>
            <a:br>
              <a:rPr lang="da-DK" sz="4000" dirty="0" smtClean="0"/>
            </a:br>
            <a:r>
              <a:rPr lang="da-DK" sz="4000" dirty="0"/>
              <a:t>	</a:t>
            </a:r>
            <a:r>
              <a:rPr lang="da-DK" sz="4000" dirty="0" err="1" smtClean="0"/>
              <a:t>Interfacing</a:t>
            </a:r>
            <a:r>
              <a:rPr lang="da-DK" sz="4000" dirty="0" smtClean="0"/>
              <a:t> </a:t>
            </a:r>
            <a:r>
              <a:rPr lang="da-DK" sz="4000" dirty="0" err="1" smtClean="0"/>
              <a:t>work</a:t>
            </a:r>
            <a:r>
              <a:rPr lang="da-DK" sz="4000" dirty="0" smtClean="0"/>
              <a:t> (I and O)</a:t>
            </a:r>
            <a:br>
              <a:rPr lang="da-DK" sz="4000" dirty="0" smtClean="0"/>
            </a:br>
            <a:r>
              <a:rPr lang="da-DK" sz="4000" dirty="0" smtClean="0"/>
              <a:t/>
            </a:r>
            <a:br>
              <a:rPr lang="da-DK" sz="4000" dirty="0" smtClean="0"/>
            </a:br>
            <a:r>
              <a:rPr lang="da-DK" sz="4000" dirty="0" smtClean="0"/>
              <a:t>Drift model</a:t>
            </a:r>
            <a:br>
              <a:rPr lang="da-DK" sz="4000" dirty="0" smtClean="0"/>
            </a:br>
            <a:r>
              <a:rPr lang="da-DK" sz="4000" dirty="0"/>
              <a:t>	</a:t>
            </a:r>
            <a:r>
              <a:rPr lang="da-DK" sz="4000" dirty="0" err="1" smtClean="0"/>
              <a:t>Static</a:t>
            </a:r>
            <a:r>
              <a:rPr lang="da-DK" sz="4000" dirty="0" smtClean="0"/>
              <a:t>.</a:t>
            </a:r>
            <a:endParaRPr lang="da-DK" sz="4000" dirty="0"/>
          </a:p>
        </p:txBody>
      </p:sp>
    </p:spTree>
    <p:extLst>
      <p:ext uri="{BB962C8B-B14F-4D97-AF65-F5344CB8AC3E}">
        <p14:creationId xmlns:p14="http://schemas.microsoft.com/office/powerpoint/2010/main" val="218781201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da-DK" dirty="0" smtClean="0"/>
              <a:t>Storm </a:t>
            </a:r>
            <a:r>
              <a:rPr lang="da-DK" dirty="0" err="1" smtClean="0"/>
              <a:t>surges</a:t>
            </a:r>
            <a:r>
              <a:rPr lang="da-DK" dirty="0" smtClean="0"/>
              <a:t/>
            </a:r>
            <a:br>
              <a:rPr lang="da-DK" dirty="0" smtClean="0"/>
            </a:br>
            <a:r>
              <a:rPr lang="da-DK" dirty="0" smtClean="0"/>
              <a:t/>
            </a:r>
            <a:br>
              <a:rPr lang="da-DK" dirty="0" smtClean="0"/>
            </a:br>
            <a:r>
              <a:rPr lang="da-DK" dirty="0"/>
              <a:t>	</a:t>
            </a:r>
            <a:r>
              <a:rPr lang="da-DK" dirty="0" err="1" smtClean="0"/>
              <a:t>Silent</a:t>
            </a:r>
            <a:r>
              <a:rPr lang="da-DK" dirty="0" smtClean="0"/>
              <a:t> </a:t>
            </a:r>
            <a:r>
              <a:rPr lang="da-DK" dirty="0" err="1"/>
              <a:t>S</a:t>
            </a:r>
            <a:r>
              <a:rPr lang="da-DK" dirty="0" err="1" smtClean="0"/>
              <a:t>urge</a:t>
            </a:r>
            <a:r>
              <a:rPr lang="da-DK" dirty="0" smtClean="0"/>
              <a:t>, Jan 2017</a:t>
            </a:r>
            <a:br>
              <a:rPr lang="da-DK" dirty="0" smtClean="0"/>
            </a:br>
            <a:r>
              <a:rPr lang="da-DK" dirty="0"/>
              <a:t>	</a:t>
            </a:r>
            <a:r>
              <a:rPr lang="da-DK" dirty="0" smtClean="0"/>
              <a:t>Ingolf, </a:t>
            </a:r>
            <a:r>
              <a:rPr lang="da-DK" dirty="0" err="1" smtClean="0"/>
              <a:t>Oct</a:t>
            </a:r>
            <a:r>
              <a:rPr lang="da-DK" dirty="0" smtClean="0"/>
              <a:t> 2017</a:t>
            </a:r>
            <a:br>
              <a:rPr lang="da-DK" dirty="0" smtClean="0"/>
            </a:b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40132508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Billed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412875"/>
            <a:ext cx="9144000" cy="5138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195" name="Titel 1"/>
          <p:cNvSpPr txBox="1">
            <a:spLocks/>
          </p:cNvSpPr>
          <p:nvPr/>
        </p:nvSpPr>
        <p:spPr bwMode="auto">
          <a:xfrm>
            <a:off x="685800" y="188913"/>
            <a:ext cx="7772400" cy="1008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da-DK" altLang="da-DK" sz="4400" dirty="0"/>
              <a:t>”</a:t>
            </a:r>
            <a:r>
              <a:rPr lang="da-DK" altLang="da-DK" sz="4400" dirty="0" err="1"/>
              <a:t>Silent</a:t>
            </a:r>
            <a:r>
              <a:rPr lang="da-DK" altLang="da-DK" sz="4400" dirty="0"/>
              <a:t> </a:t>
            </a:r>
            <a:r>
              <a:rPr lang="da-DK" altLang="da-DK" sz="4400" dirty="0" err="1"/>
              <a:t>Surge</a:t>
            </a:r>
            <a:r>
              <a:rPr lang="da-DK" altLang="da-DK" sz="4400" dirty="0"/>
              <a:t>”, Jan 4th 2017</a:t>
            </a:r>
            <a:endParaRPr lang="da-DK" altLang="da-DK" sz="2400" i="1" dirty="0"/>
          </a:p>
        </p:txBody>
      </p:sp>
    </p:spTree>
    <p:extLst>
      <p:ext uri="{BB962C8B-B14F-4D97-AF65-F5344CB8AC3E}">
        <p14:creationId xmlns:p14="http://schemas.microsoft.com/office/powerpoint/2010/main" val="19227847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Billed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0400" y="476672"/>
            <a:ext cx="7799388" cy="39004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itel 1"/>
          <p:cNvSpPr txBox="1">
            <a:spLocks/>
          </p:cNvSpPr>
          <p:nvPr/>
        </p:nvSpPr>
        <p:spPr bwMode="auto">
          <a:xfrm>
            <a:off x="673894" y="4509120"/>
            <a:ext cx="7772400" cy="17408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da-DK" altLang="da-DK" sz="4400" dirty="0" err="1" smtClean="0"/>
              <a:t>Requested</a:t>
            </a:r>
            <a:r>
              <a:rPr lang="da-DK" altLang="da-DK" sz="4400" dirty="0" smtClean="0"/>
              <a:t>: 10cm </a:t>
            </a:r>
            <a:r>
              <a:rPr lang="da-DK" altLang="da-DK" sz="4400" dirty="0" err="1" smtClean="0"/>
              <a:t>accuracy</a:t>
            </a:r>
            <a:endParaRPr lang="da-DK" altLang="da-DK" sz="4400" dirty="0" smtClean="0"/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da-DK" altLang="da-DK" sz="4400" dirty="0" err="1" smtClean="0"/>
              <a:t>Delivered</a:t>
            </a:r>
            <a:r>
              <a:rPr lang="da-DK" altLang="da-DK" sz="4400" dirty="0" smtClean="0"/>
              <a:t>: 10% </a:t>
            </a:r>
            <a:r>
              <a:rPr lang="da-DK" altLang="da-DK" sz="4400" dirty="0" err="1" smtClean="0"/>
              <a:t>accuracy</a:t>
            </a:r>
            <a:endParaRPr lang="da-DK" altLang="da-DK" sz="2400" dirty="0"/>
          </a:p>
        </p:txBody>
      </p:sp>
    </p:spTree>
    <p:extLst>
      <p:ext uri="{BB962C8B-B14F-4D97-AF65-F5344CB8AC3E}">
        <p14:creationId xmlns:p14="http://schemas.microsoft.com/office/powerpoint/2010/main" val="21648194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44624"/>
            <a:ext cx="7772400" cy="1470025"/>
          </a:xfrm>
        </p:spPr>
        <p:txBody>
          <a:bodyPr>
            <a:normAutofit/>
          </a:bodyPr>
          <a:lstStyle/>
          <a:p>
            <a:r>
              <a:rPr lang="da-DK" dirty="0" err="1" smtClean="0"/>
              <a:t>Study</a:t>
            </a:r>
            <a:r>
              <a:rPr lang="da-DK" dirty="0" smtClean="0"/>
              <a:t>: Ingolf </a:t>
            </a:r>
            <a:r>
              <a:rPr lang="da-DK" dirty="0" err="1" smtClean="0"/>
              <a:t>Oct</a:t>
            </a:r>
            <a:r>
              <a:rPr lang="da-DK" dirty="0" smtClean="0"/>
              <a:t> 28-29th</a:t>
            </a:r>
            <a:endParaRPr lang="da-DK" sz="3200" dirty="0"/>
          </a:p>
        </p:txBody>
      </p:sp>
      <p:sp>
        <p:nvSpPr>
          <p:cNvPr id="4" name="Undertitel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da-DK" dirty="0"/>
          </a:p>
        </p:txBody>
      </p:sp>
      <p:pic>
        <p:nvPicPr>
          <p:cNvPr id="6" name="Picture 2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1196753"/>
            <a:ext cx="6984776" cy="5184575"/>
          </a:xfrm>
          <a:prstGeom prst="rect">
            <a:avLst/>
          </a:prstGeom>
          <a:noFill/>
          <a:ln>
            <a:noFill/>
          </a:ln>
          <a:extLst/>
        </p:spPr>
      </p:pic>
    </p:spTree>
    <p:extLst>
      <p:ext uri="{BB962C8B-B14F-4D97-AF65-F5344CB8AC3E}">
        <p14:creationId xmlns:p14="http://schemas.microsoft.com/office/powerpoint/2010/main" val="2081913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764704"/>
            <a:ext cx="7772400" cy="1470025"/>
          </a:xfrm>
        </p:spPr>
        <p:txBody>
          <a:bodyPr/>
          <a:lstStyle/>
          <a:p>
            <a:r>
              <a:rPr lang="da-DK" dirty="0" smtClean="0"/>
              <a:t>Ocean models</a:t>
            </a:r>
            <a:endParaRPr lang="da-DK" dirty="0"/>
          </a:p>
        </p:txBody>
      </p:sp>
      <p:sp>
        <p:nvSpPr>
          <p:cNvPr id="3" name="Undertitel 2"/>
          <p:cNvSpPr>
            <a:spLocks noGrp="1"/>
          </p:cNvSpPr>
          <p:nvPr>
            <p:ph type="subTitle" idx="1"/>
          </p:nvPr>
        </p:nvSpPr>
        <p:spPr>
          <a:xfrm>
            <a:off x="1371600" y="2636912"/>
            <a:ext cx="6400800" cy="1728192"/>
          </a:xfrm>
        </p:spPr>
        <p:txBody>
          <a:bodyPr>
            <a:normAutofit fontScale="85000" lnSpcReduction="20000"/>
          </a:bodyPr>
          <a:lstStyle/>
          <a:p>
            <a:r>
              <a:rPr lang="da-DK" dirty="0" smtClean="0">
                <a:solidFill>
                  <a:schemeClr val="tx1"/>
                </a:solidFill>
              </a:rPr>
              <a:t>HBM for </a:t>
            </a:r>
            <a:r>
              <a:rPr lang="da-DK" dirty="0" err="1" smtClean="0">
                <a:solidFill>
                  <a:schemeClr val="tx1"/>
                </a:solidFill>
              </a:rPr>
              <a:t>circulation</a:t>
            </a:r>
            <a:endParaRPr lang="da-DK" dirty="0" smtClean="0">
              <a:solidFill>
                <a:schemeClr val="tx1"/>
              </a:solidFill>
            </a:endParaRPr>
          </a:p>
          <a:p>
            <a:r>
              <a:rPr lang="da-DK" dirty="0" smtClean="0">
                <a:solidFill>
                  <a:schemeClr val="tx1"/>
                </a:solidFill>
              </a:rPr>
              <a:t>WAM for </a:t>
            </a:r>
            <a:r>
              <a:rPr lang="da-DK" dirty="0" err="1" smtClean="0">
                <a:solidFill>
                  <a:schemeClr val="tx1"/>
                </a:solidFill>
              </a:rPr>
              <a:t>waves</a:t>
            </a:r>
            <a:endParaRPr lang="da-DK" dirty="0" smtClean="0">
              <a:solidFill>
                <a:schemeClr val="tx1"/>
              </a:solidFill>
            </a:endParaRPr>
          </a:p>
          <a:p>
            <a:r>
              <a:rPr lang="da-DK" dirty="0" smtClean="0">
                <a:solidFill>
                  <a:schemeClr val="tx1"/>
                </a:solidFill>
              </a:rPr>
              <a:t>ERGOM for marine </a:t>
            </a:r>
            <a:r>
              <a:rPr lang="da-DK" dirty="0" err="1" smtClean="0">
                <a:solidFill>
                  <a:schemeClr val="tx1"/>
                </a:solidFill>
              </a:rPr>
              <a:t>ecology</a:t>
            </a:r>
            <a:endParaRPr lang="da-DK" dirty="0" smtClean="0">
              <a:solidFill>
                <a:schemeClr val="tx1"/>
              </a:solidFill>
            </a:endParaRPr>
          </a:p>
          <a:p>
            <a:r>
              <a:rPr lang="da-DK" dirty="0" err="1" smtClean="0">
                <a:solidFill>
                  <a:schemeClr val="tx1"/>
                </a:solidFill>
              </a:rPr>
              <a:t>BSHdmod</a:t>
            </a:r>
            <a:r>
              <a:rPr lang="da-DK" dirty="0" smtClean="0">
                <a:solidFill>
                  <a:schemeClr val="tx1"/>
                </a:solidFill>
              </a:rPr>
              <a:t> for drift simulations</a:t>
            </a:r>
            <a:endParaRPr lang="da-DK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947749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44624"/>
            <a:ext cx="7772400" cy="1470025"/>
          </a:xfrm>
        </p:spPr>
        <p:txBody>
          <a:bodyPr>
            <a:normAutofit/>
          </a:bodyPr>
          <a:lstStyle/>
          <a:p>
            <a:r>
              <a:rPr lang="da-DK" dirty="0" smtClean="0"/>
              <a:t>Ingolf in Bremerhaven</a:t>
            </a:r>
            <a:br>
              <a:rPr lang="da-DK" dirty="0" smtClean="0"/>
            </a:br>
            <a:r>
              <a:rPr lang="da-DK" sz="3200" dirty="0" smtClean="0"/>
              <a:t>HW= 4,43m </a:t>
            </a:r>
            <a:r>
              <a:rPr lang="da-DK" sz="3200" dirty="0" err="1" smtClean="0"/>
              <a:t>Oct</a:t>
            </a:r>
            <a:r>
              <a:rPr lang="da-DK" sz="3200" dirty="0" smtClean="0"/>
              <a:t> 29th 0515</a:t>
            </a:r>
            <a:endParaRPr lang="da-DK" sz="3200" dirty="0"/>
          </a:p>
        </p:txBody>
      </p:sp>
      <p:sp>
        <p:nvSpPr>
          <p:cNvPr id="4" name="Undertitel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da-DK" dirty="0"/>
          </a:p>
        </p:txBody>
      </p:sp>
      <p:pic>
        <p:nvPicPr>
          <p:cNvPr id="5" name="Billed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556792"/>
            <a:ext cx="9144000" cy="457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357030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188640"/>
            <a:ext cx="7772400" cy="1470025"/>
          </a:xfrm>
        </p:spPr>
        <p:txBody>
          <a:bodyPr>
            <a:normAutofit/>
          </a:bodyPr>
          <a:lstStyle/>
          <a:p>
            <a:r>
              <a:rPr lang="da-DK" dirty="0" smtClean="0"/>
              <a:t>Ingolf in Bremerhaven</a:t>
            </a:r>
            <a:br>
              <a:rPr lang="da-DK" dirty="0" smtClean="0"/>
            </a:br>
            <a:r>
              <a:rPr lang="da-DK" sz="2800" dirty="0" smtClean="0"/>
              <a:t>NOOS </a:t>
            </a:r>
            <a:r>
              <a:rPr lang="da-DK" sz="2800" dirty="0" err="1" smtClean="0"/>
              <a:t>sea</a:t>
            </a:r>
            <a:r>
              <a:rPr lang="da-DK" sz="2800" dirty="0" smtClean="0"/>
              <a:t> </a:t>
            </a:r>
            <a:r>
              <a:rPr lang="da-DK" sz="2800" dirty="0" err="1" smtClean="0"/>
              <a:t>level</a:t>
            </a:r>
            <a:r>
              <a:rPr lang="da-DK" sz="2800" dirty="0" smtClean="0"/>
              <a:t> </a:t>
            </a:r>
            <a:r>
              <a:rPr lang="da-DK" sz="2800" dirty="0" err="1" smtClean="0"/>
              <a:t>hindcasts</a:t>
            </a:r>
            <a:endParaRPr lang="da-DK" sz="2800" dirty="0"/>
          </a:p>
        </p:txBody>
      </p:sp>
      <p:sp>
        <p:nvSpPr>
          <p:cNvPr id="4" name="Undertitel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da-DK" dirty="0"/>
          </a:p>
        </p:txBody>
      </p:sp>
      <p:pic>
        <p:nvPicPr>
          <p:cNvPr id="3" name="Billed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665312"/>
            <a:ext cx="9144000" cy="457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113518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188640"/>
            <a:ext cx="7772400" cy="1470025"/>
          </a:xfrm>
        </p:spPr>
        <p:txBody>
          <a:bodyPr>
            <a:normAutofit/>
          </a:bodyPr>
          <a:lstStyle/>
          <a:p>
            <a:r>
              <a:rPr lang="da-DK" dirty="0" smtClean="0"/>
              <a:t>Ingolf in Bremerhaven</a:t>
            </a:r>
            <a:br>
              <a:rPr lang="da-DK" dirty="0" smtClean="0"/>
            </a:br>
            <a:r>
              <a:rPr lang="da-DK" sz="3100" dirty="0" err="1" smtClean="0"/>
              <a:t>surge</a:t>
            </a:r>
            <a:r>
              <a:rPr lang="da-DK" sz="3100" dirty="0" smtClean="0"/>
              <a:t> = modelled </a:t>
            </a:r>
            <a:r>
              <a:rPr lang="da-DK" sz="3100" dirty="0" err="1" smtClean="0"/>
              <a:t>sea</a:t>
            </a:r>
            <a:r>
              <a:rPr lang="da-DK" sz="3100" dirty="0" smtClean="0"/>
              <a:t> </a:t>
            </a:r>
            <a:r>
              <a:rPr lang="da-DK" sz="3100" dirty="0" err="1" smtClean="0"/>
              <a:t>level</a:t>
            </a:r>
            <a:r>
              <a:rPr lang="da-DK" sz="3100" dirty="0" smtClean="0"/>
              <a:t> – modelled tide</a:t>
            </a:r>
            <a:endParaRPr lang="da-DK" sz="3100" dirty="0"/>
          </a:p>
        </p:txBody>
      </p:sp>
      <p:sp>
        <p:nvSpPr>
          <p:cNvPr id="4" name="Undertitel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da-DK" dirty="0"/>
          </a:p>
        </p:txBody>
      </p:sp>
      <p:pic>
        <p:nvPicPr>
          <p:cNvPr id="3" name="Billed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593304"/>
            <a:ext cx="9144000" cy="457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113518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188641"/>
            <a:ext cx="7772400" cy="792088"/>
          </a:xfrm>
        </p:spPr>
        <p:txBody>
          <a:bodyPr>
            <a:normAutofit fontScale="90000"/>
          </a:bodyPr>
          <a:lstStyle/>
          <a:p>
            <a:r>
              <a:rPr lang="da-DK" dirty="0" smtClean="0"/>
              <a:t>Ingolf in Bremerhaven.</a:t>
            </a:r>
            <a:br>
              <a:rPr lang="da-DK" dirty="0" smtClean="0"/>
            </a:br>
            <a:r>
              <a:rPr lang="da-DK" sz="3100" dirty="0" err="1" smtClean="0"/>
              <a:t>Predicted</a:t>
            </a:r>
            <a:r>
              <a:rPr lang="da-DK" sz="3100" dirty="0" smtClean="0"/>
              <a:t> HW (met.no, </a:t>
            </a:r>
            <a:r>
              <a:rPr lang="da-DK" sz="3100" dirty="0" err="1" smtClean="0"/>
              <a:t>knmi</a:t>
            </a:r>
            <a:r>
              <a:rPr lang="da-DK" sz="3100" dirty="0" smtClean="0"/>
              <a:t> missing)</a:t>
            </a:r>
            <a:endParaRPr lang="da-DK" sz="3100" dirty="0"/>
          </a:p>
        </p:txBody>
      </p:sp>
      <p:pic>
        <p:nvPicPr>
          <p:cNvPr id="5" name="Billed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1720" y="1268760"/>
            <a:ext cx="4941168" cy="49411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694020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188641"/>
            <a:ext cx="7772400" cy="792088"/>
          </a:xfrm>
        </p:spPr>
        <p:txBody>
          <a:bodyPr>
            <a:normAutofit fontScale="90000"/>
          </a:bodyPr>
          <a:lstStyle/>
          <a:p>
            <a:r>
              <a:rPr lang="da-DK" dirty="0" smtClean="0"/>
              <a:t>Ingolf in </a:t>
            </a:r>
            <a:r>
              <a:rPr lang="da-DK" dirty="0" err="1" smtClean="0"/>
              <a:t>Cuxhaven</a:t>
            </a:r>
            <a:r>
              <a:rPr lang="da-DK" dirty="0" smtClean="0"/>
              <a:t/>
            </a:r>
            <a:br>
              <a:rPr lang="da-DK" dirty="0" smtClean="0"/>
            </a:br>
            <a:r>
              <a:rPr lang="da-DK" sz="3100" dirty="0" err="1" smtClean="0"/>
              <a:t>Predicted</a:t>
            </a:r>
            <a:r>
              <a:rPr lang="da-DK" sz="3100" dirty="0" smtClean="0"/>
              <a:t> HW (met.no missing, </a:t>
            </a:r>
            <a:r>
              <a:rPr lang="da-DK" sz="3100" dirty="0" err="1" smtClean="0"/>
              <a:t>fixed</a:t>
            </a:r>
            <a:r>
              <a:rPr lang="da-DK" sz="3100" dirty="0" smtClean="0"/>
              <a:t>)</a:t>
            </a:r>
            <a:endParaRPr lang="da-DK" sz="3100" dirty="0"/>
          </a:p>
        </p:txBody>
      </p:sp>
      <p:pic>
        <p:nvPicPr>
          <p:cNvPr id="4" name="Billed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79712" y="1268760"/>
            <a:ext cx="5085184" cy="50851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572086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564904"/>
            <a:ext cx="7772400" cy="792088"/>
          </a:xfrm>
        </p:spPr>
        <p:txBody>
          <a:bodyPr>
            <a:normAutofit fontScale="90000"/>
          </a:bodyPr>
          <a:lstStyle/>
          <a:p>
            <a:r>
              <a:rPr lang="da-DK" dirty="0" smtClean="0"/>
              <a:t>Ingolf in Bremerhaven and </a:t>
            </a:r>
            <a:r>
              <a:rPr lang="da-DK" dirty="0" err="1" smtClean="0"/>
              <a:t>Cuxhaven</a:t>
            </a:r>
            <a:r>
              <a:rPr lang="da-DK" dirty="0" smtClean="0"/>
              <a:t/>
            </a:r>
            <a:br>
              <a:rPr lang="da-DK" dirty="0" smtClean="0"/>
            </a:br>
            <a:r>
              <a:rPr lang="da-DK" sz="3100" dirty="0" err="1"/>
              <a:t>O</a:t>
            </a:r>
            <a:r>
              <a:rPr lang="da-DK" sz="3100" dirty="0" err="1" smtClean="0"/>
              <a:t>bserved</a:t>
            </a:r>
            <a:r>
              <a:rPr lang="da-DK" sz="3100" dirty="0" smtClean="0"/>
              <a:t> and modelled HW</a:t>
            </a:r>
            <a:br>
              <a:rPr lang="da-DK" sz="3100" dirty="0" smtClean="0"/>
            </a:br>
            <a:r>
              <a:rPr lang="da-DK" sz="3100" dirty="0"/>
              <a:t/>
            </a:r>
            <a:br>
              <a:rPr lang="da-DK" sz="3100" dirty="0"/>
            </a:br>
            <a:r>
              <a:rPr lang="da-DK" sz="3100" dirty="0" smtClean="0"/>
              <a:t>Bremerhaven 4.43</a:t>
            </a:r>
            <a:br>
              <a:rPr lang="da-DK" sz="3100" dirty="0" smtClean="0"/>
            </a:br>
            <a:r>
              <a:rPr lang="da-DK" sz="3100" dirty="0" smtClean="0"/>
              <a:t>hindcast 3.2-4.6m</a:t>
            </a:r>
            <a:br>
              <a:rPr lang="da-DK" sz="3100" dirty="0" smtClean="0"/>
            </a:br>
            <a:r>
              <a:rPr lang="da-DK" sz="3100" dirty="0" smtClean="0"/>
              <a:t/>
            </a:r>
            <a:br>
              <a:rPr lang="da-DK" sz="3100" dirty="0" smtClean="0"/>
            </a:br>
            <a:r>
              <a:rPr lang="da-DK" sz="3100" dirty="0" err="1" smtClean="0"/>
              <a:t>Cuxhaven</a:t>
            </a:r>
            <a:r>
              <a:rPr lang="da-DK" sz="3100" dirty="0" smtClean="0"/>
              <a:t> 3.98</a:t>
            </a:r>
            <a:br>
              <a:rPr lang="da-DK" sz="3100" dirty="0" smtClean="0"/>
            </a:br>
            <a:r>
              <a:rPr lang="da-DK" sz="3100" dirty="0" smtClean="0"/>
              <a:t>hindcast 3.0-4.6m</a:t>
            </a:r>
            <a:br>
              <a:rPr lang="da-DK" sz="3100" dirty="0" smtClean="0"/>
            </a:br>
            <a:r>
              <a:rPr lang="da-DK" sz="3100" dirty="0"/>
              <a:t/>
            </a:r>
            <a:br>
              <a:rPr lang="da-DK" sz="3100" dirty="0"/>
            </a:br>
            <a:r>
              <a:rPr lang="da-DK" sz="3100" dirty="0" err="1" smtClean="0"/>
              <a:t>Quality</a:t>
            </a:r>
            <a:r>
              <a:rPr lang="da-DK" sz="3100" dirty="0" smtClean="0"/>
              <a:t> </a:t>
            </a:r>
            <a:r>
              <a:rPr lang="da-DK" sz="3100" dirty="0" err="1" smtClean="0"/>
              <a:t>largely</a:t>
            </a:r>
            <a:r>
              <a:rPr lang="da-DK" sz="3100" dirty="0" smtClean="0"/>
              <a:t> </a:t>
            </a:r>
            <a:r>
              <a:rPr lang="da-DK" sz="3100" dirty="0" err="1" smtClean="0"/>
              <a:t>unchanged</a:t>
            </a:r>
            <a:r>
              <a:rPr lang="da-DK" sz="3100" dirty="0" smtClean="0"/>
              <a:t> </a:t>
            </a:r>
            <a:r>
              <a:rPr lang="da-DK" sz="3100" dirty="0" err="1" smtClean="0"/>
              <a:t>since</a:t>
            </a:r>
            <a:r>
              <a:rPr lang="da-DK" sz="3100" dirty="0" smtClean="0"/>
              <a:t> 36 </a:t>
            </a:r>
            <a:r>
              <a:rPr lang="da-DK" sz="3100" dirty="0" err="1" smtClean="0"/>
              <a:t>hours</a:t>
            </a:r>
            <a:r>
              <a:rPr lang="da-DK" sz="3100" dirty="0" smtClean="0"/>
              <a:t> in </a:t>
            </a:r>
            <a:r>
              <a:rPr lang="da-DK" sz="3100" dirty="0" err="1" smtClean="0"/>
              <a:t>advance</a:t>
            </a:r>
            <a:r>
              <a:rPr lang="da-DK" sz="3100" dirty="0" smtClean="0"/>
              <a:t>.</a:t>
            </a:r>
            <a:endParaRPr lang="da-DK" sz="3100" dirty="0"/>
          </a:p>
        </p:txBody>
      </p:sp>
    </p:spTree>
    <p:extLst>
      <p:ext uri="{BB962C8B-B14F-4D97-AF65-F5344CB8AC3E}">
        <p14:creationId xmlns:p14="http://schemas.microsoft.com/office/powerpoint/2010/main" val="6857208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607047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da-DK" dirty="0" smtClean="0"/>
              <a:t>Ult. 2016 - 2017</a:t>
            </a:r>
            <a:br>
              <a:rPr lang="da-DK" dirty="0" smtClean="0"/>
            </a:br>
            <a:r>
              <a:rPr lang="da-DK" dirty="0"/>
              <a:t/>
            </a:r>
            <a:br>
              <a:rPr lang="da-DK" dirty="0"/>
            </a:br>
            <a:r>
              <a:rPr lang="da-DK" dirty="0" smtClean="0"/>
              <a:t>1/3 of </a:t>
            </a:r>
            <a:r>
              <a:rPr lang="da-DK" dirty="0" err="1" smtClean="0"/>
              <a:t>staff</a:t>
            </a:r>
            <a:r>
              <a:rPr lang="da-DK" dirty="0" smtClean="0"/>
              <a:t> lost.</a:t>
            </a:r>
            <a:br>
              <a:rPr lang="da-DK" dirty="0" smtClean="0"/>
            </a:br>
            <a:r>
              <a:rPr lang="da-DK" dirty="0" smtClean="0"/>
              <a:t/>
            </a:r>
            <a:br>
              <a:rPr lang="da-DK" dirty="0" smtClean="0"/>
            </a:br>
            <a:r>
              <a:rPr lang="da-DK" dirty="0" err="1" smtClean="0"/>
              <a:t>Weather</a:t>
            </a:r>
            <a:r>
              <a:rPr lang="da-DK" dirty="0" smtClean="0"/>
              <a:t> </a:t>
            </a:r>
            <a:r>
              <a:rPr lang="da-DK" dirty="0" err="1" smtClean="0"/>
              <a:t>routeing</a:t>
            </a:r>
            <a:r>
              <a:rPr lang="da-DK" dirty="0" smtClean="0"/>
              <a:t> CLOSED</a:t>
            </a:r>
            <a:br>
              <a:rPr lang="da-DK" dirty="0" smtClean="0"/>
            </a:br>
            <a:r>
              <a:rPr lang="da-DK" dirty="0" smtClean="0"/>
              <a:t>Marine </a:t>
            </a:r>
            <a:r>
              <a:rPr lang="da-DK" dirty="0" err="1" smtClean="0"/>
              <a:t>ecology</a:t>
            </a:r>
            <a:r>
              <a:rPr lang="da-DK" dirty="0" smtClean="0"/>
              <a:t> CLOSED</a:t>
            </a:r>
            <a:br>
              <a:rPr lang="da-DK" dirty="0" smtClean="0"/>
            </a:br>
            <a:r>
              <a:rPr lang="da-DK" dirty="0" smtClean="0"/>
              <a:t>Commercial </a:t>
            </a:r>
            <a:r>
              <a:rPr lang="da-DK" dirty="0" err="1" smtClean="0"/>
              <a:t>activities</a:t>
            </a:r>
            <a:r>
              <a:rPr lang="da-DK" dirty="0" smtClean="0"/>
              <a:t> LIMITED</a:t>
            </a:r>
            <a:br>
              <a:rPr lang="da-DK" dirty="0" smtClean="0"/>
            </a:br>
            <a:r>
              <a:rPr lang="da-DK" dirty="0" smtClean="0"/>
              <a:t>Distant </a:t>
            </a:r>
            <a:r>
              <a:rPr lang="da-DK" dirty="0" err="1" smtClean="0"/>
              <a:t>waters</a:t>
            </a:r>
            <a:r>
              <a:rPr lang="da-DK" dirty="0" smtClean="0"/>
              <a:t> CLOSED</a:t>
            </a:r>
            <a:br>
              <a:rPr lang="da-DK" dirty="0" smtClean="0"/>
            </a:br>
            <a:r>
              <a:rPr lang="da-DK" dirty="0" smtClean="0"/>
              <a:t>IT-support LIMITED&amp;FORMALISED</a:t>
            </a: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32881955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751063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da-DK" dirty="0" smtClean="0"/>
              <a:t>2017-</a:t>
            </a:r>
            <a:br>
              <a:rPr lang="da-DK" dirty="0" smtClean="0"/>
            </a:br>
            <a:r>
              <a:rPr lang="da-DK" dirty="0"/>
              <a:t/>
            </a:r>
            <a:br>
              <a:rPr lang="da-DK" dirty="0"/>
            </a:br>
            <a:r>
              <a:rPr lang="da-DK" dirty="0" err="1" smtClean="0"/>
              <a:t>Consolidation</a:t>
            </a:r>
            <a:r>
              <a:rPr lang="da-DK" dirty="0" smtClean="0"/>
              <a:t/>
            </a:r>
            <a:br>
              <a:rPr lang="da-DK" dirty="0" smtClean="0"/>
            </a:br>
            <a:r>
              <a:rPr lang="da-DK" dirty="0" err="1" smtClean="0"/>
              <a:t>Refinement</a:t>
            </a:r>
            <a:r>
              <a:rPr lang="da-DK" dirty="0" smtClean="0"/>
              <a:t> of </a:t>
            </a:r>
            <a:r>
              <a:rPr lang="da-DK" dirty="0" err="1" smtClean="0"/>
              <a:t>existing</a:t>
            </a:r>
            <a:r>
              <a:rPr lang="da-DK" dirty="0" smtClean="0"/>
              <a:t> systems</a:t>
            </a:r>
            <a:br>
              <a:rPr lang="da-DK" dirty="0" smtClean="0"/>
            </a:br>
            <a:r>
              <a:rPr lang="da-DK" dirty="0" smtClean="0"/>
              <a:t/>
            </a:r>
            <a:br>
              <a:rPr lang="da-DK" dirty="0" smtClean="0"/>
            </a:br>
            <a:r>
              <a:rPr lang="da-DK" dirty="0" smtClean="0"/>
              <a:t>New </a:t>
            </a:r>
            <a:r>
              <a:rPr lang="da-DK" dirty="0" err="1" smtClean="0"/>
              <a:t>weather</a:t>
            </a:r>
            <a:r>
              <a:rPr lang="da-DK" dirty="0" smtClean="0"/>
              <a:t> model</a:t>
            </a:r>
            <a:br>
              <a:rPr lang="da-DK" dirty="0" smtClean="0"/>
            </a:br>
            <a:r>
              <a:rPr lang="da-DK" dirty="0" smtClean="0"/>
              <a:t>Ensembles</a:t>
            </a:r>
            <a:br>
              <a:rPr lang="da-DK" dirty="0" smtClean="0"/>
            </a:br>
            <a:r>
              <a:rPr lang="da-DK" dirty="0" smtClean="0"/>
              <a:t/>
            </a:r>
            <a:br>
              <a:rPr lang="da-DK" dirty="0" smtClean="0"/>
            </a:br>
            <a:r>
              <a:rPr lang="da-DK" dirty="0" err="1" smtClean="0"/>
              <a:t>Climate</a:t>
            </a:r>
            <a:r>
              <a:rPr lang="da-DK" dirty="0" smtClean="0"/>
              <a:t> Atlas and -adaptation</a:t>
            </a:r>
            <a:br>
              <a:rPr lang="da-DK" dirty="0" smtClean="0"/>
            </a:b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36836091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607047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da-DK" dirty="0" err="1" smtClean="0"/>
              <a:t>Numerical</a:t>
            </a:r>
            <a:r>
              <a:rPr lang="da-DK" dirty="0" smtClean="0"/>
              <a:t> </a:t>
            </a:r>
            <a:r>
              <a:rPr lang="da-DK" dirty="0" err="1"/>
              <a:t>w</a:t>
            </a:r>
            <a:r>
              <a:rPr lang="da-DK" dirty="0" err="1" smtClean="0"/>
              <a:t>eather</a:t>
            </a:r>
            <a:r>
              <a:rPr lang="da-DK" dirty="0" smtClean="0"/>
              <a:t> </a:t>
            </a:r>
            <a:r>
              <a:rPr lang="da-DK" dirty="0" err="1" smtClean="0"/>
              <a:t>prediction</a:t>
            </a:r>
            <a:r>
              <a:rPr lang="da-DK" dirty="0" smtClean="0"/>
              <a:t/>
            </a:r>
            <a:br>
              <a:rPr lang="da-DK" dirty="0" smtClean="0"/>
            </a:br>
            <a:r>
              <a:rPr lang="da-DK" dirty="0" smtClean="0"/>
              <a:t>Future ocean model input</a:t>
            </a:r>
            <a:br>
              <a:rPr lang="da-DK" dirty="0" smtClean="0"/>
            </a:br>
            <a:r>
              <a:rPr lang="da-DK" dirty="0"/>
              <a:t/>
            </a:r>
            <a:br>
              <a:rPr lang="da-DK" dirty="0"/>
            </a:br>
            <a:r>
              <a:rPr lang="da-DK" dirty="0" err="1" smtClean="0"/>
              <a:t>Hirlam</a:t>
            </a:r>
            <a:r>
              <a:rPr lang="da-DK" dirty="0"/>
              <a:t> </a:t>
            </a:r>
            <a:r>
              <a:rPr lang="da-DK" dirty="0" smtClean="0">
                <a:sym typeface="Wingdings" panose="05000000000000000000" pitchFamily="2" charset="2"/>
              </a:rPr>
              <a:t> </a:t>
            </a:r>
            <a:r>
              <a:rPr lang="da-DK" dirty="0" err="1" smtClean="0">
                <a:sym typeface="Wingdings" panose="05000000000000000000" pitchFamily="2" charset="2"/>
              </a:rPr>
              <a:t>Harmonie</a:t>
            </a:r>
            <a:r>
              <a:rPr lang="da-DK" dirty="0" smtClean="0">
                <a:sym typeface="Wingdings" panose="05000000000000000000" pitchFamily="2" charset="2"/>
              </a:rPr>
              <a:t/>
            </a:r>
            <a:br>
              <a:rPr lang="da-DK" dirty="0" smtClean="0">
                <a:sym typeface="Wingdings" panose="05000000000000000000" pitchFamily="2" charset="2"/>
              </a:rPr>
            </a:br>
            <a:r>
              <a:rPr lang="da-DK" sz="3100" dirty="0" smtClean="0">
                <a:sym typeface="Wingdings" panose="05000000000000000000" pitchFamily="2" charset="2"/>
              </a:rPr>
              <a:t>non-</a:t>
            </a:r>
            <a:r>
              <a:rPr lang="da-DK" sz="3100" dirty="0" err="1" smtClean="0">
                <a:sym typeface="Wingdings" panose="05000000000000000000" pitchFamily="2" charset="2"/>
              </a:rPr>
              <a:t>hydrostatic</a:t>
            </a:r>
            <a:r>
              <a:rPr lang="da-DK" sz="3100" dirty="0" smtClean="0">
                <a:sym typeface="Wingdings" panose="05000000000000000000" pitchFamily="2" charset="2"/>
              </a:rPr>
              <a:t/>
            </a:r>
            <a:br>
              <a:rPr lang="da-DK" sz="3100" dirty="0" smtClean="0">
                <a:sym typeface="Wingdings" panose="05000000000000000000" pitchFamily="2" charset="2"/>
              </a:rPr>
            </a:br>
            <a:r>
              <a:rPr lang="da-DK" sz="3100" dirty="0" smtClean="0">
                <a:sym typeface="Wingdings" panose="05000000000000000000" pitchFamily="2" charset="2"/>
              </a:rPr>
              <a:t>resolution </a:t>
            </a:r>
            <a:r>
              <a:rPr lang="da-DK" sz="3100" dirty="0" err="1" smtClean="0">
                <a:sym typeface="Wingdings" panose="05000000000000000000" pitchFamily="2" charset="2"/>
              </a:rPr>
              <a:t>increase</a:t>
            </a:r>
            <a:r>
              <a:rPr lang="da-DK" sz="3100" dirty="0">
                <a:sym typeface="Wingdings" panose="05000000000000000000" pitchFamily="2" charset="2"/>
              </a:rPr>
              <a:t> </a:t>
            </a:r>
            <a:r>
              <a:rPr lang="da-DK" sz="3100" dirty="0" smtClean="0">
                <a:sym typeface="Wingdings" panose="05000000000000000000" pitchFamily="2" charset="2"/>
              </a:rPr>
              <a:t>for </a:t>
            </a:r>
            <a:r>
              <a:rPr lang="da-DK" sz="3100" dirty="0" err="1" smtClean="0">
                <a:sym typeface="Wingdings" panose="05000000000000000000" pitchFamily="2" charset="2"/>
              </a:rPr>
              <a:t>cloudburst</a:t>
            </a:r>
            <a:r>
              <a:rPr lang="da-DK" sz="3100" dirty="0" smtClean="0">
                <a:sym typeface="Wingdings" panose="05000000000000000000" pitchFamily="2" charset="2"/>
              </a:rPr>
              <a:t> </a:t>
            </a:r>
            <a:r>
              <a:rPr lang="da-DK" sz="3100" dirty="0" err="1" smtClean="0">
                <a:sym typeface="Wingdings" panose="05000000000000000000" pitchFamily="2" charset="2"/>
              </a:rPr>
              <a:t>prediction</a:t>
            </a:r>
            <a:r>
              <a:rPr lang="da-DK" sz="3100" dirty="0" smtClean="0">
                <a:sym typeface="Wingdings" panose="05000000000000000000" pitchFamily="2" charset="2"/>
              </a:rPr>
              <a:t/>
            </a:r>
            <a:br>
              <a:rPr lang="da-DK" sz="3100" dirty="0" smtClean="0">
                <a:sym typeface="Wingdings" panose="05000000000000000000" pitchFamily="2" charset="2"/>
              </a:rPr>
            </a:br>
            <a:r>
              <a:rPr lang="da-DK" sz="3100" dirty="0">
                <a:sym typeface="Wingdings" panose="05000000000000000000" pitchFamily="2" charset="2"/>
              </a:rPr>
              <a:t>o</a:t>
            </a:r>
            <a:r>
              <a:rPr lang="da-DK" sz="3100" dirty="0" smtClean="0">
                <a:sym typeface="Wingdings" panose="05000000000000000000" pitchFamily="2" charset="2"/>
              </a:rPr>
              <a:t>cean model re-</a:t>
            </a:r>
            <a:r>
              <a:rPr lang="da-DK" sz="3100" dirty="0" err="1" smtClean="0">
                <a:sym typeface="Wingdings" panose="05000000000000000000" pitchFamily="2" charset="2"/>
              </a:rPr>
              <a:t>calibration</a:t>
            </a:r>
            <a:r>
              <a:rPr lang="da-DK" sz="3100" dirty="0" smtClean="0">
                <a:sym typeface="Wingdings" panose="05000000000000000000" pitchFamily="2" charset="2"/>
              </a:rPr>
              <a:t>?</a:t>
            </a:r>
            <a:br>
              <a:rPr lang="da-DK" sz="3100" dirty="0" smtClean="0">
                <a:sym typeface="Wingdings" panose="05000000000000000000" pitchFamily="2" charset="2"/>
              </a:rPr>
            </a:br>
            <a:r>
              <a:rPr lang="da-DK" dirty="0" smtClean="0">
                <a:sym typeface="Wingdings" panose="05000000000000000000" pitchFamily="2" charset="2"/>
              </a:rPr>
              <a:t/>
            </a:r>
            <a:br>
              <a:rPr lang="da-DK" dirty="0" smtClean="0">
                <a:sym typeface="Wingdings" panose="05000000000000000000" pitchFamily="2" charset="2"/>
              </a:rPr>
            </a:br>
            <a:r>
              <a:rPr lang="da-DK" dirty="0" smtClean="0">
                <a:sym typeface="Wingdings" panose="05000000000000000000" pitchFamily="2" charset="2"/>
              </a:rPr>
              <a:t>COMEPS ensembles</a:t>
            </a:r>
            <a:br>
              <a:rPr lang="da-DK" dirty="0" smtClean="0">
                <a:sym typeface="Wingdings" panose="05000000000000000000" pitchFamily="2" charset="2"/>
              </a:rPr>
            </a:br>
            <a:r>
              <a:rPr lang="da-DK" sz="3100" dirty="0" err="1" smtClean="0">
                <a:sym typeface="Wingdings" panose="05000000000000000000" pitchFamily="2" charset="2"/>
              </a:rPr>
              <a:t>combined</a:t>
            </a:r>
            <a:r>
              <a:rPr lang="da-DK" sz="3100" dirty="0" smtClean="0">
                <a:sym typeface="Wingdings" panose="05000000000000000000" pitchFamily="2" charset="2"/>
              </a:rPr>
              <a:t> </a:t>
            </a:r>
            <a:r>
              <a:rPr lang="da-DK" sz="3100" dirty="0" err="1" smtClean="0">
                <a:sym typeface="Wingdings" panose="05000000000000000000" pitchFamily="2" charset="2"/>
              </a:rPr>
              <a:t>Hir&amp;Har</a:t>
            </a:r>
            <a:r>
              <a:rPr lang="da-DK" sz="3100" dirty="0" smtClean="0">
                <a:sym typeface="Wingdings" panose="05000000000000000000" pitchFamily="2" charset="2"/>
              </a:rPr>
              <a:t/>
            </a:r>
            <a:br>
              <a:rPr lang="da-DK" sz="3100" dirty="0" smtClean="0">
                <a:sym typeface="Wingdings" panose="05000000000000000000" pitchFamily="2" charset="2"/>
              </a:rPr>
            </a:br>
            <a:r>
              <a:rPr lang="da-DK" sz="3100" dirty="0" smtClean="0">
                <a:sym typeface="Wingdings" panose="05000000000000000000" pitchFamily="2" charset="2"/>
              </a:rPr>
              <a:t>12 </a:t>
            </a:r>
            <a:r>
              <a:rPr lang="da-DK" sz="3100" dirty="0" err="1" smtClean="0">
                <a:sym typeface="Wingdings" panose="05000000000000000000" pitchFamily="2" charset="2"/>
              </a:rPr>
              <a:t>members</a:t>
            </a:r>
            <a:r>
              <a:rPr lang="da-DK" sz="3100" dirty="0" smtClean="0">
                <a:sym typeface="Wingdings" panose="05000000000000000000" pitchFamily="2" charset="2"/>
              </a:rPr>
              <a:t> </a:t>
            </a:r>
            <a:r>
              <a:rPr lang="da-DK" sz="3100" dirty="0" err="1" smtClean="0">
                <a:sym typeface="Wingdings" panose="05000000000000000000" pitchFamily="2" charset="2"/>
              </a:rPr>
              <a:t>each</a:t>
            </a:r>
            <a:r>
              <a:rPr lang="da-DK" sz="3100" dirty="0" smtClean="0">
                <a:sym typeface="Wingdings" panose="05000000000000000000" pitchFamily="2" charset="2"/>
              </a:rPr>
              <a:t>, 2 </a:t>
            </a:r>
            <a:r>
              <a:rPr lang="da-DK" sz="3100" dirty="0" err="1" smtClean="0">
                <a:sym typeface="Wingdings" panose="05000000000000000000" pitchFamily="2" charset="2"/>
              </a:rPr>
              <a:t>updated</a:t>
            </a:r>
            <a:r>
              <a:rPr lang="da-DK" sz="3100" dirty="0" smtClean="0">
                <a:sym typeface="Wingdings" panose="05000000000000000000" pitchFamily="2" charset="2"/>
              </a:rPr>
              <a:t> </a:t>
            </a:r>
            <a:r>
              <a:rPr lang="da-DK" sz="3100" dirty="0" err="1" smtClean="0">
                <a:sym typeface="Wingdings" panose="05000000000000000000" pitchFamily="2" charset="2"/>
              </a:rPr>
              <a:t>every</a:t>
            </a:r>
            <a:r>
              <a:rPr lang="da-DK" sz="3100" dirty="0" smtClean="0">
                <a:sym typeface="Wingdings" panose="05000000000000000000" pitchFamily="2" charset="2"/>
              </a:rPr>
              <a:t> </a:t>
            </a:r>
            <a:r>
              <a:rPr lang="da-DK" sz="3100" dirty="0" err="1" smtClean="0">
                <a:sym typeface="Wingdings" panose="05000000000000000000" pitchFamily="2" charset="2"/>
              </a:rPr>
              <a:t>hour</a:t>
            </a: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30036781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679055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da-DK" dirty="0" err="1"/>
              <a:t>C</a:t>
            </a:r>
            <a:r>
              <a:rPr lang="da-DK" dirty="0" err="1" smtClean="0"/>
              <a:t>irculation</a:t>
            </a:r>
            <a:r>
              <a:rPr lang="da-DK" dirty="0" smtClean="0"/>
              <a:t> model</a:t>
            </a:r>
            <a:br>
              <a:rPr lang="da-DK" dirty="0" smtClean="0"/>
            </a:br>
            <a:r>
              <a:rPr lang="da-DK" dirty="0" smtClean="0"/>
              <a:t>	</a:t>
            </a:r>
            <a:br>
              <a:rPr lang="da-DK" dirty="0" smtClean="0"/>
            </a:br>
            <a:r>
              <a:rPr lang="da-DK" b="1" dirty="0" smtClean="0"/>
              <a:t>HBM</a:t>
            </a:r>
            <a:r>
              <a:rPr lang="da-DK" dirty="0" smtClean="0"/>
              <a:t/>
            </a:r>
            <a:br>
              <a:rPr lang="da-DK" dirty="0" smtClean="0"/>
            </a:br>
            <a:r>
              <a:rPr lang="da-DK" dirty="0" err="1" smtClean="0"/>
              <a:t>Mainly</a:t>
            </a:r>
            <a:r>
              <a:rPr lang="da-DK" dirty="0" smtClean="0"/>
              <a:t> BSH/DMI </a:t>
            </a:r>
            <a:r>
              <a:rPr lang="da-DK" dirty="0" err="1" smtClean="0"/>
              <a:t>effort</a:t>
            </a:r>
            <a:r>
              <a:rPr lang="da-DK" dirty="0" smtClean="0"/>
              <a:t/>
            </a:r>
            <a:br>
              <a:rPr lang="da-DK" dirty="0" smtClean="0"/>
            </a:br>
            <a:r>
              <a:rPr lang="da-DK" dirty="0"/>
              <a:t/>
            </a:r>
            <a:br>
              <a:rPr lang="da-DK" dirty="0"/>
            </a:br>
            <a:r>
              <a:rPr lang="da-DK" dirty="0" err="1" smtClean="0"/>
              <a:t>Very</a:t>
            </a:r>
            <a:r>
              <a:rPr lang="da-DK" dirty="0" smtClean="0"/>
              <a:t> </a:t>
            </a:r>
            <a:r>
              <a:rPr lang="da-DK" dirty="0" err="1" smtClean="0"/>
              <a:t>efficient</a:t>
            </a:r>
            <a:r>
              <a:rPr lang="da-DK" dirty="0"/>
              <a:t> </a:t>
            </a:r>
            <a:r>
              <a:rPr lang="da-DK" dirty="0" smtClean="0"/>
              <a:t>HPC </a:t>
            </a:r>
            <a:r>
              <a:rPr lang="da-DK" dirty="0" err="1" smtClean="0"/>
              <a:t>code</a:t>
            </a:r>
            <a:r>
              <a:rPr lang="da-DK" dirty="0" smtClean="0"/>
              <a:t/>
            </a:r>
            <a:br>
              <a:rPr lang="da-DK" dirty="0" smtClean="0"/>
            </a:br>
            <a:r>
              <a:rPr lang="da-DK" dirty="0" err="1" smtClean="0"/>
              <a:t>Two-way</a:t>
            </a:r>
            <a:r>
              <a:rPr lang="da-DK" dirty="0" smtClean="0"/>
              <a:t> nesting for </a:t>
            </a:r>
            <a:r>
              <a:rPr lang="da-DK" dirty="0" err="1" smtClean="0"/>
              <a:t>connected</a:t>
            </a:r>
            <a:r>
              <a:rPr lang="da-DK" dirty="0" smtClean="0"/>
              <a:t> seas</a:t>
            </a:r>
            <a:br>
              <a:rPr lang="da-DK" dirty="0" smtClean="0"/>
            </a:br>
            <a:r>
              <a:rPr lang="da-DK" dirty="0"/>
              <a:t/>
            </a:r>
            <a:br>
              <a:rPr lang="da-DK" dirty="0"/>
            </a:br>
            <a:r>
              <a:rPr lang="da-DK" dirty="0" smtClean="0"/>
              <a:t>Input: Hirlam+Ehype3</a:t>
            </a:r>
            <a:br>
              <a:rPr lang="da-DK" dirty="0" smtClean="0"/>
            </a:br>
            <a:endParaRPr lang="da-DK" dirty="0"/>
          </a:p>
        </p:txBody>
      </p:sp>
      <p:sp>
        <p:nvSpPr>
          <p:cNvPr id="6" name="Titel 1"/>
          <p:cNvSpPr txBox="1">
            <a:spLocks/>
          </p:cNvSpPr>
          <p:nvPr/>
        </p:nvSpPr>
        <p:spPr>
          <a:xfrm>
            <a:off x="755576" y="3903191"/>
            <a:ext cx="7772400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3254267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ocean.dmi.dk/models/figs/dkss_setup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00336" y="1593304"/>
            <a:ext cx="6096000" cy="457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itel 1"/>
          <p:cNvSpPr>
            <a:spLocks noGrp="1"/>
          </p:cNvSpPr>
          <p:nvPr>
            <p:ph type="ctrTitle"/>
          </p:nvPr>
        </p:nvSpPr>
        <p:spPr>
          <a:xfrm>
            <a:off x="685800" y="260648"/>
            <a:ext cx="7772400" cy="1470025"/>
          </a:xfrm>
        </p:spPr>
        <p:txBody>
          <a:bodyPr>
            <a:normAutofit/>
          </a:bodyPr>
          <a:lstStyle/>
          <a:p>
            <a:r>
              <a:rPr lang="da-DK" dirty="0" smtClean="0"/>
              <a:t>HBM / DKSS storm </a:t>
            </a:r>
            <a:r>
              <a:rPr lang="da-DK" dirty="0" err="1" smtClean="0"/>
              <a:t>surge</a:t>
            </a:r>
            <a:r>
              <a:rPr lang="da-DK" dirty="0" smtClean="0"/>
              <a:t/>
            </a:r>
            <a:br>
              <a:rPr lang="da-DK" dirty="0" smtClean="0"/>
            </a:br>
            <a:r>
              <a:rPr lang="da-DK" sz="2000" dirty="0" smtClean="0"/>
              <a:t>For </a:t>
            </a:r>
            <a:r>
              <a:rPr lang="da-DK" sz="2000" dirty="0" err="1" smtClean="0"/>
              <a:t>Copernicus</a:t>
            </a:r>
            <a:r>
              <a:rPr lang="da-DK" sz="2000" dirty="0" smtClean="0"/>
              <a:t>, the </a:t>
            </a:r>
            <a:r>
              <a:rPr lang="da-DK" sz="2000" dirty="0" err="1" smtClean="0"/>
              <a:t>Baltic</a:t>
            </a:r>
            <a:r>
              <a:rPr lang="da-DK" sz="2000" dirty="0" smtClean="0"/>
              <a:t> is a separate </a:t>
            </a:r>
            <a:r>
              <a:rPr lang="da-DK" sz="2000" dirty="0" err="1" smtClean="0"/>
              <a:t>high</a:t>
            </a:r>
            <a:r>
              <a:rPr lang="da-DK" sz="2000" dirty="0" smtClean="0"/>
              <a:t> resolution </a:t>
            </a:r>
            <a:r>
              <a:rPr lang="da-DK" sz="2000" dirty="0" smtClean="0"/>
              <a:t>domain</a:t>
            </a:r>
            <a:br>
              <a:rPr lang="da-DK" sz="2000" dirty="0" smtClean="0"/>
            </a:br>
            <a:r>
              <a:rPr lang="da-DK" sz="2000" dirty="0" smtClean="0"/>
              <a:t>- and ERGOM is </a:t>
            </a:r>
            <a:r>
              <a:rPr lang="da-DK" sz="2000" dirty="0" err="1" smtClean="0"/>
              <a:t>coupled</a:t>
            </a:r>
            <a:endParaRPr lang="da-DK" sz="2000" dirty="0"/>
          </a:p>
        </p:txBody>
      </p:sp>
    </p:spTree>
    <p:extLst>
      <p:ext uri="{BB962C8B-B14F-4D97-AF65-F5344CB8AC3E}">
        <p14:creationId xmlns:p14="http://schemas.microsoft.com/office/powerpoint/2010/main" val="1296496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Billed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7813" y="1449388"/>
            <a:ext cx="6096000" cy="4572000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363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a-DK" altLang="da-DK" smtClean="0"/>
              <a:t>846 E-hype3 outlets</a:t>
            </a:r>
          </a:p>
        </p:txBody>
      </p:sp>
    </p:spTree>
    <p:extLst>
      <p:ext uri="{BB962C8B-B14F-4D97-AF65-F5344CB8AC3E}">
        <p14:creationId xmlns:p14="http://schemas.microsoft.com/office/powerpoint/2010/main" val="6324753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el 1"/>
          <p:cNvSpPr>
            <a:spLocks noGrp="1"/>
          </p:cNvSpPr>
          <p:nvPr>
            <p:ph type="ctrTitle"/>
          </p:nvPr>
        </p:nvSpPr>
        <p:spPr>
          <a:xfrm>
            <a:off x="685800" y="908050"/>
            <a:ext cx="7772400" cy="4249738"/>
          </a:xfrm>
        </p:spPr>
        <p:txBody>
          <a:bodyPr>
            <a:normAutofit/>
          </a:bodyPr>
          <a:lstStyle/>
          <a:p>
            <a:r>
              <a:rPr lang="da-DK" altLang="da-DK" dirty="0" smtClean="0"/>
              <a:t>5 </a:t>
            </a:r>
            <a:r>
              <a:rPr lang="da-DK" altLang="da-DK" dirty="0" err="1" smtClean="0"/>
              <a:t>day</a:t>
            </a:r>
            <a:r>
              <a:rPr lang="da-DK" altLang="da-DK" dirty="0" smtClean="0"/>
              <a:t> </a:t>
            </a:r>
            <a:r>
              <a:rPr lang="da-DK" altLang="da-DK" dirty="0" err="1" smtClean="0"/>
              <a:t>forecast</a:t>
            </a:r>
            <a:r>
              <a:rPr lang="da-DK" altLang="da-DK" dirty="0" smtClean="0"/>
              <a:t>, 4x / </a:t>
            </a:r>
            <a:r>
              <a:rPr lang="da-DK" altLang="da-DK" dirty="0" err="1" smtClean="0"/>
              <a:t>day</a:t>
            </a:r>
            <a:r>
              <a:rPr lang="da-DK" altLang="da-DK" dirty="0" smtClean="0"/>
              <a:t/>
            </a:r>
            <a:br>
              <a:rPr lang="da-DK" altLang="da-DK" dirty="0" smtClean="0"/>
            </a:br>
            <a:r>
              <a:rPr lang="da-DK" altLang="da-DK" dirty="0" smtClean="0"/>
              <a:t/>
            </a:r>
            <a:br>
              <a:rPr lang="da-DK" altLang="da-DK" dirty="0" smtClean="0"/>
            </a:br>
            <a:r>
              <a:rPr lang="da-DK" altLang="da-DK" dirty="0" err="1" smtClean="0"/>
              <a:t>Production</a:t>
            </a:r>
            <a:r>
              <a:rPr lang="da-DK" altLang="da-DK" dirty="0" smtClean="0"/>
              <a:t> time ~30 min at</a:t>
            </a:r>
            <a:br>
              <a:rPr lang="da-DK" altLang="da-DK" dirty="0" smtClean="0"/>
            </a:br>
            <a:r>
              <a:rPr lang="da-DK" altLang="da-DK" dirty="0" err="1" smtClean="0"/>
              <a:t>DMIs</a:t>
            </a:r>
            <a:r>
              <a:rPr lang="da-DK" altLang="da-DK" dirty="0" smtClean="0"/>
              <a:t> CRAY-XC supercomputer</a:t>
            </a:r>
            <a:br>
              <a:rPr lang="da-DK" altLang="da-DK" dirty="0" smtClean="0"/>
            </a:br>
            <a:r>
              <a:rPr lang="da-DK" altLang="da-DK" dirty="0" smtClean="0"/>
              <a:t/>
            </a:r>
            <a:br>
              <a:rPr lang="da-DK" altLang="da-DK" dirty="0" smtClean="0"/>
            </a:br>
            <a:r>
              <a:rPr lang="da-DK" altLang="da-DK" sz="2800" dirty="0" smtClean="0"/>
              <a:t>cpu </a:t>
            </a:r>
            <a:r>
              <a:rPr lang="da-DK" altLang="da-DK" sz="2800" dirty="0" err="1" smtClean="0"/>
              <a:t>cost</a:t>
            </a:r>
            <a:r>
              <a:rPr lang="da-DK" altLang="da-DK" sz="2800" dirty="0" smtClean="0"/>
              <a:t> ~2.500 €/</a:t>
            </a:r>
            <a:r>
              <a:rPr lang="da-DK" altLang="da-DK" sz="2800" dirty="0" err="1" smtClean="0"/>
              <a:t>year</a:t>
            </a:r>
            <a:endParaRPr lang="da-DK" altLang="da-DK" sz="2800" dirty="0" smtClean="0"/>
          </a:p>
        </p:txBody>
      </p:sp>
    </p:spTree>
    <p:extLst>
      <p:ext uri="{BB962C8B-B14F-4D97-AF65-F5344CB8AC3E}">
        <p14:creationId xmlns:p14="http://schemas.microsoft.com/office/powerpoint/2010/main" val="3552731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Kontortema">
  <a:themeElements>
    <a:clrScheme name="Kont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ont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3009</TotalTime>
  <Words>117</Words>
  <Application>Microsoft Office PowerPoint</Application>
  <PresentationFormat>Skærmshow (4:3)</PresentationFormat>
  <Paragraphs>33</Paragraphs>
  <Slides>25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Diastitler</vt:lpstr>
      </vt:variant>
      <vt:variant>
        <vt:i4>25</vt:i4>
      </vt:variant>
    </vt:vector>
  </HeadingPairs>
  <TitlesOfParts>
    <vt:vector size="26" baseType="lpstr">
      <vt:lpstr>Kontortema</vt:lpstr>
      <vt:lpstr>DMI operational + two storm surges</vt:lpstr>
      <vt:lpstr>Ocean models</vt:lpstr>
      <vt:lpstr>Ult. 2016 - 2017  1/3 of staff lost.  Weather routeing CLOSED Marine ecology CLOSED Commercial activities LIMITED Distant waters CLOSED IT-support LIMITED&amp;FORMALISED</vt:lpstr>
      <vt:lpstr>2017-  Consolidation Refinement of existing systems  New weather model Ensembles  Climate Atlas and -adaptation </vt:lpstr>
      <vt:lpstr>Numerical weather prediction Future ocean model input  Hirlam  Harmonie non-hydrostatic resolution increase for cloudburst prediction ocean model re-calibration?  COMEPS ensembles combined Hir&amp;Har 12 members each, 2 updated every hour</vt:lpstr>
      <vt:lpstr>Circulation model   HBM Mainly BSH/DMI effort  Very efficient HPC code Two-way nesting for connected seas  Input: Hirlam+Ehype3 </vt:lpstr>
      <vt:lpstr>HBM / DKSS storm surge For Copernicus, the Baltic is a separate high resolution domain - and ERGOM is coupled</vt:lpstr>
      <vt:lpstr>846 E-hype3 outlets</vt:lpstr>
      <vt:lpstr>5 day forecast, 4x / day  Production time ~30 min at DMIs CRAY-XC supercomputer  cpu cost ~2.500 €/year</vt:lpstr>
      <vt:lpstr>HBM development  data assimilation using ICES profiles geographical refinements, fjords and narrows possible re-calibration with Harmonie wind ice model  Ensembles. Feasible with half the forecast range. </vt:lpstr>
      <vt:lpstr>The future will see a test of NEMO (NEMO-Nordic?), for strategic purposes</vt:lpstr>
      <vt:lpstr>DMI-WAM Nested cy4.5 set-up 25-5-1 km. Resolution doubled.</vt:lpstr>
      <vt:lpstr>Spurious Ice ↑</vt:lpstr>
      <vt:lpstr> Greenland-Arctic:   pre-operational, wam  cy4.5.4 gaussian grid  5 km coastal, OSISAF ice  Ensemble:  pre-operational, 11 members  5km Hirlam &amp; coarse WAM   Mediterranean, Red Sea, …  CLOSED </vt:lpstr>
      <vt:lpstr> Marine ecology  For Copernicus  In collaboration with BSH.  Interfacing work (I and O)  Drift model  Static.</vt:lpstr>
      <vt:lpstr>Storm surges   Silent Surge, Jan 2017  Ingolf, Oct 2017 </vt:lpstr>
      <vt:lpstr>PowerPoint-præsentation</vt:lpstr>
      <vt:lpstr>PowerPoint-præsentation</vt:lpstr>
      <vt:lpstr>Study: Ingolf Oct 28-29th</vt:lpstr>
      <vt:lpstr>Ingolf in Bremerhaven HW= 4,43m Oct 29th 0515</vt:lpstr>
      <vt:lpstr>Ingolf in Bremerhaven NOOS sea level hindcasts</vt:lpstr>
      <vt:lpstr>Ingolf in Bremerhaven surge = modelled sea level – modelled tide</vt:lpstr>
      <vt:lpstr>Ingolf in Bremerhaven. Predicted HW (met.no, knmi missing)</vt:lpstr>
      <vt:lpstr>Ingolf in Cuxhaven Predicted HW (met.no missing, fixed)</vt:lpstr>
      <vt:lpstr>Ingolf in Bremerhaven and Cuxhaven Observed and modelled HW  Bremerhaven 4.43 hindcast 3.2-4.6m  Cuxhaven 3.98 hindcast 3.0-4.6m  Quality largely unchanged since 36 hours in advance.</vt:lpstr>
    </vt:vector>
  </TitlesOfParts>
  <Company>DMI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DMI operational</dc:title>
  <dc:creator>Jacob Woge Nielsen</dc:creator>
  <cp:lastModifiedBy>Jacob Woge Nielsen</cp:lastModifiedBy>
  <cp:revision>24</cp:revision>
  <dcterms:created xsi:type="dcterms:W3CDTF">2017-11-15T12:19:32Z</dcterms:created>
  <dcterms:modified xsi:type="dcterms:W3CDTF">2017-11-17T14:29:07Z</dcterms:modified>
</cp:coreProperties>
</file>