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72" r:id="rId5"/>
    <p:sldId id="263" r:id="rId6"/>
    <p:sldId id="260" r:id="rId7"/>
    <p:sldId id="259" r:id="rId8"/>
    <p:sldId id="271" r:id="rId9"/>
    <p:sldId id="278" r:id="rId10"/>
    <p:sldId id="273" r:id="rId11"/>
    <p:sldId id="274" r:id="rId12"/>
    <p:sldId id="275" r:id="rId13"/>
    <p:sldId id="279" r:id="rId14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2D2D2"/>
    <a:srgbClr val="DCDCDC"/>
    <a:srgbClr val="C8C8C8"/>
    <a:srgbClr val="FEFEFE"/>
    <a:srgbClr val="FFFFFE"/>
    <a:srgbClr val="B2B2B2"/>
    <a:srgbClr val="A6A698"/>
    <a:srgbClr val="008B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34BC86-26B2-4E97-84BC-86D2BECDFB93}" type="datetime4">
              <a:rPr lang="nl-NL"/>
              <a:pPr/>
              <a:t>20 november 2018</a:t>
            </a:fld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ECE614-CF06-4360-A034-A4F9B9C4995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290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7936C7-6A70-449E-955C-4D17B497A807}" type="datetime4">
              <a:rPr lang="nl-NL"/>
              <a:pPr/>
              <a:t>20 november 2018</a:t>
            </a:fld>
            <a:endParaRPr lang="nl-NL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2684D4-5C03-4A46-9CBF-D8F1FEEB246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373242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quarter" idx="2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18E87-0CAE-4287-929D-B4842452C8B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268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78DCF-9440-4728-B0F5-FDF8D942C7C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58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8C096-3EE4-4BEC-940C-289F65359199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104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D835F-19BB-40F0-A624-FCF442D9343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393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EC3BE-B9AC-4CC1-B14D-FDB303D2EBD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489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18990-E9C6-47B7-89CA-82525F27E0F2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34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DB34A-53C9-4D7D-8EBA-7309284EFFD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07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D0F2F-A621-435F-B4D2-0418B1EB607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68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E9F8B-D355-436C-A5FF-D203EE356B4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679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10FE2-BC66-4C11-B2D2-0546B1B667B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5891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  <a:p>
            <a:pPr lvl="0"/>
            <a:endParaRPr lang="nl-NL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</a:defRPr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</a:defRPr>
            </a:lvl1pPr>
          </a:lstStyle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</a:defRPr>
            </a:lvl1pPr>
          </a:lstStyle>
          <a:p>
            <a:fld id="{DC5A28C5-F21B-4021-BE2C-2B9D4123791C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3" name="Picture 9" descr="D111-00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1600">
              <a:solidFill>
                <a:schemeClr val="bg1"/>
              </a:solidFill>
              <a:ea typeface="MS Gothic" charset="-128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pic>
        <p:nvPicPr>
          <p:cNvPr id="1042" name="Picture 18" descr="woordmerk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2B2B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3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noos.eurogoos.e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oos.eurogoos.eu/" TargetMode="External"/><Relationship Id="rId2" Type="http://schemas.openxmlformats.org/officeDocument/2006/relationships/hyperlink" Target="https://noos.matroos.rws.nl/timeseries/start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EXCHANGE OF WAVE DATA AND FORECASTS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NOOS Annual Meeting 2018</a:t>
            </a:r>
          </a:p>
          <a:p>
            <a:endParaRPr lang="en-US" dirty="0"/>
          </a:p>
          <a:p>
            <a:r>
              <a:rPr lang="en-US" dirty="0" smtClean="0"/>
              <a:t>FCOO, MUMM, DMI, UKMO, BSH, Deltares, </a:t>
            </a:r>
            <a:r>
              <a:rPr lang="en-US" dirty="0" err="1" smtClean="0"/>
              <a:t>Rijkswaterstaat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HE10 (?) Europlatform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10</a:t>
            </a:fld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526337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677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HE10(?) North </a:t>
            </a:r>
            <a:r>
              <a:rPr lang="nl-NL" dirty="0" err="1" smtClean="0"/>
              <a:t>Cormorant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11</a:t>
            </a:fld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452320" cy="3726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18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Hm0 A122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12</a:t>
            </a:fld>
            <a:endParaRPr lang="nl-NL"/>
          </a:p>
        </p:txBody>
      </p:sp>
      <p:pic>
        <p:nvPicPr>
          <p:cNvPr id="4098" name="Picture 2" descr="N:\Projects\11202000\11202248\F. Other information\AnnualMeeting\matroostijdseries\wave_height_A1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541991" cy="427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23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NOOS </a:t>
            </a:r>
            <a:r>
              <a:rPr lang="nl-NL" dirty="0" err="1" smtClean="0"/>
              <a:t>Factsheet</a:t>
            </a:r>
            <a:r>
              <a:rPr lang="nl-NL" dirty="0" smtClean="0"/>
              <a:t> 15 </a:t>
            </a:r>
            <a:r>
              <a:rPr lang="nl-NL" dirty="0" err="1" smtClean="0"/>
              <a:t>Oct</a:t>
            </a:r>
            <a:r>
              <a:rPr lang="nl-NL" dirty="0" smtClean="0"/>
              <a:t> 2018</a:t>
            </a:r>
            <a:endParaRPr lang="nl-NL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7439833"/>
              </p:ext>
            </p:extLst>
          </p:nvPr>
        </p:nvGraphicFramePr>
        <p:xfrm>
          <a:off x="683568" y="1052736"/>
          <a:ext cx="7776863" cy="5303520"/>
        </p:xfrm>
        <a:graphic>
          <a:graphicData uri="http://schemas.openxmlformats.org/drawingml/2006/table">
            <a:tbl>
              <a:tblPr firstRow="1" firstCol="1" bandRow="1"/>
              <a:tblGrid>
                <a:gridCol w="1584176"/>
                <a:gridCol w="6192687"/>
              </a:tblGrid>
              <a:tr h="10118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</a:rPr>
                        <a:t>Project Aims/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/>
                        </a:rPr>
                        <a:t>Terms of reference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Within NOOS, Deltares is responsible for the exchange of wave data. The data of various wave measurements is available via the NOOS-website (</a:t>
                      </a:r>
                      <a:r>
                        <a:rPr lang="en-US" sz="120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hlinkClick r:id="rId2" tooltip="http://noos.eurogoos.eu"/>
                        </a:rPr>
                        <a:t>http://noos.eurogoos.eu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). Since 2017, also wave forecasts are available via this website. The data flow must be kept up to date and if possible additional locations and model sources must be included.</a:t>
                      </a:r>
                      <a:endParaRPr lang="nl-NL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nl-NL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The aim is to make the wave observation data and forecasts available for all NOOS-partners, as part of the NOOS vision. </a:t>
                      </a:r>
                      <a:endParaRPr lang="nl-NL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Lead agency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Lead scientist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Deltares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Caroline Gautier (caroline.gautier@deltares.nl)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89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Participants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• RWS, Marc Philippart </a:t>
                      </a:r>
                      <a:endParaRPr lang="nl-NL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• DMI, Jacob Woge Nielsen </a:t>
                      </a:r>
                      <a:endParaRPr lang="nl-NL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• FCOO, Carsten Hansen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• RBINS, Sebastien Legrand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• UKMO, Andrew Saulter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• BSH, </a:t>
                      </a:r>
                      <a:r>
                        <a:rPr lang="en-US" sz="1200" kern="50" dirty="0" err="1">
                          <a:effectLst/>
                          <a:latin typeface="+mn-lt"/>
                          <a:ea typeface="Basic Roman"/>
                          <a:cs typeface="Basic Roman"/>
                        </a:rPr>
                        <a:t>Thorger</a:t>
                      </a:r>
                      <a:r>
                        <a:rPr lang="en-US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 </a:t>
                      </a:r>
                      <a:r>
                        <a:rPr lang="en-US" sz="1200" kern="50" dirty="0" err="1">
                          <a:effectLst/>
                          <a:latin typeface="+mn-lt"/>
                          <a:ea typeface="Basic Roman"/>
                          <a:cs typeface="Basic Roman"/>
                        </a:rPr>
                        <a:t>Brüning</a:t>
                      </a:r>
                      <a:r>
                        <a:rPr lang="en-US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, </a:t>
                      </a:r>
                      <a:r>
                        <a:rPr lang="en-US" sz="1200" dirty="0">
                          <a:effectLst/>
                          <a:latin typeface="+mn-lt"/>
                          <a:ea typeface="Times New Roman"/>
                        </a:rPr>
                        <a:t>Susanne Tamm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Activities in 2017-2018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>
                          <a:effectLst/>
                          <a:latin typeface="+mn-lt"/>
                          <a:ea typeface="Basic Roman"/>
                          <a:cs typeface="Basic Roman"/>
                        </a:rPr>
                        <a:t>In 2017/2018, the wave forecasts have been added for some 13 locations and three model sources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1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FF"/>
                          </a:solidFill>
                          <a:effectLst/>
                          <a:latin typeface="+mn-lt"/>
                          <a:ea typeface="Times New Roman"/>
                        </a:rPr>
                        <a:t>Planned Activities for 2018-2019</a:t>
                      </a:r>
                      <a:endParaRPr lang="nl-NL" sz="120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strike="sngStrike" kern="5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Include BSH and UKMO forecasts</a:t>
                      </a:r>
                      <a:endParaRPr lang="nl-NL" sz="1200" strike="sngStrike" kern="50" dirty="0" smtClean="0">
                        <a:solidFill>
                          <a:srgbClr val="0000FF"/>
                        </a:solidFill>
                        <a:effectLst/>
                        <a:latin typeface="+mn-lt"/>
                        <a:ea typeface="Basic Roman"/>
                        <a:cs typeface="Basic Roman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strike="sngStrike" kern="5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Include SWAN-DCSM (not only SWAN-ZUNO; the nested RWS model)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1200" kern="5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</a:t>
                      </a: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Check and improve </a:t>
                      </a:r>
                      <a:r>
                        <a:rPr lang="en-GB" sz="1200" kern="50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availability </a:t>
                      </a: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of locations and model sources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Extend number of locations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Check wave frequency domain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Find user friendly way to not only share the plots with model forecasts but also the files with the numeric values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Find co-operation with working group 'validation' 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Basic Roman"/>
                          <a:cs typeface="Basic Roman"/>
                        </a:rPr>
                        <a:t>• In future (beyond 2019?), a BMA (Bayesian Model Averaging) may be applied to make a weighted overall  'best' forecast.</a:t>
                      </a:r>
                      <a:endParaRPr lang="nl-NL" sz="1200" dirty="0">
                        <a:solidFill>
                          <a:srgbClr val="0000FF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  <a:ea typeface="Times New Roman"/>
                        </a:rPr>
                        <a:t>Link to project documents </a:t>
                      </a:r>
                      <a:endParaRPr lang="nl-NL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kern="50" dirty="0">
                          <a:effectLst/>
                          <a:latin typeface="+mn-lt"/>
                          <a:ea typeface="Basic Roman"/>
                          <a:cs typeface="Basic Roman"/>
                        </a:rPr>
                        <a:t>https://noos.bsh.de/download/internal_documents/NOOS-waveforecastexchange_instructions26Sep2017.pdf</a:t>
                      </a:r>
                      <a:endParaRPr lang="nl-NL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56919" marR="56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611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/>
            <a:r>
              <a:rPr lang="en-US" sz="1800" dirty="0" smtClean="0">
                <a:solidFill>
                  <a:srgbClr val="00B0F0"/>
                </a:solidFill>
              </a:rPr>
              <a:t>It </a:t>
            </a:r>
            <a:r>
              <a:rPr lang="en-US" sz="1800" dirty="0">
                <a:solidFill>
                  <a:srgbClr val="00B0F0"/>
                </a:solidFill>
              </a:rPr>
              <a:t>was decided in the Annual Meeting 2015 to extend the </a:t>
            </a:r>
            <a:r>
              <a:rPr lang="en-US" sz="1800" dirty="0" smtClean="0">
                <a:solidFill>
                  <a:srgbClr val="00B0F0"/>
                </a:solidFill>
              </a:rPr>
              <a:t>wave exchange </a:t>
            </a:r>
            <a:r>
              <a:rPr lang="en-US" sz="1800" dirty="0">
                <a:solidFill>
                  <a:srgbClr val="00B0F0"/>
                </a:solidFill>
              </a:rPr>
              <a:t>with forecasts. </a:t>
            </a:r>
            <a:endParaRPr lang="en-US" sz="1800" dirty="0" smtClean="0">
              <a:solidFill>
                <a:srgbClr val="00B0F0"/>
              </a:solidFill>
            </a:endParaRPr>
          </a:p>
          <a:p>
            <a:endParaRPr lang="en-US" sz="1800" dirty="0"/>
          </a:p>
          <a:p>
            <a:r>
              <a:rPr lang="en-US" sz="1200" dirty="0" smtClean="0">
                <a:solidFill>
                  <a:srgbClr val="0070C0"/>
                </a:solidFill>
              </a:rPr>
              <a:t>• </a:t>
            </a:r>
            <a:r>
              <a:rPr lang="en-US" sz="1200" dirty="0">
                <a:solidFill>
                  <a:srgbClr val="0070C0"/>
                </a:solidFill>
              </a:rPr>
              <a:t>2016-Q4: </a:t>
            </a:r>
            <a:r>
              <a:rPr lang="en-US" sz="1200" dirty="0" smtClean="0">
                <a:solidFill>
                  <a:srgbClr val="0070C0"/>
                </a:solidFill>
              </a:rPr>
              <a:t>		Form </a:t>
            </a:r>
            <a:r>
              <a:rPr lang="en-US" sz="1200" dirty="0">
                <a:solidFill>
                  <a:srgbClr val="0070C0"/>
                </a:solidFill>
              </a:rPr>
              <a:t>a working group on wave forecast exchange </a:t>
            </a:r>
            <a:endParaRPr lang="en-US" sz="1200" dirty="0" smtClean="0">
              <a:solidFill>
                <a:srgbClr val="0070C0"/>
              </a:solidFill>
            </a:endParaRPr>
          </a:p>
          <a:p>
            <a:r>
              <a:rPr lang="en-US" sz="1200" dirty="0" smtClean="0">
                <a:solidFill>
                  <a:srgbClr val="0070C0"/>
                </a:solidFill>
              </a:rPr>
              <a:t>• </a:t>
            </a:r>
            <a:r>
              <a:rPr lang="en-US" sz="1200" dirty="0">
                <a:solidFill>
                  <a:srgbClr val="0070C0"/>
                </a:solidFill>
              </a:rPr>
              <a:t>2017-Q1/Q2: </a:t>
            </a:r>
            <a:r>
              <a:rPr lang="en-US" sz="1200" dirty="0" smtClean="0">
                <a:solidFill>
                  <a:srgbClr val="0070C0"/>
                </a:solidFill>
              </a:rPr>
              <a:t>	Ask </a:t>
            </a:r>
            <a:r>
              <a:rPr lang="en-US" sz="1200" dirty="0">
                <a:solidFill>
                  <a:srgbClr val="0070C0"/>
                </a:solidFill>
              </a:rPr>
              <a:t>institutes about their relevant wave models </a:t>
            </a:r>
          </a:p>
          <a:p>
            <a:r>
              <a:rPr lang="en-US" sz="1200" dirty="0">
                <a:solidFill>
                  <a:srgbClr val="0070C0"/>
                </a:solidFill>
              </a:rPr>
              <a:t>• 2017-Q3: </a:t>
            </a:r>
            <a:r>
              <a:rPr lang="en-US" sz="1200" dirty="0" smtClean="0">
                <a:solidFill>
                  <a:srgbClr val="0070C0"/>
                </a:solidFill>
              </a:rPr>
              <a:t>		Define </a:t>
            </a:r>
            <a:r>
              <a:rPr lang="en-US" sz="1200" dirty="0">
                <a:solidFill>
                  <a:srgbClr val="0070C0"/>
                </a:solidFill>
              </a:rPr>
              <a:t>parameters, timing, formats and requirements </a:t>
            </a:r>
          </a:p>
          <a:p>
            <a:r>
              <a:rPr lang="en-US" sz="1200" dirty="0">
                <a:solidFill>
                  <a:srgbClr val="0070C0"/>
                </a:solidFill>
              </a:rPr>
              <a:t>• 2017-Q4: </a:t>
            </a:r>
            <a:r>
              <a:rPr lang="en-US" sz="1200" dirty="0" smtClean="0">
                <a:solidFill>
                  <a:srgbClr val="0070C0"/>
                </a:solidFill>
              </a:rPr>
              <a:t>		Collect </a:t>
            </a:r>
            <a:r>
              <a:rPr lang="en-US" sz="1200" dirty="0">
                <a:solidFill>
                  <a:srgbClr val="0070C0"/>
                </a:solidFill>
              </a:rPr>
              <a:t>wave model forecasts </a:t>
            </a:r>
          </a:p>
          <a:p>
            <a:r>
              <a:rPr lang="en-US" sz="1200" dirty="0">
                <a:solidFill>
                  <a:srgbClr val="0070C0"/>
                </a:solidFill>
              </a:rPr>
              <a:t>• 2018-Q1: </a:t>
            </a:r>
            <a:r>
              <a:rPr lang="en-US" sz="1200" dirty="0" smtClean="0">
                <a:solidFill>
                  <a:srgbClr val="0070C0"/>
                </a:solidFill>
              </a:rPr>
              <a:t>		Exchange </a:t>
            </a:r>
            <a:r>
              <a:rPr lang="en-US" sz="1200" dirty="0">
                <a:solidFill>
                  <a:srgbClr val="0070C0"/>
                </a:solidFill>
              </a:rPr>
              <a:t>wave model forecasts </a:t>
            </a:r>
            <a:endParaRPr lang="en-US" sz="1200" dirty="0" smtClean="0">
              <a:solidFill>
                <a:srgbClr val="0070C0"/>
              </a:solidFill>
            </a:endParaRPr>
          </a:p>
          <a:p>
            <a:r>
              <a:rPr lang="en-US" sz="1800" dirty="0">
                <a:solidFill>
                  <a:srgbClr val="FF0000"/>
                </a:solidFill>
              </a:rPr>
              <a:t>• </a:t>
            </a:r>
            <a:r>
              <a:rPr lang="en-US" sz="1800" dirty="0" smtClean="0">
                <a:solidFill>
                  <a:srgbClr val="FF0000"/>
                </a:solidFill>
              </a:rPr>
              <a:t>2018-Q2/3/4: </a:t>
            </a:r>
            <a:r>
              <a:rPr lang="en-US" sz="1800" dirty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Improve the exchange of wave </a:t>
            </a:r>
            <a:r>
              <a:rPr lang="en-US" sz="1800" dirty="0">
                <a:solidFill>
                  <a:srgbClr val="FF0000"/>
                </a:solidFill>
              </a:rPr>
              <a:t>model forecasts 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rgbClr val="FF0000"/>
                </a:solidFill>
              </a:rPr>
              <a:t>• 2019: </a:t>
            </a:r>
            <a:r>
              <a:rPr lang="en-US" sz="1800" dirty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	Extend (locations, parameters, BMA?)</a:t>
            </a:r>
            <a:endParaRPr lang="en-US" sz="1800" dirty="0">
              <a:solidFill>
                <a:srgbClr val="FF0000"/>
              </a:solidFill>
            </a:endParaRPr>
          </a:p>
          <a:p>
            <a:endParaRPr lang="en-US" sz="1800" dirty="0" smtClean="0">
              <a:solidFill>
                <a:srgbClr val="002060"/>
              </a:solidFill>
            </a:endParaRPr>
          </a:p>
          <a:p>
            <a:r>
              <a:rPr lang="en-US" sz="1400" dirty="0" smtClean="0">
                <a:solidFill>
                  <a:srgbClr val="002060"/>
                </a:solidFill>
              </a:rPr>
              <a:t>Carsten </a:t>
            </a:r>
            <a:r>
              <a:rPr lang="en-US" sz="1400" dirty="0">
                <a:solidFill>
                  <a:srgbClr val="002060"/>
                </a:solidFill>
              </a:rPr>
              <a:t>Hansen, </a:t>
            </a:r>
            <a:r>
              <a:rPr lang="en-US" sz="1400" dirty="0" smtClean="0">
                <a:solidFill>
                  <a:srgbClr val="002060"/>
                </a:solidFill>
              </a:rPr>
              <a:t>		FCOO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rgbClr val="002060"/>
                </a:solidFill>
              </a:rPr>
              <a:t>Sebastien Legrand, </a:t>
            </a:r>
            <a:r>
              <a:rPr lang="en-US" sz="1400" dirty="0" smtClean="0">
                <a:solidFill>
                  <a:srgbClr val="002060"/>
                </a:solidFill>
              </a:rPr>
              <a:t>		RBINS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rgbClr val="002060"/>
                </a:solidFill>
              </a:rPr>
              <a:t>Jacob Nielsen, </a:t>
            </a:r>
            <a:r>
              <a:rPr lang="en-US" sz="1400" dirty="0" smtClean="0">
                <a:solidFill>
                  <a:srgbClr val="002060"/>
                </a:solidFill>
              </a:rPr>
              <a:t>		DMI</a:t>
            </a:r>
            <a:endParaRPr lang="en-US" sz="1400" dirty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rgbClr val="002060"/>
                </a:solidFill>
              </a:rPr>
              <a:t>Andrew Saulter, </a:t>
            </a:r>
            <a:r>
              <a:rPr lang="en-US" sz="1400" dirty="0" smtClean="0">
                <a:solidFill>
                  <a:srgbClr val="002060"/>
                </a:solidFill>
              </a:rPr>
              <a:t>		UKMO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Caroline Gautier,		RWS (/Deltares)</a:t>
            </a:r>
          </a:p>
          <a:p>
            <a:r>
              <a:rPr lang="en-US" sz="1800" dirty="0" err="1">
                <a:solidFill>
                  <a:srgbClr val="FF0000"/>
                </a:solidFill>
              </a:rPr>
              <a:t>Thorger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Brüning</a:t>
            </a:r>
            <a:r>
              <a:rPr lang="en-US" sz="1800" dirty="0">
                <a:solidFill>
                  <a:srgbClr val="FF0000"/>
                </a:solidFill>
              </a:rPr>
              <a:t>,		</a:t>
            </a:r>
            <a:r>
              <a:rPr lang="en-US" sz="1800" dirty="0" smtClean="0">
                <a:solidFill>
                  <a:srgbClr val="FF0000"/>
                </a:solidFill>
              </a:rPr>
              <a:t>BSH/DWD </a:t>
            </a:r>
            <a:r>
              <a:rPr lang="en-US" sz="1800" dirty="0" smtClean="0">
                <a:solidFill>
                  <a:srgbClr val="FF0000"/>
                </a:solidFill>
              </a:rPr>
              <a:t>(new)</a:t>
            </a:r>
            <a:endParaRPr lang="en-US" sz="1800" dirty="0">
              <a:solidFill>
                <a:srgbClr val="FF0000"/>
              </a:solidFill>
            </a:endParaRPr>
          </a:p>
          <a:p>
            <a:endParaRPr lang="en-US" sz="1800" dirty="0">
              <a:solidFill>
                <a:srgbClr val="002060"/>
              </a:solidFill>
            </a:endParaRPr>
          </a:p>
          <a:p>
            <a:endParaRPr lang="en-US"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Institutes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DMI 		WAM </a:t>
            </a:r>
            <a:r>
              <a:rPr lang="en-US" dirty="0">
                <a:solidFill>
                  <a:srgbClr val="0000FF"/>
                </a:solidFill>
              </a:rPr>
              <a:t>cycle 4.5 in DMI implementation (North </a:t>
            </a:r>
            <a:r>
              <a:rPr lang="en-US" dirty="0" smtClean="0">
                <a:solidFill>
                  <a:srgbClr val="0000FF"/>
                </a:solidFill>
              </a:rPr>
              <a:t>Sea-		Baltic Sea model </a:t>
            </a:r>
            <a:r>
              <a:rPr lang="en-US" dirty="0">
                <a:solidFill>
                  <a:srgbClr val="0000FF"/>
                </a:solidFill>
              </a:rPr>
              <a:t>in 6-1 nautical mile resolution)</a:t>
            </a:r>
          </a:p>
          <a:p>
            <a:r>
              <a:rPr lang="nl-NL" dirty="0">
                <a:solidFill>
                  <a:srgbClr val="0000FF"/>
                </a:solidFill>
              </a:rPr>
              <a:t>FCOO </a:t>
            </a:r>
            <a:r>
              <a:rPr lang="nl-NL" dirty="0" smtClean="0">
                <a:solidFill>
                  <a:srgbClr val="0000FF"/>
                </a:solidFill>
              </a:rPr>
              <a:t>		</a:t>
            </a:r>
            <a:r>
              <a:rPr lang="nl-NL" dirty="0" err="1" smtClean="0">
                <a:solidFill>
                  <a:srgbClr val="0000FF"/>
                </a:solidFill>
              </a:rPr>
              <a:t>WaveWatch</a:t>
            </a:r>
            <a:r>
              <a:rPr lang="nl-NL" dirty="0" smtClean="0">
                <a:solidFill>
                  <a:srgbClr val="0000FF"/>
                </a:solidFill>
              </a:rPr>
              <a:t> </a:t>
            </a:r>
            <a:r>
              <a:rPr lang="nl-NL" dirty="0">
                <a:solidFill>
                  <a:srgbClr val="0000FF"/>
                </a:solidFill>
              </a:rPr>
              <a:t>III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RBINS 		HYPAS </a:t>
            </a:r>
            <a:r>
              <a:rPr lang="en-US" dirty="0">
                <a:solidFill>
                  <a:srgbClr val="0000FF"/>
                </a:solidFill>
              </a:rPr>
              <a:t>and </a:t>
            </a:r>
            <a:r>
              <a:rPr lang="en-US" dirty="0" smtClean="0">
                <a:solidFill>
                  <a:srgbClr val="0000FF"/>
                </a:solidFill>
              </a:rPr>
              <a:t>WAM</a:t>
            </a:r>
          </a:p>
          <a:p>
            <a:r>
              <a:rPr lang="en-US" dirty="0">
                <a:solidFill>
                  <a:srgbClr val="0000FF"/>
                </a:solidFill>
              </a:rPr>
              <a:t>UK </a:t>
            </a:r>
            <a:r>
              <a:rPr lang="en-US" dirty="0" err="1">
                <a:solidFill>
                  <a:srgbClr val="0000FF"/>
                </a:solidFill>
              </a:rPr>
              <a:t>MetOffice</a:t>
            </a:r>
            <a:r>
              <a:rPr lang="en-US" dirty="0">
                <a:solidFill>
                  <a:srgbClr val="0000FF"/>
                </a:solidFill>
              </a:rPr>
              <a:t> 	NW European Shelf </a:t>
            </a:r>
            <a:r>
              <a:rPr lang="en-US" dirty="0" err="1">
                <a:solidFill>
                  <a:srgbClr val="0000FF"/>
                </a:solidFill>
              </a:rPr>
              <a:t>WaveWatch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III</a:t>
            </a:r>
          </a:p>
          <a:p>
            <a:r>
              <a:rPr lang="nl-NL" dirty="0" smtClean="0">
                <a:solidFill>
                  <a:srgbClr val="0000FF"/>
                </a:solidFill>
              </a:rPr>
              <a:t>RWS 		SWAN-North Sea</a:t>
            </a:r>
          </a:p>
          <a:p>
            <a:endParaRPr lang="nl-NL" dirty="0" smtClean="0">
              <a:solidFill>
                <a:srgbClr val="FF0000"/>
              </a:solidFill>
            </a:endParaRPr>
          </a:p>
          <a:p>
            <a:r>
              <a:rPr lang="nl-NL" dirty="0" smtClean="0">
                <a:solidFill>
                  <a:srgbClr val="FF0000"/>
                </a:solidFill>
              </a:rPr>
              <a:t>New: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BSH/DWD	</a:t>
            </a:r>
            <a:r>
              <a:rPr lang="en-US" dirty="0">
                <a:solidFill>
                  <a:srgbClr val="FF0000"/>
                </a:solidFill>
              </a:rPr>
              <a:t>WAM cycle 4.5.4 in DWD implementation covering </a:t>
            </a:r>
            <a:r>
              <a:rPr lang="en-US" dirty="0" smtClean="0">
                <a:solidFill>
                  <a:srgbClr val="FF0000"/>
                </a:solidFill>
              </a:rPr>
              <a:t>		European </a:t>
            </a:r>
            <a:r>
              <a:rPr lang="en-US" dirty="0">
                <a:solidFill>
                  <a:srgbClr val="FF0000"/>
                </a:solidFill>
              </a:rPr>
              <a:t>Seas (called EWAM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>
                <a:solidFill>
                  <a:srgbClr val="FF0000"/>
                </a:solidFill>
              </a:rPr>
              <a:t>with a resolution of </a:t>
            </a:r>
            <a:r>
              <a:rPr lang="en-US" dirty="0" smtClean="0">
                <a:solidFill>
                  <a:srgbClr val="FF0000"/>
                </a:solidFill>
              </a:rPr>
              <a:t>		0.05 </a:t>
            </a:r>
            <a:r>
              <a:rPr lang="en-US" dirty="0">
                <a:solidFill>
                  <a:srgbClr val="FF0000"/>
                </a:solidFill>
              </a:rPr>
              <a:t>x 0.1 degree forced by DWD-ICON-EU-Nest </a:t>
            </a:r>
            <a:r>
              <a:rPr lang="en-US" dirty="0" smtClean="0">
                <a:solidFill>
                  <a:srgbClr val="FF0000"/>
                </a:solidFill>
              </a:rPr>
              <a:t>		winds</a:t>
            </a:r>
            <a:r>
              <a:rPr lang="en-US" dirty="0">
                <a:solidFill>
                  <a:srgbClr val="FF0000"/>
                </a:solidFill>
              </a:rPr>
              <a:t>. </a:t>
            </a:r>
            <a:r>
              <a:rPr lang="en-US" dirty="0" smtClean="0">
                <a:solidFill>
                  <a:srgbClr val="FF0000"/>
                </a:solidFill>
              </a:rPr>
              <a:t>2x </a:t>
            </a:r>
            <a:r>
              <a:rPr lang="en-US" dirty="0">
                <a:solidFill>
                  <a:srgbClr val="FF0000"/>
                </a:solidFill>
              </a:rPr>
              <a:t>per day a 78h-forecast is provided</a:t>
            </a:r>
            <a:endParaRPr lang="nl-NL" dirty="0" smtClean="0">
              <a:solidFill>
                <a:srgbClr val="FF0000"/>
              </a:solidFill>
            </a:endParaRPr>
          </a:p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207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Recent updates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>
                <a:solidFill>
                  <a:srgbClr val="0000FF"/>
                </a:solidFill>
              </a:rPr>
              <a:t>Solved</a:t>
            </a:r>
            <a:r>
              <a:rPr lang="nl-NL" dirty="0" smtClean="0">
                <a:solidFill>
                  <a:srgbClr val="0000FF"/>
                </a:solidFill>
              </a:rPr>
              <a:t> in 2018:</a:t>
            </a:r>
          </a:p>
          <a:p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BSH </a:t>
            </a:r>
            <a:r>
              <a:rPr lang="nl-NL" dirty="0" err="1" smtClean="0"/>
              <a:t>and</a:t>
            </a:r>
            <a:r>
              <a:rPr lang="nl-NL" dirty="0" smtClean="0"/>
              <a:t> UKMO have been </a:t>
            </a:r>
            <a:r>
              <a:rPr lang="nl-NL" dirty="0" err="1" smtClean="0"/>
              <a:t>added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err="1" smtClean="0"/>
              <a:t>From</a:t>
            </a:r>
            <a:r>
              <a:rPr lang="nl-NL" dirty="0" smtClean="0"/>
              <a:t> Deltares-Matroos </a:t>
            </a:r>
            <a:r>
              <a:rPr lang="nl-NL" dirty="0" err="1" smtClean="0"/>
              <a:t>to</a:t>
            </a:r>
            <a:r>
              <a:rPr lang="nl-NL" dirty="0" smtClean="0"/>
              <a:t> NOOS-matroos</a:t>
            </a:r>
          </a:p>
          <a:p>
            <a:pPr>
              <a:buFontTx/>
              <a:buChar char="-"/>
            </a:pPr>
            <a:r>
              <a:rPr lang="nl-NL" dirty="0"/>
              <a:t>i</a:t>
            </a:r>
            <a:r>
              <a:rPr lang="nl-NL" dirty="0" smtClean="0"/>
              <a:t>ssues like 	‘0.0’  </a:t>
            </a:r>
            <a:r>
              <a:rPr lang="nl-NL" dirty="0" err="1" smtClean="0"/>
              <a:t>for</a:t>
            </a:r>
            <a:r>
              <a:rPr lang="nl-NL" dirty="0" smtClean="0"/>
              <a:t> dummy </a:t>
            </a:r>
            <a:r>
              <a:rPr lang="nl-NL" dirty="0" err="1" smtClean="0"/>
              <a:t>directions</a:t>
            </a:r>
            <a:r>
              <a:rPr lang="nl-NL" dirty="0" smtClean="0"/>
              <a:t>, </a:t>
            </a:r>
          </a:p>
          <a:p>
            <a:pPr marL="1371600" lvl="3" indent="0">
              <a:buNone/>
            </a:pPr>
            <a:r>
              <a:rPr lang="nl-NL" dirty="0" smtClean="0"/>
              <a:t>	</a:t>
            </a:r>
            <a:r>
              <a:rPr lang="nl-NL" dirty="0" err="1" smtClean="0"/>
              <a:t>slightly</a:t>
            </a:r>
            <a:r>
              <a:rPr lang="nl-NL" dirty="0" smtClean="0"/>
              <a:t> different </a:t>
            </a:r>
            <a:r>
              <a:rPr lang="nl-NL" dirty="0" err="1" smtClean="0"/>
              <a:t>coordinates</a:t>
            </a:r>
            <a:endParaRPr lang="nl-NL" dirty="0" smtClean="0"/>
          </a:p>
          <a:p>
            <a:pPr marL="1371600" lvl="3" indent="0">
              <a:buNone/>
            </a:pPr>
            <a:r>
              <a:rPr lang="nl-NL" dirty="0"/>
              <a:t>	</a:t>
            </a:r>
            <a:r>
              <a:rPr lang="nl-NL" dirty="0" err="1" smtClean="0"/>
              <a:t>slightly</a:t>
            </a:r>
            <a:r>
              <a:rPr lang="nl-NL" dirty="0" smtClean="0"/>
              <a:t> different </a:t>
            </a:r>
            <a:r>
              <a:rPr lang="nl-NL" dirty="0" err="1" smtClean="0"/>
              <a:t>location</a:t>
            </a:r>
            <a:r>
              <a:rPr lang="nl-NL" dirty="0" smtClean="0"/>
              <a:t> </a:t>
            </a:r>
            <a:r>
              <a:rPr lang="nl-NL" dirty="0" err="1" smtClean="0"/>
              <a:t>names</a:t>
            </a:r>
            <a:r>
              <a:rPr lang="nl-NL" dirty="0" smtClean="0"/>
              <a:t> (FINO </a:t>
            </a:r>
            <a:r>
              <a:rPr lang="nl-NL" dirty="0" err="1" smtClean="0"/>
              <a:t>vs</a:t>
            </a:r>
            <a:r>
              <a:rPr lang="nl-NL" dirty="0" smtClean="0"/>
              <a:t> FINO1WR)</a:t>
            </a:r>
          </a:p>
          <a:p>
            <a:pPr marL="1371600" lvl="3" indent="0">
              <a:buNone/>
            </a:pPr>
            <a:r>
              <a:rPr lang="nl-NL" dirty="0"/>
              <a:t>	</a:t>
            </a:r>
            <a:r>
              <a:rPr lang="nl-NL" dirty="0" err="1" smtClean="0"/>
              <a:t>sometimes</a:t>
            </a:r>
            <a:r>
              <a:rPr lang="nl-NL" dirty="0" smtClean="0"/>
              <a:t> Hm0 </a:t>
            </a:r>
            <a:r>
              <a:rPr lang="nl-NL" dirty="0" err="1" smtClean="0"/>
              <a:t>incorrectly</a:t>
            </a:r>
            <a:r>
              <a:rPr lang="nl-NL" dirty="0" smtClean="0"/>
              <a:t> </a:t>
            </a:r>
            <a:r>
              <a:rPr lang="nl-NL" dirty="0" err="1" smtClean="0"/>
              <a:t>computed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Hmax</a:t>
            </a:r>
            <a:endParaRPr lang="nl-NL" dirty="0" smtClean="0"/>
          </a:p>
          <a:p>
            <a:pPr marL="1371600" lvl="3" indent="0">
              <a:buNone/>
            </a:pPr>
            <a:r>
              <a:rPr lang="nl-NL" dirty="0"/>
              <a:t>	</a:t>
            </a:r>
            <a:r>
              <a:rPr lang="nl-NL" dirty="0" err="1" smtClean="0"/>
              <a:t>observations</a:t>
            </a:r>
            <a:r>
              <a:rPr lang="nl-NL" dirty="0" smtClean="0"/>
              <a:t> 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allways</a:t>
            </a:r>
            <a:r>
              <a:rPr lang="nl-NL" dirty="0" smtClean="0"/>
              <a:t> </a:t>
            </a:r>
            <a:r>
              <a:rPr lang="nl-NL" dirty="0" err="1" smtClean="0"/>
              <a:t>available</a:t>
            </a:r>
            <a:endParaRPr lang="nl-NL" dirty="0" smtClean="0"/>
          </a:p>
          <a:p>
            <a:pPr marL="1371600" lvl="3" indent="0">
              <a:buNone/>
            </a:pPr>
            <a:r>
              <a:rPr lang="nl-NL" dirty="0"/>
              <a:t>	</a:t>
            </a:r>
            <a:r>
              <a:rPr lang="nl-NL" dirty="0" smtClean="0"/>
              <a:t>…</a:t>
            </a:r>
          </a:p>
          <a:p>
            <a:pPr marL="1371600" lvl="3" indent="0">
              <a:buNone/>
            </a:pPr>
            <a:r>
              <a:rPr lang="nl-NL" dirty="0" smtClean="0">
                <a:solidFill>
                  <a:srgbClr val="0000FF"/>
                </a:solidFill>
              </a:rPr>
              <a:t>	(</a:t>
            </a:r>
            <a:r>
              <a:rPr lang="nl-NL" dirty="0" err="1" smtClean="0">
                <a:solidFill>
                  <a:srgbClr val="0000FF"/>
                </a:solidFill>
              </a:rPr>
              <a:t>not</a:t>
            </a:r>
            <a:r>
              <a:rPr lang="nl-NL" dirty="0" smtClean="0">
                <a:solidFill>
                  <a:srgbClr val="0000FF"/>
                </a:solidFill>
              </a:rPr>
              <a:t> </a:t>
            </a:r>
            <a:r>
              <a:rPr lang="nl-NL" dirty="0" err="1" smtClean="0">
                <a:solidFill>
                  <a:srgbClr val="0000FF"/>
                </a:solidFill>
              </a:rPr>
              <a:t>all</a:t>
            </a:r>
            <a:r>
              <a:rPr lang="nl-NL" dirty="0" smtClean="0">
                <a:solidFill>
                  <a:srgbClr val="0000FF"/>
                </a:solidFill>
              </a:rPr>
              <a:t> </a:t>
            </a:r>
            <a:r>
              <a:rPr lang="nl-NL" dirty="0" err="1" smtClean="0">
                <a:solidFill>
                  <a:srgbClr val="0000FF"/>
                </a:solidFill>
              </a:rPr>
              <a:t>solved</a:t>
            </a:r>
            <a:r>
              <a:rPr lang="nl-NL" dirty="0" smtClean="0">
                <a:solidFill>
                  <a:srgbClr val="0000FF"/>
                </a:solidFill>
              </a:rPr>
              <a:t> </a:t>
            </a:r>
            <a:r>
              <a:rPr lang="nl-NL" dirty="0" err="1" smtClean="0">
                <a:solidFill>
                  <a:srgbClr val="0000FF"/>
                </a:solidFill>
              </a:rPr>
              <a:t>yet</a:t>
            </a:r>
            <a:r>
              <a:rPr lang="nl-NL" dirty="0" smtClean="0">
                <a:solidFill>
                  <a:srgbClr val="0000FF"/>
                </a:solidFill>
              </a:rPr>
              <a:t>)</a:t>
            </a:r>
          </a:p>
          <a:p>
            <a:pPr marL="1371600" lvl="3" indent="0">
              <a:buNone/>
            </a:pPr>
            <a:r>
              <a:rPr lang="nl-NL" dirty="0" smtClean="0"/>
              <a:t>	</a:t>
            </a:r>
          </a:p>
          <a:p>
            <a:pPr marL="1371600" lvl="3" indent="0">
              <a:buNone/>
            </a:pPr>
            <a:r>
              <a:rPr lang="nl-NL" dirty="0"/>
              <a:t>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47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N:\Projects\11200500\11200596\B. Measurements and calculations\waveforecasts\waveloc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836712"/>
            <a:ext cx="7603232" cy="570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Locations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6235" y="1482725"/>
            <a:ext cx="1874677" cy="4300538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516216" y="1412776"/>
            <a:ext cx="2362919" cy="39604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&gt;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000" kern="0" dirty="0" smtClean="0"/>
              <a:t>	</a:t>
            </a:r>
            <a:r>
              <a:rPr lang="en-US" sz="1600" kern="0" dirty="0" smtClean="0">
                <a:solidFill>
                  <a:srgbClr val="0070C0"/>
                </a:solidFill>
              </a:rPr>
              <a:t>1. North Cormorant</a:t>
            </a:r>
          </a:p>
          <a:p>
            <a:r>
              <a:rPr lang="en-US" sz="1600" kern="0" dirty="0" smtClean="0">
                <a:solidFill>
                  <a:srgbClr val="0070C0"/>
                </a:solidFill>
              </a:rPr>
              <a:t>	2. </a:t>
            </a:r>
            <a:r>
              <a:rPr lang="en-US" sz="1600" kern="0" dirty="0" err="1" smtClean="0">
                <a:solidFill>
                  <a:srgbClr val="0070C0"/>
                </a:solidFill>
              </a:rPr>
              <a:t>Vaderoarna</a:t>
            </a:r>
            <a:r>
              <a:rPr lang="en-US" sz="1600" kern="0" dirty="0" smtClean="0">
                <a:solidFill>
                  <a:srgbClr val="0070C0"/>
                </a:solidFill>
              </a:rPr>
              <a:t> 	</a:t>
            </a:r>
            <a:endParaRPr lang="nl-NL" sz="1600" kern="0" dirty="0" smtClean="0">
              <a:solidFill>
                <a:srgbClr val="0070C0"/>
              </a:solidFill>
            </a:endParaRPr>
          </a:p>
          <a:p>
            <a:r>
              <a:rPr lang="en-US" sz="1600" kern="0" dirty="0" smtClean="0">
                <a:solidFill>
                  <a:srgbClr val="0070C0"/>
                </a:solidFill>
              </a:rPr>
              <a:t>	3. A122 	</a:t>
            </a:r>
          </a:p>
          <a:p>
            <a:r>
              <a:rPr lang="en-US" sz="1600" kern="0" dirty="0" smtClean="0">
                <a:solidFill>
                  <a:srgbClr val="0070C0"/>
                </a:solidFill>
              </a:rPr>
              <a:t>	4. </a:t>
            </a:r>
            <a:r>
              <a:rPr lang="en-US" sz="1600" kern="0" dirty="0" err="1" smtClean="0">
                <a:solidFill>
                  <a:srgbClr val="0070C0"/>
                </a:solidFill>
              </a:rPr>
              <a:t>Nymindegab</a:t>
            </a:r>
            <a:r>
              <a:rPr lang="en-US" sz="1600" kern="0" dirty="0" smtClean="0">
                <a:solidFill>
                  <a:srgbClr val="0070C0"/>
                </a:solidFill>
              </a:rPr>
              <a:t>	</a:t>
            </a:r>
          </a:p>
          <a:p>
            <a:r>
              <a:rPr lang="en-US" sz="1600" kern="0" dirty="0" smtClean="0">
                <a:solidFill>
                  <a:srgbClr val="0070C0"/>
                </a:solidFill>
              </a:rPr>
              <a:t>	5. Fino1WR </a:t>
            </a:r>
          </a:p>
          <a:p>
            <a:r>
              <a:rPr lang="en-US" sz="1600" kern="0" dirty="0" smtClean="0">
                <a:solidFill>
                  <a:srgbClr val="0070C0"/>
                </a:solidFill>
              </a:rPr>
              <a:t>	6. Pl</a:t>
            </a:r>
            <a:r>
              <a:rPr lang="en-GB" sz="1600" kern="0" dirty="0" err="1" smtClean="0">
                <a:solidFill>
                  <a:srgbClr val="0070C0"/>
                </a:solidFill>
              </a:rPr>
              <a:t>atform</a:t>
            </a:r>
            <a:r>
              <a:rPr lang="en-GB" sz="1600" kern="0" dirty="0" smtClean="0">
                <a:solidFill>
                  <a:srgbClr val="0070C0"/>
                </a:solidFill>
              </a:rPr>
              <a:t> K13a</a:t>
            </a:r>
          </a:p>
          <a:p>
            <a:r>
              <a:rPr lang="en-GB" sz="1600" kern="0" dirty="0" smtClean="0">
                <a:solidFill>
                  <a:srgbClr val="0070C0"/>
                </a:solidFill>
              </a:rPr>
              <a:t>	7. </a:t>
            </a:r>
            <a:r>
              <a:rPr lang="en-GB" sz="1600" kern="0" dirty="0" err="1" smtClean="0">
                <a:solidFill>
                  <a:srgbClr val="0070C0"/>
                </a:solidFill>
              </a:rPr>
              <a:t>Europlatform</a:t>
            </a:r>
            <a:r>
              <a:rPr lang="en-GB" sz="1600" kern="0" dirty="0" smtClean="0">
                <a:solidFill>
                  <a:srgbClr val="0070C0"/>
                </a:solidFill>
              </a:rPr>
              <a:t> 	</a:t>
            </a:r>
          </a:p>
          <a:p>
            <a:r>
              <a:rPr lang="en-GB" sz="1600" kern="0" dirty="0" smtClean="0">
                <a:solidFill>
                  <a:srgbClr val="0070C0"/>
                </a:solidFill>
              </a:rPr>
              <a:t>	8. </a:t>
            </a:r>
            <a:r>
              <a:rPr lang="en-GB" sz="1600" kern="0" dirty="0" err="1" smtClean="0">
                <a:solidFill>
                  <a:srgbClr val="0070C0"/>
                </a:solidFill>
              </a:rPr>
              <a:t>Westhinder</a:t>
            </a:r>
            <a:r>
              <a:rPr lang="en-GB" sz="1600" kern="0" dirty="0" smtClean="0">
                <a:solidFill>
                  <a:srgbClr val="0070C0"/>
                </a:solidFill>
              </a:rPr>
              <a:t> 	</a:t>
            </a:r>
          </a:p>
          <a:p>
            <a:r>
              <a:rPr lang="en-GB" sz="1600" kern="0" dirty="0" smtClean="0">
                <a:solidFill>
                  <a:srgbClr val="0070C0"/>
                </a:solidFill>
              </a:rPr>
              <a:t>	9. Cherbourg </a:t>
            </a:r>
          </a:p>
          <a:p>
            <a:r>
              <a:rPr lang="en-GB" sz="1600" kern="0" dirty="0" smtClean="0">
                <a:solidFill>
                  <a:srgbClr val="0070C0"/>
                </a:solidFill>
              </a:rPr>
              <a:t>	10. </a:t>
            </a:r>
            <a:r>
              <a:rPr lang="en-GB" sz="1600" kern="0" dirty="0" err="1" smtClean="0">
                <a:solidFill>
                  <a:srgbClr val="0070C0"/>
                </a:solidFill>
              </a:rPr>
              <a:t>Sleipner</a:t>
            </a:r>
            <a:r>
              <a:rPr lang="en-GB" sz="1600" kern="0" dirty="0" smtClean="0">
                <a:solidFill>
                  <a:srgbClr val="0070C0"/>
                </a:solidFill>
              </a:rPr>
              <a:t>-A </a:t>
            </a:r>
          </a:p>
          <a:p>
            <a:r>
              <a:rPr lang="en-GB" sz="1600" kern="0" dirty="0" smtClean="0">
                <a:solidFill>
                  <a:srgbClr val="0070C0"/>
                </a:solidFill>
              </a:rPr>
              <a:t>	11. buoy_K7</a:t>
            </a:r>
          </a:p>
          <a:p>
            <a:r>
              <a:rPr lang="en-GB" sz="1600" kern="0" dirty="0" smtClean="0">
                <a:solidFill>
                  <a:srgbClr val="0070C0"/>
                </a:solidFill>
              </a:rPr>
              <a:t>	12. buoy_M3 </a:t>
            </a:r>
          </a:p>
          <a:p>
            <a:r>
              <a:rPr lang="en-GB" sz="1600" kern="0" dirty="0" smtClean="0">
                <a:solidFill>
                  <a:srgbClr val="0070C0"/>
                </a:solidFill>
              </a:rPr>
              <a:t>	13. buoy_M5</a:t>
            </a:r>
          </a:p>
          <a:p>
            <a:endParaRPr lang="en-GB" sz="1600" kern="0" dirty="0">
              <a:solidFill>
                <a:srgbClr val="0070C0"/>
              </a:solidFill>
            </a:endParaRPr>
          </a:p>
          <a:p>
            <a:r>
              <a:rPr lang="en-GB" sz="1600" kern="0" dirty="0" smtClean="0">
                <a:solidFill>
                  <a:srgbClr val="0070C0"/>
                </a:solidFill>
              </a:rPr>
              <a:t>	 forecasts available</a:t>
            </a:r>
            <a:endParaRPr lang="nl-NL" sz="1600" kern="0" dirty="0">
              <a:solidFill>
                <a:srgbClr val="0070C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4" name="Flowchart: Connector 3"/>
          <p:cNvSpPr/>
          <p:nvPr/>
        </p:nvSpPr>
        <p:spPr>
          <a:xfrm>
            <a:off x="6588224" y="5517232"/>
            <a:ext cx="216024" cy="216024"/>
          </a:xfrm>
          <a:prstGeom prst="flowChartConnector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350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Wave parameters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0000FF"/>
                </a:solidFill>
              </a:rPr>
              <a:t>- waveheight_hm0</a:t>
            </a:r>
          </a:p>
          <a:p>
            <a:r>
              <a:rPr lang="nl-NL" dirty="0">
                <a:solidFill>
                  <a:srgbClr val="0000FF"/>
                </a:solidFill>
              </a:rPr>
              <a:t>- waveperiod_tm02</a:t>
            </a:r>
          </a:p>
          <a:p>
            <a:r>
              <a:rPr lang="nl-NL" dirty="0">
                <a:solidFill>
                  <a:srgbClr val="0000FF"/>
                </a:solidFill>
              </a:rPr>
              <a:t>- </a:t>
            </a:r>
            <a:r>
              <a:rPr lang="nl-NL" dirty="0" err="1">
                <a:solidFill>
                  <a:srgbClr val="0000FF"/>
                </a:solidFill>
              </a:rPr>
              <a:t>waveperiod_tp</a:t>
            </a:r>
            <a:endParaRPr lang="nl-NL" dirty="0">
              <a:solidFill>
                <a:srgbClr val="0000FF"/>
              </a:solidFill>
            </a:endParaRPr>
          </a:p>
          <a:p>
            <a:r>
              <a:rPr lang="nl-NL" dirty="0">
                <a:solidFill>
                  <a:srgbClr val="0000FF"/>
                </a:solidFill>
              </a:rPr>
              <a:t>- </a:t>
            </a:r>
            <a:r>
              <a:rPr lang="nl-NL" dirty="0" err="1">
                <a:solidFill>
                  <a:srgbClr val="0000FF"/>
                </a:solidFill>
              </a:rPr>
              <a:t>waveperiod_tz</a:t>
            </a:r>
            <a:endParaRPr lang="nl-NL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- swellwaveheight_hm0 </a:t>
            </a:r>
            <a:r>
              <a:rPr lang="en-US" dirty="0" smtClean="0">
                <a:solidFill>
                  <a:srgbClr val="0000FF"/>
                </a:solidFill>
              </a:rPr>
              <a:t>(low </a:t>
            </a:r>
            <a:r>
              <a:rPr lang="en-US" dirty="0">
                <a:solidFill>
                  <a:srgbClr val="0000FF"/>
                </a:solidFill>
              </a:rPr>
              <a:t>frequency </a:t>
            </a:r>
            <a:r>
              <a:rPr lang="en-US" dirty="0" smtClean="0">
                <a:solidFill>
                  <a:srgbClr val="0000FF"/>
                </a:solidFill>
              </a:rPr>
              <a:t>wave </a:t>
            </a:r>
            <a:r>
              <a:rPr lang="en-US" dirty="0">
                <a:solidFill>
                  <a:srgbClr val="0000FF"/>
                </a:solidFill>
              </a:rPr>
              <a:t>height </a:t>
            </a:r>
            <a:r>
              <a:rPr lang="en-US" dirty="0" smtClean="0">
                <a:solidFill>
                  <a:srgbClr val="0000FF"/>
                </a:solidFill>
              </a:rPr>
              <a:t>for </a:t>
            </a:r>
            <a:r>
              <a:rPr lang="nl-NL" dirty="0" smtClean="0">
                <a:solidFill>
                  <a:srgbClr val="0000FF"/>
                </a:solidFill>
              </a:rPr>
              <a:t>0-0.1 </a:t>
            </a:r>
            <a:r>
              <a:rPr lang="nl-NL" dirty="0">
                <a:solidFill>
                  <a:srgbClr val="0000FF"/>
                </a:solidFill>
              </a:rPr>
              <a:t>Hz)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0000FF"/>
                </a:solidFill>
              </a:rPr>
              <a:t>…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 smtClean="0"/>
          </a:p>
          <a:p>
            <a:pPr marL="0" indent="0"/>
            <a:r>
              <a:rPr lang="nl-NL" dirty="0" err="1" smtClean="0"/>
              <a:t>Frequencies</a:t>
            </a:r>
            <a:r>
              <a:rPr lang="nl-NL" dirty="0" smtClean="0"/>
              <a:t>: 0.03 - 0.5 Hz?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512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Format (</a:t>
            </a:r>
            <a:r>
              <a:rPr lang="nl-NL" dirty="0" err="1" smtClean="0"/>
              <a:t>ascii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B0F0"/>
                </a:solidFill>
              </a:rPr>
              <a:t>2017090600.fcoo.tgz</a:t>
            </a:r>
          </a:p>
          <a:p>
            <a:r>
              <a:rPr lang="nl-NL" dirty="0" smtClean="0">
                <a:solidFill>
                  <a:srgbClr val="0070C0"/>
                </a:solidFill>
              </a:rPr>
              <a:t>- 	Fino1WR.waveperiod_tm02_prd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0070C0"/>
                </a:solidFill>
              </a:rPr>
              <a:t>Europlatform.waveheight_hm0_prd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0070C0"/>
                </a:solidFill>
              </a:rPr>
              <a:t>…</a:t>
            </a:r>
          </a:p>
          <a:p>
            <a:endParaRPr lang="nl-NL" dirty="0"/>
          </a:p>
          <a:p>
            <a:r>
              <a:rPr lang="nl-NL" dirty="0" smtClean="0">
                <a:solidFill>
                  <a:srgbClr val="002060"/>
                </a:solidFill>
              </a:rPr>
              <a:t>201605020000 </a:t>
            </a:r>
            <a:r>
              <a:rPr lang="nl-NL" dirty="0">
                <a:solidFill>
                  <a:srgbClr val="002060"/>
                </a:solidFill>
              </a:rPr>
              <a:t>2.5700</a:t>
            </a:r>
          </a:p>
          <a:p>
            <a:r>
              <a:rPr lang="nl-NL" dirty="0">
                <a:solidFill>
                  <a:srgbClr val="002060"/>
                </a:solidFill>
              </a:rPr>
              <a:t>201605020010 2.8000</a:t>
            </a:r>
          </a:p>
          <a:p>
            <a:r>
              <a:rPr lang="nl-NL" dirty="0">
                <a:solidFill>
                  <a:srgbClr val="002060"/>
                </a:solidFill>
              </a:rPr>
              <a:t>201605020020 2.9100</a:t>
            </a:r>
          </a:p>
          <a:p>
            <a:r>
              <a:rPr lang="nl-NL" dirty="0">
                <a:solidFill>
                  <a:srgbClr val="002060"/>
                </a:solidFill>
              </a:rPr>
              <a:t>201605020030 2.9100</a:t>
            </a:r>
          </a:p>
          <a:p>
            <a:r>
              <a:rPr lang="nl-NL" dirty="0">
                <a:solidFill>
                  <a:srgbClr val="002060"/>
                </a:solidFill>
              </a:rPr>
              <a:t>201605020040 2.6500</a:t>
            </a:r>
          </a:p>
          <a:p>
            <a:r>
              <a:rPr lang="nl-NL" dirty="0">
                <a:solidFill>
                  <a:srgbClr val="002060"/>
                </a:solidFill>
              </a:rPr>
              <a:t>201605020050 2.4900</a:t>
            </a:r>
          </a:p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951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Results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See:</a:t>
            </a:r>
          </a:p>
          <a:p>
            <a:endParaRPr lang="nl-NL" dirty="0" smtClean="0"/>
          </a:p>
          <a:p>
            <a:r>
              <a:rPr lang="nl-NL" dirty="0" smtClean="0">
                <a:hlinkClick r:id="rId2"/>
              </a:rPr>
              <a:t>https</a:t>
            </a:r>
            <a:r>
              <a:rPr lang="nl-NL" dirty="0">
                <a:hlinkClick r:id="rId2"/>
              </a:rPr>
              <a:t>://noos.matroos.rws.nl/timeseries/start</a:t>
            </a:r>
            <a:r>
              <a:rPr lang="nl-NL" dirty="0" smtClean="0">
                <a:hlinkClick r:id="rId2"/>
              </a:rPr>
              <a:t>/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>
                <a:hlinkClick r:id="rId3"/>
              </a:rPr>
              <a:t>http</a:t>
            </a:r>
            <a:r>
              <a:rPr lang="nl-NL" dirty="0">
                <a:hlinkClick r:id="rId3"/>
              </a:rPr>
              <a:t>://noos.eurogoos.eu</a:t>
            </a:r>
            <a:r>
              <a:rPr lang="nl-NL" dirty="0" smtClean="0">
                <a:hlinkClick r:id="rId3"/>
              </a:rPr>
              <a:t>/</a:t>
            </a:r>
            <a:endParaRPr lang="nl-NL" dirty="0" smtClean="0"/>
          </a:p>
          <a:p>
            <a:r>
              <a:rPr lang="nl-NL" dirty="0" smtClean="0"/>
              <a:t> </a:t>
            </a:r>
          </a:p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759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Hm0 Europlatform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NOOS Annual Meeting Nov, 2018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C096-3EE4-4BEC-940C-289F65359199}" type="slidenum">
              <a:rPr lang="nl-NL" smtClean="0"/>
              <a:pPr/>
              <a:t>9</a:t>
            </a:fld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7526337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896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tares template 2010">
  <a:themeElements>
    <a:clrScheme name="Deltares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ltares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ltares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Deltares Template</Template>
  <TotalTime>673</TotalTime>
  <Words>450</Words>
  <Application>Microsoft Office PowerPoint</Application>
  <PresentationFormat>On-screen Show (4:3)</PresentationFormat>
  <Paragraphs>150</Paragraphs>
  <Slides>13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Deltares template 2010</vt:lpstr>
      <vt:lpstr>EXCHANGE OF WAVE DATA AND FORECASTS</vt:lpstr>
      <vt:lpstr>Introduction</vt:lpstr>
      <vt:lpstr>Institutes</vt:lpstr>
      <vt:lpstr>Recent updates</vt:lpstr>
      <vt:lpstr>Locations</vt:lpstr>
      <vt:lpstr>Wave parameters</vt:lpstr>
      <vt:lpstr>Format (ascii)</vt:lpstr>
      <vt:lpstr>Results</vt:lpstr>
      <vt:lpstr>Hm0 Europlatform</vt:lpstr>
      <vt:lpstr>HE10 (?) Europlatform</vt:lpstr>
      <vt:lpstr>HE10(?) North Cormorant</vt:lpstr>
      <vt:lpstr>Hm0 A122</vt:lpstr>
      <vt:lpstr>NOOS Factsheet 15 Oct 2018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Gautier</dc:creator>
  <cp:lastModifiedBy>ODN-USERS</cp:lastModifiedBy>
  <cp:revision>48</cp:revision>
  <cp:lastPrinted>2007-11-21T13:24:47Z</cp:lastPrinted>
  <dcterms:created xsi:type="dcterms:W3CDTF">2017-11-15T10:33:35Z</dcterms:created>
  <dcterms:modified xsi:type="dcterms:W3CDTF">2018-11-20T17:15:42Z</dcterms:modified>
</cp:coreProperties>
</file>