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0" r:id="rId2"/>
    <p:sldId id="287" r:id="rId3"/>
    <p:sldId id="288" r:id="rId4"/>
    <p:sldId id="286" r:id="rId5"/>
    <p:sldId id="299" r:id="rId6"/>
    <p:sldId id="284" r:id="rId7"/>
    <p:sldId id="301" r:id="rId8"/>
    <p:sldId id="302" r:id="rId9"/>
    <p:sldId id="305" r:id="rId10"/>
    <p:sldId id="304" r:id="rId11"/>
    <p:sldId id="292" r:id="rId12"/>
    <p:sldId id="300" r:id="rId13"/>
    <p:sldId id="293" r:id="rId14"/>
    <p:sldId id="298" r:id="rId15"/>
    <p:sldId id="285" r:id="rId16"/>
    <p:sldId id="289" r:id="rId17"/>
    <p:sldId id="290" r:id="rId18"/>
    <p:sldId id="283" r:id="rId19"/>
    <p:sldId id="256" r:id="rId20"/>
    <p:sldId id="279" r:id="rId21"/>
    <p:sldId id="280" r:id="rId22"/>
    <p:sldId id="276" r:id="rId23"/>
    <p:sldId id="278" r:id="rId24"/>
    <p:sldId id="277" r:id="rId25"/>
    <p:sldId id="264" r:id="rId26"/>
    <p:sldId id="266" r:id="rId27"/>
    <p:sldId id="267" r:id="rId28"/>
    <p:sldId id="282" r:id="rId29"/>
    <p:sldId id="262" r:id="rId30"/>
    <p:sldId id="263" r:id="rId31"/>
    <p:sldId id="268" r:id="rId32"/>
    <p:sldId id="272" r:id="rId33"/>
    <p:sldId id="306" r:id="rId34"/>
    <p:sldId id="297" r:id="rId35"/>
    <p:sldId id="296" r:id="rId36"/>
    <p:sldId id="295" r:id="rId37"/>
    <p:sldId id="294" r:id="rId38"/>
  </p:sldIdLst>
  <p:sldSz cx="9144000" cy="6858000" type="screen4x3"/>
  <p:notesSz cx="6858000" cy="9144000"/>
  <p:defaultText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77" autoAdjust="0"/>
    <p:restoredTop sz="94643" autoAdjust="0"/>
  </p:normalViewPr>
  <p:slideViewPr>
    <p:cSldViewPr>
      <p:cViewPr varScale="1">
        <p:scale>
          <a:sx n="55" d="100"/>
          <a:sy n="55" d="100"/>
        </p:scale>
        <p:origin x="-492" y="-7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s">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a-DK" smtClean="0"/>
              <a:t>Klik for at redigere i master</a:t>
            </a:r>
            <a:endParaRPr lang="da-DK"/>
          </a:p>
        </p:txBody>
      </p:sp>
      <p:sp>
        <p:nvSpPr>
          <p:cNvPr id="3" name="U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a-DK" smtClean="0"/>
              <a:t>Klik for at redigere i master</a:t>
            </a:r>
            <a:endParaRPr lang="da-DK"/>
          </a:p>
        </p:txBody>
      </p:sp>
      <p:sp>
        <p:nvSpPr>
          <p:cNvPr id="4" name="Pladsholder til dato 3"/>
          <p:cNvSpPr>
            <a:spLocks noGrp="1"/>
          </p:cNvSpPr>
          <p:nvPr>
            <p:ph type="dt" sz="half" idx="10"/>
          </p:nvPr>
        </p:nvSpPr>
        <p:spPr/>
        <p:txBody>
          <a:bodyPr/>
          <a:lstStyle/>
          <a:p>
            <a:fld id="{5E611D84-4275-4782-BE29-C32B92F7AFB4}" type="datetimeFigureOut">
              <a:rPr lang="da-DK" smtClean="0"/>
              <a:t>09-11-2018</a:t>
            </a:fld>
            <a:endParaRPr lang="da-DK"/>
          </a:p>
        </p:txBody>
      </p:sp>
      <p:sp>
        <p:nvSpPr>
          <p:cNvPr id="5" name="Pladsholder til sidefod 4"/>
          <p:cNvSpPr>
            <a:spLocks noGrp="1"/>
          </p:cNvSpPr>
          <p:nvPr>
            <p:ph type="ftr" sz="quarter" idx="11"/>
          </p:nvPr>
        </p:nvSpPr>
        <p:spPr/>
        <p:txBody>
          <a:bodyPr/>
          <a:lstStyle/>
          <a:p>
            <a:endParaRPr lang="da-DK"/>
          </a:p>
        </p:txBody>
      </p:sp>
      <p:sp>
        <p:nvSpPr>
          <p:cNvPr id="6" name="Pladsholder til diasnummer 5"/>
          <p:cNvSpPr>
            <a:spLocks noGrp="1"/>
          </p:cNvSpPr>
          <p:nvPr>
            <p:ph type="sldNum" sz="quarter" idx="12"/>
          </p:nvPr>
        </p:nvSpPr>
        <p:spPr/>
        <p:txBody>
          <a:bodyPr/>
          <a:lstStyle/>
          <a:p>
            <a:fld id="{A190B581-0E38-4CA2-B571-5072E315BCC0}" type="slidenum">
              <a:rPr lang="da-DK" smtClean="0"/>
              <a:t>‹nr.›</a:t>
            </a:fld>
            <a:endParaRPr lang="da-DK"/>
          </a:p>
        </p:txBody>
      </p:sp>
    </p:spTree>
    <p:extLst>
      <p:ext uri="{BB962C8B-B14F-4D97-AF65-F5344CB8AC3E}">
        <p14:creationId xmlns:p14="http://schemas.microsoft.com/office/powerpoint/2010/main" val="25339901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og lodret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mtClean="0"/>
              <a:t>Klik for at redigere i master</a:t>
            </a:r>
            <a:endParaRPr lang="da-DK"/>
          </a:p>
        </p:txBody>
      </p:sp>
      <p:sp>
        <p:nvSpPr>
          <p:cNvPr id="3" name="Pladsholder til lodret titel 2"/>
          <p:cNvSpPr>
            <a:spLocks noGrp="1"/>
          </p:cNvSpPr>
          <p:nvPr>
            <p:ph type="body" orient="vert" idx="1"/>
          </p:nvPr>
        </p:nvSpPr>
        <p:spPr/>
        <p:txBody>
          <a:bodyPr vert="eaVert"/>
          <a:lstStyle/>
          <a:p>
            <a:pPr lvl="0"/>
            <a:r>
              <a:rPr lang="da-DK" smtClean="0"/>
              <a:t>Klik for at redigere i master</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dato 3"/>
          <p:cNvSpPr>
            <a:spLocks noGrp="1"/>
          </p:cNvSpPr>
          <p:nvPr>
            <p:ph type="dt" sz="half" idx="10"/>
          </p:nvPr>
        </p:nvSpPr>
        <p:spPr/>
        <p:txBody>
          <a:bodyPr/>
          <a:lstStyle/>
          <a:p>
            <a:fld id="{5E611D84-4275-4782-BE29-C32B92F7AFB4}" type="datetimeFigureOut">
              <a:rPr lang="da-DK" smtClean="0"/>
              <a:t>09-11-2018</a:t>
            </a:fld>
            <a:endParaRPr lang="da-DK"/>
          </a:p>
        </p:txBody>
      </p:sp>
      <p:sp>
        <p:nvSpPr>
          <p:cNvPr id="5" name="Pladsholder til sidefod 4"/>
          <p:cNvSpPr>
            <a:spLocks noGrp="1"/>
          </p:cNvSpPr>
          <p:nvPr>
            <p:ph type="ftr" sz="quarter" idx="11"/>
          </p:nvPr>
        </p:nvSpPr>
        <p:spPr/>
        <p:txBody>
          <a:bodyPr/>
          <a:lstStyle/>
          <a:p>
            <a:endParaRPr lang="da-DK"/>
          </a:p>
        </p:txBody>
      </p:sp>
      <p:sp>
        <p:nvSpPr>
          <p:cNvPr id="6" name="Pladsholder til diasnummer 5"/>
          <p:cNvSpPr>
            <a:spLocks noGrp="1"/>
          </p:cNvSpPr>
          <p:nvPr>
            <p:ph type="sldNum" sz="quarter" idx="12"/>
          </p:nvPr>
        </p:nvSpPr>
        <p:spPr/>
        <p:txBody>
          <a:bodyPr/>
          <a:lstStyle/>
          <a:p>
            <a:fld id="{A190B581-0E38-4CA2-B571-5072E315BCC0}" type="slidenum">
              <a:rPr lang="da-DK" smtClean="0"/>
              <a:t>‹nr.›</a:t>
            </a:fld>
            <a:endParaRPr lang="da-DK"/>
          </a:p>
        </p:txBody>
      </p:sp>
    </p:spTree>
    <p:extLst>
      <p:ext uri="{BB962C8B-B14F-4D97-AF65-F5344CB8AC3E}">
        <p14:creationId xmlns:p14="http://schemas.microsoft.com/office/powerpoint/2010/main" val="24884316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et titel og tekst">
    <p:spTree>
      <p:nvGrpSpPr>
        <p:cNvPr id="1" name=""/>
        <p:cNvGrpSpPr/>
        <p:nvPr/>
      </p:nvGrpSpPr>
      <p:grpSpPr>
        <a:xfrm>
          <a:off x="0" y="0"/>
          <a:ext cx="0" cy="0"/>
          <a:chOff x="0" y="0"/>
          <a:chExt cx="0" cy="0"/>
        </a:xfrm>
      </p:grpSpPr>
      <p:sp>
        <p:nvSpPr>
          <p:cNvPr id="2" name="Lodret titel 1"/>
          <p:cNvSpPr>
            <a:spLocks noGrp="1"/>
          </p:cNvSpPr>
          <p:nvPr>
            <p:ph type="title" orient="vert"/>
          </p:nvPr>
        </p:nvSpPr>
        <p:spPr>
          <a:xfrm>
            <a:off x="6629400" y="274638"/>
            <a:ext cx="2057400" cy="5851525"/>
          </a:xfrm>
        </p:spPr>
        <p:txBody>
          <a:bodyPr vert="eaVert"/>
          <a:lstStyle/>
          <a:p>
            <a:r>
              <a:rPr lang="da-DK" smtClean="0"/>
              <a:t>Klik for at redigere i master</a:t>
            </a:r>
            <a:endParaRPr lang="da-DK"/>
          </a:p>
        </p:txBody>
      </p:sp>
      <p:sp>
        <p:nvSpPr>
          <p:cNvPr id="3" name="Pladsholder til lodret titel 2"/>
          <p:cNvSpPr>
            <a:spLocks noGrp="1"/>
          </p:cNvSpPr>
          <p:nvPr>
            <p:ph type="body" orient="vert" idx="1"/>
          </p:nvPr>
        </p:nvSpPr>
        <p:spPr>
          <a:xfrm>
            <a:off x="457200" y="274638"/>
            <a:ext cx="6019800" cy="5851525"/>
          </a:xfrm>
        </p:spPr>
        <p:txBody>
          <a:bodyPr vert="eaVert"/>
          <a:lstStyle/>
          <a:p>
            <a:pPr lvl="0"/>
            <a:r>
              <a:rPr lang="da-DK" smtClean="0"/>
              <a:t>Klik for at redigere i master</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dato 3"/>
          <p:cNvSpPr>
            <a:spLocks noGrp="1"/>
          </p:cNvSpPr>
          <p:nvPr>
            <p:ph type="dt" sz="half" idx="10"/>
          </p:nvPr>
        </p:nvSpPr>
        <p:spPr/>
        <p:txBody>
          <a:bodyPr/>
          <a:lstStyle/>
          <a:p>
            <a:fld id="{5E611D84-4275-4782-BE29-C32B92F7AFB4}" type="datetimeFigureOut">
              <a:rPr lang="da-DK" smtClean="0"/>
              <a:t>09-11-2018</a:t>
            </a:fld>
            <a:endParaRPr lang="da-DK"/>
          </a:p>
        </p:txBody>
      </p:sp>
      <p:sp>
        <p:nvSpPr>
          <p:cNvPr id="5" name="Pladsholder til sidefod 4"/>
          <p:cNvSpPr>
            <a:spLocks noGrp="1"/>
          </p:cNvSpPr>
          <p:nvPr>
            <p:ph type="ftr" sz="quarter" idx="11"/>
          </p:nvPr>
        </p:nvSpPr>
        <p:spPr/>
        <p:txBody>
          <a:bodyPr/>
          <a:lstStyle/>
          <a:p>
            <a:endParaRPr lang="da-DK"/>
          </a:p>
        </p:txBody>
      </p:sp>
      <p:sp>
        <p:nvSpPr>
          <p:cNvPr id="6" name="Pladsholder til diasnummer 5"/>
          <p:cNvSpPr>
            <a:spLocks noGrp="1"/>
          </p:cNvSpPr>
          <p:nvPr>
            <p:ph type="sldNum" sz="quarter" idx="12"/>
          </p:nvPr>
        </p:nvSpPr>
        <p:spPr/>
        <p:txBody>
          <a:bodyPr/>
          <a:lstStyle/>
          <a:p>
            <a:fld id="{A190B581-0E38-4CA2-B571-5072E315BCC0}" type="slidenum">
              <a:rPr lang="da-DK" smtClean="0"/>
              <a:t>‹nr.›</a:t>
            </a:fld>
            <a:endParaRPr lang="da-DK"/>
          </a:p>
        </p:txBody>
      </p:sp>
    </p:spTree>
    <p:extLst>
      <p:ext uri="{BB962C8B-B14F-4D97-AF65-F5344CB8AC3E}">
        <p14:creationId xmlns:p14="http://schemas.microsoft.com/office/powerpoint/2010/main" val="24168410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og indholdsobjek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mtClean="0"/>
              <a:t>Klik for at redigere i master</a:t>
            </a:r>
            <a:endParaRPr lang="da-DK"/>
          </a:p>
        </p:txBody>
      </p:sp>
      <p:sp>
        <p:nvSpPr>
          <p:cNvPr id="3" name="Pladsholder til indhold 2"/>
          <p:cNvSpPr>
            <a:spLocks noGrp="1"/>
          </p:cNvSpPr>
          <p:nvPr>
            <p:ph idx="1"/>
          </p:nvPr>
        </p:nvSpPr>
        <p:spPr/>
        <p:txBody>
          <a:bodyPr/>
          <a:lstStyle/>
          <a:p>
            <a:pPr lvl="0"/>
            <a:r>
              <a:rPr lang="da-DK" smtClean="0"/>
              <a:t>Klik for at redigere i master</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dato 3"/>
          <p:cNvSpPr>
            <a:spLocks noGrp="1"/>
          </p:cNvSpPr>
          <p:nvPr>
            <p:ph type="dt" sz="half" idx="10"/>
          </p:nvPr>
        </p:nvSpPr>
        <p:spPr/>
        <p:txBody>
          <a:bodyPr/>
          <a:lstStyle/>
          <a:p>
            <a:fld id="{5E611D84-4275-4782-BE29-C32B92F7AFB4}" type="datetimeFigureOut">
              <a:rPr lang="da-DK" smtClean="0"/>
              <a:t>09-11-2018</a:t>
            </a:fld>
            <a:endParaRPr lang="da-DK"/>
          </a:p>
        </p:txBody>
      </p:sp>
      <p:sp>
        <p:nvSpPr>
          <p:cNvPr id="5" name="Pladsholder til sidefod 4"/>
          <p:cNvSpPr>
            <a:spLocks noGrp="1"/>
          </p:cNvSpPr>
          <p:nvPr>
            <p:ph type="ftr" sz="quarter" idx="11"/>
          </p:nvPr>
        </p:nvSpPr>
        <p:spPr/>
        <p:txBody>
          <a:bodyPr/>
          <a:lstStyle/>
          <a:p>
            <a:endParaRPr lang="da-DK"/>
          </a:p>
        </p:txBody>
      </p:sp>
      <p:sp>
        <p:nvSpPr>
          <p:cNvPr id="6" name="Pladsholder til diasnummer 5"/>
          <p:cNvSpPr>
            <a:spLocks noGrp="1"/>
          </p:cNvSpPr>
          <p:nvPr>
            <p:ph type="sldNum" sz="quarter" idx="12"/>
          </p:nvPr>
        </p:nvSpPr>
        <p:spPr/>
        <p:txBody>
          <a:bodyPr/>
          <a:lstStyle/>
          <a:p>
            <a:fld id="{A190B581-0E38-4CA2-B571-5072E315BCC0}" type="slidenum">
              <a:rPr lang="da-DK" smtClean="0"/>
              <a:t>‹nr.›</a:t>
            </a:fld>
            <a:endParaRPr lang="da-DK"/>
          </a:p>
        </p:txBody>
      </p:sp>
    </p:spTree>
    <p:extLst>
      <p:ext uri="{BB962C8B-B14F-4D97-AF65-F5344CB8AC3E}">
        <p14:creationId xmlns:p14="http://schemas.microsoft.com/office/powerpoint/2010/main" val="2674717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fsnitsoversk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a-DK" smtClean="0"/>
              <a:t>Klik for at redigere i master</a:t>
            </a:r>
            <a:endParaRPr lang="da-DK"/>
          </a:p>
        </p:txBody>
      </p:sp>
      <p:sp>
        <p:nvSpPr>
          <p:cNvPr id="3" name="Pladsholder til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a-DK" smtClean="0"/>
              <a:t>Klik for at redigere i master</a:t>
            </a:r>
          </a:p>
        </p:txBody>
      </p:sp>
      <p:sp>
        <p:nvSpPr>
          <p:cNvPr id="4" name="Pladsholder til dato 3"/>
          <p:cNvSpPr>
            <a:spLocks noGrp="1"/>
          </p:cNvSpPr>
          <p:nvPr>
            <p:ph type="dt" sz="half" idx="10"/>
          </p:nvPr>
        </p:nvSpPr>
        <p:spPr/>
        <p:txBody>
          <a:bodyPr/>
          <a:lstStyle/>
          <a:p>
            <a:fld id="{5E611D84-4275-4782-BE29-C32B92F7AFB4}" type="datetimeFigureOut">
              <a:rPr lang="da-DK" smtClean="0"/>
              <a:t>09-11-2018</a:t>
            </a:fld>
            <a:endParaRPr lang="da-DK"/>
          </a:p>
        </p:txBody>
      </p:sp>
      <p:sp>
        <p:nvSpPr>
          <p:cNvPr id="5" name="Pladsholder til sidefod 4"/>
          <p:cNvSpPr>
            <a:spLocks noGrp="1"/>
          </p:cNvSpPr>
          <p:nvPr>
            <p:ph type="ftr" sz="quarter" idx="11"/>
          </p:nvPr>
        </p:nvSpPr>
        <p:spPr/>
        <p:txBody>
          <a:bodyPr/>
          <a:lstStyle/>
          <a:p>
            <a:endParaRPr lang="da-DK"/>
          </a:p>
        </p:txBody>
      </p:sp>
      <p:sp>
        <p:nvSpPr>
          <p:cNvPr id="6" name="Pladsholder til diasnummer 5"/>
          <p:cNvSpPr>
            <a:spLocks noGrp="1"/>
          </p:cNvSpPr>
          <p:nvPr>
            <p:ph type="sldNum" sz="quarter" idx="12"/>
          </p:nvPr>
        </p:nvSpPr>
        <p:spPr/>
        <p:txBody>
          <a:bodyPr/>
          <a:lstStyle/>
          <a:p>
            <a:fld id="{A190B581-0E38-4CA2-B571-5072E315BCC0}" type="slidenum">
              <a:rPr lang="da-DK" smtClean="0"/>
              <a:t>‹nr.›</a:t>
            </a:fld>
            <a:endParaRPr lang="da-DK"/>
          </a:p>
        </p:txBody>
      </p:sp>
    </p:spTree>
    <p:extLst>
      <p:ext uri="{BB962C8B-B14F-4D97-AF65-F5344CB8AC3E}">
        <p14:creationId xmlns:p14="http://schemas.microsoft.com/office/powerpoint/2010/main" val="36148258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dholdsobjekter">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mtClean="0"/>
              <a:t>Klik for at redigere i master</a:t>
            </a:r>
            <a:endParaRPr lang="da-DK"/>
          </a:p>
        </p:txBody>
      </p:sp>
      <p:sp>
        <p:nvSpPr>
          <p:cNvPr id="3" name="Pladsholder til indhol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a-DK" smtClean="0"/>
              <a:t>Klik for at redigere i master</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indhol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a-DK" smtClean="0"/>
              <a:t>Klik for at redigere i master</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5" name="Pladsholder til dato 4"/>
          <p:cNvSpPr>
            <a:spLocks noGrp="1"/>
          </p:cNvSpPr>
          <p:nvPr>
            <p:ph type="dt" sz="half" idx="10"/>
          </p:nvPr>
        </p:nvSpPr>
        <p:spPr/>
        <p:txBody>
          <a:bodyPr/>
          <a:lstStyle/>
          <a:p>
            <a:fld id="{5E611D84-4275-4782-BE29-C32B92F7AFB4}" type="datetimeFigureOut">
              <a:rPr lang="da-DK" smtClean="0"/>
              <a:t>09-11-2018</a:t>
            </a:fld>
            <a:endParaRPr lang="da-DK"/>
          </a:p>
        </p:txBody>
      </p:sp>
      <p:sp>
        <p:nvSpPr>
          <p:cNvPr id="6" name="Pladsholder til sidefod 5"/>
          <p:cNvSpPr>
            <a:spLocks noGrp="1"/>
          </p:cNvSpPr>
          <p:nvPr>
            <p:ph type="ftr" sz="quarter" idx="11"/>
          </p:nvPr>
        </p:nvSpPr>
        <p:spPr/>
        <p:txBody>
          <a:bodyPr/>
          <a:lstStyle/>
          <a:p>
            <a:endParaRPr lang="da-DK"/>
          </a:p>
        </p:txBody>
      </p:sp>
      <p:sp>
        <p:nvSpPr>
          <p:cNvPr id="7" name="Pladsholder til diasnummer 6"/>
          <p:cNvSpPr>
            <a:spLocks noGrp="1"/>
          </p:cNvSpPr>
          <p:nvPr>
            <p:ph type="sldNum" sz="quarter" idx="12"/>
          </p:nvPr>
        </p:nvSpPr>
        <p:spPr/>
        <p:txBody>
          <a:bodyPr/>
          <a:lstStyle/>
          <a:p>
            <a:fld id="{A190B581-0E38-4CA2-B571-5072E315BCC0}" type="slidenum">
              <a:rPr lang="da-DK" smtClean="0"/>
              <a:t>‹nr.›</a:t>
            </a:fld>
            <a:endParaRPr lang="da-DK"/>
          </a:p>
        </p:txBody>
      </p:sp>
    </p:spTree>
    <p:extLst>
      <p:ext uri="{BB962C8B-B14F-4D97-AF65-F5344CB8AC3E}">
        <p14:creationId xmlns:p14="http://schemas.microsoft.com/office/powerpoint/2010/main" val="168057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a-DK" smtClean="0"/>
              <a:t>Klik for at redigere i master</a:t>
            </a:r>
            <a:endParaRPr lang="da-DK"/>
          </a:p>
        </p:txBody>
      </p:sp>
      <p:sp>
        <p:nvSpPr>
          <p:cNvPr id="3" name="Pladsholder til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smtClean="0"/>
              <a:t>Klik for at redigere i master</a:t>
            </a:r>
          </a:p>
        </p:txBody>
      </p:sp>
      <p:sp>
        <p:nvSpPr>
          <p:cNvPr id="4" name="Pladsholder til indhol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a-DK" smtClean="0"/>
              <a:t>Klik for at redigere i master</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5" name="Pladsholder til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smtClean="0"/>
              <a:t>Klik for at redigere i master</a:t>
            </a:r>
          </a:p>
        </p:txBody>
      </p:sp>
      <p:sp>
        <p:nvSpPr>
          <p:cNvPr id="6" name="Pladsholder til indhol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a-DK" smtClean="0"/>
              <a:t>Klik for at redigere i master</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7" name="Pladsholder til dato 6"/>
          <p:cNvSpPr>
            <a:spLocks noGrp="1"/>
          </p:cNvSpPr>
          <p:nvPr>
            <p:ph type="dt" sz="half" idx="10"/>
          </p:nvPr>
        </p:nvSpPr>
        <p:spPr/>
        <p:txBody>
          <a:bodyPr/>
          <a:lstStyle/>
          <a:p>
            <a:fld id="{5E611D84-4275-4782-BE29-C32B92F7AFB4}" type="datetimeFigureOut">
              <a:rPr lang="da-DK" smtClean="0"/>
              <a:t>09-11-2018</a:t>
            </a:fld>
            <a:endParaRPr lang="da-DK"/>
          </a:p>
        </p:txBody>
      </p:sp>
      <p:sp>
        <p:nvSpPr>
          <p:cNvPr id="8" name="Pladsholder til sidefod 7"/>
          <p:cNvSpPr>
            <a:spLocks noGrp="1"/>
          </p:cNvSpPr>
          <p:nvPr>
            <p:ph type="ftr" sz="quarter" idx="11"/>
          </p:nvPr>
        </p:nvSpPr>
        <p:spPr/>
        <p:txBody>
          <a:bodyPr/>
          <a:lstStyle/>
          <a:p>
            <a:endParaRPr lang="da-DK"/>
          </a:p>
        </p:txBody>
      </p:sp>
      <p:sp>
        <p:nvSpPr>
          <p:cNvPr id="9" name="Pladsholder til diasnummer 8"/>
          <p:cNvSpPr>
            <a:spLocks noGrp="1"/>
          </p:cNvSpPr>
          <p:nvPr>
            <p:ph type="sldNum" sz="quarter" idx="12"/>
          </p:nvPr>
        </p:nvSpPr>
        <p:spPr/>
        <p:txBody>
          <a:bodyPr/>
          <a:lstStyle/>
          <a:p>
            <a:fld id="{A190B581-0E38-4CA2-B571-5072E315BCC0}" type="slidenum">
              <a:rPr lang="da-DK" smtClean="0"/>
              <a:t>‹nr.›</a:t>
            </a:fld>
            <a:endParaRPr lang="da-DK"/>
          </a:p>
        </p:txBody>
      </p:sp>
    </p:spTree>
    <p:extLst>
      <p:ext uri="{BB962C8B-B14F-4D97-AF65-F5344CB8AC3E}">
        <p14:creationId xmlns:p14="http://schemas.microsoft.com/office/powerpoint/2010/main" val="39769093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Ku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mtClean="0"/>
              <a:t>Klik for at redigere i master</a:t>
            </a:r>
            <a:endParaRPr lang="da-DK"/>
          </a:p>
        </p:txBody>
      </p:sp>
      <p:sp>
        <p:nvSpPr>
          <p:cNvPr id="3" name="Pladsholder til dato 2"/>
          <p:cNvSpPr>
            <a:spLocks noGrp="1"/>
          </p:cNvSpPr>
          <p:nvPr>
            <p:ph type="dt" sz="half" idx="10"/>
          </p:nvPr>
        </p:nvSpPr>
        <p:spPr/>
        <p:txBody>
          <a:bodyPr/>
          <a:lstStyle/>
          <a:p>
            <a:fld id="{5E611D84-4275-4782-BE29-C32B92F7AFB4}" type="datetimeFigureOut">
              <a:rPr lang="da-DK" smtClean="0"/>
              <a:t>09-11-2018</a:t>
            </a:fld>
            <a:endParaRPr lang="da-DK"/>
          </a:p>
        </p:txBody>
      </p:sp>
      <p:sp>
        <p:nvSpPr>
          <p:cNvPr id="4" name="Pladsholder til sidefod 3"/>
          <p:cNvSpPr>
            <a:spLocks noGrp="1"/>
          </p:cNvSpPr>
          <p:nvPr>
            <p:ph type="ftr" sz="quarter" idx="11"/>
          </p:nvPr>
        </p:nvSpPr>
        <p:spPr/>
        <p:txBody>
          <a:bodyPr/>
          <a:lstStyle/>
          <a:p>
            <a:endParaRPr lang="da-DK"/>
          </a:p>
        </p:txBody>
      </p:sp>
      <p:sp>
        <p:nvSpPr>
          <p:cNvPr id="5" name="Pladsholder til diasnummer 4"/>
          <p:cNvSpPr>
            <a:spLocks noGrp="1"/>
          </p:cNvSpPr>
          <p:nvPr>
            <p:ph type="sldNum" sz="quarter" idx="12"/>
          </p:nvPr>
        </p:nvSpPr>
        <p:spPr/>
        <p:txBody>
          <a:bodyPr/>
          <a:lstStyle/>
          <a:p>
            <a:fld id="{A190B581-0E38-4CA2-B571-5072E315BCC0}" type="slidenum">
              <a:rPr lang="da-DK" smtClean="0"/>
              <a:t>‹nr.›</a:t>
            </a:fld>
            <a:endParaRPr lang="da-DK"/>
          </a:p>
        </p:txBody>
      </p:sp>
    </p:spTree>
    <p:extLst>
      <p:ext uri="{BB962C8B-B14F-4D97-AF65-F5344CB8AC3E}">
        <p14:creationId xmlns:p14="http://schemas.microsoft.com/office/powerpoint/2010/main" val="10166604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Pladsholder til dato 1"/>
          <p:cNvSpPr>
            <a:spLocks noGrp="1"/>
          </p:cNvSpPr>
          <p:nvPr>
            <p:ph type="dt" sz="half" idx="10"/>
          </p:nvPr>
        </p:nvSpPr>
        <p:spPr/>
        <p:txBody>
          <a:bodyPr/>
          <a:lstStyle/>
          <a:p>
            <a:fld id="{5E611D84-4275-4782-BE29-C32B92F7AFB4}" type="datetimeFigureOut">
              <a:rPr lang="da-DK" smtClean="0"/>
              <a:t>09-11-2018</a:t>
            </a:fld>
            <a:endParaRPr lang="da-DK"/>
          </a:p>
        </p:txBody>
      </p:sp>
      <p:sp>
        <p:nvSpPr>
          <p:cNvPr id="3" name="Pladsholder til sidefod 2"/>
          <p:cNvSpPr>
            <a:spLocks noGrp="1"/>
          </p:cNvSpPr>
          <p:nvPr>
            <p:ph type="ftr" sz="quarter" idx="11"/>
          </p:nvPr>
        </p:nvSpPr>
        <p:spPr/>
        <p:txBody>
          <a:bodyPr/>
          <a:lstStyle/>
          <a:p>
            <a:endParaRPr lang="da-DK"/>
          </a:p>
        </p:txBody>
      </p:sp>
      <p:sp>
        <p:nvSpPr>
          <p:cNvPr id="4" name="Pladsholder til diasnummer 3"/>
          <p:cNvSpPr>
            <a:spLocks noGrp="1"/>
          </p:cNvSpPr>
          <p:nvPr>
            <p:ph type="sldNum" sz="quarter" idx="12"/>
          </p:nvPr>
        </p:nvSpPr>
        <p:spPr/>
        <p:txBody>
          <a:bodyPr/>
          <a:lstStyle/>
          <a:p>
            <a:fld id="{A190B581-0E38-4CA2-B571-5072E315BCC0}" type="slidenum">
              <a:rPr lang="da-DK" smtClean="0"/>
              <a:t>‹nr.›</a:t>
            </a:fld>
            <a:endParaRPr lang="da-DK"/>
          </a:p>
        </p:txBody>
      </p:sp>
    </p:spTree>
    <p:extLst>
      <p:ext uri="{BB962C8B-B14F-4D97-AF65-F5344CB8AC3E}">
        <p14:creationId xmlns:p14="http://schemas.microsoft.com/office/powerpoint/2010/main" val="34158394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dhold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a-DK" smtClean="0"/>
              <a:t>Klik for at redigere i master</a:t>
            </a:r>
            <a:endParaRPr lang="da-DK"/>
          </a:p>
        </p:txBody>
      </p:sp>
      <p:sp>
        <p:nvSpPr>
          <p:cNvPr id="3" name="Pladsholder til indhol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a-DK" smtClean="0"/>
              <a:t>Klik for at redigere i master</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a-DK" smtClean="0"/>
              <a:t>Klik for at redigere i master</a:t>
            </a:r>
          </a:p>
        </p:txBody>
      </p:sp>
      <p:sp>
        <p:nvSpPr>
          <p:cNvPr id="5" name="Pladsholder til dato 4"/>
          <p:cNvSpPr>
            <a:spLocks noGrp="1"/>
          </p:cNvSpPr>
          <p:nvPr>
            <p:ph type="dt" sz="half" idx="10"/>
          </p:nvPr>
        </p:nvSpPr>
        <p:spPr/>
        <p:txBody>
          <a:bodyPr/>
          <a:lstStyle/>
          <a:p>
            <a:fld id="{5E611D84-4275-4782-BE29-C32B92F7AFB4}" type="datetimeFigureOut">
              <a:rPr lang="da-DK" smtClean="0"/>
              <a:t>09-11-2018</a:t>
            </a:fld>
            <a:endParaRPr lang="da-DK"/>
          </a:p>
        </p:txBody>
      </p:sp>
      <p:sp>
        <p:nvSpPr>
          <p:cNvPr id="6" name="Pladsholder til sidefod 5"/>
          <p:cNvSpPr>
            <a:spLocks noGrp="1"/>
          </p:cNvSpPr>
          <p:nvPr>
            <p:ph type="ftr" sz="quarter" idx="11"/>
          </p:nvPr>
        </p:nvSpPr>
        <p:spPr/>
        <p:txBody>
          <a:bodyPr/>
          <a:lstStyle/>
          <a:p>
            <a:endParaRPr lang="da-DK"/>
          </a:p>
        </p:txBody>
      </p:sp>
      <p:sp>
        <p:nvSpPr>
          <p:cNvPr id="7" name="Pladsholder til diasnummer 6"/>
          <p:cNvSpPr>
            <a:spLocks noGrp="1"/>
          </p:cNvSpPr>
          <p:nvPr>
            <p:ph type="sldNum" sz="quarter" idx="12"/>
          </p:nvPr>
        </p:nvSpPr>
        <p:spPr/>
        <p:txBody>
          <a:bodyPr/>
          <a:lstStyle/>
          <a:p>
            <a:fld id="{A190B581-0E38-4CA2-B571-5072E315BCC0}" type="slidenum">
              <a:rPr lang="da-DK" smtClean="0"/>
              <a:t>‹nr.›</a:t>
            </a:fld>
            <a:endParaRPr lang="da-DK"/>
          </a:p>
        </p:txBody>
      </p:sp>
    </p:spTree>
    <p:extLst>
      <p:ext uri="{BB962C8B-B14F-4D97-AF65-F5344CB8AC3E}">
        <p14:creationId xmlns:p14="http://schemas.microsoft.com/office/powerpoint/2010/main" val="32428444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lede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a-DK" smtClean="0"/>
              <a:t>Klik for at redigere i master</a:t>
            </a:r>
            <a:endParaRPr lang="da-DK"/>
          </a:p>
        </p:txBody>
      </p:sp>
      <p:sp>
        <p:nvSpPr>
          <p:cNvPr id="3" name="Pladsholder til billed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a-DK"/>
          </a:p>
        </p:txBody>
      </p:sp>
      <p:sp>
        <p:nvSpPr>
          <p:cNvPr id="4" name="Pladsholder til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a-DK" smtClean="0"/>
              <a:t>Klik for at redigere i master</a:t>
            </a:r>
          </a:p>
        </p:txBody>
      </p:sp>
      <p:sp>
        <p:nvSpPr>
          <p:cNvPr id="5" name="Pladsholder til dato 4"/>
          <p:cNvSpPr>
            <a:spLocks noGrp="1"/>
          </p:cNvSpPr>
          <p:nvPr>
            <p:ph type="dt" sz="half" idx="10"/>
          </p:nvPr>
        </p:nvSpPr>
        <p:spPr/>
        <p:txBody>
          <a:bodyPr/>
          <a:lstStyle/>
          <a:p>
            <a:fld id="{5E611D84-4275-4782-BE29-C32B92F7AFB4}" type="datetimeFigureOut">
              <a:rPr lang="da-DK" smtClean="0"/>
              <a:t>09-11-2018</a:t>
            </a:fld>
            <a:endParaRPr lang="da-DK"/>
          </a:p>
        </p:txBody>
      </p:sp>
      <p:sp>
        <p:nvSpPr>
          <p:cNvPr id="6" name="Pladsholder til sidefod 5"/>
          <p:cNvSpPr>
            <a:spLocks noGrp="1"/>
          </p:cNvSpPr>
          <p:nvPr>
            <p:ph type="ftr" sz="quarter" idx="11"/>
          </p:nvPr>
        </p:nvSpPr>
        <p:spPr/>
        <p:txBody>
          <a:bodyPr/>
          <a:lstStyle/>
          <a:p>
            <a:endParaRPr lang="da-DK"/>
          </a:p>
        </p:txBody>
      </p:sp>
      <p:sp>
        <p:nvSpPr>
          <p:cNvPr id="7" name="Pladsholder til diasnummer 6"/>
          <p:cNvSpPr>
            <a:spLocks noGrp="1"/>
          </p:cNvSpPr>
          <p:nvPr>
            <p:ph type="sldNum" sz="quarter" idx="12"/>
          </p:nvPr>
        </p:nvSpPr>
        <p:spPr/>
        <p:txBody>
          <a:bodyPr/>
          <a:lstStyle/>
          <a:p>
            <a:fld id="{A190B581-0E38-4CA2-B571-5072E315BCC0}" type="slidenum">
              <a:rPr lang="da-DK" smtClean="0"/>
              <a:t>‹nr.›</a:t>
            </a:fld>
            <a:endParaRPr lang="da-DK"/>
          </a:p>
        </p:txBody>
      </p:sp>
    </p:spTree>
    <p:extLst>
      <p:ext uri="{BB962C8B-B14F-4D97-AF65-F5344CB8AC3E}">
        <p14:creationId xmlns:p14="http://schemas.microsoft.com/office/powerpoint/2010/main" val="31407771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dsholder til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a-DK" smtClean="0"/>
              <a:t>Klik for at redigere i master</a:t>
            </a:r>
            <a:endParaRPr lang="da-DK"/>
          </a:p>
        </p:txBody>
      </p:sp>
      <p:sp>
        <p:nvSpPr>
          <p:cNvPr id="3" name="Pladsholder til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a-DK" smtClean="0"/>
              <a:t>Klik for at redigere i master</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dato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611D84-4275-4782-BE29-C32B92F7AFB4}" type="datetimeFigureOut">
              <a:rPr lang="da-DK" smtClean="0"/>
              <a:t>09-11-2018</a:t>
            </a:fld>
            <a:endParaRPr lang="da-DK"/>
          </a:p>
        </p:txBody>
      </p:sp>
      <p:sp>
        <p:nvSpPr>
          <p:cNvPr id="5" name="Pladsholder til sidefod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a-DK"/>
          </a:p>
        </p:txBody>
      </p:sp>
      <p:sp>
        <p:nvSpPr>
          <p:cNvPr id="6" name="Pladsholder til dias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90B581-0E38-4CA2-B571-5072E315BCC0}" type="slidenum">
              <a:rPr lang="da-DK" smtClean="0"/>
              <a:t>‹nr.›</a:t>
            </a:fld>
            <a:endParaRPr lang="da-DK"/>
          </a:p>
        </p:txBody>
      </p:sp>
    </p:spTree>
    <p:extLst>
      <p:ext uri="{BB962C8B-B14F-4D97-AF65-F5344CB8AC3E}">
        <p14:creationId xmlns:p14="http://schemas.microsoft.com/office/powerpoint/2010/main" val="23511568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hyperlink" Target="https://www.smhi.se/en/services/open-data/hype-data-delivery-services-1.104448" TargetMode="Externa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hyperlink" Target="https://pegelonline.wsv.de/"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hyperlink" Target="http://noos.eurogoos.eu/observations/river-discharge-obs/"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hypeweb.smhi.se/europehype/time-series/download" TargetMode="External"/><Relationship Id="rId2" Type="http://schemas.openxmlformats.org/officeDocument/2006/relationships/hyperlink" Target="http://hypeweb.smhi.se/" TargetMode="External"/><Relationship Id="rId1" Type="http://schemas.openxmlformats.org/officeDocument/2006/relationships/slideLayout" Target="../slideLayouts/slideLayout1.xml"/><Relationship Id="rId4" Type="http://schemas.openxmlformats.org/officeDocument/2006/relationships/hyperlink" Target="http://hypeweb.smhi.se/explore/historical/time-series/europe/"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79512" y="2463031"/>
            <a:ext cx="8820472" cy="1470025"/>
          </a:xfrm>
        </p:spPr>
        <p:txBody>
          <a:bodyPr>
            <a:normAutofit fontScale="90000"/>
          </a:bodyPr>
          <a:lstStyle/>
          <a:p>
            <a:pPr algn="l"/>
            <a:r>
              <a:rPr lang="da-DK" dirty="0" smtClean="0"/>
              <a:t>River </a:t>
            </a:r>
            <a:r>
              <a:rPr lang="da-DK" dirty="0" smtClean="0"/>
              <a:t>Project </a:t>
            </a:r>
            <a:r>
              <a:rPr lang="da-DK" dirty="0" err="1" smtClean="0"/>
              <a:t>Aims</a:t>
            </a:r>
            <a:r>
              <a:rPr lang="da-DK" dirty="0"/>
              <a:t> </a:t>
            </a:r>
            <a:r>
              <a:rPr lang="da-DK" dirty="0" smtClean="0"/>
              <a:t>(Bruce, 2014)</a:t>
            </a:r>
            <a:r>
              <a:rPr lang="da-DK" dirty="0" smtClean="0"/>
              <a:t/>
            </a:r>
            <a:br>
              <a:rPr lang="da-DK" dirty="0" smtClean="0"/>
            </a:br>
            <a:r>
              <a:rPr lang="da-DK" dirty="0"/>
              <a:t/>
            </a:r>
            <a:br>
              <a:rPr lang="da-DK" dirty="0"/>
            </a:br>
            <a:r>
              <a:rPr lang="da-DK" sz="3100" dirty="0" smtClean="0"/>
              <a:t>1. Make real-time observations of river </a:t>
            </a:r>
            <a:r>
              <a:rPr lang="da-DK" sz="3100" dirty="0" err="1" smtClean="0"/>
              <a:t>fluxes</a:t>
            </a:r>
            <a:r>
              <a:rPr lang="da-DK" sz="3100" dirty="0" smtClean="0"/>
              <a:t> </a:t>
            </a:r>
            <a:r>
              <a:rPr lang="da-DK" sz="3100" dirty="0" err="1" smtClean="0"/>
              <a:t>available</a:t>
            </a:r>
            <a:r>
              <a:rPr lang="da-DK" sz="3100" dirty="0" smtClean="0"/>
              <a:t> to partners</a:t>
            </a:r>
            <a:r>
              <a:rPr lang="da-DK" sz="3100" i="1" dirty="0" smtClean="0"/>
              <a:t/>
            </a:r>
            <a:br>
              <a:rPr lang="da-DK" sz="3100" i="1" dirty="0" smtClean="0"/>
            </a:br>
            <a:r>
              <a:rPr lang="da-DK" sz="3100" dirty="0" smtClean="0"/>
              <a:t/>
            </a:r>
            <a:br>
              <a:rPr lang="da-DK" sz="3100" dirty="0" smtClean="0"/>
            </a:br>
            <a:r>
              <a:rPr lang="da-DK" sz="3100" dirty="0" smtClean="0"/>
              <a:t>2. Make </a:t>
            </a:r>
            <a:r>
              <a:rPr lang="da-DK" sz="3100" dirty="0" err="1" smtClean="0"/>
              <a:t>high</a:t>
            </a:r>
            <a:r>
              <a:rPr lang="da-DK" sz="3100" dirty="0" smtClean="0"/>
              <a:t> </a:t>
            </a:r>
            <a:r>
              <a:rPr lang="da-DK" sz="3100" dirty="0" err="1" smtClean="0"/>
              <a:t>quality</a:t>
            </a:r>
            <a:r>
              <a:rPr lang="da-DK" sz="3100" dirty="0" smtClean="0"/>
              <a:t> </a:t>
            </a:r>
            <a:r>
              <a:rPr lang="da-DK" sz="3100" dirty="0" err="1" smtClean="0"/>
              <a:t>historical</a:t>
            </a:r>
            <a:r>
              <a:rPr lang="da-DK" sz="3100" dirty="0" smtClean="0"/>
              <a:t> data sets of </a:t>
            </a:r>
            <a:r>
              <a:rPr lang="da-DK" sz="3100" dirty="0" err="1" smtClean="0"/>
              <a:t>observed</a:t>
            </a:r>
            <a:r>
              <a:rPr lang="da-DK" sz="3100" dirty="0" smtClean="0"/>
              <a:t> </a:t>
            </a:r>
            <a:r>
              <a:rPr lang="da-DK" sz="3100" dirty="0" err="1" smtClean="0"/>
              <a:t>fluxes</a:t>
            </a:r>
            <a:r>
              <a:rPr lang="da-DK" sz="3100" dirty="0" smtClean="0"/>
              <a:t> and </a:t>
            </a:r>
            <a:r>
              <a:rPr lang="da-DK" sz="3100" dirty="0" err="1" smtClean="0"/>
              <a:t>loads</a:t>
            </a:r>
            <a:r>
              <a:rPr lang="da-DK" sz="3100" dirty="0" smtClean="0"/>
              <a:t> </a:t>
            </a:r>
            <a:r>
              <a:rPr lang="da-DK" sz="3100" dirty="0" err="1" smtClean="0"/>
              <a:t>available</a:t>
            </a:r>
            <a:r>
              <a:rPr lang="da-DK" sz="3100" dirty="0" smtClean="0"/>
              <a:t> to partners for hindcast studies</a:t>
            </a:r>
            <a:br>
              <a:rPr lang="da-DK" sz="3100" dirty="0" smtClean="0"/>
            </a:br>
            <a:r>
              <a:rPr lang="da-DK" sz="3100" dirty="0" smtClean="0"/>
              <a:t/>
            </a:r>
            <a:br>
              <a:rPr lang="da-DK" sz="3100" dirty="0" smtClean="0"/>
            </a:br>
            <a:r>
              <a:rPr lang="da-DK" sz="3100" dirty="0" smtClean="0"/>
              <a:t>3. </a:t>
            </a:r>
            <a:r>
              <a:rPr lang="da-DK" sz="3100" dirty="0" err="1" smtClean="0"/>
              <a:t>Assess</a:t>
            </a:r>
            <a:r>
              <a:rPr lang="da-DK" sz="3100" dirty="0" smtClean="0"/>
              <a:t> the </a:t>
            </a:r>
            <a:r>
              <a:rPr lang="da-DK" sz="3100" dirty="0" err="1" smtClean="0"/>
              <a:t>availability</a:t>
            </a:r>
            <a:r>
              <a:rPr lang="da-DK" sz="3100" dirty="0" smtClean="0"/>
              <a:t> and </a:t>
            </a:r>
            <a:r>
              <a:rPr lang="da-DK" sz="3100" dirty="0" err="1" smtClean="0"/>
              <a:t>applicability</a:t>
            </a:r>
            <a:r>
              <a:rPr lang="da-DK" sz="3100" dirty="0" smtClean="0"/>
              <a:t> of </a:t>
            </a:r>
            <a:r>
              <a:rPr lang="da-DK" sz="3100" dirty="0" err="1" smtClean="0"/>
              <a:t>prognostic</a:t>
            </a:r>
            <a:r>
              <a:rPr lang="da-DK" sz="3100" dirty="0" smtClean="0"/>
              <a:t> river run-</a:t>
            </a:r>
            <a:r>
              <a:rPr lang="da-DK" sz="3100" dirty="0" err="1" smtClean="0"/>
              <a:t>off</a:t>
            </a:r>
            <a:r>
              <a:rPr lang="da-DK" sz="3100" dirty="0" smtClean="0"/>
              <a:t> data and </a:t>
            </a:r>
            <a:r>
              <a:rPr lang="da-DK" sz="3100" dirty="0" err="1" smtClean="0"/>
              <a:t>make</a:t>
            </a:r>
            <a:r>
              <a:rPr lang="da-DK" sz="3100" dirty="0" smtClean="0"/>
              <a:t> </a:t>
            </a:r>
            <a:r>
              <a:rPr lang="da-DK" sz="3100" dirty="0" err="1" smtClean="0"/>
              <a:t>recommendations</a:t>
            </a:r>
            <a:r>
              <a:rPr lang="da-DK" sz="3100" dirty="0" smtClean="0"/>
              <a:t> for </a:t>
            </a:r>
            <a:r>
              <a:rPr lang="da-DK" sz="3100" dirty="0" err="1" smtClean="0"/>
              <a:t>further</a:t>
            </a:r>
            <a:r>
              <a:rPr lang="da-DK" sz="3100" dirty="0" smtClean="0"/>
              <a:t> </a:t>
            </a:r>
            <a:r>
              <a:rPr lang="da-DK" sz="3100" dirty="0" err="1" smtClean="0"/>
              <a:t>efforts</a:t>
            </a:r>
            <a:r>
              <a:rPr lang="da-DK" sz="3100" dirty="0" smtClean="0"/>
              <a:t/>
            </a:r>
            <a:br>
              <a:rPr lang="da-DK" sz="3100" dirty="0" smtClean="0"/>
            </a:br>
            <a:r>
              <a:rPr lang="da-DK" sz="3100" dirty="0" smtClean="0"/>
              <a:t/>
            </a:r>
            <a:br>
              <a:rPr lang="da-DK" sz="3100" dirty="0" smtClean="0"/>
            </a:br>
            <a:r>
              <a:rPr lang="da-DK" sz="3100" dirty="0" smtClean="0"/>
              <a:t>4. </a:t>
            </a:r>
            <a:r>
              <a:rPr lang="da-DK" sz="3100" dirty="0" err="1" smtClean="0"/>
              <a:t>Develop</a:t>
            </a:r>
            <a:r>
              <a:rPr lang="da-DK" sz="3100" dirty="0" smtClean="0"/>
              <a:t> </a:t>
            </a:r>
            <a:r>
              <a:rPr lang="da-DK" sz="3100" dirty="0" err="1" smtClean="0"/>
              <a:t>best</a:t>
            </a:r>
            <a:r>
              <a:rPr lang="da-DK" sz="3100" dirty="0" smtClean="0"/>
              <a:t> </a:t>
            </a:r>
            <a:r>
              <a:rPr lang="da-DK" sz="3100" dirty="0" err="1" smtClean="0"/>
              <a:t>practices</a:t>
            </a:r>
            <a:r>
              <a:rPr lang="da-DK" sz="3100" dirty="0" smtClean="0"/>
              <a:t> for </a:t>
            </a:r>
            <a:r>
              <a:rPr lang="da-DK" sz="3100" dirty="0" err="1" smtClean="0"/>
              <a:t>applying</a:t>
            </a:r>
            <a:r>
              <a:rPr lang="da-DK" sz="3100" dirty="0" smtClean="0"/>
              <a:t> river run-</a:t>
            </a:r>
            <a:r>
              <a:rPr lang="da-DK" sz="3100" dirty="0" err="1" smtClean="0"/>
              <a:t>off</a:t>
            </a:r>
            <a:r>
              <a:rPr lang="da-DK" sz="3100" dirty="0" smtClean="0"/>
              <a:t> data in </a:t>
            </a:r>
            <a:r>
              <a:rPr lang="da-DK" sz="3100" dirty="0" err="1" smtClean="0"/>
              <a:t>coastal</a:t>
            </a:r>
            <a:r>
              <a:rPr lang="da-DK" sz="3100" dirty="0" smtClean="0"/>
              <a:t> ocean </a:t>
            </a:r>
            <a:r>
              <a:rPr lang="da-DK" sz="3100" dirty="0" err="1" smtClean="0"/>
              <a:t>forecasting</a:t>
            </a:r>
            <a:endParaRPr lang="da-DK" sz="3100" dirty="0"/>
          </a:p>
        </p:txBody>
      </p:sp>
    </p:spTree>
    <p:extLst>
      <p:ext uri="{BB962C8B-B14F-4D97-AF65-F5344CB8AC3E}">
        <p14:creationId xmlns:p14="http://schemas.microsoft.com/office/powerpoint/2010/main" val="40287334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967087"/>
            <a:ext cx="7772400" cy="1470025"/>
          </a:xfrm>
        </p:spPr>
        <p:txBody>
          <a:bodyPr>
            <a:normAutofit fontScale="90000"/>
          </a:bodyPr>
          <a:lstStyle/>
          <a:p>
            <a:pPr algn="l"/>
            <a:r>
              <a:rPr lang="da-DK" dirty="0" smtClean="0"/>
              <a:t>E-hype3 data</a:t>
            </a:r>
            <a:r>
              <a:rPr lang="da-DK" dirty="0"/>
              <a:t> </a:t>
            </a:r>
            <a:r>
              <a:rPr lang="da-DK" dirty="0" smtClean="0"/>
              <a:t>– </a:t>
            </a:r>
            <a:r>
              <a:rPr lang="da-DK" dirty="0" err="1" smtClean="0"/>
              <a:t>processed</a:t>
            </a:r>
            <a:r>
              <a:rPr lang="da-DK" dirty="0" smtClean="0"/>
              <a:t> at DMI</a:t>
            </a:r>
            <a:r>
              <a:rPr lang="da-DK" dirty="0"/>
              <a:t/>
            </a:r>
            <a:br>
              <a:rPr lang="da-DK" dirty="0"/>
            </a:br>
            <a:r>
              <a:rPr lang="da-DK" dirty="0" smtClean="0"/>
              <a:t/>
            </a:r>
            <a:br>
              <a:rPr lang="da-DK" dirty="0" smtClean="0"/>
            </a:br>
            <a:r>
              <a:rPr lang="da-DK" sz="3100" dirty="0" smtClean="0"/>
              <a:t>Not </a:t>
            </a:r>
            <a:r>
              <a:rPr lang="da-DK" sz="3100" dirty="0" err="1" smtClean="0"/>
              <a:t>latest</a:t>
            </a:r>
            <a:r>
              <a:rPr lang="da-DK" sz="3100" dirty="0" smtClean="0"/>
              <a:t> e-hype3 version.</a:t>
            </a:r>
            <a:br>
              <a:rPr lang="da-DK" sz="3100" dirty="0" smtClean="0"/>
            </a:br>
            <a:r>
              <a:rPr lang="da-DK" sz="3100" dirty="0" smtClean="0"/>
              <a:t/>
            </a:r>
            <a:br>
              <a:rPr lang="da-DK" sz="3100" dirty="0" smtClean="0"/>
            </a:br>
            <a:r>
              <a:rPr lang="da-DK" sz="3100" dirty="0" smtClean="0"/>
              <a:t>Run-</a:t>
            </a:r>
            <a:r>
              <a:rPr lang="da-DK" sz="3100" dirty="0" err="1" smtClean="0"/>
              <a:t>off</a:t>
            </a:r>
            <a:r>
              <a:rPr lang="da-DK" sz="3100" dirty="0" smtClean="0"/>
              <a:t>, 30 </a:t>
            </a:r>
            <a:r>
              <a:rPr lang="da-DK" sz="3100" dirty="0" err="1" smtClean="0"/>
              <a:t>years</a:t>
            </a:r>
            <a:r>
              <a:rPr lang="da-DK" sz="3100" dirty="0" smtClean="0"/>
              <a:t>, 1981-2010</a:t>
            </a:r>
            <a:br>
              <a:rPr lang="da-DK" sz="3100" dirty="0" smtClean="0"/>
            </a:br>
            <a:r>
              <a:rPr lang="da-DK" sz="3100" dirty="0" err="1" smtClean="0"/>
              <a:t>Nutrient</a:t>
            </a:r>
            <a:r>
              <a:rPr lang="da-DK" sz="3100" dirty="0" smtClean="0"/>
              <a:t> </a:t>
            </a:r>
            <a:r>
              <a:rPr lang="da-DK" sz="3100" dirty="0" err="1" smtClean="0"/>
              <a:t>loads</a:t>
            </a:r>
            <a:r>
              <a:rPr lang="da-DK" sz="3100" dirty="0" smtClean="0"/>
              <a:t>, 11 </a:t>
            </a:r>
            <a:r>
              <a:rPr lang="da-DK" sz="3100" dirty="0" err="1" smtClean="0"/>
              <a:t>years</a:t>
            </a:r>
            <a:r>
              <a:rPr lang="da-DK" sz="3100" dirty="0" smtClean="0"/>
              <a:t>, 2000-2010</a:t>
            </a:r>
            <a:r>
              <a:rPr lang="da-DK" sz="3100" dirty="0"/>
              <a:t/>
            </a:r>
            <a:br>
              <a:rPr lang="da-DK" sz="3100" dirty="0"/>
            </a:br>
            <a:r>
              <a:rPr lang="da-DK" sz="3100" dirty="0" smtClean="0"/>
              <a:t>	</a:t>
            </a:r>
            <a:r>
              <a:rPr lang="da-DK" sz="3100" dirty="0" err="1" smtClean="0"/>
              <a:t>Annual</a:t>
            </a:r>
            <a:r>
              <a:rPr lang="da-DK" sz="3100" dirty="0" smtClean="0"/>
              <a:t> </a:t>
            </a:r>
            <a:r>
              <a:rPr lang="da-DK" sz="3100" dirty="0" err="1" smtClean="0"/>
              <a:t>climatology</a:t>
            </a:r>
            <a:r>
              <a:rPr lang="da-DK" sz="3100" dirty="0" smtClean="0"/>
              <a:t/>
            </a:r>
            <a:br>
              <a:rPr lang="da-DK" sz="3100" dirty="0" smtClean="0"/>
            </a:br>
            <a:r>
              <a:rPr lang="da-DK" sz="3100" dirty="0" smtClean="0"/>
              <a:t>	Calendar </a:t>
            </a:r>
            <a:r>
              <a:rPr lang="da-DK" sz="3100" dirty="0" err="1" smtClean="0"/>
              <a:t>day</a:t>
            </a:r>
            <a:r>
              <a:rPr lang="da-DK" sz="3100" dirty="0" smtClean="0"/>
              <a:t> </a:t>
            </a:r>
            <a:r>
              <a:rPr lang="da-DK" sz="3100" dirty="0" err="1" smtClean="0"/>
              <a:t>climatology</a:t>
            </a:r>
            <a:r>
              <a:rPr lang="da-DK" sz="3100" dirty="0"/>
              <a:t/>
            </a:r>
            <a:br>
              <a:rPr lang="da-DK" sz="3100" dirty="0"/>
            </a:br>
            <a:r>
              <a:rPr lang="da-DK" sz="3100" dirty="0" smtClean="0"/>
              <a:t>Water </a:t>
            </a:r>
            <a:r>
              <a:rPr lang="da-DK" sz="3100" dirty="0" err="1" smtClean="0"/>
              <a:t>temp</a:t>
            </a:r>
            <a:r>
              <a:rPr lang="da-DK" sz="3100" dirty="0" smtClean="0"/>
              <a:t>: </a:t>
            </a:r>
            <a:r>
              <a:rPr lang="da-DK" sz="3100" dirty="0" err="1" smtClean="0"/>
              <a:t>unusable</a:t>
            </a:r>
            <a:r>
              <a:rPr lang="da-DK" sz="3100" dirty="0" smtClean="0"/>
              <a:t>.</a:t>
            </a:r>
            <a:r>
              <a:rPr lang="da-DK" sz="3100" dirty="0"/>
              <a:t/>
            </a:r>
            <a:br>
              <a:rPr lang="da-DK" sz="3100" dirty="0"/>
            </a:br>
            <a:r>
              <a:rPr lang="da-DK" sz="3100" dirty="0" smtClean="0"/>
              <a:t/>
            </a:r>
            <a:br>
              <a:rPr lang="da-DK" sz="3100" dirty="0" smtClean="0"/>
            </a:br>
            <a:r>
              <a:rPr lang="da-DK" sz="3100" dirty="0" smtClean="0"/>
              <a:t>I </a:t>
            </a:r>
            <a:r>
              <a:rPr lang="da-DK" sz="3100" dirty="0" err="1" smtClean="0"/>
              <a:t>think</a:t>
            </a:r>
            <a:r>
              <a:rPr lang="da-DK" sz="3100" dirty="0" smtClean="0"/>
              <a:t> </a:t>
            </a:r>
            <a:r>
              <a:rPr lang="da-DK" sz="3100" dirty="0" err="1" smtClean="0"/>
              <a:t>we</a:t>
            </a:r>
            <a:r>
              <a:rPr lang="da-DK" sz="3100" dirty="0" smtClean="0"/>
              <a:t> </a:t>
            </a:r>
            <a:r>
              <a:rPr lang="da-DK" sz="3100" dirty="0" err="1" smtClean="0"/>
              <a:t>can</a:t>
            </a:r>
            <a:r>
              <a:rPr lang="da-DK" sz="3100" dirty="0" smtClean="0"/>
              <a:t> </a:t>
            </a:r>
            <a:r>
              <a:rPr lang="da-DK" sz="3100" dirty="0" err="1" smtClean="0"/>
              <a:t>hand</a:t>
            </a:r>
            <a:r>
              <a:rPr lang="da-DK" sz="3100" dirty="0" smtClean="0"/>
              <a:t> </a:t>
            </a:r>
            <a:r>
              <a:rPr lang="da-DK" sz="3100" dirty="0" err="1" smtClean="0"/>
              <a:t>this</a:t>
            </a:r>
            <a:r>
              <a:rPr lang="da-DK" sz="3100" dirty="0" smtClean="0"/>
              <a:t> out.</a:t>
            </a:r>
            <a:br>
              <a:rPr lang="da-DK" sz="3100" dirty="0" smtClean="0"/>
            </a:br>
            <a:r>
              <a:rPr lang="da-DK" sz="3100" dirty="0"/>
              <a:t/>
            </a:r>
            <a:br>
              <a:rPr lang="da-DK" sz="3100" dirty="0"/>
            </a:br>
            <a:endParaRPr lang="da-DK" sz="3100" dirty="0"/>
          </a:p>
        </p:txBody>
      </p:sp>
    </p:spTree>
    <p:extLst>
      <p:ext uri="{BB962C8B-B14F-4D97-AF65-F5344CB8AC3E}">
        <p14:creationId xmlns:p14="http://schemas.microsoft.com/office/powerpoint/2010/main" val="13547874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679055"/>
            <a:ext cx="7772400" cy="1470025"/>
          </a:xfrm>
        </p:spPr>
        <p:txBody>
          <a:bodyPr>
            <a:normAutofit fontScale="90000"/>
          </a:bodyPr>
          <a:lstStyle/>
          <a:p>
            <a:pPr algn="l"/>
            <a:r>
              <a:rPr lang="da-DK" dirty="0" smtClean="0"/>
              <a:t>E-hype3 data</a:t>
            </a:r>
            <a:r>
              <a:rPr lang="da-DK" dirty="0"/>
              <a:t> </a:t>
            </a:r>
            <a:r>
              <a:rPr lang="da-DK" dirty="0" smtClean="0"/>
              <a:t>– SMHI </a:t>
            </a:r>
            <a:r>
              <a:rPr lang="da-DK" dirty="0" err="1" smtClean="0"/>
              <a:t>pricing</a:t>
            </a:r>
            <a:r>
              <a:rPr lang="da-DK" dirty="0" smtClean="0"/>
              <a:t/>
            </a:r>
            <a:br>
              <a:rPr lang="da-DK" dirty="0" smtClean="0"/>
            </a:br>
            <a:r>
              <a:rPr lang="da-DK" dirty="0" smtClean="0"/>
              <a:t/>
            </a:r>
            <a:br>
              <a:rPr lang="da-DK" dirty="0" smtClean="0"/>
            </a:br>
            <a:r>
              <a:rPr lang="da-DK" sz="3100" dirty="0" smtClean="0"/>
              <a:t>30 </a:t>
            </a:r>
            <a:r>
              <a:rPr lang="da-DK" sz="3100" dirty="0" err="1" smtClean="0"/>
              <a:t>years</a:t>
            </a:r>
            <a:r>
              <a:rPr lang="da-DK" sz="3100" dirty="0" smtClean="0"/>
              <a:t> of </a:t>
            </a:r>
            <a:r>
              <a:rPr lang="da-DK" sz="3100" dirty="0" err="1" smtClean="0"/>
              <a:t>history</a:t>
            </a:r>
            <a:r>
              <a:rPr lang="da-DK" sz="3100" dirty="0" smtClean="0"/>
              <a:t>, v3.0, 1981-2010</a:t>
            </a:r>
            <a:br>
              <a:rPr lang="da-DK" sz="3100" dirty="0" smtClean="0"/>
            </a:br>
            <a:r>
              <a:rPr lang="da-DK" sz="3100" dirty="0"/>
              <a:t>	</a:t>
            </a:r>
            <a:r>
              <a:rPr lang="da-DK" sz="3100" dirty="0" err="1" smtClean="0"/>
              <a:t>free</a:t>
            </a:r>
            <a:r>
              <a:rPr lang="da-DK" sz="3100" dirty="0" smtClean="0"/>
              <a:t>, but not </a:t>
            </a:r>
            <a:r>
              <a:rPr lang="da-DK" sz="3100" dirty="0" err="1" smtClean="0"/>
              <a:t>on-line</a:t>
            </a:r>
            <a:r>
              <a:rPr lang="da-DK" sz="3100" dirty="0" smtClean="0"/>
              <a:t> </a:t>
            </a:r>
            <a:r>
              <a:rPr lang="da-DK" sz="3100" dirty="0" err="1" smtClean="0"/>
              <a:t>anymore</a:t>
            </a:r>
            <a:r>
              <a:rPr lang="da-DK" sz="3100" dirty="0" smtClean="0"/>
              <a:t/>
            </a:r>
            <a:br>
              <a:rPr lang="da-DK" sz="3100" dirty="0" smtClean="0"/>
            </a:br>
            <a:r>
              <a:rPr lang="da-DK" sz="3100" dirty="0"/>
              <a:t/>
            </a:r>
            <a:br>
              <a:rPr lang="da-DK" sz="3100" dirty="0"/>
            </a:br>
            <a:r>
              <a:rPr lang="da-DK" sz="3100" dirty="0" smtClean="0"/>
              <a:t>30 </a:t>
            </a:r>
            <a:r>
              <a:rPr lang="da-DK" sz="3100" dirty="0" err="1" smtClean="0"/>
              <a:t>years</a:t>
            </a:r>
            <a:r>
              <a:rPr lang="da-DK" sz="3100" dirty="0" smtClean="0"/>
              <a:t> of </a:t>
            </a:r>
            <a:r>
              <a:rPr lang="da-DK" sz="3100" dirty="0" err="1" smtClean="0"/>
              <a:t>history</a:t>
            </a:r>
            <a:r>
              <a:rPr lang="da-DK" sz="3100" dirty="0" smtClean="0"/>
              <a:t>, </a:t>
            </a:r>
            <a:r>
              <a:rPr lang="da-DK" sz="3100" dirty="0" smtClean="0"/>
              <a:t>v3.1, 1989-present</a:t>
            </a:r>
            <a:r>
              <a:rPr lang="da-DK" sz="3100" dirty="0" smtClean="0"/>
              <a:t/>
            </a:r>
            <a:br>
              <a:rPr lang="da-DK" sz="3100" dirty="0" smtClean="0"/>
            </a:br>
            <a:r>
              <a:rPr lang="da-DK" sz="3100" dirty="0" smtClean="0"/>
              <a:t>	</a:t>
            </a:r>
            <a:r>
              <a:rPr lang="da-DK" sz="3100" dirty="0" err="1" smtClean="0"/>
              <a:t>discharge</a:t>
            </a:r>
            <a:r>
              <a:rPr lang="da-DK" sz="3100" dirty="0" smtClean="0"/>
              <a:t> </a:t>
            </a:r>
            <a:r>
              <a:rPr lang="da-DK" sz="3100" dirty="0" smtClean="0"/>
              <a:t>– 4.000 </a:t>
            </a:r>
            <a:r>
              <a:rPr lang="da-DK" sz="3100" dirty="0" smtClean="0"/>
              <a:t>€</a:t>
            </a:r>
            <a:r>
              <a:rPr lang="da-DK" sz="3100" dirty="0" smtClean="0"/>
              <a:t/>
            </a:r>
            <a:br>
              <a:rPr lang="da-DK" sz="3100" dirty="0" smtClean="0"/>
            </a:br>
            <a:r>
              <a:rPr lang="da-DK" sz="3100" dirty="0" smtClean="0"/>
              <a:t>	</a:t>
            </a:r>
            <a:r>
              <a:rPr lang="da-DK" sz="3100" dirty="0" err="1" smtClean="0"/>
              <a:t>anything</a:t>
            </a:r>
            <a:r>
              <a:rPr lang="da-DK" sz="3100" dirty="0" smtClean="0"/>
              <a:t> </a:t>
            </a:r>
            <a:r>
              <a:rPr lang="da-DK" sz="3100" dirty="0" err="1" smtClean="0"/>
              <a:t>else</a:t>
            </a:r>
            <a:r>
              <a:rPr lang="da-DK" sz="3100" dirty="0"/>
              <a:t> </a:t>
            </a:r>
            <a:r>
              <a:rPr lang="da-DK" sz="3100" dirty="0" smtClean="0"/>
              <a:t>– 17.000 </a:t>
            </a:r>
            <a:r>
              <a:rPr lang="da-DK" sz="3100" dirty="0" smtClean="0"/>
              <a:t> €</a:t>
            </a:r>
            <a:r>
              <a:rPr lang="da-DK" sz="3100" dirty="0" smtClean="0"/>
              <a:t/>
            </a:r>
            <a:br>
              <a:rPr lang="da-DK" sz="3100" dirty="0" smtClean="0"/>
            </a:br>
            <a:r>
              <a:rPr lang="da-DK" sz="3100" dirty="0"/>
              <a:t/>
            </a:r>
            <a:br>
              <a:rPr lang="da-DK" sz="3100" dirty="0"/>
            </a:br>
            <a:r>
              <a:rPr lang="da-DK" sz="3100" dirty="0" smtClean="0"/>
              <a:t>Real-time, </a:t>
            </a:r>
            <a:r>
              <a:rPr lang="da-DK" sz="3100" dirty="0" err="1" smtClean="0"/>
              <a:t>daily</a:t>
            </a:r>
            <a:r>
              <a:rPr lang="da-DK" sz="3100" dirty="0" smtClean="0"/>
              <a:t> </a:t>
            </a:r>
            <a:r>
              <a:rPr lang="da-DK" sz="3100" dirty="0" smtClean="0"/>
              <a:t>download </a:t>
            </a:r>
            <a:r>
              <a:rPr lang="da-DK" sz="3100" dirty="0" err="1" smtClean="0"/>
              <a:t>since</a:t>
            </a:r>
            <a:r>
              <a:rPr lang="da-DK" sz="3100" dirty="0" smtClean="0"/>
              <a:t> 2016, </a:t>
            </a:r>
            <a:r>
              <a:rPr lang="da-DK" sz="3100" dirty="0" err="1" smtClean="0"/>
              <a:t>annual</a:t>
            </a:r>
            <a:r>
              <a:rPr lang="da-DK" sz="3100" dirty="0" smtClean="0"/>
              <a:t> </a:t>
            </a:r>
            <a:r>
              <a:rPr lang="da-DK" sz="3100" dirty="0" err="1" smtClean="0"/>
              <a:t>fee</a:t>
            </a:r>
            <a:r>
              <a:rPr lang="da-DK" sz="3100" dirty="0" smtClean="0"/>
              <a:t/>
            </a:r>
            <a:br>
              <a:rPr lang="da-DK" sz="3100" dirty="0" smtClean="0"/>
            </a:br>
            <a:r>
              <a:rPr lang="da-DK" sz="3100" dirty="0" smtClean="0"/>
              <a:t>	</a:t>
            </a:r>
            <a:r>
              <a:rPr lang="da-DK" sz="3100" dirty="0" err="1" smtClean="0"/>
              <a:t>discharge</a:t>
            </a:r>
            <a:r>
              <a:rPr lang="da-DK" sz="3100" dirty="0" smtClean="0"/>
              <a:t> </a:t>
            </a:r>
            <a:r>
              <a:rPr lang="da-DK" sz="3100" dirty="0" smtClean="0"/>
              <a:t>– 6.000 </a:t>
            </a:r>
            <a:r>
              <a:rPr lang="da-DK" sz="3100" dirty="0" smtClean="0"/>
              <a:t>€ / </a:t>
            </a:r>
            <a:r>
              <a:rPr lang="da-DK" sz="3100" dirty="0" err="1" smtClean="0"/>
              <a:t>year</a:t>
            </a:r>
            <a:r>
              <a:rPr lang="da-DK" sz="3100" dirty="0" smtClean="0"/>
              <a:t/>
            </a:r>
            <a:br>
              <a:rPr lang="da-DK" sz="3100" dirty="0" smtClean="0"/>
            </a:br>
            <a:r>
              <a:rPr lang="da-DK" sz="3100" dirty="0" smtClean="0"/>
              <a:t>	</a:t>
            </a:r>
            <a:r>
              <a:rPr lang="da-DK" sz="3100" dirty="0" err="1" smtClean="0"/>
              <a:t>anything</a:t>
            </a:r>
            <a:r>
              <a:rPr lang="da-DK" sz="3100" dirty="0" smtClean="0"/>
              <a:t> </a:t>
            </a:r>
            <a:r>
              <a:rPr lang="da-DK" sz="3100" dirty="0" err="1" smtClean="0"/>
              <a:t>else</a:t>
            </a:r>
            <a:r>
              <a:rPr lang="da-DK" sz="3100" dirty="0" smtClean="0"/>
              <a:t> – 19.000 </a:t>
            </a:r>
            <a:r>
              <a:rPr lang="da-DK" sz="3100" dirty="0" smtClean="0"/>
              <a:t>€ / </a:t>
            </a:r>
            <a:r>
              <a:rPr lang="da-DK" sz="3100" dirty="0" err="1" smtClean="0"/>
              <a:t>year</a:t>
            </a:r>
            <a:r>
              <a:rPr lang="da-DK" sz="3100" dirty="0" smtClean="0"/>
              <a:t/>
            </a:r>
            <a:br>
              <a:rPr lang="da-DK" sz="3100" dirty="0" smtClean="0"/>
            </a:br>
            <a:r>
              <a:rPr lang="da-DK" sz="3100" dirty="0" smtClean="0"/>
              <a:t/>
            </a:r>
            <a:br>
              <a:rPr lang="da-DK" sz="3100" dirty="0" smtClean="0"/>
            </a:br>
            <a:r>
              <a:rPr lang="da-DK" sz="2700" dirty="0" smtClean="0">
                <a:hlinkClick r:id="rId2"/>
              </a:rPr>
              <a:t>https</a:t>
            </a:r>
            <a:r>
              <a:rPr lang="da-DK" sz="2700" dirty="0" smtClean="0">
                <a:hlinkClick r:id="rId2"/>
              </a:rPr>
              <a:t>://</a:t>
            </a:r>
            <a:r>
              <a:rPr lang="da-DK" sz="2700" dirty="0" smtClean="0">
                <a:hlinkClick r:id="rId2"/>
              </a:rPr>
              <a:t>www.smhi.se/en/services/open-data/hype-data-delivery-services-1.104448</a:t>
            </a:r>
            <a:endParaRPr lang="da-DK" sz="2700" dirty="0"/>
          </a:p>
        </p:txBody>
      </p:sp>
    </p:spTree>
    <p:extLst>
      <p:ext uri="{BB962C8B-B14F-4D97-AF65-F5344CB8AC3E}">
        <p14:creationId xmlns:p14="http://schemas.microsoft.com/office/powerpoint/2010/main" val="4139594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463031"/>
            <a:ext cx="7772400" cy="1470025"/>
          </a:xfrm>
        </p:spPr>
        <p:txBody>
          <a:bodyPr>
            <a:normAutofit fontScale="90000"/>
          </a:bodyPr>
          <a:lstStyle/>
          <a:p>
            <a:pPr algn="l"/>
            <a:r>
              <a:rPr lang="da-DK" dirty="0" err="1" smtClean="0"/>
              <a:t>Question</a:t>
            </a:r>
            <a:r>
              <a:rPr lang="da-DK" dirty="0" smtClean="0"/>
              <a:t>:</a:t>
            </a:r>
            <a:r>
              <a:rPr lang="da-DK" sz="3100" dirty="0" smtClean="0"/>
              <a:t/>
            </a:r>
            <a:br>
              <a:rPr lang="da-DK" sz="3100" dirty="0" smtClean="0"/>
            </a:br>
            <a:r>
              <a:rPr lang="da-DK" sz="3100" dirty="0"/>
              <a:t/>
            </a:r>
            <a:br>
              <a:rPr lang="da-DK" sz="3100" dirty="0"/>
            </a:br>
            <a:r>
              <a:rPr lang="da-DK" sz="3100" dirty="0"/>
              <a:t>H</a:t>
            </a:r>
            <a:r>
              <a:rPr lang="da-DK" sz="3100" dirty="0" smtClean="0"/>
              <a:t>ow </a:t>
            </a:r>
            <a:r>
              <a:rPr lang="da-DK" sz="3100" dirty="0" err="1" smtClean="0"/>
              <a:t>expensive</a:t>
            </a:r>
            <a:r>
              <a:rPr lang="da-DK" sz="3100" dirty="0" smtClean="0"/>
              <a:t> </a:t>
            </a:r>
            <a:r>
              <a:rPr lang="da-DK" sz="3100" dirty="0" err="1" smtClean="0"/>
              <a:t>may</a:t>
            </a:r>
            <a:r>
              <a:rPr lang="da-DK" sz="3100" dirty="0" smtClean="0"/>
              <a:t> data </a:t>
            </a:r>
            <a:r>
              <a:rPr lang="da-DK" sz="3100" dirty="0" err="1" smtClean="0"/>
              <a:t>get</a:t>
            </a:r>
            <a:r>
              <a:rPr lang="da-DK" sz="3100" dirty="0" smtClean="0"/>
              <a:t> </a:t>
            </a:r>
            <a:r>
              <a:rPr lang="da-DK" sz="3100" dirty="0" err="1" smtClean="0"/>
              <a:t>before</a:t>
            </a:r>
            <a:r>
              <a:rPr lang="da-DK" sz="3100" dirty="0" smtClean="0"/>
              <a:t> it is to </a:t>
            </a:r>
            <a:r>
              <a:rPr lang="da-DK" sz="3100" dirty="0" err="1" smtClean="0"/>
              <a:t>be</a:t>
            </a:r>
            <a:r>
              <a:rPr lang="da-DK" sz="3100" dirty="0" smtClean="0"/>
              <a:t> </a:t>
            </a:r>
            <a:r>
              <a:rPr lang="da-DK" sz="3100" dirty="0" err="1" smtClean="0"/>
              <a:t>regarded</a:t>
            </a:r>
            <a:r>
              <a:rPr lang="da-DK" sz="3100" dirty="0" smtClean="0"/>
              <a:t> as </a:t>
            </a:r>
            <a:r>
              <a:rPr lang="da-DK" sz="3100" dirty="0" err="1" smtClean="0"/>
              <a:t>inaccessible</a:t>
            </a:r>
            <a:r>
              <a:rPr lang="da-DK" sz="3100" dirty="0"/>
              <a:t> </a:t>
            </a:r>
            <a:r>
              <a:rPr lang="da-DK" sz="3100" dirty="0" smtClean="0"/>
              <a:t>in </a:t>
            </a:r>
            <a:r>
              <a:rPr lang="da-DK" sz="3100" dirty="0" err="1" smtClean="0"/>
              <a:t>project</a:t>
            </a:r>
            <a:r>
              <a:rPr lang="da-DK" sz="3100" dirty="0" smtClean="0"/>
              <a:t> </a:t>
            </a:r>
            <a:r>
              <a:rPr lang="da-DK" sz="3100" dirty="0" err="1" smtClean="0"/>
              <a:t>use</a:t>
            </a:r>
            <a:r>
              <a:rPr lang="da-DK" sz="3100" dirty="0" smtClean="0"/>
              <a:t>, and in </a:t>
            </a:r>
            <a:r>
              <a:rPr lang="da-DK" sz="3100" dirty="0" err="1" smtClean="0"/>
              <a:t>operational</a:t>
            </a:r>
            <a:r>
              <a:rPr lang="da-DK" sz="3100" dirty="0" smtClean="0"/>
              <a:t> </a:t>
            </a:r>
            <a:r>
              <a:rPr lang="da-DK" sz="3100" dirty="0" err="1" smtClean="0"/>
              <a:t>use</a:t>
            </a:r>
            <a:r>
              <a:rPr lang="da-DK" sz="3100" dirty="0" smtClean="0"/>
              <a:t>.</a:t>
            </a:r>
            <a:br>
              <a:rPr lang="da-DK" sz="3100" dirty="0" smtClean="0"/>
            </a:br>
            <a:r>
              <a:rPr lang="da-DK" sz="3100" dirty="0"/>
              <a:t/>
            </a:r>
            <a:br>
              <a:rPr lang="da-DK" sz="3100" dirty="0"/>
            </a:br>
            <a:r>
              <a:rPr lang="da-DK" sz="3100" dirty="0" smtClean="0"/>
              <a:t>Is </a:t>
            </a:r>
            <a:r>
              <a:rPr lang="da-DK" sz="3100" dirty="0" err="1" smtClean="0"/>
              <a:t>this</a:t>
            </a:r>
            <a:r>
              <a:rPr lang="da-DK" sz="3100" dirty="0" smtClean="0"/>
              <a:t> </a:t>
            </a:r>
            <a:r>
              <a:rPr lang="da-DK" sz="3100" dirty="0" err="1" smtClean="0"/>
              <a:t>nice</a:t>
            </a:r>
            <a:r>
              <a:rPr lang="da-DK" sz="3100" dirty="0" smtClean="0"/>
              <a:t>-to-have, or </a:t>
            </a:r>
            <a:r>
              <a:rPr lang="da-DK" sz="3100" dirty="0" err="1" smtClean="0"/>
              <a:t>need</a:t>
            </a:r>
            <a:r>
              <a:rPr lang="da-DK" sz="3100" dirty="0" smtClean="0"/>
              <a:t>-to-have.</a:t>
            </a:r>
            <a:endParaRPr lang="da-DK" sz="3100" dirty="0"/>
          </a:p>
        </p:txBody>
      </p:sp>
    </p:spTree>
    <p:extLst>
      <p:ext uri="{BB962C8B-B14F-4D97-AF65-F5344CB8AC3E}">
        <p14:creationId xmlns:p14="http://schemas.microsoft.com/office/powerpoint/2010/main" val="312018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679055"/>
            <a:ext cx="7772400" cy="1470025"/>
          </a:xfrm>
        </p:spPr>
        <p:txBody>
          <a:bodyPr>
            <a:normAutofit fontScale="90000"/>
          </a:bodyPr>
          <a:lstStyle/>
          <a:p>
            <a:pPr algn="l"/>
            <a:r>
              <a:rPr lang="da-DK" dirty="0" smtClean="0"/>
              <a:t>E-hype3 data</a:t>
            </a:r>
            <a:r>
              <a:rPr lang="da-DK" dirty="0"/>
              <a:t> </a:t>
            </a:r>
            <a:r>
              <a:rPr lang="da-DK" dirty="0" smtClean="0"/>
              <a:t>– </a:t>
            </a:r>
            <a:r>
              <a:rPr lang="da-DK" dirty="0" err="1" smtClean="0"/>
              <a:t>pricing</a:t>
            </a:r>
            <a:r>
              <a:rPr lang="da-DK" dirty="0" smtClean="0"/>
              <a:t> …</a:t>
            </a:r>
            <a:r>
              <a:rPr lang="da-DK" dirty="0" smtClean="0"/>
              <a:t/>
            </a:r>
            <a:br>
              <a:rPr lang="da-DK" dirty="0" smtClean="0"/>
            </a:br>
            <a:r>
              <a:rPr lang="da-DK" dirty="0"/>
              <a:t/>
            </a:r>
            <a:br>
              <a:rPr lang="da-DK" dirty="0"/>
            </a:br>
            <a:r>
              <a:rPr lang="da-DK" sz="3100" dirty="0" err="1" smtClean="0"/>
              <a:t>Since</a:t>
            </a:r>
            <a:r>
              <a:rPr lang="da-DK" sz="3100" dirty="0" smtClean="0"/>
              <a:t> </a:t>
            </a:r>
            <a:r>
              <a:rPr lang="da-DK" sz="3100" dirty="0" err="1" smtClean="0"/>
              <a:t>charging</a:t>
            </a:r>
            <a:r>
              <a:rPr lang="da-DK" sz="3100" dirty="0" smtClean="0"/>
              <a:t> is for service, </a:t>
            </a:r>
            <a:r>
              <a:rPr lang="da-DK" sz="3100" dirty="0" err="1" smtClean="0"/>
              <a:t>one</a:t>
            </a:r>
            <a:r>
              <a:rPr lang="da-DK" sz="3100" dirty="0" smtClean="0"/>
              <a:t> </a:t>
            </a:r>
            <a:r>
              <a:rPr lang="da-DK" sz="3100" dirty="0" err="1" smtClean="0"/>
              <a:t>could</a:t>
            </a:r>
            <a:r>
              <a:rPr lang="da-DK" sz="3100" dirty="0" smtClean="0"/>
              <a:t> imagine a </a:t>
            </a:r>
            <a:r>
              <a:rPr lang="da-DK" sz="3100" dirty="0" err="1" smtClean="0"/>
              <a:t>centralized</a:t>
            </a:r>
            <a:r>
              <a:rPr lang="da-DK" sz="3100" dirty="0" smtClean="0"/>
              <a:t> solution to </a:t>
            </a:r>
            <a:r>
              <a:rPr lang="da-DK" sz="3100" dirty="0" err="1" smtClean="0"/>
              <a:t>minimize</a:t>
            </a:r>
            <a:r>
              <a:rPr lang="da-DK" sz="3100" dirty="0" smtClean="0"/>
              <a:t> </a:t>
            </a:r>
            <a:r>
              <a:rPr lang="da-DK" sz="3100" dirty="0" err="1" smtClean="0"/>
              <a:t>cost</a:t>
            </a:r>
            <a:r>
              <a:rPr lang="da-DK" sz="3100" dirty="0" smtClean="0"/>
              <a:t>.</a:t>
            </a:r>
            <a:br>
              <a:rPr lang="da-DK" sz="3100" dirty="0" smtClean="0"/>
            </a:br>
            <a:r>
              <a:rPr lang="da-DK" dirty="0" smtClean="0"/>
              <a:t/>
            </a:r>
            <a:br>
              <a:rPr lang="da-DK" dirty="0" smtClean="0"/>
            </a:br>
            <a:r>
              <a:rPr lang="da-DK" sz="3100" i="1" dirty="0" err="1" smtClean="0"/>
              <a:t>Mercator</a:t>
            </a:r>
            <a:r>
              <a:rPr lang="da-DK" sz="3100" i="1" dirty="0" smtClean="0"/>
              <a:t> / CMEMS </a:t>
            </a:r>
            <a:r>
              <a:rPr lang="da-DK" sz="3100" i="1" dirty="0" err="1" smtClean="0"/>
              <a:t>will</a:t>
            </a:r>
            <a:r>
              <a:rPr lang="da-DK" sz="3100" i="1" dirty="0" smtClean="0"/>
              <a:t> not </a:t>
            </a:r>
            <a:r>
              <a:rPr lang="da-DK" sz="3100" i="1" dirty="0" err="1" smtClean="0"/>
              <a:t>purchase</a:t>
            </a:r>
            <a:r>
              <a:rPr lang="da-DK" sz="3100" i="1" dirty="0" smtClean="0"/>
              <a:t>.</a:t>
            </a:r>
            <a:r>
              <a:rPr lang="da-DK" sz="3100" dirty="0" smtClean="0"/>
              <a:t> </a:t>
            </a:r>
            <a:r>
              <a:rPr lang="da-DK" sz="3100" dirty="0" err="1" smtClean="0"/>
              <a:t>Each</a:t>
            </a:r>
            <a:r>
              <a:rPr lang="da-DK" sz="3100" dirty="0" smtClean="0"/>
              <a:t> ROOS or </a:t>
            </a:r>
            <a:r>
              <a:rPr lang="da-DK" sz="3100" dirty="0" err="1" smtClean="0"/>
              <a:t>even</a:t>
            </a:r>
            <a:r>
              <a:rPr lang="da-DK" sz="3100" dirty="0" smtClean="0"/>
              <a:t> partner on </a:t>
            </a:r>
            <a:r>
              <a:rPr lang="da-DK" sz="3100" dirty="0" err="1" smtClean="0"/>
              <a:t>its</a:t>
            </a:r>
            <a:r>
              <a:rPr lang="da-DK" sz="3100" dirty="0" smtClean="0"/>
              <a:t> </a:t>
            </a:r>
            <a:r>
              <a:rPr lang="da-DK" sz="3100" dirty="0" err="1" smtClean="0"/>
              <a:t>own</a:t>
            </a:r>
            <a:r>
              <a:rPr lang="da-DK" sz="3100" dirty="0" smtClean="0"/>
              <a:t>.</a:t>
            </a:r>
            <a:br>
              <a:rPr lang="da-DK" sz="3100" dirty="0" smtClean="0"/>
            </a:br>
            <a:r>
              <a:rPr lang="da-DK" sz="3100" dirty="0"/>
              <a:t/>
            </a:r>
            <a:br>
              <a:rPr lang="da-DK" sz="3100" dirty="0"/>
            </a:br>
            <a:r>
              <a:rPr lang="da-DK" sz="3100" dirty="0" smtClean="0"/>
              <a:t>At </a:t>
            </a:r>
            <a:r>
              <a:rPr lang="da-DK" sz="3100" dirty="0" err="1" smtClean="0"/>
              <a:t>least</a:t>
            </a:r>
            <a:r>
              <a:rPr lang="da-DK" sz="3100" dirty="0" smtClean="0"/>
              <a:t> </a:t>
            </a:r>
            <a:r>
              <a:rPr lang="da-DK" sz="3100" dirty="0" err="1" smtClean="0"/>
              <a:t>until</a:t>
            </a:r>
            <a:r>
              <a:rPr lang="da-DK" sz="3100" dirty="0" smtClean="0"/>
              <a:t> </a:t>
            </a:r>
            <a:r>
              <a:rPr lang="da-DK" sz="3100" dirty="0" err="1" smtClean="0"/>
              <a:t>another</a:t>
            </a:r>
            <a:r>
              <a:rPr lang="da-DK" sz="3100" dirty="0" smtClean="0"/>
              <a:t> </a:t>
            </a:r>
            <a:r>
              <a:rPr lang="da-DK" sz="3100" dirty="0" err="1" smtClean="0"/>
              <a:t>hydrological</a:t>
            </a:r>
            <a:r>
              <a:rPr lang="da-DK" sz="3100" dirty="0" smtClean="0"/>
              <a:t> model </a:t>
            </a:r>
            <a:r>
              <a:rPr lang="da-DK" sz="3100" dirty="0" err="1" smtClean="0"/>
              <a:t>appears</a:t>
            </a:r>
            <a:r>
              <a:rPr lang="da-DK" sz="3100" dirty="0" smtClean="0"/>
              <a:t> on the </a:t>
            </a:r>
            <a:r>
              <a:rPr lang="da-DK" sz="3100" dirty="0" err="1" smtClean="0"/>
              <a:t>horizon</a:t>
            </a:r>
            <a:r>
              <a:rPr lang="da-DK" sz="3100" dirty="0" smtClean="0"/>
              <a:t> …</a:t>
            </a:r>
            <a:endParaRPr lang="da-DK" sz="3100" dirty="0"/>
          </a:p>
        </p:txBody>
      </p:sp>
    </p:spTree>
    <p:extLst>
      <p:ext uri="{BB962C8B-B14F-4D97-AF65-F5344CB8AC3E}">
        <p14:creationId xmlns:p14="http://schemas.microsoft.com/office/powerpoint/2010/main" val="40424643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679055"/>
            <a:ext cx="7772400" cy="1470025"/>
          </a:xfrm>
        </p:spPr>
        <p:txBody>
          <a:bodyPr>
            <a:normAutofit fontScale="90000"/>
          </a:bodyPr>
          <a:lstStyle/>
          <a:p>
            <a:pPr algn="l"/>
            <a:r>
              <a:rPr lang="da-DK" dirty="0" smtClean="0"/>
              <a:t>E-hype3 data</a:t>
            </a:r>
            <a:r>
              <a:rPr lang="da-DK" dirty="0"/>
              <a:t> </a:t>
            </a:r>
            <a:r>
              <a:rPr lang="da-DK" dirty="0" smtClean="0"/>
              <a:t>– </a:t>
            </a:r>
            <a:r>
              <a:rPr lang="da-DK" dirty="0" err="1" smtClean="0"/>
              <a:t>license</a:t>
            </a:r>
            <a:r>
              <a:rPr lang="da-DK" dirty="0" smtClean="0"/>
              <a:t> agreement</a:t>
            </a:r>
            <a:r>
              <a:rPr lang="da-DK" dirty="0" smtClean="0"/>
              <a:t/>
            </a:r>
            <a:br>
              <a:rPr lang="da-DK" dirty="0" smtClean="0"/>
            </a:br>
            <a:r>
              <a:rPr lang="da-DK" dirty="0"/>
              <a:t/>
            </a:r>
            <a:br>
              <a:rPr lang="da-DK" dirty="0"/>
            </a:br>
            <a:r>
              <a:rPr lang="da-DK" sz="3100" dirty="0" smtClean="0"/>
              <a:t>Permission to </a:t>
            </a:r>
            <a:r>
              <a:rPr lang="da-DK" sz="3100" dirty="0" err="1" smtClean="0"/>
              <a:t>copy</a:t>
            </a:r>
            <a:r>
              <a:rPr lang="da-DK" sz="3100" dirty="0" smtClean="0"/>
              <a:t> and </a:t>
            </a:r>
            <a:r>
              <a:rPr lang="da-DK" sz="3100" dirty="0" err="1" smtClean="0"/>
              <a:t>distribute</a:t>
            </a:r>
            <a:r>
              <a:rPr lang="da-DK" sz="3100" dirty="0" smtClean="0"/>
              <a:t> open data</a:t>
            </a:r>
            <a:br>
              <a:rPr lang="da-DK" sz="3100" dirty="0" smtClean="0"/>
            </a:br>
            <a:r>
              <a:rPr lang="da-DK" sz="3100" dirty="0"/>
              <a:t/>
            </a:r>
            <a:br>
              <a:rPr lang="da-DK" sz="3100" dirty="0"/>
            </a:br>
            <a:r>
              <a:rPr lang="da-DK" sz="3100" dirty="0" smtClean="0"/>
              <a:t>This </a:t>
            </a:r>
            <a:r>
              <a:rPr lang="da-DK" sz="3100" dirty="0" err="1" smtClean="0"/>
              <a:t>would</a:t>
            </a:r>
            <a:r>
              <a:rPr lang="da-DK" sz="3100" dirty="0" smtClean="0"/>
              <a:t> </a:t>
            </a:r>
            <a:r>
              <a:rPr lang="da-DK" sz="3100" dirty="0" err="1" smtClean="0"/>
              <a:t>include</a:t>
            </a:r>
            <a:r>
              <a:rPr lang="da-DK" sz="3100" dirty="0" smtClean="0"/>
              <a:t> </a:t>
            </a:r>
            <a:r>
              <a:rPr lang="da-DK" sz="3100" dirty="0" err="1" smtClean="0"/>
              <a:t>anything</a:t>
            </a:r>
            <a:r>
              <a:rPr lang="da-DK" sz="3100" dirty="0" smtClean="0"/>
              <a:t> </a:t>
            </a:r>
            <a:r>
              <a:rPr lang="da-DK" sz="3100" dirty="0" err="1" smtClean="0"/>
              <a:t>that</a:t>
            </a:r>
            <a:r>
              <a:rPr lang="da-DK" sz="3100" dirty="0" smtClean="0"/>
              <a:t> has </a:t>
            </a:r>
            <a:r>
              <a:rPr lang="da-DK" sz="3100" dirty="0" err="1" smtClean="0"/>
              <a:t>been</a:t>
            </a:r>
            <a:r>
              <a:rPr lang="da-DK" sz="3100" dirty="0" smtClean="0"/>
              <a:t> </a:t>
            </a:r>
            <a:r>
              <a:rPr lang="da-DK" sz="3100" dirty="0" err="1" smtClean="0"/>
              <a:t>freely</a:t>
            </a:r>
            <a:r>
              <a:rPr lang="da-DK" sz="3100" dirty="0" smtClean="0"/>
              <a:t> </a:t>
            </a:r>
            <a:r>
              <a:rPr lang="da-DK" sz="3100" dirty="0" err="1" smtClean="0"/>
              <a:t>available</a:t>
            </a:r>
            <a:r>
              <a:rPr lang="da-DK" sz="3100" dirty="0" smtClean="0"/>
              <a:t> </a:t>
            </a:r>
            <a:r>
              <a:rPr lang="da-DK" sz="3100" dirty="0" err="1" smtClean="0"/>
              <a:t>on-line</a:t>
            </a:r>
            <a:r>
              <a:rPr lang="da-DK" sz="3100" dirty="0" smtClean="0"/>
              <a:t>, </a:t>
            </a:r>
            <a:r>
              <a:rPr lang="da-DK" sz="3100" dirty="0" err="1" smtClean="0"/>
              <a:t>even</a:t>
            </a:r>
            <a:r>
              <a:rPr lang="da-DK" sz="3100" dirty="0" smtClean="0"/>
              <a:t> if it </a:t>
            </a:r>
            <a:r>
              <a:rPr lang="da-DK" sz="3100" dirty="0" err="1" smtClean="0"/>
              <a:t>isn’t</a:t>
            </a:r>
            <a:r>
              <a:rPr lang="da-DK" sz="3100" dirty="0" smtClean="0"/>
              <a:t> </a:t>
            </a:r>
            <a:r>
              <a:rPr lang="da-DK" sz="3100" dirty="0" err="1" smtClean="0"/>
              <a:t>anymore</a:t>
            </a:r>
            <a:endParaRPr lang="da-DK" sz="3100" dirty="0"/>
          </a:p>
        </p:txBody>
      </p:sp>
    </p:spTree>
    <p:extLst>
      <p:ext uri="{BB962C8B-B14F-4D97-AF65-F5344CB8AC3E}">
        <p14:creationId xmlns:p14="http://schemas.microsoft.com/office/powerpoint/2010/main" val="21294936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463031"/>
            <a:ext cx="7772400" cy="2190105"/>
          </a:xfrm>
        </p:spPr>
        <p:txBody>
          <a:bodyPr>
            <a:normAutofit fontScale="90000"/>
          </a:bodyPr>
          <a:lstStyle/>
          <a:p>
            <a:pPr algn="l"/>
            <a:r>
              <a:rPr lang="da-DK" dirty="0" smtClean="0"/>
              <a:t>E-</a:t>
            </a:r>
            <a:r>
              <a:rPr lang="da-DK" dirty="0" err="1" smtClean="0"/>
              <a:t>hype</a:t>
            </a:r>
            <a:r>
              <a:rPr lang="da-DK" dirty="0" smtClean="0"/>
              <a:t> </a:t>
            </a:r>
            <a:r>
              <a:rPr lang="da-DK" dirty="0" err="1" smtClean="0"/>
              <a:t>h</a:t>
            </a:r>
            <a:r>
              <a:rPr lang="da-DK" dirty="0" err="1" smtClean="0"/>
              <a:t>elpdesk</a:t>
            </a:r>
            <a:r>
              <a:rPr lang="da-DK" dirty="0" smtClean="0"/>
              <a:t/>
            </a:r>
            <a:br>
              <a:rPr lang="da-DK" dirty="0" smtClean="0"/>
            </a:br>
            <a:r>
              <a:rPr lang="da-DK" dirty="0"/>
              <a:t/>
            </a:r>
            <a:br>
              <a:rPr lang="da-DK" dirty="0"/>
            </a:br>
            <a:r>
              <a:rPr lang="da-DK" sz="3100" dirty="0" smtClean="0"/>
              <a:t>Close to non-</a:t>
            </a:r>
            <a:r>
              <a:rPr lang="da-DK" sz="3100" dirty="0" err="1" smtClean="0"/>
              <a:t>existent</a:t>
            </a:r>
            <a:r>
              <a:rPr lang="da-DK" sz="3100" dirty="0" smtClean="0"/>
              <a:t>.</a:t>
            </a:r>
            <a:br>
              <a:rPr lang="da-DK" sz="3100" dirty="0" smtClean="0"/>
            </a:br>
            <a:r>
              <a:rPr lang="da-DK" sz="3100" dirty="0"/>
              <a:t/>
            </a:r>
            <a:br>
              <a:rPr lang="da-DK" sz="3100" dirty="0"/>
            </a:br>
            <a:r>
              <a:rPr lang="da-DK" dirty="0" smtClean="0"/>
              <a:t>E-</a:t>
            </a:r>
            <a:r>
              <a:rPr lang="da-DK" dirty="0" err="1" smtClean="0"/>
              <a:t>hype</a:t>
            </a:r>
            <a:r>
              <a:rPr lang="da-DK" dirty="0" smtClean="0"/>
              <a:t> </a:t>
            </a:r>
            <a:r>
              <a:rPr lang="da-DK" dirty="0" err="1" smtClean="0"/>
              <a:t>home</a:t>
            </a:r>
            <a:r>
              <a:rPr lang="da-DK" dirty="0" smtClean="0"/>
              <a:t> page</a:t>
            </a:r>
            <a:br>
              <a:rPr lang="da-DK" dirty="0" smtClean="0"/>
            </a:br>
            <a:r>
              <a:rPr lang="da-DK" sz="3100" dirty="0"/>
              <a:t/>
            </a:r>
            <a:br>
              <a:rPr lang="da-DK" sz="3100" dirty="0"/>
            </a:br>
            <a:r>
              <a:rPr lang="da-DK" sz="3100" dirty="0" err="1" smtClean="0"/>
              <a:t>Pass-word</a:t>
            </a:r>
            <a:r>
              <a:rPr lang="da-DK" sz="3100" dirty="0" smtClean="0"/>
              <a:t> </a:t>
            </a:r>
            <a:r>
              <a:rPr lang="da-DK" sz="3100" dirty="0" err="1" smtClean="0"/>
              <a:t>protected</a:t>
            </a:r>
            <a:r>
              <a:rPr lang="da-DK" sz="3100" dirty="0" smtClean="0"/>
              <a:t> </a:t>
            </a:r>
            <a:r>
              <a:rPr lang="da-DK" sz="3100" dirty="0" err="1" smtClean="0"/>
              <a:t>areas</a:t>
            </a:r>
            <a:r>
              <a:rPr lang="da-DK" sz="3100" dirty="0" smtClean="0"/>
              <a:t>. </a:t>
            </a:r>
            <a:r>
              <a:rPr lang="da-DK" sz="3100" dirty="0" err="1" smtClean="0"/>
              <a:t>Stalls</a:t>
            </a:r>
            <a:r>
              <a:rPr lang="da-DK" sz="3100" dirty="0" smtClean="0"/>
              <a:t>.</a:t>
            </a:r>
            <a:endParaRPr lang="da-DK" sz="3100" dirty="0"/>
          </a:p>
        </p:txBody>
      </p:sp>
    </p:spTree>
    <p:extLst>
      <p:ext uri="{BB962C8B-B14F-4D97-AF65-F5344CB8AC3E}">
        <p14:creationId xmlns:p14="http://schemas.microsoft.com/office/powerpoint/2010/main" val="388700271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79512" y="2463031"/>
            <a:ext cx="8820472" cy="1470025"/>
          </a:xfrm>
        </p:spPr>
        <p:txBody>
          <a:bodyPr>
            <a:normAutofit/>
          </a:bodyPr>
          <a:lstStyle/>
          <a:p>
            <a:r>
              <a:rPr lang="da-DK" sz="4000" dirty="0" err="1" smtClean="0"/>
              <a:t>Quality</a:t>
            </a:r>
            <a:endParaRPr lang="da-DK" sz="4000" dirty="0"/>
          </a:p>
        </p:txBody>
      </p:sp>
    </p:spTree>
    <p:extLst>
      <p:ext uri="{BB962C8B-B14F-4D97-AF65-F5344CB8AC3E}">
        <p14:creationId xmlns:p14="http://schemas.microsoft.com/office/powerpoint/2010/main" val="17554620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79512" y="2463031"/>
            <a:ext cx="8820472" cy="1470025"/>
          </a:xfrm>
        </p:spPr>
        <p:txBody>
          <a:bodyPr>
            <a:normAutofit fontScale="90000"/>
          </a:bodyPr>
          <a:lstStyle/>
          <a:p>
            <a:r>
              <a:rPr lang="da-DK" sz="4000" dirty="0" smtClean="0"/>
              <a:t>Studies by</a:t>
            </a:r>
            <a:br>
              <a:rPr lang="da-DK" sz="4000" dirty="0" smtClean="0"/>
            </a:br>
            <a:r>
              <a:rPr lang="da-DK" sz="4000" dirty="0" smtClean="0"/>
              <a:t>Bruce, Johan </a:t>
            </a:r>
            <a:r>
              <a:rPr lang="da-DK" sz="4000" dirty="0" err="1" smtClean="0"/>
              <a:t>Söderkvist</a:t>
            </a:r>
            <a:r>
              <a:rPr lang="da-DK" sz="4000" dirty="0" smtClean="0"/>
              <a:t>, </a:t>
            </a:r>
            <a:r>
              <a:rPr lang="da-DK" sz="4000" dirty="0" err="1" smtClean="0"/>
              <a:t>myself</a:t>
            </a:r>
            <a:r>
              <a:rPr lang="da-DK" sz="4000" dirty="0" smtClean="0"/>
              <a:t/>
            </a:r>
            <a:br>
              <a:rPr lang="da-DK" sz="4000" dirty="0" smtClean="0"/>
            </a:br>
            <a:r>
              <a:rPr lang="da-DK" sz="4000" dirty="0" smtClean="0"/>
              <a:t/>
            </a:r>
            <a:br>
              <a:rPr lang="da-DK" sz="4000" dirty="0" smtClean="0"/>
            </a:br>
            <a:r>
              <a:rPr lang="da-DK" sz="4000" dirty="0" smtClean="0"/>
              <a:t>In general, e-hype3 run-</a:t>
            </a:r>
            <a:r>
              <a:rPr lang="da-DK" sz="4000" dirty="0" err="1" smtClean="0"/>
              <a:t>off</a:t>
            </a:r>
            <a:r>
              <a:rPr lang="da-DK" sz="4000" dirty="0" smtClean="0"/>
              <a:t> is </a:t>
            </a:r>
            <a:r>
              <a:rPr lang="da-DK" sz="4000" dirty="0" err="1" smtClean="0"/>
              <a:t>definitely</a:t>
            </a:r>
            <a:r>
              <a:rPr lang="da-DK" sz="4000" dirty="0" smtClean="0"/>
              <a:t> </a:t>
            </a:r>
            <a:r>
              <a:rPr lang="da-DK" sz="4000" dirty="0" err="1" smtClean="0"/>
              <a:t>useful</a:t>
            </a:r>
            <a:r>
              <a:rPr lang="da-DK" sz="4000" dirty="0" smtClean="0"/>
              <a:t>. Be it</a:t>
            </a:r>
            <a:br>
              <a:rPr lang="da-DK" sz="4000" dirty="0" smtClean="0"/>
            </a:br>
            <a:r>
              <a:rPr lang="da-DK" sz="4000" dirty="0"/>
              <a:t/>
            </a:r>
            <a:br>
              <a:rPr lang="da-DK" sz="4000" dirty="0"/>
            </a:br>
            <a:r>
              <a:rPr lang="da-DK" sz="4000" dirty="0" smtClean="0"/>
              <a:t>real-time</a:t>
            </a:r>
            <a:br>
              <a:rPr lang="da-DK" sz="4000" dirty="0" smtClean="0"/>
            </a:br>
            <a:r>
              <a:rPr lang="da-DK" sz="4000" dirty="0" err="1" smtClean="0"/>
              <a:t>calendar</a:t>
            </a:r>
            <a:r>
              <a:rPr lang="da-DK" sz="4000" dirty="0" smtClean="0"/>
              <a:t> </a:t>
            </a:r>
            <a:r>
              <a:rPr lang="da-DK" sz="4000" dirty="0" err="1" smtClean="0"/>
              <a:t>day</a:t>
            </a:r>
            <a:r>
              <a:rPr lang="da-DK" sz="4000" dirty="0" smtClean="0"/>
              <a:t> </a:t>
            </a:r>
            <a:r>
              <a:rPr lang="da-DK" sz="4000" dirty="0" err="1" smtClean="0"/>
              <a:t>climatology</a:t>
            </a:r>
            <a:r>
              <a:rPr lang="da-DK" sz="4000" dirty="0" smtClean="0"/>
              <a:t/>
            </a:r>
            <a:br>
              <a:rPr lang="da-DK" sz="4000" dirty="0" smtClean="0"/>
            </a:br>
            <a:r>
              <a:rPr lang="da-DK" sz="4000" dirty="0" err="1" smtClean="0"/>
              <a:t>monthly</a:t>
            </a:r>
            <a:r>
              <a:rPr lang="da-DK" sz="4000" dirty="0" smtClean="0"/>
              <a:t>/</a:t>
            </a:r>
            <a:r>
              <a:rPr lang="da-DK" sz="4000" dirty="0" err="1" smtClean="0"/>
              <a:t>annual</a:t>
            </a:r>
            <a:r>
              <a:rPr lang="da-DK" sz="4000" dirty="0" smtClean="0"/>
              <a:t> </a:t>
            </a:r>
            <a:r>
              <a:rPr lang="da-DK" sz="4000" dirty="0" err="1" smtClean="0"/>
              <a:t>climatology</a:t>
            </a:r>
            <a:endParaRPr lang="da-DK" sz="4000" dirty="0"/>
          </a:p>
        </p:txBody>
      </p:sp>
    </p:spTree>
    <p:extLst>
      <p:ext uri="{BB962C8B-B14F-4D97-AF65-F5344CB8AC3E}">
        <p14:creationId xmlns:p14="http://schemas.microsoft.com/office/powerpoint/2010/main" val="76507449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319015"/>
            <a:ext cx="7772400" cy="1470025"/>
          </a:xfrm>
        </p:spPr>
        <p:txBody>
          <a:bodyPr>
            <a:normAutofit fontScale="90000"/>
          </a:bodyPr>
          <a:lstStyle/>
          <a:p>
            <a:r>
              <a:rPr lang="da-DK" dirty="0" err="1" smtClean="0"/>
              <a:t>Example</a:t>
            </a:r>
            <a:r>
              <a:rPr lang="da-DK" dirty="0"/>
              <a:t>.</a:t>
            </a:r>
            <a:r>
              <a:rPr lang="da-DK" dirty="0" smtClean="0"/>
              <a:t> </a:t>
            </a:r>
            <a:r>
              <a:rPr lang="da-DK" dirty="0" err="1"/>
              <a:t>C</a:t>
            </a:r>
            <a:r>
              <a:rPr lang="da-DK" dirty="0" err="1" smtClean="0"/>
              <a:t>ompare</a:t>
            </a:r>
            <a:r>
              <a:rPr lang="da-DK" dirty="0" smtClean="0"/>
              <a:t>:</a:t>
            </a:r>
            <a:r>
              <a:rPr lang="da-DK" dirty="0" smtClean="0"/>
              <a:t/>
            </a:r>
            <a:br>
              <a:rPr lang="da-DK" dirty="0" smtClean="0"/>
            </a:br>
            <a:r>
              <a:rPr lang="da-DK" dirty="0"/>
              <a:t/>
            </a:r>
            <a:br>
              <a:rPr lang="da-DK" dirty="0"/>
            </a:br>
            <a:r>
              <a:rPr lang="da-DK" dirty="0" smtClean="0"/>
              <a:t>E-hype3 model, SMHI</a:t>
            </a:r>
            <a:br>
              <a:rPr lang="da-DK" dirty="0" smtClean="0"/>
            </a:br>
            <a:r>
              <a:rPr lang="da-DK" dirty="0" smtClean="0"/>
              <a:t>5 German </a:t>
            </a:r>
            <a:r>
              <a:rPr lang="da-DK" dirty="0" smtClean="0"/>
              <a:t>river gauges, WSV</a:t>
            </a:r>
            <a:br>
              <a:rPr lang="da-DK" dirty="0" smtClean="0"/>
            </a:br>
            <a:r>
              <a:rPr lang="da-DK" dirty="0"/>
              <a:t/>
            </a:r>
            <a:br>
              <a:rPr lang="da-DK" dirty="0"/>
            </a:br>
            <a:endParaRPr lang="da-DK" sz="3100" dirty="0"/>
          </a:p>
        </p:txBody>
      </p:sp>
    </p:spTree>
    <p:extLst>
      <p:ext uri="{BB962C8B-B14F-4D97-AF65-F5344CB8AC3E}">
        <p14:creationId xmlns:p14="http://schemas.microsoft.com/office/powerpoint/2010/main" val="14476914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1526927"/>
            <a:ext cx="7772400" cy="1470025"/>
          </a:xfrm>
        </p:spPr>
        <p:txBody>
          <a:bodyPr>
            <a:normAutofit fontScale="90000"/>
          </a:bodyPr>
          <a:lstStyle/>
          <a:p>
            <a:r>
              <a:rPr lang="da-DK" dirty="0" smtClean="0"/>
              <a:t>WSV Data</a:t>
            </a:r>
            <a:br>
              <a:rPr lang="da-DK" dirty="0" smtClean="0"/>
            </a:br>
            <a:r>
              <a:rPr lang="da-DK" sz="3100" dirty="0" smtClean="0"/>
              <a:t>(</a:t>
            </a:r>
            <a:r>
              <a:rPr lang="da-DK" sz="3100" dirty="0" err="1" smtClean="0"/>
              <a:t>Wasserstra</a:t>
            </a:r>
            <a:r>
              <a:rPr lang="el-GR" sz="3100" dirty="0" smtClean="0"/>
              <a:t>β</a:t>
            </a:r>
            <a:r>
              <a:rPr lang="da-DK" sz="3100" dirty="0" smtClean="0"/>
              <a:t>en und </a:t>
            </a:r>
            <a:r>
              <a:rPr lang="da-DK" sz="3100" dirty="0" err="1" smtClean="0"/>
              <a:t>Schifffahrtverwaltung</a:t>
            </a:r>
            <a:r>
              <a:rPr lang="da-DK" sz="3100" dirty="0" smtClean="0"/>
              <a:t>)</a:t>
            </a:r>
            <a:br>
              <a:rPr lang="da-DK" sz="3100" dirty="0" smtClean="0"/>
            </a:br>
            <a:r>
              <a:rPr lang="da-DK" sz="3100" dirty="0" smtClean="0"/>
              <a:t/>
            </a:r>
            <a:br>
              <a:rPr lang="da-DK" sz="3100" dirty="0" smtClean="0"/>
            </a:br>
            <a:r>
              <a:rPr lang="da-DK" sz="3100" dirty="0" smtClean="0">
                <a:hlinkClick r:id="rId2"/>
              </a:rPr>
              <a:t>https://pegelonline.wsv.de/</a:t>
            </a:r>
            <a:br>
              <a:rPr lang="da-DK" sz="3100" dirty="0" smtClean="0">
                <a:hlinkClick r:id="rId2"/>
              </a:rPr>
            </a:br>
            <a:r>
              <a:rPr lang="da-DK" sz="3100" dirty="0" smtClean="0"/>
              <a:t>20 locations in </a:t>
            </a:r>
            <a:r>
              <a:rPr lang="da-DK" sz="3100" dirty="0" smtClean="0"/>
              <a:t>total</a:t>
            </a:r>
            <a:br>
              <a:rPr lang="da-DK" sz="3100" dirty="0" smtClean="0"/>
            </a:br>
            <a:r>
              <a:rPr lang="da-DK" sz="3100" dirty="0" smtClean="0"/>
              <a:t>One </a:t>
            </a:r>
            <a:r>
              <a:rPr lang="da-DK" sz="3100" dirty="0" err="1" smtClean="0"/>
              <a:t>month</a:t>
            </a:r>
            <a:r>
              <a:rPr lang="da-DK" sz="3100" dirty="0" smtClean="0"/>
              <a:t> of data </a:t>
            </a:r>
            <a:r>
              <a:rPr lang="da-DK" sz="3100" dirty="0" err="1" smtClean="0"/>
              <a:t>freely</a:t>
            </a:r>
            <a:r>
              <a:rPr lang="da-DK" sz="3100" dirty="0" smtClean="0"/>
              <a:t> </a:t>
            </a:r>
            <a:r>
              <a:rPr lang="da-DK" sz="3100" dirty="0" err="1" smtClean="0"/>
              <a:t>available</a:t>
            </a:r>
            <a:r>
              <a:rPr lang="da-DK" sz="3100" dirty="0" smtClean="0"/>
              <a:t/>
            </a:r>
            <a:br>
              <a:rPr lang="da-DK" sz="3100" dirty="0" smtClean="0"/>
            </a:br>
            <a:endParaRPr lang="da-DK" sz="3100" dirty="0"/>
          </a:p>
        </p:txBody>
      </p:sp>
      <p:sp>
        <p:nvSpPr>
          <p:cNvPr id="6" name="Undertitel 5"/>
          <p:cNvSpPr>
            <a:spLocks noGrp="1"/>
          </p:cNvSpPr>
          <p:nvPr>
            <p:ph type="subTitle" idx="1"/>
          </p:nvPr>
        </p:nvSpPr>
        <p:spPr>
          <a:xfrm>
            <a:off x="755576" y="4052664"/>
            <a:ext cx="7704856" cy="1752600"/>
          </a:xfrm>
        </p:spPr>
        <p:txBody>
          <a:bodyPr>
            <a:normAutofit fontScale="92500" lnSpcReduction="20000"/>
          </a:bodyPr>
          <a:lstStyle/>
          <a:p>
            <a:r>
              <a:rPr lang="da-DK" dirty="0" smtClean="0">
                <a:solidFill>
                  <a:schemeClr val="tx1"/>
                </a:solidFill>
              </a:rPr>
              <a:t>Rhein, </a:t>
            </a:r>
            <a:r>
              <a:rPr lang="da-DK" dirty="0" err="1" smtClean="0">
                <a:solidFill>
                  <a:schemeClr val="tx1"/>
                </a:solidFill>
              </a:rPr>
              <a:t>Elbe</a:t>
            </a:r>
            <a:r>
              <a:rPr lang="da-DK" dirty="0" smtClean="0">
                <a:solidFill>
                  <a:schemeClr val="tx1"/>
                </a:solidFill>
              </a:rPr>
              <a:t>, Weser, Ems, Oder</a:t>
            </a:r>
          </a:p>
          <a:p>
            <a:r>
              <a:rPr lang="da-DK" dirty="0" smtClean="0">
                <a:solidFill>
                  <a:schemeClr val="tx1"/>
                </a:solidFill>
              </a:rPr>
              <a:t>2001-2016/5</a:t>
            </a:r>
            <a:endParaRPr lang="da-DK" dirty="0" smtClean="0">
              <a:solidFill>
                <a:schemeClr val="tx1"/>
              </a:solidFill>
            </a:endParaRPr>
          </a:p>
          <a:p>
            <a:r>
              <a:rPr lang="da-DK" dirty="0" err="1" smtClean="0">
                <a:solidFill>
                  <a:schemeClr val="tx1"/>
                </a:solidFill>
              </a:rPr>
              <a:t>Passed</a:t>
            </a:r>
            <a:r>
              <a:rPr lang="da-DK" dirty="0" smtClean="0">
                <a:solidFill>
                  <a:schemeClr val="tx1"/>
                </a:solidFill>
              </a:rPr>
              <a:t> on to DMI by BSH </a:t>
            </a:r>
            <a:r>
              <a:rPr lang="da-DK" dirty="0" err="1" smtClean="0">
                <a:solidFill>
                  <a:schemeClr val="tx1"/>
                </a:solidFill>
              </a:rPr>
              <a:t>thru</a:t>
            </a:r>
            <a:r>
              <a:rPr lang="da-DK" dirty="0" smtClean="0">
                <a:solidFill>
                  <a:schemeClr val="tx1"/>
                </a:solidFill>
              </a:rPr>
              <a:t> </a:t>
            </a:r>
            <a:r>
              <a:rPr lang="da-DK" dirty="0" err="1" smtClean="0">
                <a:solidFill>
                  <a:schemeClr val="tx1"/>
                </a:solidFill>
              </a:rPr>
              <a:t>this</a:t>
            </a:r>
            <a:r>
              <a:rPr lang="da-DK" dirty="0" smtClean="0">
                <a:solidFill>
                  <a:schemeClr val="tx1"/>
                </a:solidFill>
              </a:rPr>
              <a:t> </a:t>
            </a:r>
            <a:r>
              <a:rPr lang="da-DK" dirty="0" err="1" smtClean="0">
                <a:solidFill>
                  <a:schemeClr val="tx1"/>
                </a:solidFill>
              </a:rPr>
              <a:t>period</a:t>
            </a:r>
            <a:r>
              <a:rPr lang="da-DK" dirty="0" smtClean="0">
                <a:solidFill>
                  <a:schemeClr val="tx1"/>
                </a:solidFill>
              </a:rPr>
              <a:t> (</a:t>
            </a:r>
            <a:r>
              <a:rPr lang="da-DK" dirty="0" err="1" smtClean="0">
                <a:solidFill>
                  <a:schemeClr val="tx1"/>
                </a:solidFill>
              </a:rPr>
              <a:t>thanks</a:t>
            </a:r>
            <a:r>
              <a:rPr lang="da-DK" dirty="0" smtClean="0">
                <a:solidFill>
                  <a:schemeClr val="tx1"/>
                </a:solidFill>
              </a:rPr>
              <a:t>)</a:t>
            </a:r>
          </a:p>
          <a:p>
            <a:endParaRPr lang="da-DK" dirty="0">
              <a:solidFill>
                <a:schemeClr val="tx1"/>
              </a:solidFill>
            </a:endParaRPr>
          </a:p>
        </p:txBody>
      </p:sp>
    </p:spTree>
    <p:extLst>
      <p:ext uri="{BB962C8B-B14F-4D97-AF65-F5344CB8AC3E}">
        <p14:creationId xmlns:p14="http://schemas.microsoft.com/office/powerpoint/2010/main" val="14660315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79512" y="2463031"/>
            <a:ext cx="8820472" cy="1470025"/>
          </a:xfrm>
        </p:spPr>
        <p:txBody>
          <a:bodyPr>
            <a:normAutofit fontScale="90000"/>
          </a:bodyPr>
          <a:lstStyle/>
          <a:p>
            <a:r>
              <a:rPr lang="da-DK" dirty="0" smtClean="0"/>
              <a:t>In </a:t>
            </a:r>
            <a:r>
              <a:rPr lang="da-DK" dirty="0" err="1" smtClean="0"/>
              <a:t>two</a:t>
            </a:r>
            <a:r>
              <a:rPr lang="da-DK" dirty="0" smtClean="0"/>
              <a:t> </a:t>
            </a:r>
            <a:r>
              <a:rPr lang="da-DK" dirty="0" err="1" smtClean="0"/>
              <a:t>words</a:t>
            </a:r>
            <a:r>
              <a:rPr lang="da-DK" dirty="0" smtClean="0"/>
              <a:t>:</a:t>
            </a:r>
            <a:br>
              <a:rPr lang="da-DK" dirty="0" smtClean="0"/>
            </a:br>
            <a:r>
              <a:rPr lang="da-DK" dirty="0"/>
              <a:t/>
            </a:r>
            <a:br>
              <a:rPr lang="da-DK" dirty="0"/>
            </a:br>
            <a:r>
              <a:rPr lang="da-DK" dirty="0" smtClean="0"/>
              <a:t>- Access</a:t>
            </a:r>
            <a:br>
              <a:rPr lang="da-DK" dirty="0" smtClean="0"/>
            </a:br>
            <a:r>
              <a:rPr lang="da-DK" dirty="0" smtClean="0"/>
              <a:t>- </a:t>
            </a:r>
            <a:r>
              <a:rPr lang="da-DK" dirty="0" err="1" smtClean="0"/>
              <a:t>Quality</a:t>
            </a:r>
            <a:endParaRPr lang="da-DK" sz="3100" dirty="0"/>
          </a:p>
        </p:txBody>
      </p:sp>
    </p:spTree>
    <p:extLst>
      <p:ext uri="{BB962C8B-B14F-4D97-AF65-F5344CB8AC3E}">
        <p14:creationId xmlns:p14="http://schemas.microsoft.com/office/powerpoint/2010/main" val="28489617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35113" y="1268437"/>
            <a:ext cx="6072187" cy="496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itel 1"/>
          <p:cNvSpPr>
            <a:spLocks noGrp="1"/>
          </p:cNvSpPr>
          <p:nvPr>
            <p:ph type="ctrTitle"/>
          </p:nvPr>
        </p:nvSpPr>
        <p:spPr>
          <a:xfrm>
            <a:off x="685800" y="44624"/>
            <a:ext cx="7772400" cy="1470025"/>
          </a:xfrm>
        </p:spPr>
        <p:txBody>
          <a:bodyPr>
            <a:normAutofit/>
          </a:bodyPr>
          <a:lstStyle/>
          <a:p>
            <a:pPr algn="l"/>
            <a:r>
              <a:rPr lang="da-DK" sz="2800" dirty="0" smtClean="0"/>
              <a:t>Any </a:t>
            </a:r>
            <a:r>
              <a:rPr lang="da-DK" sz="2800" dirty="0" err="1" smtClean="0"/>
              <a:t>coastal</a:t>
            </a:r>
            <a:r>
              <a:rPr lang="da-DK" sz="2800" dirty="0" smtClean="0"/>
              <a:t> segment with </a:t>
            </a:r>
            <a:r>
              <a:rPr lang="da-DK" sz="2800" dirty="0" err="1" smtClean="0"/>
              <a:t>respect</a:t>
            </a:r>
            <a:r>
              <a:rPr lang="da-DK" sz="2800" dirty="0" smtClean="0"/>
              <a:t> for </a:t>
            </a:r>
            <a:r>
              <a:rPr lang="da-DK" sz="2800" dirty="0" err="1" smtClean="0"/>
              <a:t>itself</a:t>
            </a:r>
            <a:r>
              <a:rPr lang="da-DK" sz="2800" dirty="0" smtClean="0"/>
              <a:t> it </a:t>
            </a:r>
            <a:r>
              <a:rPr lang="da-DK" sz="2800" dirty="0" err="1" smtClean="0"/>
              <a:t>attributed</a:t>
            </a:r>
            <a:r>
              <a:rPr lang="da-DK" sz="2800" dirty="0" smtClean="0"/>
              <a:t> an e-</a:t>
            </a:r>
            <a:r>
              <a:rPr lang="da-DK" sz="2800" dirty="0" err="1" smtClean="0"/>
              <a:t>hype</a:t>
            </a:r>
            <a:r>
              <a:rPr lang="da-DK" sz="2800" dirty="0" smtClean="0"/>
              <a:t> run-</a:t>
            </a:r>
            <a:r>
              <a:rPr lang="da-DK" sz="2800" dirty="0" err="1" smtClean="0"/>
              <a:t>off</a:t>
            </a:r>
            <a:r>
              <a:rPr lang="da-DK" sz="2800" dirty="0" smtClean="0"/>
              <a:t> </a:t>
            </a:r>
            <a:r>
              <a:rPr lang="da-DK" sz="2800" dirty="0" err="1" smtClean="0"/>
              <a:t>estimate</a:t>
            </a:r>
            <a:r>
              <a:rPr lang="da-DK" sz="2800" dirty="0" smtClean="0"/>
              <a:t> …</a:t>
            </a:r>
            <a:endParaRPr lang="da-DK" sz="2800" dirty="0"/>
          </a:p>
        </p:txBody>
      </p:sp>
    </p:spTree>
    <p:extLst>
      <p:ext uri="{BB962C8B-B14F-4D97-AF65-F5344CB8AC3E}">
        <p14:creationId xmlns:p14="http://schemas.microsoft.com/office/powerpoint/2010/main" val="159715122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led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0" y="1052736"/>
            <a:ext cx="7620000" cy="4762500"/>
          </a:xfrm>
          <a:prstGeom prst="rect">
            <a:avLst/>
          </a:prstGeom>
        </p:spPr>
      </p:pic>
    </p:spTree>
    <p:extLst>
      <p:ext uri="{BB962C8B-B14F-4D97-AF65-F5344CB8AC3E}">
        <p14:creationId xmlns:p14="http://schemas.microsoft.com/office/powerpoint/2010/main" val="187609847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J:\Projekter\Rivers\rhein_serie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501" y="1556792"/>
            <a:ext cx="9025003" cy="33843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37315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J:\Projekter\Rivers\rhein_scatter_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759718"/>
            <a:ext cx="6659522" cy="55496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323789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J:\Projekter\Rivers\elbe_serie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96" y="116632"/>
            <a:ext cx="9001000" cy="3375375"/>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J:\Projekter\Rivers\weser_serie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3419999"/>
            <a:ext cx="8856984" cy="33213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530262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535039"/>
            <a:ext cx="7772400" cy="1470025"/>
          </a:xfrm>
        </p:spPr>
        <p:txBody>
          <a:bodyPr>
            <a:normAutofit fontScale="90000"/>
          </a:bodyPr>
          <a:lstStyle/>
          <a:p>
            <a:pPr algn="l"/>
            <a:r>
              <a:rPr lang="da-DK" dirty="0" err="1" smtClean="0"/>
              <a:t>Linear</a:t>
            </a:r>
            <a:r>
              <a:rPr lang="da-DK" dirty="0" smtClean="0"/>
              <a:t> </a:t>
            </a:r>
            <a:r>
              <a:rPr lang="da-DK" dirty="0" err="1" smtClean="0"/>
              <a:t>fit</a:t>
            </a:r>
            <a:r>
              <a:rPr lang="da-DK" dirty="0" smtClean="0"/>
              <a:t>, </a:t>
            </a:r>
            <a:r>
              <a:rPr lang="da-DK" dirty="0" err="1" smtClean="0"/>
              <a:t>correlation</a:t>
            </a:r>
            <a:r>
              <a:rPr lang="da-DK" dirty="0" smtClean="0"/>
              <a:t/>
            </a:r>
            <a:br>
              <a:rPr lang="da-DK" dirty="0" smtClean="0"/>
            </a:br>
            <a:r>
              <a:rPr lang="da-DK" sz="3100" dirty="0"/>
              <a:t/>
            </a:r>
            <a:br>
              <a:rPr lang="da-DK" sz="3100" dirty="0"/>
            </a:br>
            <a:r>
              <a:rPr lang="da-DK" sz="3100" dirty="0" smtClean="0"/>
              <a:t>e-hype3 = A * </a:t>
            </a:r>
            <a:r>
              <a:rPr lang="da-DK" sz="3100" dirty="0" err="1" smtClean="0"/>
              <a:t>wsv</a:t>
            </a:r>
            <a:r>
              <a:rPr lang="da-DK" sz="3100" dirty="0" smtClean="0"/>
              <a:t> + B</a:t>
            </a:r>
            <a:br>
              <a:rPr lang="da-DK" sz="3100" dirty="0" smtClean="0"/>
            </a:br>
            <a:r>
              <a:rPr lang="da-DK" sz="3100" dirty="0" smtClean="0"/>
              <a:t/>
            </a:r>
            <a:br>
              <a:rPr lang="da-DK" sz="3100" dirty="0" smtClean="0"/>
            </a:br>
            <a:r>
              <a:rPr lang="da-DK" sz="3100" dirty="0" smtClean="0"/>
              <a:t>River		A	B	CC</a:t>
            </a:r>
            <a:r>
              <a:rPr lang="da-DK" sz="3100" dirty="0"/>
              <a:t/>
            </a:r>
            <a:br>
              <a:rPr lang="da-DK" sz="3100" dirty="0"/>
            </a:br>
            <a:r>
              <a:rPr lang="da-DK" sz="3100" dirty="0" smtClean="0"/>
              <a:t>Rhein		0.96	79	0.88		neutral</a:t>
            </a:r>
            <a:br>
              <a:rPr lang="da-DK" sz="3100" dirty="0" smtClean="0"/>
            </a:br>
            <a:r>
              <a:rPr lang="da-DK" sz="3100" dirty="0" err="1" smtClean="0"/>
              <a:t>Elbe</a:t>
            </a:r>
            <a:r>
              <a:rPr lang="da-DK" sz="3100" dirty="0" smtClean="0"/>
              <a:t>		1.13	255	0.82		</a:t>
            </a:r>
            <a:r>
              <a:rPr lang="da-DK" sz="3100" dirty="0" err="1" smtClean="0"/>
              <a:t>overpred</a:t>
            </a:r>
            <a:r>
              <a:rPr lang="da-DK" sz="3100" dirty="0" smtClean="0"/>
              <a:t>.</a:t>
            </a:r>
            <a:br>
              <a:rPr lang="da-DK" sz="3100" dirty="0" smtClean="0"/>
            </a:br>
            <a:r>
              <a:rPr lang="da-DK" sz="3100" dirty="0" smtClean="0"/>
              <a:t>Weser	1.66	-76	0.93		OVERPRED.</a:t>
            </a:r>
            <a:br>
              <a:rPr lang="da-DK" sz="3100" dirty="0" smtClean="0"/>
            </a:br>
            <a:r>
              <a:rPr lang="da-DK" sz="3100" dirty="0" smtClean="0"/>
              <a:t>Oder		1.17	17.5	0.77		</a:t>
            </a:r>
            <a:r>
              <a:rPr lang="da-DK" sz="3100" dirty="0" err="1" smtClean="0"/>
              <a:t>overpred</a:t>
            </a:r>
            <a:r>
              <a:rPr lang="da-DK" sz="3100" dirty="0" smtClean="0"/>
              <a:t>.</a:t>
            </a:r>
            <a:br>
              <a:rPr lang="da-DK" sz="3100" dirty="0" smtClean="0"/>
            </a:br>
            <a:r>
              <a:rPr lang="da-DK" sz="3100" dirty="0" smtClean="0"/>
              <a:t>Ems		1.14	192	0.92		</a:t>
            </a:r>
            <a:r>
              <a:rPr lang="da-DK" sz="3100" dirty="0" err="1" smtClean="0"/>
              <a:t>overpred</a:t>
            </a:r>
            <a:r>
              <a:rPr lang="da-DK" sz="3100" dirty="0" smtClean="0"/>
              <a:t>.</a:t>
            </a:r>
            <a:br>
              <a:rPr lang="da-DK" sz="3100" dirty="0" smtClean="0"/>
            </a:br>
            <a:endParaRPr lang="da-DK" sz="3100" dirty="0"/>
          </a:p>
        </p:txBody>
      </p:sp>
    </p:spTree>
    <p:extLst>
      <p:ext uri="{BB962C8B-B14F-4D97-AF65-F5344CB8AC3E}">
        <p14:creationId xmlns:p14="http://schemas.microsoft.com/office/powerpoint/2010/main" val="12870447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734839"/>
            <a:ext cx="7772400" cy="1470025"/>
          </a:xfrm>
        </p:spPr>
        <p:txBody>
          <a:bodyPr>
            <a:normAutofit fontScale="90000"/>
          </a:bodyPr>
          <a:lstStyle/>
          <a:p>
            <a:pPr algn="l"/>
            <a:r>
              <a:rPr lang="da-DK" dirty="0" smtClean="0"/>
              <a:t>E-hype3 trend</a:t>
            </a:r>
            <a:r>
              <a:rPr lang="da-DK" sz="3100" dirty="0" smtClean="0"/>
              <a:t/>
            </a:r>
            <a:br>
              <a:rPr lang="da-DK" sz="3100" dirty="0" smtClean="0"/>
            </a:br>
            <a:r>
              <a:rPr lang="da-DK" sz="3100" dirty="0" smtClean="0"/>
              <a:t/>
            </a:r>
            <a:br>
              <a:rPr lang="da-DK" sz="3100" dirty="0" smtClean="0"/>
            </a:br>
            <a:r>
              <a:rPr lang="da-DK" sz="3100" dirty="0" smtClean="0"/>
              <a:t>North Sea – </a:t>
            </a:r>
            <a:r>
              <a:rPr lang="da-DK" sz="3100" dirty="0" err="1" smtClean="0"/>
              <a:t>Baltic</a:t>
            </a:r>
            <a:r>
              <a:rPr lang="da-DK" sz="3100" dirty="0" smtClean="0"/>
              <a:t> Sea, 1981-2010</a:t>
            </a:r>
            <a:br>
              <a:rPr lang="da-DK" sz="3100" dirty="0" smtClean="0"/>
            </a:br>
            <a:r>
              <a:rPr lang="da-DK" sz="3100" dirty="0" smtClean="0"/>
              <a:t/>
            </a:r>
            <a:br>
              <a:rPr lang="da-DK" sz="3100" dirty="0" smtClean="0"/>
            </a:br>
            <a:endParaRPr lang="da-DK" sz="3100" dirty="0"/>
          </a:p>
        </p:txBody>
      </p:sp>
      <p:pic>
        <p:nvPicPr>
          <p:cNvPr id="6146" name="Picture 2" descr="J:\Projekter\Rivers\annual_fit_4.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5936" y="2132856"/>
            <a:ext cx="8706544" cy="4353272"/>
          </a:xfrm>
          <a:prstGeom prst="rect">
            <a:avLst/>
          </a:prstGeom>
          <a:noFill/>
          <a:extLst>
            <a:ext uri="{909E8E84-426E-40DD-AFC4-6F175D3DCCD1}">
              <a14:hiddenFill xmlns:a14="http://schemas.microsoft.com/office/drawing/2010/main">
                <a:solidFill>
                  <a:srgbClr val="FFFFFF"/>
                </a:solidFill>
              </a14:hiddenFill>
            </a:ext>
          </a:extLst>
        </p:spPr>
      </p:pic>
      <p:sp>
        <p:nvSpPr>
          <p:cNvPr id="4" name="Titel 1"/>
          <p:cNvSpPr txBox="1">
            <a:spLocks/>
          </p:cNvSpPr>
          <p:nvPr/>
        </p:nvSpPr>
        <p:spPr>
          <a:xfrm>
            <a:off x="1619672" y="4335239"/>
            <a:ext cx="3528392" cy="1470025"/>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a-DK" sz="3100" dirty="0" smtClean="0"/>
              <a:t>1981: 28048 m3/sec</a:t>
            </a:r>
          </a:p>
          <a:p>
            <a:pPr algn="l"/>
            <a:r>
              <a:rPr lang="da-DK" sz="3100" dirty="0" smtClean="0"/>
              <a:t>-46.3 m3/sec / </a:t>
            </a:r>
            <a:r>
              <a:rPr lang="da-DK" sz="3100" dirty="0" err="1" smtClean="0"/>
              <a:t>year</a:t>
            </a:r>
            <a:endParaRPr lang="da-DK" sz="3100" dirty="0"/>
          </a:p>
        </p:txBody>
      </p:sp>
    </p:spTree>
    <p:extLst>
      <p:ext uri="{BB962C8B-B14F-4D97-AF65-F5344CB8AC3E}">
        <p14:creationId xmlns:p14="http://schemas.microsoft.com/office/powerpoint/2010/main" val="309394217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535039"/>
            <a:ext cx="7772400" cy="1470025"/>
          </a:xfrm>
        </p:spPr>
        <p:txBody>
          <a:bodyPr>
            <a:normAutofit fontScale="90000"/>
          </a:bodyPr>
          <a:lstStyle/>
          <a:p>
            <a:pPr algn="l"/>
            <a:r>
              <a:rPr lang="da-DK" dirty="0" smtClean="0"/>
              <a:t>River trends, 2001-2010 A*x + B </a:t>
            </a:r>
            <a:r>
              <a:rPr lang="da-DK" dirty="0" err="1" smtClean="0"/>
              <a:t>fit</a:t>
            </a:r>
            <a:r>
              <a:rPr lang="da-DK" sz="3100" dirty="0" smtClean="0"/>
              <a:t/>
            </a:r>
            <a:br>
              <a:rPr lang="da-DK" sz="3100" dirty="0" smtClean="0"/>
            </a:br>
            <a:r>
              <a:rPr lang="da-DK" sz="3100" dirty="0"/>
              <a:t/>
            </a:r>
            <a:br>
              <a:rPr lang="da-DK" sz="3100" dirty="0"/>
            </a:br>
            <a:r>
              <a:rPr lang="da-DK" sz="3100" dirty="0" smtClean="0"/>
              <a:t>		WSV		E-HYPE3</a:t>
            </a:r>
            <a:br>
              <a:rPr lang="da-DK" sz="3100" dirty="0" smtClean="0"/>
            </a:br>
            <a:r>
              <a:rPr lang="da-DK" sz="3100" dirty="0" smtClean="0"/>
              <a:t>River		A	B	A	B	</a:t>
            </a:r>
            <a:r>
              <a:rPr lang="da-DK" sz="3100" dirty="0"/>
              <a:t/>
            </a:r>
            <a:br>
              <a:rPr lang="da-DK" sz="3100" dirty="0"/>
            </a:br>
            <a:r>
              <a:rPr lang="da-DK" sz="3100" dirty="0" smtClean="0"/>
              <a:t>Rhein		-58.6	2540	-85.2	2658</a:t>
            </a:r>
            <a:br>
              <a:rPr lang="da-DK" sz="3100" dirty="0" smtClean="0"/>
            </a:br>
            <a:r>
              <a:rPr lang="da-DK" sz="3100" dirty="0" err="1" smtClean="0"/>
              <a:t>Elbe</a:t>
            </a:r>
            <a:r>
              <a:rPr lang="da-DK" sz="3100" dirty="0" smtClean="0"/>
              <a:t>		0.9	730	-11.7	1125</a:t>
            </a:r>
            <a:br>
              <a:rPr lang="da-DK" sz="3100" dirty="0" smtClean="0"/>
            </a:br>
            <a:r>
              <a:rPr lang="da-DK" sz="3100" dirty="0" smtClean="0"/>
              <a:t>Weser	-6.2	360	-14.2	543</a:t>
            </a:r>
            <a:br>
              <a:rPr lang="da-DK" sz="3100" dirty="0" smtClean="0"/>
            </a:br>
            <a:r>
              <a:rPr lang="da-DK" sz="3100" dirty="0" smtClean="0"/>
              <a:t>Oder		14.1	444	10.8	721</a:t>
            </a:r>
            <a:br>
              <a:rPr lang="da-DK" sz="3100" dirty="0" smtClean="0"/>
            </a:br>
            <a:r>
              <a:rPr lang="da-DK" sz="3100" dirty="0" smtClean="0"/>
              <a:t>Ems		-1.8	90	-3.4	146</a:t>
            </a:r>
            <a:br>
              <a:rPr lang="da-DK" sz="3100" dirty="0" smtClean="0"/>
            </a:br>
            <a:endParaRPr lang="da-DK" sz="3100" dirty="0"/>
          </a:p>
        </p:txBody>
      </p:sp>
    </p:spTree>
    <p:extLst>
      <p:ext uri="{BB962C8B-B14F-4D97-AF65-F5344CB8AC3E}">
        <p14:creationId xmlns:p14="http://schemas.microsoft.com/office/powerpoint/2010/main" val="274356485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878855"/>
            <a:ext cx="7772400" cy="1470025"/>
          </a:xfrm>
        </p:spPr>
        <p:txBody>
          <a:bodyPr>
            <a:normAutofit fontScale="90000"/>
          </a:bodyPr>
          <a:lstStyle/>
          <a:p>
            <a:pPr algn="l"/>
            <a:r>
              <a:rPr lang="da-DK" dirty="0" smtClean="0"/>
              <a:t>River trends, 2001-2010</a:t>
            </a:r>
            <a:br>
              <a:rPr lang="da-DK" dirty="0" smtClean="0"/>
            </a:br>
            <a:r>
              <a:rPr lang="da-DK" sz="2800" dirty="0" smtClean="0"/>
              <a:t>A*x </a:t>
            </a:r>
            <a:r>
              <a:rPr lang="da-DK" sz="2800" dirty="0"/>
              <a:t>+ B </a:t>
            </a:r>
            <a:r>
              <a:rPr lang="da-DK" sz="2800" dirty="0" err="1"/>
              <a:t>fit</a:t>
            </a:r>
            <a:r>
              <a:rPr lang="da-DK" sz="2000" dirty="0"/>
              <a:t/>
            </a:r>
            <a:br>
              <a:rPr lang="da-DK" sz="2000" dirty="0"/>
            </a:br>
            <a:r>
              <a:rPr lang="da-DK" sz="2000" dirty="0"/>
              <a:t/>
            </a:r>
            <a:br>
              <a:rPr lang="da-DK" sz="2000" dirty="0"/>
            </a:br>
            <a:r>
              <a:rPr lang="da-DK" sz="3100" dirty="0" smtClean="0"/>
              <a:t/>
            </a:r>
            <a:br>
              <a:rPr lang="da-DK" sz="3100" dirty="0" smtClean="0"/>
            </a:br>
            <a:r>
              <a:rPr lang="da-DK" sz="3100" dirty="0"/>
              <a:t/>
            </a:r>
            <a:br>
              <a:rPr lang="da-DK" sz="3100" dirty="0"/>
            </a:br>
            <a:r>
              <a:rPr lang="da-DK" sz="3100" dirty="0" smtClean="0"/>
              <a:t>		</a:t>
            </a:r>
            <a:endParaRPr lang="da-DK" sz="3100" dirty="0"/>
          </a:p>
        </p:txBody>
      </p:sp>
      <p:pic>
        <p:nvPicPr>
          <p:cNvPr id="3" name="Billed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568" y="1268760"/>
            <a:ext cx="7620000" cy="4762500"/>
          </a:xfrm>
          <a:prstGeom prst="rect">
            <a:avLst/>
          </a:prstGeom>
        </p:spPr>
      </p:pic>
    </p:spTree>
    <p:extLst>
      <p:ext uri="{BB962C8B-B14F-4D97-AF65-F5344CB8AC3E}">
        <p14:creationId xmlns:p14="http://schemas.microsoft.com/office/powerpoint/2010/main" val="76329629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535039"/>
            <a:ext cx="7772400" cy="1470025"/>
          </a:xfrm>
        </p:spPr>
        <p:txBody>
          <a:bodyPr>
            <a:normAutofit fontScale="90000"/>
          </a:bodyPr>
          <a:lstStyle/>
          <a:p>
            <a:pPr algn="l"/>
            <a:r>
              <a:rPr lang="da-DK" dirty="0" err="1" smtClean="0"/>
              <a:t>Annual</a:t>
            </a:r>
            <a:r>
              <a:rPr lang="da-DK" dirty="0" smtClean="0"/>
              <a:t> </a:t>
            </a:r>
            <a:r>
              <a:rPr lang="da-DK" dirty="0" err="1" smtClean="0"/>
              <a:t>c</a:t>
            </a:r>
            <a:r>
              <a:rPr lang="da-DK" dirty="0" err="1" smtClean="0"/>
              <a:t>limatology</a:t>
            </a:r>
            <a:r>
              <a:rPr lang="da-DK" sz="3100" dirty="0" smtClean="0"/>
              <a:t/>
            </a:r>
            <a:br>
              <a:rPr lang="da-DK" sz="3100" dirty="0" smtClean="0"/>
            </a:br>
            <a:r>
              <a:rPr lang="da-DK" sz="3100" dirty="0"/>
              <a:t/>
            </a:r>
            <a:br>
              <a:rPr lang="da-DK" sz="3100" dirty="0"/>
            </a:br>
            <a:r>
              <a:rPr lang="da-DK" sz="3100" dirty="0" err="1"/>
              <a:t>B</a:t>
            </a:r>
            <a:r>
              <a:rPr lang="da-DK" sz="3100" dirty="0" err="1" smtClean="0"/>
              <a:t>altic</a:t>
            </a:r>
            <a:r>
              <a:rPr lang="da-DK" sz="3100" dirty="0" smtClean="0"/>
              <a:t> run-</a:t>
            </a:r>
            <a:r>
              <a:rPr lang="da-DK" sz="3100" dirty="0" err="1" smtClean="0"/>
              <a:t>off</a:t>
            </a:r>
            <a:r>
              <a:rPr lang="da-DK" sz="3100" dirty="0" smtClean="0"/>
              <a:t/>
            </a:r>
            <a:br>
              <a:rPr lang="da-DK" sz="3100" dirty="0" smtClean="0"/>
            </a:br>
            <a:r>
              <a:rPr lang="da-DK" sz="3100" dirty="0"/>
              <a:t/>
            </a:r>
            <a:br>
              <a:rPr lang="da-DK" sz="3100" dirty="0"/>
            </a:br>
            <a:r>
              <a:rPr lang="da-DK" sz="3100" dirty="0" smtClean="0"/>
              <a:t>Jacob 2001, Meier 2006		~16.500 m3/sec</a:t>
            </a:r>
            <a:br>
              <a:rPr lang="da-DK" sz="3100" dirty="0" smtClean="0"/>
            </a:br>
            <a:r>
              <a:rPr lang="da-DK" sz="3100" dirty="0" smtClean="0"/>
              <a:t>E-hype3, 1981-2010		  16.183 m3/sec</a:t>
            </a:r>
            <a:br>
              <a:rPr lang="da-DK" sz="3100" dirty="0" smtClean="0"/>
            </a:br>
            <a:r>
              <a:rPr lang="da-DK" sz="3100" dirty="0"/>
              <a:t/>
            </a:r>
            <a:br>
              <a:rPr lang="da-DK" sz="3100" dirty="0"/>
            </a:br>
            <a:r>
              <a:rPr lang="da-DK" sz="3100" dirty="0" smtClean="0"/>
              <a:t>North Sea run-</a:t>
            </a:r>
            <a:r>
              <a:rPr lang="da-DK" sz="3100" dirty="0" err="1" smtClean="0"/>
              <a:t>off</a:t>
            </a:r>
            <a:r>
              <a:rPr lang="da-DK" sz="3100" dirty="0" smtClean="0"/>
              <a:t/>
            </a:r>
            <a:br>
              <a:rPr lang="da-DK" sz="3100" dirty="0" smtClean="0"/>
            </a:br>
            <a:r>
              <a:rPr lang="da-DK" sz="3100" dirty="0"/>
              <a:t/>
            </a:r>
            <a:br>
              <a:rPr lang="da-DK" sz="3100" dirty="0"/>
            </a:br>
            <a:r>
              <a:rPr lang="da-DK" sz="3100" dirty="0" smtClean="0"/>
              <a:t>E-hype3, 1981-2010		  11.200 m3/sec</a:t>
            </a:r>
            <a:br>
              <a:rPr lang="da-DK" sz="3100" dirty="0" smtClean="0"/>
            </a:br>
            <a:r>
              <a:rPr lang="da-DK" sz="3100" dirty="0" smtClean="0"/>
              <a:t>I have not </a:t>
            </a:r>
            <a:r>
              <a:rPr lang="da-DK" sz="3100" dirty="0" err="1" smtClean="0"/>
              <a:t>studied</a:t>
            </a:r>
            <a:r>
              <a:rPr lang="da-DK" sz="3100" dirty="0" smtClean="0"/>
              <a:t> </a:t>
            </a:r>
            <a:r>
              <a:rPr lang="da-DK" sz="3100" dirty="0" err="1" smtClean="0"/>
              <a:t>literature</a:t>
            </a:r>
            <a:endParaRPr lang="da-DK" sz="3100" dirty="0"/>
          </a:p>
        </p:txBody>
      </p:sp>
    </p:spTree>
    <p:extLst>
      <p:ext uri="{BB962C8B-B14F-4D97-AF65-F5344CB8AC3E}">
        <p14:creationId xmlns:p14="http://schemas.microsoft.com/office/powerpoint/2010/main" val="3236073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79512" y="2463031"/>
            <a:ext cx="8820472" cy="1470025"/>
          </a:xfrm>
        </p:spPr>
        <p:txBody>
          <a:bodyPr>
            <a:normAutofit/>
          </a:bodyPr>
          <a:lstStyle/>
          <a:p>
            <a:r>
              <a:rPr lang="da-DK" sz="4000" dirty="0" smtClean="0"/>
              <a:t>Access</a:t>
            </a:r>
            <a:endParaRPr lang="da-DK" sz="4000" dirty="0"/>
          </a:p>
        </p:txBody>
      </p:sp>
    </p:spTree>
    <p:extLst>
      <p:ext uri="{BB962C8B-B14F-4D97-AF65-F5344CB8AC3E}">
        <p14:creationId xmlns:p14="http://schemas.microsoft.com/office/powerpoint/2010/main" val="158387294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2823071"/>
            <a:ext cx="7772400" cy="1470025"/>
          </a:xfrm>
        </p:spPr>
        <p:txBody>
          <a:bodyPr>
            <a:normAutofit fontScale="90000"/>
          </a:bodyPr>
          <a:lstStyle/>
          <a:p>
            <a:pPr algn="l"/>
            <a:r>
              <a:rPr lang="da-DK" sz="3100" dirty="0" smtClean="0"/>
              <a:t/>
            </a:r>
            <a:br>
              <a:rPr lang="da-DK" sz="3100" dirty="0" smtClean="0"/>
            </a:br>
            <a:r>
              <a:rPr lang="da-DK" dirty="0" err="1" smtClean="0"/>
              <a:t>Nutrient</a:t>
            </a:r>
            <a:r>
              <a:rPr lang="da-DK" dirty="0" smtClean="0"/>
              <a:t> </a:t>
            </a:r>
            <a:r>
              <a:rPr lang="da-DK" dirty="0" err="1" smtClean="0"/>
              <a:t>loads</a:t>
            </a:r>
            <a:r>
              <a:rPr lang="da-DK" dirty="0" smtClean="0"/>
              <a:t>.</a:t>
            </a:r>
            <a:br>
              <a:rPr lang="da-DK" dirty="0" smtClean="0"/>
            </a:br>
            <a:r>
              <a:rPr lang="da-DK" dirty="0" smtClean="0"/>
              <a:t>One fjord </a:t>
            </a:r>
            <a:r>
              <a:rPr lang="da-DK" dirty="0" err="1" smtClean="0"/>
              <a:t>study</a:t>
            </a:r>
            <a:r>
              <a:rPr lang="da-DK" dirty="0" smtClean="0"/>
              <a:t>.</a:t>
            </a:r>
            <a:r>
              <a:rPr lang="da-DK" sz="3100" dirty="0"/>
              <a:t/>
            </a:r>
            <a:br>
              <a:rPr lang="da-DK" sz="3100" dirty="0"/>
            </a:br>
            <a:r>
              <a:rPr lang="da-DK" sz="3100" dirty="0" smtClean="0"/>
              <a:t/>
            </a:r>
            <a:br>
              <a:rPr lang="da-DK" sz="3100" dirty="0" smtClean="0"/>
            </a:br>
            <a:r>
              <a:rPr lang="da-DK" sz="3100" dirty="0" smtClean="0"/>
              <a:t/>
            </a:r>
            <a:br>
              <a:rPr lang="da-DK" sz="3100" dirty="0" smtClean="0"/>
            </a:br>
            <a:r>
              <a:rPr lang="da-DK" sz="2700" dirty="0" err="1" smtClean="0"/>
              <a:t>Citing</a:t>
            </a:r>
            <a:r>
              <a:rPr lang="da-DK" sz="2700" dirty="0" smtClean="0"/>
              <a:t>: ”Afstrømning og næringsstoftilførsler til Limfjorden baseret på tre forskellige modeller”</a:t>
            </a:r>
            <a:r>
              <a:rPr lang="da-DK" sz="2700" dirty="0"/>
              <a:t/>
            </a:r>
            <a:br>
              <a:rPr lang="da-DK" sz="2700" dirty="0"/>
            </a:br>
            <a:r>
              <a:rPr lang="da-DK" sz="2700" dirty="0"/>
              <a:t>	</a:t>
            </a:r>
            <a:r>
              <a:rPr lang="da-DK" sz="2700" dirty="0" smtClean="0"/>
              <a:t>DCE Tech. </a:t>
            </a:r>
            <a:r>
              <a:rPr lang="da-DK" sz="2700" dirty="0" err="1" smtClean="0"/>
              <a:t>Rep</a:t>
            </a:r>
            <a:r>
              <a:rPr lang="da-DK" sz="2700" dirty="0" smtClean="0"/>
              <a:t>. 115/2018, Aarhus </a:t>
            </a:r>
            <a:r>
              <a:rPr lang="da-DK" sz="2700" dirty="0" err="1" smtClean="0"/>
              <a:t>univ</a:t>
            </a:r>
            <a:r>
              <a:rPr lang="da-DK" sz="2700" dirty="0" smtClean="0"/>
              <a:t>.</a:t>
            </a:r>
            <a:br>
              <a:rPr lang="da-DK" sz="2700" dirty="0" smtClean="0"/>
            </a:br>
            <a:r>
              <a:rPr lang="da-DK" sz="2700" dirty="0"/>
              <a:t/>
            </a:r>
            <a:br>
              <a:rPr lang="da-DK" sz="2700" dirty="0"/>
            </a:br>
            <a:r>
              <a:rPr lang="da-DK" sz="2700" dirty="0" err="1" smtClean="0"/>
              <a:t>Compares</a:t>
            </a:r>
            <a:r>
              <a:rPr lang="da-DK" sz="2700" dirty="0" smtClean="0"/>
              <a:t> </a:t>
            </a:r>
            <a:r>
              <a:rPr lang="da-DK" sz="2700" dirty="0" err="1" smtClean="0"/>
              <a:t>three</a:t>
            </a:r>
            <a:r>
              <a:rPr lang="da-DK" sz="2700" dirty="0" smtClean="0"/>
              <a:t> run-</a:t>
            </a:r>
            <a:r>
              <a:rPr lang="da-DK" sz="2700" dirty="0" err="1" smtClean="0"/>
              <a:t>off</a:t>
            </a:r>
            <a:r>
              <a:rPr lang="da-DK" sz="2700" dirty="0" smtClean="0"/>
              <a:t> &amp; </a:t>
            </a:r>
            <a:r>
              <a:rPr lang="da-DK" sz="2700" dirty="0" err="1" smtClean="0"/>
              <a:t>loading</a:t>
            </a:r>
            <a:r>
              <a:rPr lang="da-DK" sz="2700" dirty="0" smtClean="0"/>
              <a:t> models</a:t>
            </a:r>
            <a:br>
              <a:rPr lang="da-DK" sz="2700" dirty="0" smtClean="0"/>
            </a:br>
            <a:r>
              <a:rPr lang="da-DK" sz="2700" dirty="0"/>
              <a:t>	</a:t>
            </a:r>
            <a:r>
              <a:rPr lang="da-DK" sz="2700" dirty="0" smtClean="0"/>
              <a:t>a. QNP-DK. </a:t>
            </a:r>
            <a:r>
              <a:rPr lang="da-DK" sz="2700" dirty="0" err="1" smtClean="0"/>
              <a:t>Empirical</a:t>
            </a:r>
            <a:r>
              <a:rPr lang="da-DK" sz="2700" dirty="0" smtClean="0"/>
              <a:t>, </a:t>
            </a:r>
            <a:r>
              <a:rPr lang="da-DK" sz="2700" dirty="0" err="1" smtClean="0"/>
              <a:t>reliable</a:t>
            </a:r>
            <a:r>
              <a:rPr lang="da-DK" sz="2700" dirty="0" smtClean="0"/>
              <a:t>, but </a:t>
            </a:r>
            <a:r>
              <a:rPr lang="da-DK" sz="2700" dirty="0" err="1" smtClean="0"/>
              <a:t>coarse</a:t>
            </a:r>
            <a:r>
              <a:rPr lang="da-DK" sz="2700" dirty="0"/>
              <a:t>.</a:t>
            </a:r>
            <a:r>
              <a:rPr lang="da-DK" sz="2700" dirty="0" smtClean="0"/>
              <a:t/>
            </a:r>
            <a:br>
              <a:rPr lang="da-DK" sz="2700" dirty="0" smtClean="0"/>
            </a:br>
            <a:r>
              <a:rPr lang="da-DK" sz="2700" dirty="0"/>
              <a:t>	</a:t>
            </a:r>
            <a:r>
              <a:rPr lang="da-DK" sz="2700" dirty="0" smtClean="0"/>
              <a:t>b. SWAT, 82 </a:t>
            </a:r>
            <a:r>
              <a:rPr lang="da-DK" sz="2700" dirty="0" err="1" smtClean="0"/>
              <a:t>sources</a:t>
            </a:r>
            <a:r>
              <a:rPr lang="da-DK" sz="2700" dirty="0" smtClean="0"/>
              <a:t/>
            </a:r>
            <a:br>
              <a:rPr lang="da-DK" sz="2700" dirty="0" smtClean="0"/>
            </a:br>
            <a:r>
              <a:rPr lang="da-DK" sz="2700" dirty="0"/>
              <a:t>	</a:t>
            </a:r>
            <a:r>
              <a:rPr lang="da-DK" sz="2700" dirty="0" smtClean="0"/>
              <a:t>c. E-HYPE3, 30 </a:t>
            </a:r>
            <a:r>
              <a:rPr lang="da-DK" sz="2700" dirty="0" err="1" smtClean="0"/>
              <a:t>sources</a:t>
            </a:r>
            <a:r>
              <a:rPr lang="da-DK" sz="2700" dirty="0" smtClean="0"/>
              <a:t/>
            </a:r>
            <a:br>
              <a:rPr lang="da-DK" sz="2700" dirty="0" smtClean="0"/>
            </a:br>
            <a:r>
              <a:rPr lang="da-DK" sz="2700" dirty="0"/>
              <a:t/>
            </a:r>
            <a:br>
              <a:rPr lang="da-DK" sz="2700" dirty="0"/>
            </a:br>
            <a:endParaRPr lang="da-DK" sz="2700" dirty="0"/>
          </a:p>
        </p:txBody>
      </p:sp>
      <p:pic>
        <p:nvPicPr>
          <p:cNvPr id="3" name="Billed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0032" y="456093"/>
            <a:ext cx="3719736" cy="2324835"/>
          </a:xfrm>
          <a:prstGeom prst="rect">
            <a:avLst/>
          </a:prstGeom>
        </p:spPr>
      </p:pic>
    </p:spTree>
    <p:extLst>
      <p:ext uri="{BB962C8B-B14F-4D97-AF65-F5344CB8AC3E}">
        <p14:creationId xmlns:p14="http://schemas.microsoft.com/office/powerpoint/2010/main" val="187612903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2391023"/>
            <a:ext cx="7772400" cy="1470025"/>
          </a:xfrm>
        </p:spPr>
        <p:txBody>
          <a:bodyPr>
            <a:normAutofit fontScale="90000"/>
          </a:bodyPr>
          <a:lstStyle/>
          <a:p>
            <a:pPr algn="l"/>
            <a:r>
              <a:rPr lang="da-DK" sz="3100" dirty="0" smtClean="0"/>
              <a:t/>
            </a:r>
            <a:br>
              <a:rPr lang="da-DK" sz="3100" dirty="0" smtClean="0"/>
            </a:br>
            <a:r>
              <a:rPr lang="da-DK" dirty="0" smtClean="0"/>
              <a:t>Limfjord </a:t>
            </a:r>
            <a:r>
              <a:rPr lang="da-DK" dirty="0" err="1"/>
              <a:t>n</a:t>
            </a:r>
            <a:r>
              <a:rPr lang="da-DK" dirty="0" err="1" smtClean="0"/>
              <a:t>utrient</a:t>
            </a:r>
            <a:r>
              <a:rPr lang="da-DK" dirty="0" smtClean="0"/>
              <a:t> </a:t>
            </a:r>
            <a:r>
              <a:rPr lang="da-DK" dirty="0" err="1" smtClean="0"/>
              <a:t>loads</a:t>
            </a:r>
            <a:r>
              <a:rPr lang="da-DK" dirty="0" smtClean="0"/>
              <a:t>… </a:t>
            </a:r>
            <a:r>
              <a:rPr lang="da-DK" dirty="0" err="1" smtClean="0"/>
              <a:t>Conclusions</a:t>
            </a:r>
            <a:r>
              <a:rPr lang="da-DK" sz="3100" dirty="0"/>
              <a:t/>
            </a:r>
            <a:br>
              <a:rPr lang="da-DK" sz="3100" dirty="0"/>
            </a:br>
            <a:r>
              <a:rPr lang="da-DK" sz="3100" dirty="0" smtClean="0"/>
              <a:t/>
            </a:r>
            <a:br>
              <a:rPr lang="da-DK" sz="3100" dirty="0" smtClean="0"/>
            </a:br>
            <a:r>
              <a:rPr lang="da-DK" sz="3100" dirty="0" smtClean="0"/>
              <a:t>1. Run-</a:t>
            </a:r>
            <a:r>
              <a:rPr lang="da-DK" sz="3100" dirty="0" err="1" smtClean="0"/>
              <a:t>offs</a:t>
            </a:r>
            <a:r>
              <a:rPr lang="da-DK" sz="3100" dirty="0" smtClean="0"/>
              <a:t> </a:t>
            </a:r>
            <a:r>
              <a:rPr lang="da-DK" sz="3100" dirty="0" err="1" smtClean="0"/>
              <a:t>are</a:t>
            </a:r>
            <a:r>
              <a:rPr lang="da-DK" sz="3100" dirty="0" smtClean="0"/>
              <a:t> </a:t>
            </a:r>
            <a:r>
              <a:rPr lang="da-DK" sz="3100" dirty="0" err="1" smtClean="0"/>
              <a:t>similar</a:t>
            </a:r>
            <a:r>
              <a:rPr lang="da-DK" sz="3100" dirty="0" smtClean="0"/>
              <a:t> for all </a:t>
            </a:r>
            <a:r>
              <a:rPr lang="da-DK" sz="3100" dirty="0" err="1" smtClean="0"/>
              <a:t>three</a:t>
            </a:r>
            <a:r>
              <a:rPr lang="da-DK" sz="3100" dirty="0" smtClean="0"/>
              <a:t> models</a:t>
            </a:r>
            <a:br>
              <a:rPr lang="da-DK" sz="3100" dirty="0" smtClean="0"/>
            </a:br>
            <a:r>
              <a:rPr lang="da-DK" sz="3100" dirty="0" smtClean="0"/>
              <a:t>2. SWAT </a:t>
            </a:r>
            <a:r>
              <a:rPr lang="da-DK" sz="3100" dirty="0" err="1" smtClean="0"/>
              <a:t>overestimates</a:t>
            </a:r>
            <a:r>
              <a:rPr lang="da-DK" sz="3100" dirty="0" smtClean="0"/>
              <a:t> nitrogen load </a:t>
            </a:r>
            <a:br>
              <a:rPr lang="da-DK" sz="3100" dirty="0" smtClean="0"/>
            </a:br>
            <a:r>
              <a:rPr lang="da-DK" sz="3100" dirty="0" smtClean="0"/>
              <a:t>3. E-HYPE3 </a:t>
            </a:r>
            <a:r>
              <a:rPr lang="da-DK" sz="3100" dirty="0" err="1" smtClean="0"/>
              <a:t>underestimates</a:t>
            </a:r>
            <a:r>
              <a:rPr lang="da-DK" sz="3100" dirty="0" smtClean="0"/>
              <a:t> </a:t>
            </a:r>
            <a:r>
              <a:rPr lang="da-DK" sz="3100" dirty="0" err="1" smtClean="0"/>
              <a:t>phosphorus</a:t>
            </a:r>
            <a:r>
              <a:rPr lang="da-DK" sz="3100" dirty="0" smtClean="0"/>
              <a:t> load</a:t>
            </a:r>
            <a:br>
              <a:rPr lang="da-DK" sz="3100" dirty="0" smtClean="0"/>
            </a:br>
            <a:r>
              <a:rPr lang="da-DK" sz="3100" dirty="0" smtClean="0"/>
              <a:t>4. </a:t>
            </a:r>
            <a:r>
              <a:rPr lang="da-DK" sz="3100" dirty="0" err="1" smtClean="0"/>
              <a:t>Seasonal</a:t>
            </a:r>
            <a:r>
              <a:rPr lang="da-DK" sz="3100" dirty="0" smtClean="0"/>
              <a:t> signal OK</a:t>
            </a:r>
            <a:endParaRPr lang="da-DK" sz="3100" dirty="0"/>
          </a:p>
        </p:txBody>
      </p:sp>
    </p:spTree>
    <p:extLst>
      <p:ext uri="{BB962C8B-B14F-4D97-AF65-F5344CB8AC3E}">
        <p14:creationId xmlns:p14="http://schemas.microsoft.com/office/powerpoint/2010/main" val="150264584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1988840"/>
            <a:ext cx="7772400" cy="1470025"/>
          </a:xfrm>
        </p:spPr>
        <p:txBody>
          <a:bodyPr>
            <a:normAutofit fontScale="90000"/>
          </a:bodyPr>
          <a:lstStyle/>
          <a:p>
            <a:pPr algn="l"/>
            <a:r>
              <a:rPr lang="da-DK" dirty="0" smtClean="0"/>
              <a:t>E-hype3 data</a:t>
            </a:r>
            <a:r>
              <a:rPr lang="da-DK" dirty="0"/>
              <a:t> </a:t>
            </a:r>
            <a:r>
              <a:rPr lang="da-DK" dirty="0" smtClean="0"/>
              <a:t>– </a:t>
            </a:r>
            <a:r>
              <a:rPr lang="da-DK" dirty="0" err="1" smtClean="0"/>
              <a:t>Further</a:t>
            </a:r>
            <a:r>
              <a:rPr lang="da-DK" dirty="0" smtClean="0"/>
              <a:t> </a:t>
            </a:r>
            <a:r>
              <a:rPr lang="da-DK" dirty="0" err="1" smtClean="0"/>
              <a:t>use</a:t>
            </a:r>
            <a:r>
              <a:rPr lang="da-DK" dirty="0" smtClean="0"/>
              <a:t/>
            </a:r>
            <a:br>
              <a:rPr lang="da-DK" dirty="0" smtClean="0"/>
            </a:br>
            <a:r>
              <a:rPr lang="da-DK" dirty="0" smtClean="0"/>
              <a:t/>
            </a:r>
            <a:br>
              <a:rPr lang="da-DK" dirty="0" smtClean="0"/>
            </a:br>
            <a:r>
              <a:rPr lang="da-DK" sz="3100" dirty="0" err="1" smtClean="0"/>
              <a:t>Climatological</a:t>
            </a:r>
            <a:r>
              <a:rPr lang="da-DK" sz="3100" dirty="0" smtClean="0"/>
              <a:t> </a:t>
            </a:r>
            <a:r>
              <a:rPr lang="da-DK" sz="3100" dirty="0"/>
              <a:t>r</a:t>
            </a:r>
            <a:r>
              <a:rPr lang="da-DK" sz="3100" dirty="0" smtClean="0"/>
              <a:t>un-</a:t>
            </a:r>
            <a:r>
              <a:rPr lang="da-DK" sz="3100" dirty="0" err="1" smtClean="0"/>
              <a:t>off</a:t>
            </a:r>
            <a:r>
              <a:rPr lang="da-DK" sz="3100" dirty="0" smtClean="0"/>
              <a:t> </a:t>
            </a:r>
            <a:r>
              <a:rPr lang="da-DK" sz="3100" dirty="0" err="1" smtClean="0"/>
              <a:t>projected</a:t>
            </a:r>
            <a:r>
              <a:rPr lang="da-DK" sz="3100" dirty="0" smtClean="0"/>
              <a:t> </a:t>
            </a:r>
            <a:r>
              <a:rPr lang="da-DK" sz="3100" dirty="0" err="1" smtClean="0"/>
              <a:t>into</a:t>
            </a:r>
            <a:r>
              <a:rPr lang="da-DK" sz="3100" dirty="0" smtClean="0"/>
              <a:t> future </a:t>
            </a:r>
            <a:r>
              <a:rPr lang="da-DK" sz="3100" dirty="0" err="1" smtClean="0"/>
              <a:t>climate</a:t>
            </a:r>
            <a:r>
              <a:rPr lang="da-DK" sz="3100" dirty="0" smtClean="0"/>
              <a:t> by transferring </a:t>
            </a:r>
            <a:r>
              <a:rPr lang="da-DK" sz="3100" dirty="0" err="1" smtClean="0"/>
              <a:t>changes</a:t>
            </a:r>
            <a:r>
              <a:rPr lang="da-DK" sz="3100" dirty="0" smtClean="0"/>
              <a:t>/trends in </a:t>
            </a:r>
            <a:r>
              <a:rPr lang="da-DK" sz="3100" dirty="0" err="1" smtClean="0"/>
              <a:t>precipitation</a:t>
            </a:r>
            <a:r>
              <a:rPr lang="da-DK" sz="3100" dirty="0" smtClean="0"/>
              <a:t> pattern.</a:t>
            </a:r>
            <a:endParaRPr lang="da-DK" sz="3100" dirty="0"/>
          </a:p>
        </p:txBody>
      </p:sp>
    </p:spTree>
    <p:extLst>
      <p:ext uri="{BB962C8B-B14F-4D97-AF65-F5344CB8AC3E}">
        <p14:creationId xmlns:p14="http://schemas.microsoft.com/office/powerpoint/2010/main" val="183233241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5193" t="8716" r="5999" b="10362"/>
          <a:stretch/>
        </p:blipFill>
        <p:spPr>
          <a:xfrm>
            <a:off x="6074302" y="1730566"/>
            <a:ext cx="2958336" cy="2695963"/>
          </a:xfrm>
          <a:prstGeom prst="rect">
            <a:avLst/>
          </a:prstGeom>
        </p:spPr>
      </p:pic>
      <p:sp>
        <p:nvSpPr>
          <p:cNvPr id="2" name="Title 1"/>
          <p:cNvSpPr>
            <a:spLocks noGrp="1"/>
          </p:cNvSpPr>
          <p:nvPr>
            <p:ph type="title"/>
          </p:nvPr>
        </p:nvSpPr>
        <p:spPr>
          <a:xfrm>
            <a:off x="457921" y="162783"/>
            <a:ext cx="8229600" cy="1142039"/>
          </a:xfrm>
        </p:spPr>
        <p:txBody>
          <a:bodyPr/>
          <a:lstStyle/>
          <a:p>
            <a:r>
              <a:rPr lang="da-DK" dirty="0" err="1" smtClean="0"/>
              <a:t>Baltic</a:t>
            </a:r>
            <a:r>
              <a:rPr lang="da-DK" dirty="0" smtClean="0"/>
              <a:t> river </a:t>
            </a:r>
            <a:r>
              <a:rPr lang="da-DK" dirty="0" err="1" smtClean="0"/>
              <a:t>runoff</a:t>
            </a:r>
            <a:r>
              <a:rPr lang="da-DK" dirty="0" smtClean="0"/>
              <a:t> in future</a:t>
            </a:r>
            <a:endParaRPr lang="da-DK" dirty="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3896" r="6826"/>
          <a:stretch/>
        </p:blipFill>
        <p:spPr>
          <a:xfrm>
            <a:off x="-29332" y="1442205"/>
            <a:ext cx="6234624" cy="3494786"/>
          </a:xfrm>
          <a:prstGeom prst="rect">
            <a:avLst/>
          </a:prstGeom>
        </p:spPr>
      </p:pic>
      <p:sp>
        <p:nvSpPr>
          <p:cNvPr id="6" name="Rectangle 5"/>
          <p:cNvSpPr/>
          <p:nvPr/>
        </p:nvSpPr>
        <p:spPr>
          <a:xfrm>
            <a:off x="391680" y="5310188"/>
            <a:ext cx="7302925" cy="530032"/>
          </a:xfrm>
          <a:prstGeom prst="rect">
            <a:avLst/>
          </a:prstGeom>
        </p:spPr>
        <p:txBody>
          <a:bodyPr wrap="none" lIns="82945" tIns="41473" rIns="82945" bIns="41473">
            <a:spAutoFit/>
          </a:bodyPr>
          <a:lstStyle/>
          <a:p>
            <a:r>
              <a:rPr lang="da-DK" sz="2900" dirty="0" err="1"/>
              <a:t>Annual</a:t>
            </a:r>
            <a:r>
              <a:rPr lang="da-DK" sz="2900" dirty="0"/>
              <a:t> </a:t>
            </a:r>
            <a:r>
              <a:rPr lang="da-DK" sz="2900" dirty="0" err="1"/>
              <a:t>mean</a:t>
            </a:r>
            <a:r>
              <a:rPr lang="da-DK" sz="2900" dirty="0"/>
              <a:t> </a:t>
            </a:r>
            <a:r>
              <a:rPr lang="da-DK" sz="2900" dirty="0" err="1"/>
              <a:t>change</a:t>
            </a:r>
            <a:r>
              <a:rPr lang="da-DK" sz="2900" dirty="0"/>
              <a:t> 20%, </a:t>
            </a:r>
            <a:r>
              <a:rPr lang="da-DK" sz="2900" dirty="0" err="1"/>
              <a:t>follow</a:t>
            </a:r>
            <a:r>
              <a:rPr lang="da-DK" sz="2900" dirty="0"/>
              <a:t> Meier (2006) </a:t>
            </a:r>
            <a:endParaRPr lang="da-DK" sz="2900" dirty="0"/>
          </a:p>
        </p:txBody>
      </p:sp>
    </p:spTree>
    <p:extLst>
      <p:ext uri="{BB962C8B-B14F-4D97-AF65-F5344CB8AC3E}">
        <p14:creationId xmlns:p14="http://schemas.microsoft.com/office/powerpoint/2010/main" val="27975302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1988840"/>
            <a:ext cx="7772400" cy="1470025"/>
          </a:xfrm>
        </p:spPr>
        <p:txBody>
          <a:bodyPr>
            <a:normAutofit fontScale="90000"/>
          </a:bodyPr>
          <a:lstStyle/>
          <a:p>
            <a:pPr algn="l"/>
            <a:r>
              <a:rPr lang="da-DK" dirty="0" err="1" smtClean="0"/>
              <a:t>Historical</a:t>
            </a:r>
            <a:r>
              <a:rPr lang="da-DK" dirty="0" smtClean="0"/>
              <a:t> data sets</a:t>
            </a:r>
            <a:r>
              <a:rPr lang="da-DK" dirty="0" smtClean="0"/>
              <a:t/>
            </a:r>
            <a:br>
              <a:rPr lang="da-DK" dirty="0" smtClean="0"/>
            </a:br>
            <a:r>
              <a:rPr lang="da-DK" dirty="0" smtClean="0"/>
              <a:t/>
            </a:r>
            <a:br>
              <a:rPr lang="da-DK" dirty="0" smtClean="0"/>
            </a:br>
            <a:r>
              <a:rPr lang="da-DK" sz="3100" dirty="0" smtClean="0"/>
              <a:t>E-hype3.0 time series of run-</a:t>
            </a:r>
            <a:r>
              <a:rPr lang="da-DK" sz="3100" dirty="0" err="1" smtClean="0"/>
              <a:t>off</a:t>
            </a:r>
            <a:r>
              <a:rPr lang="da-DK" sz="3100" dirty="0" smtClean="0"/>
              <a:t> and </a:t>
            </a:r>
            <a:r>
              <a:rPr lang="da-DK" sz="3100" dirty="0" err="1" smtClean="0"/>
              <a:t>nutrients</a:t>
            </a:r>
            <a:r>
              <a:rPr lang="da-DK" sz="3100" dirty="0" smtClean="0"/>
              <a:t> </a:t>
            </a:r>
            <a:r>
              <a:rPr lang="da-DK" sz="3100" dirty="0" err="1" smtClean="0"/>
              <a:t>downloaded</a:t>
            </a:r>
            <a:r>
              <a:rPr lang="da-DK" sz="3100" dirty="0" smtClean="0"/>
              <a:t/>
            </a:r>
            <a:br>
              <a:rPr lang="da-DK" sz="3100" dirty="0" smtClean="0"/>
            </a:br>
            <a:r>
              <a:rPr lang="da-DK" sz="3100" dirty="0"/>
              <a:t/>
            </a:r>
            <a:br>
              <a:rPr lang="da-DK" sz="3100" dirty="0"/>
            </a:br>
            <a:r>
              <a:rPr lang="da-DK" sz="3100" dirty="0"/>
              <a:t/>
            </a:r>
            <a:br>
              <a:rPr lang="da-DK" sz="3100" dirty="0"/>
            </a:br>
            <a:endParaRPr lang="da-DK" sz="3100" dirty="0"/>
          </a:p>
        </p:txBody>
      </p:sp>
    </p:spTree>
    <p:extLst>
      <p:ext uri="{BB962C8B-B14F-4D97-AF65-F5344CB8AC3E}">
        <p14:creationId xmlns:p14="http://schemas.microsoft.com/office/powerpoint/2010/main" val="207039683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751063"/>
            <a:ext cx="7772400" cy="1470025"/>
          </a:xfrm>
        </p:spPr>
        <p:txBody>
          <a:bodyPr>
            <a:normAutofit fontScale="90000"/>
          </a:bodyPr>
          <a:lstStyle/>
          <a:p>
            <a:pPr algn="l"/>
            <a:r>
              <a:rPr lang="da-DK" dirty="0" err="1" smtClean="0"/>
              <a:t>Recommendations</a:t>
            </a:r>
            <a:r>
              <a:rPr lang="da-DK" dirty="0" smtClean="0"/>
              <a:t> for </a:t>
            </a:r>
            <a:r>
              <a:rPr lang="da-DK" dirty="0" err="1" smtClean="0"/>
              <a:t>further</a:t>
            </a:r>
            <a:r>
              <a:rPr lang="da-DK" dirty="0" smtClean="0"/>
              <a:t> </a:t>
            </a:r>
            <a:r>
              <a:rPr lang="da-DK" dirty="0" err="1" smtClean="0"/>
              <a:t>efforts</a:t>
            </a:r>
            <a:r>
              <a:rPr lang="da-DK" sz="3100" dirty="0" smtClean="0"/>
              <a:t/>
            </a:r>
            <a:br>
              <a:rPr lang="da-DK" sz="3100" dirty="0" smtClean="0"/>
            </a:br>
            <a:r>
              <a:rPr lang="da-DK" sz="3100" dirty="0"/>
              <a:t/>
            </a:r>
            <a:br>
              <a:rPr lang="da-DK" sz="3100" dirty="0"/>
            </a:br>
            <a:r>
              <a:rPr lang="da-DK" sz="3100" dirty="0" smtClean="0"/>
              <a:t>o	</a:t>
            </a:r>
            <a:r>
              <a:rPr lang="da-DK" sz="3100" dirty="0" err="1" smtClean="0"/>
              <a:t>Better</a:t>
            </a:r>
            <a:r>
              <a:rPr lang="da-DK" sz="3100" dirty="0" smtClean="0"/>
              <a:t> </a:t>
            </a:r>
            <a:r>
              <a:rPr lang="da-DK" sz="3100" dirty="0" err="1" smtClean="0"/>
              <a:t>document</a:t>
            </a:r>
            <a:r>
              <a:rPr lang="da-DK" sz="3100" dirty="0" smtClean="0"/>
              <a:t> real-time data </a:t>
            </a:r>
            <a:r>
              <a:rPr lang="da-DK" sz="3100" dirty="0" err="1" smtClean="0"/>
              <a:t>access</a:t>
            </a:r>
            <a:r>
              <a:rPr lang="da-DK" sz="3100" dirty="0" smtClean="0"/>
              <a:t/>
            </a:r>
            <a:br>
              <a:rPr lang="da-DK" sz="3100" dirty="0" smtClean="0"/>
            </a:br>
            <a:r>
              <a:rPr lang="da-DK" sz="3100" dirty="0" smtClean="0"/>
              <a:t/>
            </a:r>
            <a:br>
              <a:rPr lang="da-DK" sz="3100" dirty="0" smtClean="0"/>
            </a:br>
            <a:r>
              <a:rPr lang="da-DK" sz="3100" dirty="0" smtClean="0"/>
              <a:t>o	</a:t>
            </a:r>
            <a:r>
              <a:rPr lang="da-DK" sz="3100" dirty="0" err="1" smtClean="0"/>
              <a:t>Advocate</a:t>
            </a:r>
            <a:r>
              <a:rPr lang="da-DK" sz="3100" dirty="0" smtClean="0"/>
              <a:t> for </a:t>
            </a:r>
            <a:r>
              <a:rPr lang="da-DK" sz="3100" dirty="0" err="1" smtClean="0"/>
              <a:t>some</a:t>
            </a:r>
            <a:r>
              <a:rPr lang="da-DK" sz="3100" dirty="0" smtClean="0"/>
              <a:t> sort of agreement 	</a:t>
            </a:r>
            <a:r>
              <a:rPr lang="da-DK" sz="3100" dirty="0" err="1" smtClean="0"/>
              <a:t>between</a:t>
            </a:r>
            <a:r>
              <a:rPr lang="da-DK" sz="3100" dirty="0" smtClean="0"/>
              <a:t> -SMHI and </a:t>
            </a:r>
            <a:r>
              <a:rPr lang="da-DK" sz="3100" dirty="0" err="1" smtClean="0"/>
              <a:t>each</a:t>
            </a:r>
            <a:r>
              <a:rPr lang="da-DK" sz="3100" dirty="0" smtClean="0"/>
              <a:t> ROOS</a:t>
            </a:r>
            <a:br>
              <a:rPr lang="da-DK" sz="3100" dirty="0" smtClean="0"/>
            </a:br>
            <a:r>
              <a:rPr lang="da-DK" sz="3100" dirty="0" smtClean="0"/>
              <a:t/>
            </a:r>
            <a:br>
              <a:rPr lang="da-DK" sz="3100" dirty="0" smtClean="0"/>
            </a:br>
            <a:r>
              <a:rPr lang="da-DK" sz="3100" dirty="0" smtClean="0"/>
              <a:t>o	</a:t>
            </a:r>
            <a:r>
              <a:rPr lang="da-DK" sz="3100" dirty="0" err="1" smtClean="0"/>
              <a:t>Consider</a:t>
            </a:r>
            <a:r>
              <a:rPr lang="da-DK" sz="3100" dirty="0" smtClean="0"/>
              <a:t> if NRT data is </a:t>
            </a:r>
            <a:r>
              <a:rPr lang="da-DK" sz="3100" dirty="0" err="1" smtClean="0"/>
              <a:t>worth</a:t>
            </a:r>
            <a:r>
              <a:rPr lang="da-DK" sz="3100" dirty="0" smtClean="0"/>
              <a:t> the </a:t>
            </a:r>
            <a:r>
              <a:rPr lang="da-DK" sz="3100" dirty="0" err="1" smtClean="0"/>
              <a:t>cost</a:t>
            </a:r>
            <a:r>
              <a:rPr lang="da-DK" sz="3100" dirty="0" smtClean="0"/>
              <a:t>, or if 	</a:t>
            </a:r>
            <a:r>
              <a:rPr lang="da-DK" sz="3100" dirty="0" err="1" smtClean="0"/>
              <a:t>climatology</a:t>
            </a:r>
            <a:r>
              <a:rPr lang="da-DK" sz="3100" dirty="0" smtClean="0"/>
              <a:t> </a:t>
            </a:r>
            <a:r>
              <a:rPr lang="da-DK" sz="3100" dirty="0" err="1" smtClean="0"/>
              <a:t>will</a:t>
            </a:r>
            <a:r>
              <a:rPr lang="da-DK" sz="3100" dirty="0" smtClean="0"/>
              <a:t> do the trick</a:t>
            </a:r>
            <a:br>
              <a:rPr lang="da-DK" sz="3100" dirty="0" smtClean="0"/>
            </a:br>
            <a:r>
              <a:rPr lang="da-DK" sz="3100" dirty="0"/>
              <a:t/>
            </a:r>
            <a:br>
              <a:rPr lang="da-DK" sz="3100" dirty="0"/>
            </a:br>
            <a:r>
              <a:rPr lang="da-DK" sz="3100" dirty="0" smtClean="0"/>
              <a:t>o	</a:t>
            </a:r>
            <a:r>
              <a:rPr lang="da-DK" sz="3100" dirty="0" err="1" smtClean="0"/>
              <a:t>Encourage</a:t>
            </a:r>
            <a:r>
              <a:rPr lang="da-DK" sz="3100" dirty="0" smtClean="0"/>
              <a:t> non-</a:t>
            </a:r>
            <a:r>
              <a:rPr lang="da-DK" sz="3100" dirty="0" err="1" smtClean="0"/>
              <a:t>commercial</a:t>
            </a:r>
            <a:r>
              <a:rPr lang="da-DK" sz="3100" dirty="0" smtClean="0"/>
              <a:t> </a:t>
            </a:r>
            <a:r>
              <a:rPr lang="da-DK" sz="3100" dirty="0" err="1" smtClean="0"/>
              <a:t>hydrological</a:t>
            </a:r>
            <a:r>
              <a:rPr lang="da-DK" sz="3100" dirty="0" smtClean="0"/>
              <a:t> 	model</a:t>
            </a:r>
            <a:br>
              <a:rPr lang="da-DK" sz="3100" dirty="0" smtClean="0"/>
            </a:br>
            <a:endParaRPr lang="da-DK" sz="3100" dirty="0"/>
          </a:p>
        </p:txBody>
      </p:sp>
    </p:spTree>
    <p:extLst>
      <p:ext uri="{BB962C8B-B14F-4D97-AF65-F5344CB8AC3E}">
        <p14:creationId xmlns:p14="http://schemas.microsoft.com/office/powerpoint/2010/main" val="245475456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1988840"/>
            <a:ext cx="7772400" cy="1470025"/>
          </a:xfrm>
        </p:spPr>
        <p:txBody>
          <a:bodyPr>
            <a:normAutofit fontScale="90000"/>
          </a:bodyPr>
          <a:lstStyle/>
          <a:p>
            <a:pPr algn="l"/>
            <a:r>
              <a:rPr lang="da-DK" dirty="0" smtClean="0"/>
              <a:t>Best </a:t>
            </a:r>
            <a:r>
              <a:rPr lang="da-DK" dirty="0" err="1" smtClean="0"/>
              <a:t>practices</a:t>
            </a:r>
            <a:r>
              <a:rPr lang="da-DK" sz="3100" dirty="0" smtClean="0"/>
              <a:t/>
            </a:r>
            <a:br>
              <a:rPr lang="da-DK" sz="3100" dirty="0" smtClean="0"/>
            </a:br>
            <a:r>
              <a:rPr lang="da-DK" sz="3100" dirty="0"/>
              <a:t/>
            </a:r>
            <a:br>
              <a:rPr lang="da-DK" sz="3100" dirty="0"/>
            </a:br>
            <a:r>
              <a:rPr lang="da-DK" sz="3100" dirty="0" smtClean="0"/>
              <a:t>No </a:t>
            </a:r>
            <a:r>
              <a:rPr lang="da-DK" sz="3100" dirty="0" err="1" smtClean="0"/>
              <a:t>progress</a:t>
            </a:r>
            <a:r>
              <a:rPr lang="da-DK" sz="3100" dirty="0" smtClean="0"/>
              <a:t>.</a:t>
            </a:r>
            <a:endParaRPr lang="da-DK" sz="3100" dirty="0"/>
          </a:p>
        </p:txBody>
      </p:sp>
    </p:spTree>
    <p:extLst>
      <p:ext uri="{BB962C8B-B14F-4D97-AF65-F5344CB8AC3E}">
        <p14:creationId xmlns:p14="http://schemas.microsoft.com/office/powerpoint/2010/main" val="271937906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1268761"/>
            <a:ext cx="7772400" cy="3168352"/>
          </a:xfrm>
        </p:spPr>
        <p:txBody>
          <a:bodyPr>
            <a:normAutofit fontScale="90000"/>
          </a:bodyPr>
          <a:lstStyle/>
          <a:p>
            <a:pPr algn="l"/>
            <a:r>
              <a:rPr lang="da-DK" sz="4000" dirty="0" smtClean="0"/>
              <a:t>River Project Management.</a:t>
            </a:r>
            <a:br>
              <a:rPr lang="da-DK" sz="4000" dirty="0" smtClean="0"/>
            </a:br>
            <a:r>
              <a:rPr lang="da-DK" sz="4000" dirty="0"/>
              <a:t/>
            </a:r>
            <a:br>
              <a:rPr lang="da-DK" sz="4000" dirty="0"/>
            </a:br>
            <a:r>
              <a:rPr lang="da-DK" sz="3100" dirty="0" smtClean="0"/>
              <a:t>This is still not </a:t>
            </a:r>
            <a:r>
              <a:rPr lang="da-DK" sz="3100" dirty="0" err="1" smtClean="0"/>
              <a:t>clarified</a:t>
            </a:r>
            <a:r>
              <a:rPr lang="da-DK" sz="3100" dirty="0" smtClean="0"/>
              <a:t>, as is </a:t>
            </a:r>
            <a:r>
              <a:rPr lang="da-DK" sz="3100" dirty="0" err="1" smtClean="0"/>
              <a:t>obvious</a:t>
            </a:r>
            <a:r>
              <a:rPr lang="da-DK" sz="3100" dirty="0" smtClean="0"/>
              <a:t>. Up for grabs-</a:t>
            </a:r>
            <a:br>
              <a:rPr lang="da-DK" sz="3100" dirty="0" smtClean="0"/>
            </a:br>
            <a:r>
              <a:rPr lang="da-DK" sz="3100" dirty="0" smtClean="0"/>
              <a:t/>
            </a:r>
            <a:br>
              <a:rPr lang="da-DK" sz="3100" dirty="0" smtClean="0"/>
            </a:br>
            <a:r>
              <a:rPr lang="da-DK" sz="3100" dirty="0" smtClean="0"/>
              <a:t>I </a:t>
            </a:r>
            <a:r>
              <a:rPr lang="da-DK" sz="3100" dirty="0" err="1" smtClean="0"/>
              <a:t>should</a:t>
            </a:r>
            <a:r>
              <a:rPr lang="da-DK" sz="3100" dirty="0" smtClean="0"/>
              <a:t> </a:t>
            </a:r>
            <a:r>
              <a:rPr lang="da-DK" sz="3100" dirty="0" err="1" smtClean="0"/>
              <a:t>like</a:t>
            </a:r>
            <a:r>
              <a:rPr lang="da-DK" sz="3100" dirty="0" smtClean="0"/>
              <a:t> to </a:t>
            </a:r>
            <a:r>
              <a:rPr lang="da-DK" sz="3100" dirty="0" err="1" smtClean="0"/>
              <a:t>get</a:t>
            </a:r>
            <a:r>
              <a:rPr lang="da-DK" sz="3100" dirty="0" smtClean="0"/>
              <a:t> </a:t>
            </a:r>
            <a:r>
              <a:rPr lang="da-DK" sz="3100" dirty="0" err="1" smtClean="0"/>
              <a:t>aquainted</a:t>
            </a:r>
            <a:r>
              <a:rPr lang="da-DK" sz="3100" dirty="0" smtClean="0"/>
              <a:t> with </a:t>
            </a:r>
            <a:r>
              <a:rPr lang="da-DK" sz="3100" dirty="0" err="1" smtClean="0"/>
              <a:t>any</a:t>
            </a:r>
            <a:r>
              <a:rPr lang="da-DK" sz="3100" dirty="0" smtClean="0"/>
              <a:t> </a:t>
            </a:r>
            <a:r>
              <a:rPr lang="da-DK" sz="3100" dirty="0" err="1" smtClean="0"/>
              <a:t>other</a:t>
            </a:r>
            <a:r>
              <a:rPr lang="da-DK" sz="3100" dirty="0" smtClean="0"/>
              <a:t> run-</a:t>
            </a:r>
            <a:r>
              <a:rPr lang="da-DK" sz="3100" dirty="0" err="1" smtClean="0"/>
              <a:t>off</a:t>
            </a:r>
            <a:r>
              <a:rPr lang="da-DK" sz="3100" dirty="0" smtClean="0"/>
              <a:t>/load </a:t>
            </a:r>
            <a:r>
              <a:rPr lang="da-DK" sz="3100" dirty="0" err="1" smtClean="0"/>
              <a:t>sources</a:t>
            </a:r>
            <a:r>
              <a:rPr lang="da-DK" sz="3100" dirty="0" smtClean="0"/>
              <a:t> </a:t>
            </a:r>
            <a:r>
              <a:rPr lang="da-DK" sz="3100" dirty="0" err="1" smtClean="0"/>
              <a:t>people</a:t>
            </a:r>
            <a:r>
              <a:rPr lang="da-DK" sz="3100" dirty="0" smtClean="0"/>
              <a:t> </a:t>
            </a:r>
            <a:r>
              <a:rPr lang="da-DK" sz="3100" dirty="0" err="1" smtClean="0"/>
              <a:t>might</a:t>
            </a:r>
            <a:r>
              <a:rPr lang="da-DK" sz="3100" dirty="0" smtClean="0"/>
              <a:t> </a:t>
            </a:r>
            <a:r>
              <a:rPr lang="da-DK" sz="3100" dirty="0" err="1" smtClean="0"/>
              <a:t>be</a:t>
            </a:r>
            <a:r>
              <a:rPr lang="da-DK" sz="3100" dirty="0" smtClean="0"/>
              <a:t> </a:t>
            </a:r>
            <a:r>
              <a:rPr lang="da-DK" sz="3100" dirty="0" err="1" smtClean="0"/>
              <a:t>using</a:t>
            </a:r>
            <a:r>
              <a:rPr lang="da-DK" sz="3100" dirty="0" smtClean="0"/>
              <a:t>.</a:t>
            </a:r>
            <a:br>
              <a:rPr lang="da-DK" sz="3100" dirty="0" smtClean="0"/>
            </a:br>
            <a:r>
              <a:rPr lang="da-DK" sz="3100" dirty="0"/>
              <a:t/>
            </a:r>
            <a:br>
              <a:rPr lang="da-DK" sz="3100" dirty="0"/>
            </a:br>
            <a:r>
              <a:rPr lang="da-DK" sz="3100" dirty="0" smtClean="0"/>
              <a:t>Operational, hindcast, or </a:t>
            </a:r>
            <a:r>
              <a:rPr lang="da-DK" sz="3100" dirty="0" err="1" smtClean="0"/>
              <a:t>climate</a:t>
            </a:r>
            <a:endParaRPr lang="da-DK" sz="3100" dirty="0"/>
          </a:p>
        </p:txBody>
      </p:sp>
    </p:spTree>
    <p:extLst>
      <p:ext uri="{BB962C8B-B14F-4D97-AF65-F5344CB8AC3E}">
        <p14:creationId xmlns:p14="http://schemas.microsoft.com/office/powerpoint/2010/main" val="27384243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607047"/>
            <a:ext cx="7772400" cy="1470025"/>
          </a:xfrm>
        </p:spPr>
        <p:txBody>
          <a:bodyPr>
            <a:normAutofit fontScale="90000"/>
          </a:bodyPr>
          <a:lstStyle/>
          <a:p>
            <a:pPr algn="l"/>
            <a:r>
              <a:rPr lang="da-DK" dirty="0" smtClean="0"/>
              <a:t>#1 : NRT</a:t>
            </a:r>
            <a:r>
              <a:rPr lang="da-DK" dirty="0" smtClean="0"/>
              <a:t> observation of river </a:t>
            </a:r>
            <a:r>
              <a:rPr lang="da-DK" dirty="0" err="1" smtClean="0"/>
              <a:t>fluxes</a:t>
            </a:r>
            <a:r>
              <a:rPr lang="da-DK" dirty="0" smtClean="0"/>
              <a:t> and </a:t>
            </a:r>
            <a:r>
              <a:rPr lang="da-DK" dirty="0" err="1" smtClean="0"/>
              <a:t>loads</a:t>
            </a:r>
            <a:r>
              <a:rPr lang="da-DK" dirty="0" smtClean="0"/>
              <a:t/>
            </a:r>
            <a:br>
              <a:rPr lang="da-DK" dirty="0" smtClean="0"/>
            </a:br>
            <a:r>
              <a:rPr lang="da-DK" dirty="0" smtClean="0"/>
              <a:t/>
            </a:r>
            <a:br>
              <a:rPr lang="da-DK" dirty="0" smtClean="0"/>
            </a:br>
            <a:r>
              <a:rPr lang="da-DK" sz="3100" dirty="0" smtClean="0"/>
              <a:t>Data </a:t>
            </a:r>
            <a:r>
              <a:rPr lang="da-DK" sz="3100" dirty="0" err="1" smtClean="0"/>
              <a:t>access</a:t>
            </a:r>
            <a:r>
              <a:rPr lang="da-DK" sz="3100" dirty="0" smtClean="0"/>
              <a:t>: </a:t>
            </a:r>
            <a:r>
              <a:rPr lang="da-DK" sz="3100" dirty="0" err="1" smtClean="0"/>
              <a:t>discharge</a:t>
            </a:r>
            <a:r>
              <a:rPr lang="da-DK" sz="3100" dirty="0"/>
              <a:t>. </a:t>
            </a:r>
            <a:r>
              <a:rPr lang="da-DK" sz="3100" dirty="0" smtClean="0"/>
              <a:t>Managed by Deltares.</a:t>
            </a:r>
            <a:br>
              <a:rPr lang="da-DK" sz="3100" dirty="0" smtClean="0"/>
            </a:br>
            <a:r>
              <a:rPr lang="da-DK" sz="3100" dirty="0" smtClean="0"/>
              <a:t>	 √ </a:t>
            </a:r>
            <a:r>
              <a:rPr lang="da-DK" sz="3100" dirty="0" err="1" smtClean="0"/>
              <a:t>Norwegian</a:t>
            </a:r>
            <a:r>
              <a:rPr lang="da-DK" sz="3100" dirty="0" smtClean="0"/>
              <a:t/>
            </a:r>
            <a:br>
              <a:rPr lang="da-DK" sz="3100" dirty="0" smtClean="0"/>
            </a:br>
            <a:r>
              <a:rPr lang="da-DK" sz="3100" dirty="0" smtClean="0"/>
              <a:t>	 √ German</a:t>
            </a:r>
            <a:br>
              <a:rPr lang="da-DK" sz="3100" dirty="0" smtClean="0"/>
            </a:br>
            <a:r>
              <a:rPr lang="da-DK" sz="3100" dirty="0" smtClean="0"/>
              <a:t>	 √ Dutch</a:t>
            </a:r>
            <a:br>
              <a:rPr lang="da-DK" sz="3100" dirty="0" smtClean="0"/>
            </a:br>
            <a:r>
              <a:rPr lang="da-DK" sz="3100" dirty="0" smtClean="0"/>
              <a:t>	</a:t>
            </a:r>
            <a:r>
              <a:rPr lang="da-DK" sz="3100" dirty="0"/>
              <a:t> √ </a:t>
            </a:r>
            <a:r>
              <a:rPr lang="da-DK" sz="3100" dirty="0" err="1" smtClean="0"/>
              <a:t>Belgian</a:t>
            </a:r>
            <a:r>
              <a:rPr lang="da-DK" sz="3100" dirty="0" smtClean="0"/>
              <a:t/>
            </a:r>
            <a:br>
              <a:rPr lang="da-DK" sz="3100" dirty="0" smtClean="0"/>
            </a:br>
            <a:r>
              <a:rPr lang="da-DK" sz="2700" dirty="0">
                <a:hlinkClick r:id="rId2"/>
              </a:rPr>
              <a:t>http://noos.eurogoos.eu/observations/river-discharge-obs/</a:t>
            </a:r>
            <a:br>
              <a:rPr lang="da-DK" sz="2700" dirty="0">
                <a:hlinkClick r:id="rId2"/>
              </a:rPr>
            </a:br>
            <a:r>
              <a:rPr lang="da-DK" sz="3100" dirty="0" smtClean="0"/>
              <a:t/>
            </a:r>
            <a:br>
              <a:rPr lang="da-DK" sz="3100" dirty="0" smtClean="0"/>
            </a:br>
            <a:r>
              <a:rPr lang="da-DK" sz="3100" dirty="0" smtClean="0"/>
              <a:t>Pages </a:t>
            </a:r>
            <a:r>
              <a:rPr lang="da-DK" sz="3100" dirty="0" err="1" smtClean="0"/>
              <a:t>linked</a:t>
            </a:r>
            <a:r>
              <a:rPr lang="da-DK" sz="3100" dirty="0" smtClean="0"/>
              <a:t>: river </a:t>
            </a:r>
            <a:r>
              <a:rPr lang="da-DK" sz="3100" dirty="0" err="1" smtClean="0"/>
              <a:t>level</a:t>
            </a:r>
            <a:r>
              <a:rPr lang="da-DK" sz="3100" dirty="0" smtClean="0"/>
              <a:t> / </a:t>
            </a:r>
            <a:r>
              <a:rPr lang="da-DK" sz="3100" dirty="0" err="1" smtClean="0"/>
              <a:t>hydrology</a:t>
            </a:r>
            <a:r>
              <a:rPr lang="da-DK" sz="3100" dirty="0" smtClean="0"/>
              <a:t/>
            </a:r>
            <a:br>
              <a:rPr lang="da-DK" sz="3100" dirty="0" smtClean="0"/>
            </a:br>
            <a:r>
              <a:rPr lang="da-DK" sz="3100" dirty="0" smtClean="0"/>
              <a:t>	England / Wales / </a:t>
            </a:r>
            <a:r>
              <a:rPr lang="da-DK" sz="3100" dirty="0" err="1" smtClean="0"/>
              <a:t>N.Ireland</a:t>
            </a:r>
            <a:r>
              <a:rPr lang="da-DK" sz="3100" dirty="0" smtClean="0"/>
              <a:t/>
            </a:r>
            <a:br>
              <a:rPr lang="da-DK" sz="3100" dirty="0" smtClean="0"/>
            </a:br>
            <a:r>
              <a:rPr lang="da-DK" sz="3100" dirty="0" smtClean="0"/>
              <a:t>	Scotland</a:t>
            </a:r>
            <a:br>
              <a:rPr lang="da-DK" sz="3100" dirty="0" smtClean="0"/>
            </a:br>
            <a:r>
              <a:rPr lang="da-DK" sz="3100" dirty="0" smtClean="0"/>
              <a:t>	</a:t>
            </a:r>
            <a:r>
              <a:rPr lang="da-DK" sz="3100" dirty="0" err="1" smtClean="0"/>
              <a:t>Sweden</a:t>
            </a:r>
            <a:endParaRPr lang="da-DK" sz="3100" dirty="0"/>
          </a:p>
        </p:txBody>
      </p:sp>
    </p:spTree>
    <p:extLst>
      <p:ext uri="{BB962C8B-B14F-4D97-AF65-F5344CB8AC3E}">
        <p14:creationId xmlns:p14="http://schemas.microsoft.com/office/powerpoint/2010/main" val="12201765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607047"/>
            <a:ext cx="7772400" cy="1470025"/>
          </a:xfrm>
        </p:spPr>
        <p:txBody>
          <a:bodyPr>
            <a:normAutofit fontScale="90000"/>
          </a:bodyPr>
          <a:lstStyle/>
          <a:p>
            <a:pPr algn="l"/>
            <a:r>
              <a:rPr lang="da-DK" dirty="0" smtClean="0"/>
              <a:t>#2 : </a:t>
            </a:r>
            <a:r>
              <a:rPr lang="da-DK" dirty="0" err="1"/>
              <a:t>H</a:t>
            </a:r>
            <a:r>
              <a:rPr lang="da-DK" dirty="0" err="1" smtClean="0"/>
              <a:t>istorical</a:t>
            </a:r>
            <a:r>
              <a:rPr lang="da-DK" dirty="0" smtClean="0"/>
              <a:t> observations of river </a:t>
            </a:r>
            <a:r>
              <a:rPr lang="da-DK" dirty="0" err="1" smtClean="0"/>
              <a:t>fluxes</a:t>
            </a:r>
            <a:r>
              <a:rPr lang="da-DK" dirty="0" smtClean="0"/>
              <a:t> and </a:t>
            </a:r>
            <a:r>
              <a:rPr lang="da-DK" dirty="0" err="1" smtClean="0"/>
              <a:t>loads</a:t>
            </a:r>
            <a:r>
              <a:rPr lang="da-DK" dirty="0" smtClean="0"/>
              <a:t/>
            </a:r>
            <a:br>
              <a:rPr lang="da-DK" dirty="0" smtClean="0"/>
            </a:br>
            <a:r>
              <a:rPr lang="da-DK" dirty="0" smtClean="0"/>
              <a:t/>
            </a:r>
            <a:br>
              <a:rPr lang="da-DK" dirty="0" smtClean="0"/>
            </a:br>
            <a:r>
              <a:rPr lang="da-DK" sz="3100" dirty="0" smtClean="0"/>
              <a:t>Status </a:t>
            </a:r>
            <a:r>
              <a:rPr lang="da-DK" sz="3100" dirty="0" err="1" smtClean="0"/>
              <a:t>unknown</a:t>
            </a:r>
            <a:r>
              <a:rPr lang="da-DK" sz="3100" dirty="0" smtClean="0"/>
              <a:t>. How </a:t>
            </a:r>
            <a:r>
              <a:rPr lang="da-DK" sz="3100" dirty="0" err="1" smtClean="0"/>
              <a:t>much</a:t>
            </a:r>
            <a:r>
              <a:rPr lang="da-DK" sz="3100" dirty="0" smtClean="0"/>
              <a:t> </a:t>
            </a:r>
            <a:r>
              <a:rPr lang="da-DK" sz="3100" dirty="0" err="1" smtClean="0"/>
              <a:t>history</a:t>
            </a:r>
            <a:r>
              <a:rPr lang="da-DK" sz="3100" dirty="0" smtClean="0"/>
              <a:t>?</a:t>
            </a:r>
            <a:endParaRPr lang="da-DK" sz="3100" dirty="0"/>
          </a:p>
        </p:txBody>
      </p:sp>
    </p:spTree>
    <p:extLst>
      <p:ext uri="{BB962C8B-B14F-4D97-AF65-F5344CB8AC3E}">
        <p14:creationId xmlns:p14="http://schemas.microsoft.com/office/powerpoint/2010/main" val="42824051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319015"/>
            <a:ext cx="7772400" cy="1470025"/>
          </a:xfrm>
        </p:spPr>
        <p:txBody>
          <a:bodyPr>
            <a:normAutofit fontScale="90000"/>
          </a:bodyPr>
          <a:lstStyle/>
          <a:p>
            <a:pPr algn="l"/>
            <a:r>
              <a:rPr lang="da-DK" dirty="0" smtClean="0"/>
              <a:t>#3 : </a:t>
            </a:r>
            <a:r>
              <a:rPr lang="da-DK" dirty="0" err="1"/>
              <a:t>P</a:t>
            </a:r>
            <a:r>
              <a:rPr lang="da-DK" dirty="0" err="1" smtClean="0"/>
              <a:t>rognostic</a:t>
            </a:r>
            <a:r>
              <a:rPr lang="da-DK" dirty="0" smtClean="0"/>
              <a:t>/</a:t>
            </a:r>
            <a:r>
              <a:rPr lang="da-DK" dirty="0" err="1" smtClean="0"/>
              <a:t>hydrological</a:t>
            </a:r>
            <a:r>
              <a:rPr lang="da-DK" dirty="0" smtClean="0"/>
              <a:t> data</a:t>
            </a:r>
            <a:r>
              <a:rPr lang="da-DK" dirty="0" smtClean="0"/>
              <a:t/>
            </a:r>
            <a:br>
              <a:rPr lang="da-DK" dirty="0" smtClean="0"/>
            </a:br>
            <a:r>
              <a:rPr lang="da-DK" dirty="0"/>
              <a:t/>
            </a:r>
            <a:br>
              <a:rPr lang="da-DK" dirty="0"/>
            </a:br>
            <a:r>
              <a:rPr lang="da-DK" sz="3100" dirty="0" smtClean="0"/>
              <a:t>SMHI E-</a:t>
            </a:r>
            <a:r>
              <a:rPr lang="da-DK" sz="3100" dirty="0" err="1" smtClean="0"/>
              <a:t>hype</a:t>
            </a:r>
            <a:r>
              <a:rPr lang="da-DK" sz="3100" dirty="0" smtClean="0"/>
              <a:t> (Europe)</a:t>
            </a:r>
            <a:br>
              <a:rPr lang="da-DK" sz="3100" dirty="0" smtClean="0"/>
            </a:br>
            <a:r>
              <a:rPr lang="da-DK" dirty="0" smtClean="0"/>
              <a:t/>
            </a:r>
            <a:br>
              <a:rPr lang="da-DK" dirty="0" smtClean="0"/>
            </a:br>
            <a:r>
              <a:rPr lang="da-DK" sz="3100" dirty="0" smtClean="0"/>
              <a:t>2014: e-</a:t>
            </a:r>
            <a:r>
              <a:rPr lang="da-DK" sz="3100" dirty="0" err="1" smtClean="0"/>
              <a:t>hype</a:t>
            </a:r>
            <a:r>
              <a:rPr lang="da-DK" sz="3100" dirty="0" smtClean="0"/>
              <a:t> 2.1			FREE</a:t>
            </a:r>
            <a:br>
              <a:rPr lang="da-DK" sz="3100" dirty="0" smtClean="0"/>
            </a:br>
            <a:r>
              <a:rPr lang="da-DK" sz="3100" dirty="0" smtClean="0"/>
              <a:t>2016: e-hype3.0 model		COMMERCIAL</a:t>
            </a:r>
            <a:r>
              <a:rPr lang="da-DK" sz="3100" dirty="0" smtClean="0"/>
              <a:t/>
            </a:r>
            <a:br>
              <a:rPr lang="da-DK" sz="3100" dirty="0" smtClean="0"/>
            </a:br>
            <a:r>
              <a:rPr lang="da-DK" sz="3100" dirty="0" smtClean="0"/>
              <a:t>2019: e</a:t>
            </a:r>
            <a:r>
              <a:rPr lang="da-DK" sz="3100" dirty="0" smtClean="0"/>
              <a:t>-hype3.1 model		VERY COMMERCIAL</a:t>
            </a:r>
            <a:r>
              <a:rPr lang="da-DK" dirty="0" smtClean="0"/>
              <a:t/>
            </a:r>
            <a:br>
              <a:rPr lang="da-DK" dirty="0" smtClean="0"/>
            </a:br>
            <a:r>
              <a:rPr lang="da-DK" dirty="0" smtClean="0"/>
              <a:t/>
            </a:r>
            <a:br>
              <a:rPr lang="da-DK" dirty="0" smtClean="0"/>
            </a:br>
            <a:r>
              <a:rPr lang="da-DK" sz="3100" dirty="0" smtClean="0"/>
              <a:t>SMHI charges ”not for data, but for service”</a:t>
            </a:r>
            <a:endParaRPr lang="da-DK" sz="3100" dirty="0"/>
          </a:p>
        </p:txBody>
      </p:sp>
    </p:spTree>
    <p:extLst>
      <p:ext uri="{BB962C8B-B14F-4D97-AF65-F5344CB8AC3E}">
        <p14:creationId xmlns:p14="http://schemas.microsoft.com/office/powerpoint/2010/main" val="3886279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44624"/>
            <a:ext cx="7772400" cy="1470025"/>
          </a:xfrm>
        </p:spPr>
        <p:txBody>
          <a:bodyPr/>
          <a:lstStyle/>
          <a:p>
            <a:r>
              <a:rPr lang="da-DK" dirty="0" smtClean="0"/>
              <a:t>E-hype3</a:t>
            </a:r>
            <a:br>
              <a:rPr lang="da-DK" dirty="0" smtClean="0"/>
            </a:br>
            <a:r>
              <a:rPr lang="da-DK" dirty="0" smtClean="0"/>
              <a:t>Data </a:t>
            </a:r>
            <a:r>
              <a:rPr lang="da-DK" dirty="0" err="1" smtClean="0"/>
              <a:t>available</a:t>
            </a:r>
            <a:r>
              <a:rPr lang="da-DK" dirty="0" smtClean="0"/>
              <a:t> from www</a:t>
            </a:r>
            <a:endParaRPr lang="da-DK" dirty="0"/>
          </a:p>
        </p:txBody>
      </p:sp>
      <p:sp>
        <p:nvSpPr>
          <p:cNvPr id="3" name="Undertitel 2"/>
          <p:cNvSpPr>
            <a:spLocks noGrp="1"/>
          </p:cNvSpPr>
          <p:nvPr>
            <p:ph type="subTitle" idx="1"/>
          </p:nvPr>
        </p:nvSpPr>
        <p:spPr>
          <a:xfrm>
            <a:off x="1371600" y="1268760"/>
            <a:ext cx="6400800" cy="2929880"/>
          </a:xfrm>
        </p:spPr>
        <p:txBody>
          <a:bodyPr>
            <a:noAutofit/>
          </a:bodyPr>
          <a:lstStyle/>
          <a:p>
            <a:endParaRPr lang="da-DK" sz="2800" dirty="0" smtClean="0"/>
          </a:p>
          <a:p>
            <a:r>
              <a:rPr lang="da-DK" sz="2800" dirty="0" err="1" smtClean="0"/>
              <a:t>World-wide</a:t>
            </a:r>
            <a:endParaRPr lang="da-DK" sz="2800" dirty="0" smtClean="0"/>
          </a:p>
          <a:p>
            <a:r>
              <a:rPr lang="da-DK" sz="2800" dirty="0" smtClean="0">
                <a:hlinkClick r:id="rId2"/>
              </a:rPr>
              <a:t>http://hypeweb.smhi.se/</a:t>
            </a:r>
            <a:endParaRPr lang="da-DK" sz="2800" dirty="0" smtClean="0"/>
          </a:p>
          <a:p>
            <a:endParaRPr lang="da-DK" sz="2800" dirty="0" smtClean="0"/>
          </a:p>
          <a:p>
            <a:r>
              <a:rPr lang="da-DK" sz="2800" dirty="0" smtClean="0"/>
              <a:t>Europe (</a:t>
            </a:r>
            <a:r>
              <a:rPr lang="da-DK" sz="2800" dirty="0" err="1" smtClean="0"/>
              <a:t>defunct</a:t>
            </a:r>
            <a:r>
              <a:rPr lang="da-DK" sz="2800" dirty="0" smtClean="0"/>
              <a:t>)</a:t>
            </a:r>
            <a:endParaRPr lang="da-DK" sz="2800" dirty="0" smtClean="0"/>
          </a:p>
          <a:p>
            <a:r>
              <a:rPr lang="da-DK" sz="2800" dirty="0" smtClean="0">
                <a:hlinkClick r:id="rId3"/>
              </a:rPr>
              <a:t>http://hypeweb.smhi.se/europehype/time-series/download</a:t>
            </a:r>
            <a:endParaRPr lang="da-DK" sz="2800" dirty="0" smtClean="0"/>
          </a:p>
          <a:p>
            <a:endParaRPr lang="da-DK" sz="2800" dirty="0" smtClean="0"/>
          </a:p>
          <a:p>
            <a:r>
              <a:rPr lang="da-DK" sz="2800" dirty="0" smtClean="0"/>
              <a:t>New </a:t>
            </a:r>
            <a:r>
              <a:rPr lang="da-DK" sz="2800" dirty="0" err="1" smtClean="0"/>
              <a:t>europe</a:t>
            </a:r>
            <a:r>
              <a:rPr lang="da-DK" sz="2800" dirty="0" smtClean="0"/>
              <a:t> (</a:t>
            </a:r>
            <a:r>
              <a:rPr lang="da-DK" sz="2800" dirty="0" err="1" smtClean="0"/>
              <a:t>thru</a:t>
            </a:r>
            <a:r>
              <a:rPr lang="da-DK" sz="2800" dirty="0" smtClean="0"/>
              <a:t> login)</a:t>
            </a:r>
            <a:endParaRPr lang="da-DK" sz="2800" dirty="0" smtClean="0"/>
          </a:p>
          <a:p>
            <a:r>
              <a:rPr lang="da-DK" sz="2800" dirty="0" smtClean="0">
                <a:hlinkClick r:id="rId4"/>
              </a:rPr>
              <a:t>http://hypeweb.smhi.se/explore/historical/time-series/europe/</a:t>
            </a:r>
            <a:endParaRPr lang="da-DK" sz="2800" dirty="0" smtClean="0"/>
          </a:p>
          <a:p>
            <a:endParaRPr lang="da-DK" sz="2800" dirty="0"/>
          </a:p>
        </p:txBody>
      </p:sp>
    </p:spTree>
    <p:extLst>
      <p:ext uri="{BB962C8B-B14F-4D97-AF65-F5344CB8AC3E}">
        <p14:creationId xmlns:p14="http://schemas.microsoft.com/office/powerpoint/2010/main" val="11663748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535039"/>
            <a:ext cx="7772400" cy="1470025"/>
          </a:xfrm>
        </p:spPr>
        <p:txBody>
          <a:bodyPr>
            <a:normAutofit fontScale="90000"/>
          </a:bodyPr>
          <a:lstStyle/>
          <a:p>
            <a:pPr algn="l"/>
            <a:r>
              <a:rPr lang="da-DK" dirty="0" smtClean="0"/>
              <a:t>E-hype3 data, </a:t>
            </a:r>
            <a:r>
              <a:rPr lang="da-DK" dirty="0" smtClean="0"/>
              <a:t>Europe. </a:t>
            </a:r>
            <a:r>
              <a:rPr lang="da-DK" dirty="0" err="1" smtClean="0"/>
              <a:t>Processed</a:t>
            </a:r>
            <a:r>
              <a:rPr lang="da-DK" dirty="0" smtClean="0"/>
              <a:t> at DMI.</a:t>
            </a:r>
            <a:r>
              <a:rPr lang="da-DK" dirty="0" smtClean="0"/>
              <a:t/>
            </a:r>
            <a:br>
              <a:rPr lang="da-DK" dirty="0" smtClean="0"/>
            </a:br>
            <a:r>
              <a:rPr lang="da-DK" dirty="0"/>
              <a:t/>
            </a:r>
            <a:br>
              <a:rPr lang="da-DK" dirty="0"/>
            </a:br>
            <a:r>
              <a:rPr lang="da-DK" sz="3100" dirty="0" smtClean="0"/>
              <a:t>1. </a:t>
            </a:r>
            <a:r>
              <a:rPr lang="da-DK" sz="3100" dirty="0" err="1" smtClean="0"/>
              <a:t>Historical</a:t>
            </a:r>
            <a:r>
              <a:rPr lang="da-DK" sz="3100" dirty="0" smtClean="0"/>
              <a:t/>
            </a:r>
            <a:br>
              <a:rPr lang="da-DK" sz="3100" dirty="0" smtClean="0"/>
            </a:br>
            <a:r>
              <a:rPr lang="da-DK" sz="3100" dirty="0" smtClean="0"/>
              <a:t>	run-</a:t>
            </a:r>
            <a:r>
              <a:rPr lang="da-DK" sz="3100" dirty="0" err="1" smtClean="0"/>
              <a:t>off</a:t>
            </a:r>
            <a:r>
              <a:rPr lang="da-DK" sz="3100" dirty="0"/>
              <a:t>	</a:t>
            </a:r>
            <a:r>
              <a:rPr lang="da-DK" sz="3100" dirty="0" smtClean="0"/>
              <a:t>30 </a:t>
            </a:r>
            <a:r>
              <a:rPr lang="da-DK" sz="3100" dirty="0" err="1" smtClean="0"/>
              <a:t>years</a:t>
            </a:r>
            <a:r>
              <a:rPr lang="da-DK" sz="3100" dirty="0" smtClean="0"/>
              <a:t>, 1981-2010</a:t>
            </a:r>
            <a:r>
              <a:rPr lang="da-DK" sz="3100" dirty="0" smtClean="0"/>
              <a:t/>
            </a:r>
            <a:br>
              <a:rPr lang="da-DK" sz="3100" dirty="0" smtClean="0"/>
            </a:br>
            <a:r>
              <a:rPr lang="da-DK" sz="3100" dirty="0" smtClean="0"/>
              <a:t>	</a:t>
            </a:r>
            <a:r>
              <a:rPr lang="da-DK" sz="3100" dirty="0" err="1" smtClean="0"/>
              <a:t>loads</a:t>
            </a:r>
            <a:r>
              <a:rPr lang="da-DK" sz="3100" dirty="0" smtClean="0"/>
              <a:t>	</a:t>
            </a:r>
            <a:r>
              <a:rPr lang="da-DK" sz="3100" dirty="0" smtClean="0"/>
              <a:t>	11 years,2000-2010</a:t>
            </a:r>
            <a:br>
              <a:rPr lang="da-DK" sz="3100" dirty="0" smtClean="0"/>
            </a:br>
            <a:r>
              <a:rPr lang="da-DK" sz="3100" dirty="0"/>
              <a:t>	</a:t>
            </a:r>
            <a:r>
              <a:rPr lang="da-DK" sz="3100" dirty="0" smtClean="0"/>
              <a:t>Series, </a:t>
            </a:r>
            <a:r>
              <a:rPr lang="da-DK" sz="3100" dirty="0" err="1" smtClean="0"/>
              <a:t>annual</a:t>
            </a:r>
            <a:r>
              <a:rPr lang="da-DK" sz="3100" dirty="0" smtClean="0"/>
              <a:t> and </a:t>
            </a:r>
            <a:r>
              <a:rPr lang="da-DK" sz="3100" dirty="0" err="1" smtClean="0"/>
              <a:t>calendar</a:t>
            </a:r>
            <a:r>
              <a:rPr lang="da-DK" sz="3100" dirty="0" smtClean="0"/>
              <a:t> </a:t>
            </a:r>
            <a:r>
              <a:rPr lang="da-DK" sz="3100" dirty="0" err="1" smtClean="0"/>
              <a:t>day</a:t>
            </a:r>
            <a:r>
              <a:rPr lang="da-DK" sz="3100" dirty="0" smtClean="0"/>
              <a:t> </a:t>
            </a:r>
            <a:r>
              <a:rPr lang="da-DK" sz="3100" dirty="0" err="1" smtClean="0"/>
              <a:t>climatology</a:t>
            </a:r>
            <a:r>
              <a:rPr lang="da-DK" sz="3100" dirty="0" smtClean="0"/>
              <a:t>.</a:t>
            </a:r>
            <a:r>
              <a:rPr lang="da-DK" sz="3100" dirty="0" smtClean="0"/>
              <a:t/>
            </a:r>
            <a:br>
              <a:rPr lang="da-DK" sz="3100" dirty="0" smtClean="0"/>
            </a:br>
            <a:r>
              <a:rPr lang="da-DK" sz="3100" dirty="0" smtClean="0"/>
              <a:t>2. New </a:t>
            </a:r>
            <a:r>
              <a:rPr lang="da-DK" sz="3100" dirty="0" err="1" smtClean="0"/>
              <a:t>historical</a:t>
            </a:r>
            <a:r>
              <a:rPr lang="da-DK" sz="3100" dirty="0" smtClean="0"/>
              <a:t> / Interim</a:t>
            </a:r>
            <a:br>
              <a:rPr lang="da-DK" sz="3100" dirty="0" smtClean="0"/>
            </a:br>
            <a:r>
              <a:rPr lang="da-DK" sz="3100" dirty="0"/>
              <a:t>	</a:t>
            </a:r>
            <a:r>
              <a:rPr lang="da-DK" sz="3100" dirty="0" smtClean="0"/>
              <a:t>(1980-)</a:t>
            </a:r>
            <a:br>
              <a:rPr lang="da-DK" sz="3100" dirty="0" smtClean="0"/>
            </a:br>
            <a:r>
              <a:rPr lang="da-DK" sz="3100" dirty="0"/>
              <a:t>	</a:t>
            </a:r>
            <a:r>
              <a:rPr lang="da-DK" sz="3100" dirty="0" smtClean="0"/>
              <a:t>(1989-)</a:t>
            </a:r>
            <a:br>
              <a:rPr lang="da-DK" sz="3100" dirty="0" smtClean="0"/>
            </a:br>
            <a:r>
              <a:rPr lang="da-DK" sz="3100" dirty="0"/>
              <a:t>	</a:t>
            </a:r>
            <a:r>
              <a:rPr lang="da-DK" sz="3100" dirty="0" smtClean="0"/>
              <a:t>2011-2016/1</a:t>
            </a:r>
            <a:br>
              <a:rPr lang="da-DK" sz="3100" dirty="0" smtClean="0"/>
            </a:br>
            <a:r>
              <a:rPr lang="da-DK" sz="3100" dirty="0" smtClean="0"/>
              <a:t>3. </a:t>
            </a:r>
            <a:r>
              <a:rPr lang="da-DK" sz="3100" dirty="0" err="1" smtClean="0"/>
              <a:t>On-line</a:t>
            </a:r>
            <a:r>
              <a:rPr lang="da-DK" sz="3100" dirty="0" smtClean="0"/>
              <a:t/>
            </a:r>
            <a:br>
              <a:rPr lang="da-DK" sz="3100" dirty="0" smtClean="0"/>
            </a:br>
            <a:r>
              <a:rPr lang="da-DK" sz="3100" dirty="0"/>
              <a:t>	</a:t>
            </a:r>
            <a:r>
              <a:rPr lang="da-DK" sz="3100" dirty="0" smtClean="0"/>
              <a:t>2016-present</a:t>
            </a:r>
            <a:br>
              <a:rPr lang="da-DK" sz="3100" dirty="0" smtClean="0"/>
            </a:br>
            <a:endParaRPr lang="da-DK" sz="3100" dirty="0"/>
          </a:p>
        </p:txBody>
      </p:sp>
    </p:spTree>
    <p:extLst>
      <p:ext uri="{BB962C8B-B14F-4D97-AF65-F5344CB8AC3E}">
        <p14:creationId xmlns:p14="http://schemas.microsoft.com/office/powerpoint/2010/main" val="7409937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79512" y="2463031"/>
            <a:ext cx="8820472" cy="1470025"/>
          </a:xfrm>
        </p:spPr>
        <p:txBody>
          <a:bodyPr>
            <a:normAutofit fontScale="90000"/>
          </a:bodyPr>
          <a:lstStyle/>
          <a:p>
            <a:r>
              <a:rPr lang="da-DK" sz="4000" dirty="0" err="1" smtClean="0"/>
              <a:t>Other</a:t>
            </a:r>
            <a:r>
              <a:rPr lang="da-DK" sz="4000" dirty="0" smtClean="0"/>
              <a:t> parameters</a:t>
            </a:r>
            <a:br>
              <a:rPr lang="da-DK" sz="4000" dirty="0" smtClean="0"/>
            </a:br>
            <a:r>
              <a:rPr lang="da-DK" sz="4000" dirty="0"/>
              <a:t/>
            </a:r>
            <a:br>
              <a:rPr lang="da-DK" sz="4000" dirty="0"/>
            </a:br>
            <a:r>
              <a:rPr lang="da-DK" sz="4000" dirty="0" err="1" smtClean="0"/>
              <a:t>water</a:t>
            </a:r>
            <a:r>
              <a:rPr lang="da-DK" sz="4000" dirty="0" smtClean="0"/>
              <a:t> temperature : UNUSABLE</a:t>
            </a:r>
            <a:br>
              <a:rPr lang="da-DK" sz="4000" dirty="0" smtClean="0"/>
            </a:br>
            <a:r>
              <a:rPr lang="da-DK" sz="4000" dirty="0" smtClean="0"/>
              <a:t/>
            </a:r>
            <a:br>
              <a:rPr lang="da-DK" sz="4000" dirty="0" smtClean="0"/>
            </a:br>
            <a:r>
              <a:rPr lang="da-DK" sz="4000" dirty="0" err="1" smtClean="0"/>
              <a:t>Organic</a:t>
            </a:r>
            <a:r>
              <a:rPr lang="da-DK" sz="4000" dirty="0" smtClean="0"/>
              <a:t>, </a:t>
            </a:r>
            <a:r>
              <a:rPr lang="da-DK" sz="4000" dirty="0" err="1" smtClean="0"/>
              <a:t>inorganic</a:t>
            </a:r>
            <a:r>
              <a:rPr lang="da-DK" sz="4000" dirty="0" smtClean="0"/>
              <a:t>, total N</a:t>
            </a:r>
            <a:br>
              <a:rPr lang="da-DK" sz="4000" dirty="0" smtClean="0"/>
            </a:br>
            <a:r>
              <a:rPr lang="da-DK" sz="4000" dirty="0" err="1" smtClean="0"/>
              <a:t>Particulate</a:t>
            </a:r>
            <a:r>
              <a:rPr lang="da-DK" sz="4000" dirty="0" smtClean="0"/>
              <a:t>, </a:t>
            </a:r>
            <a:r>
              <a:rPr lang="da-DK" sz="4000" dirty="0" err="1" smtClean="0"/>
              <a:t>soluble</a:t>
            </a:r>
            <a:r>
              <a:rPr lang="da-DK" sz="4000" dirty="0" smtClean="0"/>
              <a:t>, total P</a:t>
            </a:r>
            <a:br>
              <a:rPr lang="da-DK" sz="4000" dirty="0" smtClean="0"/>
            </a:br>
            <a:r>
              <a:rPr lang="da-DK" sz="4000" dirty="0"/>
              <a:t/>
            </a:r>
            <a:br>
              <a:rPr lang="da-DK" sz="4000" dirty="0"/>
            </a:br>
            <a:r>
              <a:rPr lang="da-DK" sz="3100" dirty="0" smtClean="0"/>
              <a:t>kilos/</a:t>
            </a:r>
            <a:r>
              <a:rPr lang="da-DK" sz="3100" dirty="0" err="1" smtClean="0"/>
              <a:t>month</a:t>
            </a:r>
            <a:r>
              <a:rPr lang="da-DK" sz="3100" dirty="0" smtClean="0"/>
              <a:t>, </a:t>
            </a:r>
            <a:r>
              <a:rPr lang="da-DK" sz="3100" dirty="0" err="1" smtClean="0"/>
              <a:t>need</a:t>
            </a:r>
            <a:r>
              <a:rPr lang="da-DK" sz="3100" dirty="0" smtClean="0"/>
              <a:t> proper </a:t>
            </a:r>
            <a:r>
              <a:rPr lang="da-DK" sz="3100" dirty="0" err="1" smtClean="0"/>
              <a:t>scaling</a:t>
            </a:r>
            <a:r>
              <a:rPr lang="da-DK" sz="3100" dirty="0" smtClean="0"/>
              <a:t> </a:t>
            </a:r>
            <a:r>
              <a:rPr lang="da-DK" sz="3100" dirty="0" err="1" smtClean="0"/>
              <a:t>depending</a:t>
            </a:r>
            <a:r>
              <a:rPr lang="da-DK" sz="3100" dirty="0" smtClean="0"/>
              <a:t> on bio-model </a:t>
            </a:r>
            <a:r>
              <a:rPr lang="da-DK" sz="3100" dirty="0" err="1" smtClean="0"/>
              <a:t>before</a:t>
            </a:r>
            <a:r>
              <a:rPr lang="da-DK" sz="3100" dirty="0" smtClean="0"/>
              <a:t> </a:t>
            </a:r>
            <a:r>
              <a:rPr lang="da-DK" sz="3100" dirty="0" err="1" smtClean="0"/>
              <a:t>use</a:t>
            </a:r>
            <a:endParaRPr lang="da-DK" sz="3100" dirty="0"/>
          </a:p>
        </p:txBody>
      </p:sp>
    </p:spTree>
    <p:extLst>
      <p:ext uri="{BB962C8B-B14F-4D97-AF65-F5344CB8AC3E}">
        <p14:creationId xmlns:p14="http://schemas.microsoft.com/office/powerpoint/2010/main" val="1885010002"/>
      </p:ext>
    </p:extLst>
  </p:cSld>
  <p:clrMapOvr>
    <a:masterClrMapping/>
  </p:clrMapOvr>
  <p:timing>
    <p:tnLst>
      <p:par>
        <p:cTn id="1" dur="indefinite" restart="never" nodeType="tmRoot"/>
      </p:par>
    </p:tnLst>
  </p:timing>
</p:sld>
</file>

<file path=ppt/theme/theme1.xml><?xml version="1.0" encoding="utf-8"?>
<a:theme xmlns:a="http://schemas.openxmlformats.org/drawingml/2006/main" name="Kontortema">
  <a:themeElements>
    <a:clrScheme name="Kont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ont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ont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10155</TotalTime>
  <Words>204</Words>
  <Application>Microsoft Office PowerPoint</Application>
  <PresentationFormat>Skærmshow (4:3)</PresentationFormat>
  <Paragraphs>48</Paragraphs>
  <Slides>37</Slides>
  <Notes>0</Notes>
  <HiddenSlides>4</HiddenSlides>
  <MMClips>0</MMClips>
  <ScaleCrop>false</ScaleCrop>
  <HeadingPairs>
    <vt:vector size="4" baseType="variant">
      <vt:variant>
        <vt:lpstr>Tema</vt:lpstr>
      </vt:variant>
      <vt:variant>
        <vt:i4>1</vt:i4>
      </vt:variant>
      <vt:variant>
        <vt:lpstr>Diastitler</vt:lpstr>
      </vt:variant>
      <vt:variant>
        <vt:i4>37</vt:i4>
      </vt:variant>
    </vt:vector>
  </HeadingPairs>
  <TitlesOfParts>
    <vt:vector size="38" baseType="lpstr">
      <vt:lpstr>Kontortema</vt:lpstr>
      <vt:lpstr>River Project Aims (Bruce, 2014)  1. Make real-time observations of river fluxes available to partners  2. Make high quality historical data sets of observed fluxes and loads available to partners for hindcast studies  3. Assess the availability and applicability of prognostic river run-off data and make recommendations for further efforts  4. Develop best practices for applying river run-off data in coastal ocean forecasting</vt:lpstr>
      <vt:lpstr>In two words:  - Access - Quality</vt:lpstr>
      <vt:lpstr>Access</vt:lpstr>
      <vt:lpstr>#1 : NRT observation of river fluxes and loads  Data access: discharge. Managed by Deltares.   √ Norwegian   √ German   √ Dutch   √ Belgian http://noos.eurogoos.eu/observations/river-discharge-obs/  Pages linked: river level / hydrology  England / Wales / N.Ireland  Scotland  Sweden</vt:lpstr>
      <vt:lpstr>#2 : Historical observations of river fluxes and loads  Status unknown. How much history?</vt:lpstr>
      <vt:lpstr>#3 : Prognostic/hydrological data  SMHI E-hype (Europe)  2014: e-hype 2.1   FREE 2016: e-hype3.0 model  COMMERCIAL 2019: e-hype3.1 model  VERY COMMERCIAL  SMHI charges ”not for data, but for service”</vt:lpstr>
      <vt:lpstr>E-hype3 Data available from www</vt:lpstr>
      <vt:lpstr>E-hype3 data, Europe. Processed at DMI.  1. Historical  run-off 30 years, 1981-2010  loads  11 years,2000-2010  Series, annual and calendar day climatology. 2. New historical / Interim  (1980-)  (1989-)  2011-2016/1 3. On-line  2016-present </vt:lpstr>
      <vt:lpstr>Other parameters  water temperature : UNUSABLE  Organic, inorganic, total N Particulate, soluble, total P  kilos/month, need proper scaling depending on bio-model before use</vt:lpstr>
      <vt:lpstr>E-hype3 data – processed at DMI  Not latest e-hype3 version.  Run-off, 30 years, 1981-2010 Nutrient loads, 11 years, 2000-2010  Annual climatology  Calendar day climatology Water temp: unusable.  I think we can hand this out.  </vt:lpstr>
      <vt:lpstr>E-hype3 data – SMHI pricing  30 years of history, v3.0, 1981-2010  free, but not on-line anymore  30 years of history, v3.1, 1989-present  discharge – 4.000 €  anything else – 17.000  €  Real-time, daily download since 2016, annual fee  discharge – 6.000 € / year  anything else – 19.000 € / year  https://www.smhi.se/en/services/open-data/hype-data-delivery-services-1.104448</vt:lpstr>
      <vt:lpstr>Question:  How expensive may data get before it is to be regarded as inaccessible in project use, and in operational use.  Is this nice-to-have, or need-to-have.</vt:lpstr>
      <vt:lpstr>E-hype3 data – pricing …  Since charging is for service, one could imagine a centralized solution to minimize cost.  Mercator / CMEMS will not purchase. Each ROOS or even partner on its own.  At least until another hydrological model appears on the horizon …</vt:lpstr>
      <vt:lpstr>E-hype3 data – license agreement  Permission to copy and distribute open data  This would include anything that has been freely available on-line, even if it isn’t anymore</vt:lpstr>
      <vt:lpstr>E-hype helpdesk  Close to non-existent.  E-hype home page  Pass-word protected areas. Stalls.</vt:lpstr>
      <vt:lpstr>Quality</vt:lpstr>
      <vt:lpstr>Studies by Bruce, Johan Söderkvist, myself  In general, e-hype3 run-off is definitely useful. Be it  real-time calendar day climatology monthly/annual climatology</vt:lpstr>
      <vt:lpstr>Example. Compare:  E-hype3 model, SMHI 5 German river gauges, WSV  </vt:lpstr>
      <vt:lpstr>WSV Data (Wasserstraβen und Schifffahrtverwaltung)  https://pegelonline.wsv.de/ 20 locations in total One month of data freely available </vt:lpstr>
      <vt:lpstr>Any coastal segment with respect for itself it attributed an e-hype run-off estimate …</vt:lpstr>
      <vt:lpstr>PowerPoint-præsentation</vt:lpstr>
      <vt:lpstr>PowerPoint-præsentation</vt:lpstr>
      <vt:lpstr>PowerPoint-præsentation</vt:lpstr>
      <vt:lpstr>PowerPoint-præsentation</vt:lpstr>
      <vt:lpstr>Linear fit, correlation  e-hype3 = A * wsv + B  River  A B CC Rhein  0.96 79 0.88  neutral Elbe  1.13 255 0.82  overpred. Weser 1.66 -76 0.93  OVERPRED. Oder  1.17 17.5 0.77  overpred. Ems  1.14 192 0.92  overpred. </vt:lpstr>
      <vt:lpstr>E-hype3 trend  North Sea – Baltic Sea, 1981-2010  </vt:lpstr>
      <vt:lpstr>River trends, 2001-2010 A*x + B fit    WSV  E-HYPE3 River  A B A B  Rhein  -58.6 2540 -85.2 2658 Elbe  0.9 730 -11.7 1125 Weser -6.2 360 -14.2 543 Oder  14.1 444 10.8 721 Ems  -1.8 90 -3.4 146 </vt:lpstr>
      <vt:lpstr>River trends, 2001-2010 A*x + B fit      </vt:lpstr>
      <vt:lpstr>Annual climatology  Baltic run-off  Jacob 2001, Meier 2006  ~16.500 m3/sec E-hype3, 1981-2010    16.183 m3/sec  North Sea run-off  E-hype3, 1981-2010    11.200 m3/sec I have not studied literature</vt:lpstr>
      <vt:lpstr> Nutrient loads. One fjord study.   Citing: ”Afstrømning og næringsstoftilførsler til Limfjorden baseret på tre forskellige modeller”  DCE Tech. Rep. 115/2018, Aarhus univ.  Compares three run-off &amp; loading models  a. QNP-DK. Empirical, reliable, but coarse.  b. SWAT, 82 sources  c. E-HYPE3, 30 sources  </vt:lpstr>
      <vt:lpstr> Limfjord nutrient loads… Conclusions  1. Run-offs are similar for all three models 2. SWAT overestimates nitrogen load  3. E-HYPE3 underestimates phosphorus load 4. Seasonal signal OK</vt:lpstr>
      <vt:lpstr>E-hype3 data – Further use  Climatological run-off projected into future climate by transferring changes/trends in precipitation pattern.</vt:lpstr>
      <vt:lpstr>Baltic river runoff in future</vt:lpstr>
      <vt:lpstr>Historical data sets  E-hype3.0 time series of run-off and nutrients downloaded   </vt:lpstr>
      <vt:lpstr>Recommendations for further efforts  o Better document real-time data access  o Advocate for some sort of agreement  between -SMHI and each ROOS  o Consider if NRT data is worth the cost, or if  climatology will do the trick  o Encourage non-commercial hydrological  model </vt:lpstr>
      <vt:lpstr>Best practices  No progress.</vt:lpstr>
      <vt:lpstr>River Project Management.  This is still not clarified, as is obvious. Up for grabs-  I should like to get aquainted with any other run-off/load sources people might be using.  Operational, hindcast, or climate</vt:lpstr>
    </vt:vector>
  </TitlesOfParts>
  <Company>DMI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River project</dc:title>
  <dc:creator>Jacob Woge Nielsen</dc:creator>
  <cp:lastModifiedBy>Jacob Woge Nielsen</cp:lastModifiedBy>
  <cp:revision>89</cp:revision>
  <dcterms:created xsi:type="dcterms:W3CDTF">2018-11-08T13:49:10Z</dcterms:created>
  <dcterms:modified xsi:type="dcterms:W3CDTF">2018-11-15T15:56:10Z</dcterms:modified>
</cp:coreProperties>
</file>