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5" r:id="rId1"/>
    <p:sldMasterId id="2147483740" r:id="rId2"/>
  </p:sldMasterIdLst>
  <p:notesMasterIdLst>
    <p:notesMasterId r:id="rId31"/>
  </p:notesMasterIdLst>
  <p:handoutMasterIdLst>
    <p:handoutMasterId r:id="rId32"/>
  </p:handoutMasterIdLst>
  <p:sldIdLst>
    <p:sldId id="321" r:id="rId3"/>
    <p:sldId id="408" r:id="rId4"/>
    <p:sldId id="409" r:id="rId5"/>
    <p:sldId id="410" r:id="rId6"/>
    <p:sldId id="430" r:id="rId7"/>
    <p:sldId id="403" r:id="rId8"/>
    <p:sldId id="404" r:id="rId9"/>
    <p:sldId id="405" r:id="rId10"/>
    <p:sldId id="406" r:id="rId11"/>
    <p:sldId id="416" r:id="rId12"/>
    <p:sldId id="411" r:id="rId13"/>
    <p:sldId id="412" r:id="rId14"/>
    <p:sldId id="413" r:id="rId15"/>
    <p:sldId id="415" r:id="rId16"/>
    <p:sldId id="428" r:id="rId17"/>
    <p:sldId id="427" r:id="rId18"/>
    <p:sldId id="417" r:id="rId19"/>
    <p:sldId id="418" r:id="rId20"/>
    <p:sldId id="419" r:id="rId21"/>
    <p:sldId id="421" r:id="rId22"/>
    <p:sldId id="425" r:id="rId23"/>
    <p:sldId id="423" r:id="rId24"/>
    <p:sldId id="426" r:id="rId25"/>
    <p:sldId id="422" r:id="rId26"/>
    <p:sldId id="424" r:id="rId27"/>
    <p:sldId id="389" r:id="rId28"/>
    <p:sldId id="392" r:id="rId29"/>
    <p:sldId id="363" r:id="rId30"/>
  </p:sldIdLst>
  <p:sldSz cx="9144000" cy="6858000" type="screen4x3"/>
  <p:notesSz cx="6797675" cy="9928225"/>
  <p:defaultTextStyle>
    <a:defPPr>
      <a:defRPr lang="nl-NL"/>
    </a:defPPr>
    <a:lvl1pPr algn="ctr" defTabSz="457200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defTabSz="457200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defTabSz="457200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defTabSz="457200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defTabSz="457200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B7E"/>
    <a:srgbClr val="777777"/>
    <a:srgbClr val="C02106"/>
    <a:srgbClr val="5E9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053" autoAdjust="0"/>
    <p:restoredTop sz="94661" autoAdjust="0"/>
  </p:normalViewPr>
  <p:slideViewPr>
    <p:cSldViewPr snapToObjects="1"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fld id="{DE5C2347-F780-443B-88B8-803FF64BF9B5}" type="datetimeFigureOut">
              <a:rPr lang="nl-NL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fld id="{5FE21A09-751B-4E7C-B779-759EE7113480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0890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fld id="{AE2468C3-C4E1-41F1-B54D-FD4A41B19FFF}" type="datetimeFigureOut">
              <a:rPr lang="nl-NL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latin typeface="Calibri" pitchFamily="34" charset="0"/>
              </a:defRPr>
            </a:lvl1pPr>
          </a:lstStyle>
          <a:p>
            <a:pPr>
              <a:defRPr/>
            </a:pPr>
            <a:fld id="{3105A716-EF38-4843-8B02-A4713FF448A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6463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A0D9C-0CD0-4097-81EC-9B83965EC080}" type="slidenum">
              <a:rPr lang="nl-BE" smtClean="0"/>
              <a:pPr/>
              <a:t>1</a:t>
            </a:fld>
            <a:endParaRPr lang="nl-B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10</a:t>
            </a:fld>
            <a:endParaRPr lang="nl-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11</a:t>
            </a:fld>
            <a:endParaRPr lang="nl-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12</a:t>
            </a:fld>
            <a:endParaRPr lang="nl-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13</a:t>
            </a:fld>
            <a:endParaRPr lang="nl-N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14</a:t>
            </a:fld>
            <a:endParaRPr lang="nl-N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15</a:t>
            </a:fld>
            <a:endParaRPr lang="nl-N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16</a:t>
            </a:fld>
            <a:endParaRPr lang="nl-N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17</a:t>
            </a:fld>
            <a:endParaRPr lang="nl-N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18</a:t>
            </a:fld>
            <a:endParaRPr lang="nl-N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19</a:t>
            </a:fld>
            <a:endParaRPr lang="nl-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2</a:t>
            </a:fld>
            <a:endParaRPr lang="nl-N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20</a:t>
            </a:fld>
            <a:endParaRPr lang="nl-N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21</a:t>
            </a:fld>
            <a:endParaRPr lang="nl-N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22</a:t>
            </a:fld>
            <a:endParaRPr lang="nl-NL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23</a:t>
            </a:fld>
            <a:endParaRPr lang="nl-NL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24</a:t>
            </a:fld>
            <a:endParaRPr lang="nl-N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8436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53FBEE-6D40-47F6-B103-8373F25A4DD4}" type="slidenum">
              <a:rPr lang="nl-NL" smtClean="0"/>
              <a:pPr/>
              <a:t>28</a:t>
            </a:fld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3</a:t>
            </a:fld>
            <a:endParaRPr lang="nl-N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4</a:t>
            </a:fld>
            <a:endParaRPr lang="nl-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5</a:t>
            </a:fld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6</a:t>
            </a:fld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7</a:t>
            </a:fld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8</a:t>
            </a:fld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BE" dirty="0" smtClean="0"/>
          </a:p>
        </p:txBody>
      </p:sp>
      <p:sp>
        <p:nvSpPr>
          <p:cNvPr id="1946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05F5C-968D-47BD-A4FF-341D95BDC34F}" type="slidenum">
              <a:rPr lang="nl-NL" smtClean="0"/>
              <a:pPr/>
              <a:t>9</a:t>
            </a:fld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557" y="288049"/>
            <a:ext cx="2091206" cy="8135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6000" y="2016000"/>
            <a:ext cx="7416000" cy="2088000"/>
          </a:xfrm>
        </p:spPr>
        <p:txBody>
          <a:bodyPr anchor="b" anchorCtr="0">
            <a:noAutofit/>
          </a:bodyPr>
          <a:lstStyle>
            <a:lvl1pPr indent="0" algn="l">
              <a:lnSpc>
                <a:spcPts val="5400"/>
              </a:lnSpc>
              <a:defRPr sz="5400" b="0" i="0"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296000" y="4140000"/>
            <a:ext cx="7416000" cy="1655762"/>
          </a:xfrm>
        </p:spPr>
        <p:txBody>
          <a:bodyPr bIns="0">
            <a:noAutofit/>
          </a:bodyPr>
          <a:lstStyle>
            <a:lvl1pPr marL="0" indent="0" algn="l">
              <a:lnSpc>
                <a:spcPts val="1760"/>
              </a:lnSpc>
              <a:buNone/>
              <a:defRPr sz="1580">
                <a:latin typeface="FlandersArtSans-Regular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9" name="Tijdelijke aanduiding vo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4426123" y="6361602"/>
            <a:ext cx="4435200" cy="352800"/>
          </a:xfrm>
        </p:spPr>
        <p:txBody>
          <a:bodyPr/>
          <a:lstStyle>
            <a:lvl1pPr marL="0" indent="0" algn="r">
              <a:buNone/>
              <a:defRPr sz="1700">
                <a:solidFill>
                  <a:schemeClr val="tx1"/>
                </a:solidFill>
                <a:latin typeface="FlandersArtSans-Regular" panose="00000500000000000000" pitchFamily="2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129012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288000" y="288000"/>
            <a:ext cx="8568000" cy="6264000"/>
          </a:xfrm>
        </p:spPr>
        <p:txBody>
          <a:bodyPr anchor="ctr"/>
          <a:lstStyle>
            <a:lvl1pPr marL="0" indent="0" algn="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/>
          </a:p>
        </p:txBody>
      </p:sp>
      <p:grpSp>
        <p:nvGrpSpPr>
          <p:cNvPr id="16" name="Groeperen 15"/>
          <p:cNvGrpSpPr/>
          <p:nvPr userDrawn="1"/>
        </p:nvGrpSpPr>
        <p:grpSpPr>
          <a:xfrm>
            <a:off x="288001" y="288000"/>
            <a:ext cx="6033505" cy="6265475"/>
            <a:chOff x="288001" y="288000"/>
            <a:chExt cx="6033505" cy="6265475"/>
          </a:xfrm>
        </p:grpSpPr>
        <p:sp>
          <p:nvSpPr>
            <p:cNvPr id="12" name="Rechthoek 11"/>
            <p:cNvSpPr>
              <a:spLocks/>
            </p:cNvSpPr>
            <p:nvPr userDrawn="1"/>
          </p:nvSpPr>
          <p:spPr>
            <a:xfrm>
              <a:off x="288001" y="288000"/>
              <a:ext cx="4248000" cy="626547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ige driehoek 12"/>
            <p:cNvSpPr/>
            <p:nvPr userDrawn="1"/>
          </p:nvSpPr>
          <p:spPr>
            <a:xfrm>
              <a:off x="4536000" y="288000"/>
              <a:ext cx="1785506" cy="6264000"/>
            </a:xfrm>
            <a:prstGeom prst="rt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32000" y="2556000"/>
            <a:ext cx="3816000" cy="1943998"/>
          </a:xfrm>
        </p:spPr>
        <p:txBody>
          <a:bodyPr wrap="square" anchor="t" anchorCtr="0">
            <a:noAutofit/>
          </a:bodyPr>
          <a:lstStyle>
            <a:lvl1pPr algn="l">
              <a:lnSpc>
                <a:spcPts val="5200"/>
              </a:lnSpc>
              <a:defRPr sz="5200" b="0" i="0"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33577" y="4650972"/>
            <a:ext cx="3816000" cy="1224000"/>
          </a:xfrm>
          <a:prstGeom prst="rect">
            <a:avLst/>
          </a:prstGeom>
        </p:spPr>
        <p:txBody>
          <a:bodyPr bIns="0">
            <a:noAutofit/>
          </a:bodyPr>
          <a:lstStyle>
            <a:lvl1pPr marL="0" indent="0" algn="l">
              <a:lnSpc>
                <a:spcPts val="1760"/>
              </a:lnSpc>
              <a:buNone/>
              <a:defRPr sz="158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576000"/>
            <a:ext cx="1698305" cy="720000"/>
          </a:xfrm>
          <a:prstGeom prst="rect">
            <a:avLst/>
          </a:prstGeom>
        </p:spPr>
      </p:pic>
      <p:sp>
        <p:nvSpPr>
          <p:cNvPr id="14" name="Tijdelijke aanduiding voor tekst 2"/>
          <p:cNvSpPr>
            <a:spLocks noGrp="1"/>
          </p:cNvSpPr>
          <p:nvPr>
            <p:ph idx="12" hasCustomPrompt="1"/>
          </p:nvPr>
        </p:nvSpPr>
        <p:spPr>
          <a:xfrm>
            <a:off x="504001" y="6044105"/>
            <a:ext cx="4773240" cy="35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FontTx/>
              <a:buNone/>
              <a:defRPr sz="1700">
                <a:latin typeface="FlandersArtSans-Regular" panose="00000500000000000000" pitchFamily="2" charset="0"/>
              </a:defRPr>
            </a:lvl1pPr>
            <a:lvl5pPr>
              <a:defRPr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4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7351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eren 11"/>
          <p:cNvGrpSpPr/>
          <p:nvPr userDrawn="1"/>
        </p:nvGrpSpPr>
        <p:grpSpPr>
          <a:xfrm>
            <a:off x="288000" y="288000"/>
            <a:ext cx="8553506" cy="6265475"/>
            <a:chOff x="288000" y="288000"/>
            <a:chExt cx="8553506" cy="6265475"/>
          </a:xfrm>
          <a:solidFill>
            <a:srgbClr val="176D8A"/>
          </a:solidFill>
        </p:grpSpPr>
        <p:sp>
          <p:nvSpPr>
            <p:cNvPr id="10" name="Rechthoek 9"/>
            <p:cNvSpPr>
              <a:spLocks/>
            </p:cNvSpPr>
            <p:nvPr userDrawn="1"/>
          </p:nvSpPr>
          <p:spPr>
            <a:xfrm>
              <a:off x="288000" y="288000"/>
              <a:ext cx="6767999" cy="6265475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ige driehoek 10"/>
            <p:cNvSpPr/>
            <p:nvPr userDrawn="1"/>
          </p:nvSpPr>
          <p:spPr>
            <a:xfrm>
              <a:off x="7056000" y="288000"/>
              <a:ext cx="1785506" cy="6264000"/>
            </a:xfrm>
            <a:prstGeom prst="rtTriangl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04000" y="2520000"/>
            <a:ext cx="5342082" cy="1579711"/>
          </a:xfrm>
        </p:spPr>
        <p:txBody>
          <a:bodyPr anchor="b" anchorCtr="0">
            <a:noAutofit/>
          </a:bodyPr>
          <a:lstStyle>
            <a:lvl1pPr algn="l">
              <a:lnSpc>
                <a:spcPts val="5400"/>
              </a:lnSpc>
              <a:defRPr sz="5400" b="0" i="0">
                <a:solidFill>
                  <a:schemeClr val="bg1"/>
                </a:solidFill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304000" y="4174702"/>
            <a:ext cx="5354606" cy="1053708"/>
          </a:xfrm>
          <a:prstGeom prst="rect">
            <a:avLst/>
          </a:prstGeom>
        </p:spPr>
        <p:txBody>
          <a:bodyPr bIns="0">
            <a:noAutofit/>
          </a:bodyPr>
          <a:lstStyle>
            <a:lvl1pPr marL="0" indent="0" algn="l">
              <a:lnSpc>
                <a:spcPts val="1760"/>
              </a:lnSpc>
              <a:buNone/>
              <a:defRPr sz="158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13" name="Tijdelijke aanduiding voor tekst 2"/>
          <p:cNvSpPr>
            <a:spLocks noGrp="1"/>
          </p:cNvSpPr>
          <p:nvPr>
            <p:ph idx="12" hasCustomPrompt="1"/>
          </p:nvPr>
        </p:nvSpPr>
        <p:spPr>
          <a:xfrm>
            <a:off x="504001" y="6044105"/>
            <a:ext cx="4773240" cy="35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FontTx/>
              <a:buNone/>
              <a:defRPr sz="1700">
                <a:solidFill>
                  <a:schemeClr val="bg1"/>
                </a:solidFill>
                <a:latin typeface="FlandersArtSans-Regular" panose="00000500000000000000" pitchFamily="2" charset="0"/>
              </a:defRPr>
            </a:lvl1pPr>
            <a:lvl5pPr>
              <a:defRPr>
                <a:solidFill>
                  <a:schemeClr val="bg1"/>
                </a:solidFill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4"/>
            <a:endParaRPr lang="nl-BE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576000"/>
            <a:ext cx="169830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7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eren 3"/>
          <p:cNvGrpSpPr/>
          <p:nvPr userDrawn="1"/>
        </p:nvGrpSpPr>
        <p:grpSpPr>
          <a:xfrm>
            <a:off x="1476000" y="288000"/>
            <a:ext cx="7379999" cy="6265475"/>
            <a:chOff x="1476000" y="288000"/>
            <a:chExt cx="7379999" cy="6265475"/>
          </a:xfrm>
          <a:solidFill>
            <a:srgbClr val="176D8A"/>
          </a:solidFill>
        </p:grpSpPr>
        <p:sp>
          <p:nvSpPr>
            <p:cNvPr id="8" name="Rechthoek 7"/>
            <p:cNvSpPr>
              <a:spLocks/>
            </p:cNvSpPr>
            <p:nvPr userDrawn="1"/>
          </p:nvSpPr>
          <p:spPr>
            <a:xfrm>
              <a:off x="3277896" y="288000"/>
              <a:ext cx="5578103" cy="6265475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bg1"/>
                </a:solidFill>
              </a:endParaRPr>
            </a:p>
          </p:txBody>
        </p:sp>
        <p:sp>
          <p:nvSpPr>
            <p:cNvPr id="10" name="Rechthoekige driehoek 9"/>
            <p:cNvSpPr/>
            <p:nvPr userDrawn="1"/>
          </p:nvSpPr>
          <p:spPr>
            <a:xfrm flipH="1">
              <a:off x="1476000" y="288000"/>
              <a:ext cx="1800000" cy="6264000"/>
            </a:xfrm>
            <a:prstGeom prst="rtTriangl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96052" y="2104574"/>
            <a:ext cx="3816000" cy="2484000"/>
          </a:xfrm>
        </p:spPr>
        <p:txBody>
          <a:bodyPr anchor="t" anchorCtr="0">
            <a:noAutofit/>
          </a:bodyPr>
          <a:lstStyle>
            <a:lvl1pPr algn="l">
              <a:lnSpc>
                <a:spcPts val="54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000832" y="4631622"/>
            <a:ext cx="3816000" cy="1224000"/>
          </a:xfrm>
          <a:prstGeom prst="rect">
            <a:avLst/>
          </a:prstGeom>
        </p:spPr>
        <p:txBody>
          <a:bodyPr bIns="0">
            <a:noAutofit/>
          </a:bodyPr>
          <a:lstStyle>
            <a:lvl1pPr marL="0" indent="0" algn="l">
              <a:lnSpc>
                <a:spcPts val="1760"/>
              </a:lnSpc>
              <a:spcBef>
                <a:spcPts val="0"/>
              </a:spcBef>
              <a:buNone/>
              <a:defRPr sz="158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2" y="288043"/>
            <a:ext cx="1850627" cy="719914"/>
          </a:xfrm>
          <a:prstGeom prst="rect">
            <a:avLst/>
          </a:prstGeom>
        </p:spPr>
      </p:pic>
      <p:sp>
        <p:nvSpPr>
          <p:cNvPr id="12" name="Tijdelijke aanduiding voor tekst 2"/>
          <p:cNvSpPr>
            <a:spLocks noGrp="1"/>
          </p:cNvSpPr>
          <p:nvPr>
            <p:ph idx="12" hasCustomPrompt="1"/>
          </p:nvPr>
        </p:nvSpPr>
        <p:spPr>
          <a:xfrm>
            <a:off x="3636022" y="6044105"/>
            <a:ext cx="4773240" cy="35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r">
              <a:buFontTx/>
              <a:buNone/>
              <a:defRPr sz="1700">
                <a:solidFill>
                  <a:schemeClr val="bg1"/>
                </a:solidFill>
                <a:latin typeface="FlandersArtSans-Regular" panose="00000500000000000000" pitchFamily="2" charset="0"/>
              </a:defRPr>
            </a:lvl1pPr>
            <a:lvl5pPr algn="r">
              <a:defRPr>
                <a:solidFill>
                  <a:schemeClr val="bg1"/>
                </a:solidFill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4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8421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4"/>
          </p:nvPr>
        </p:nvSpPr>
        <p:spPr>
          <a:xfrm>
            <a:off x="0" y="-1"/>
            <a:ext cx="9144000" cy="6858001"/>
          </a:xfrm>
        </p:spPr>
        <p:txBody>
          <a:bodyPr anchor="ctr"/>
          <a:lstStyle>
            <a:lvl1pPr marL="0" indent="0" algn="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grpSp>
        <p:nvGrpSpPr>
          <p:cNvPr id="11" name="Groep 10"/>
          <p:cNvGrpSpPr/>
          <p:nvPr userDrawn="1"/>
        </p:nvGrpSpPr>
        <p:grpSpPr>
          <a:xfrm>
            <a:off x="-1" y="0"/>
            <a:ext cx="6228000" cy="6858000"/>
            <a:chOff x="288001" y="288000"/>
            <a:chExt cx="6033505" cy="6265475"/>
          </a:xfrm>
        </p:grpSpPr>
        <p:sp>
          <p:nvSpPr>
            <p:cNvPr id="9" name="Rechthoek 8"/>
            <p:cNvSpPr>
              <a:spLocks/>
            </p:cNvSpPr>
            <p:nvPr userDrawn="1"/>
          </p:nvSpPr>
          <p:spPr>
            <a:xfrm flipV="1">
              <a:off x="288001" y="288000"/>
              <a:ext cx="4248000" cy="626547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Rechthoekige driehoek 9"/>
            <p:cNvSpPr/>
            <p:nvPr userDrawn="1"/>
          </p:nvSpPr>
          <p:spPr>
            <a:xfrm flipV="1">
              <a:off x="4536000" y="288000"/>
              <a:ext cx="1785506" cy="6264000"/>
            </a:xfrm>
            <a:prstGeom prst="rt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28278"/>
            <a:ext cx="2141621" cy="36512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FlandersArtSans-Regular" panose="00000500000000000000" pitchFamily="2" charset="0"/>
              </a:defRPr>
            </a:lvl1pPr>
          </a:lstStyle>
          <a:p>
            <a:fld id="{7749CDD0-7D77-4D23-9A27-F361E39BA472}" type="datetime1">
              <a:rPr lang="nl-BE" smtClean="0"/>
              <a:pPr/>
              <a:t>20/11/2018</a:t>
            </a:fld>
            <a:r>
              <a:rPr lang="nl-BE" smtClean="0"/>
              <a:t> </a:t>
            </a:r>
            <a:r>
              <a:rPr lang="nl-BE" b="1" smtClean="0"/>
              <a:t>│</a:t>
            </a:r>
            <a:fld id="{B263F6C6-2226-4286-8995-C42CB1E7C290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1332000" y="756846"/>
            <a:ext cx="3456131" cy="1800000"/>
          </a:xfrm>
        </p:spPr>
        <p:txBody>
          <a:bodyPr anchor="b" anchorCtr="0">
            <a:noAutofit/>
          </a:bodyPr>
          <a:lstStyle>
            <a:lvl1pPr algn="l">
              <a:lnSpc>
                <a:spcPts val="3800"/>
              </a:lnSpc>
              <a:defRPr sz="3700" b="0" i="0"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3"/>
          </p:nvPr>
        </p:nvSpPr>
        <p:spPr>
          <a:xfrm>
            <a:off x="1332000" y="2987448"/>
            <a:ext cx="3112678" cy="2770098"/>
          </a:xfrm>
        </p:spPr>
        <p:txBody>
          <a:bodyPr/>
          <a:lstStyle>
            <a:lvl1pPr marL="0" indent="0">
              <a:lnSpc>
                <a:spcPts val="2500"/>
              </a:lnSpc>
              <a:spcBef>
                <a:spcPts val="0"/>
              </a:spcBef>
              <a:buFontTx/>
              <a:buNone/>
              <a:defRPr sz="2100">
                <a:latin typeface="FlandersArtSans-Regular" panose="00000500000000000000" pitchFamily="2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10186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EC1D0-D311-4784-BA09-2133DC2EC34B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57630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56060-1866-4302-A66D-E051D5228AE1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38820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058A8-6DF9-407D-B7E9-D53A8ABE9CF7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6874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87CCF-17EF-4598-A2DD-725573C3908A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15595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EB7FB-156F-479E-A894-0BB1DBF48E49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5385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EAC2B-85F4-4F25-A6E6-A77C310DFB77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2686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3"/>
          </p:nvPr>
        </p:nvSpPr>
        <p:spPr>
          <a:xfrm>
            <a:off x="288000" y="0"/>
            <a:ext cx="8856000" cy="6858000"/>
          </a:xfrm>
        </p:spPr>
        <p:txBody>
          <a:bodyPr anchor="ctr"/>
          <a:lstStyle>
            <a:lvl1pPr algn="ct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6000" y="756000"/>
            <a:ext cx="4400361" cy="2196000"/>
          </a:xfrm>
        </p:spPr>
        <p:txBody>
          <a:bodyPr anchor="t">
            <a:noAutofit/>
          </a:bodyPr>
          <a:lstStyle>
            <a:lvl1pPr indent="0" algn="l">
              <a:lnSpc>
                <a:spcPts val="3800"/>
              </a:lnSpc>
              <a:defRPr sz="3700" b="0" i="0">
                <a:solidFill>
                  <a:schemeClr val="bg1"/>
                </a:solidFill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5857243"/>
            <a:ext cx="1836000" cy="714223"/>
          </a:xfrm>
          <a:prstGeom prst="rect">
            <a:avLst/>
          </a:prstGeom>
        </p:spPr>
      </p:pic>
      <p:sp>
        <p:nvSpPr>
          <p:cNvPr id="15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36000"/>
            <a:ext cx="2141621" cy="365125"/>
          </a:xfrm>
        </p:spPr>
        <p:txBody>
          <a:bodyPr/>
          <a:lstStyle>
            <a:lvl1pPr>
              <a:defRPr sz="900"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610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16239-55BD-48A5-9ACE-F38EFC44F7BB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465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CC7F-4DAE-4943-BCA4-8C68760C8632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34172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85E37-D1FB-4A56-827B-E4019D5365CF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93285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BC706-593D-45A1-BACC-08230C44107D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5833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2895-A75A-4EE4-84DF-456730D8D72F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27505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FEFF9-F69B-4963-8F7F-04497C946495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32341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C7EFA-DDF5-4994-81B3-FA2678EFD508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85811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05C0F-A4C1-4BDA-A4EA-EF0B1847235F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1681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31739-D867-4055-B51C-56165FC7D6BA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81427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E194-7BBE-4F67-A41D-97AB70A3EBEF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65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2"/>
          </p:nvPr>
        </p:nvSpPr>
        <p:spPr>
          <a:xfrm>
            <a:off x="287999" y="0"/>
            <a:ext cx="8856000" cy="6858000"/>
          </a:xfrm>
        </p:spPr>
        <p:txBody>
          <a:bodyPr/>
          <a:lstStyle>
            <a:lvl1pPr algn="ct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6000" y="2023200"/>
            <a:ext cx="3108049" cy="2073600"/>
          </a:xfrm>
        </p:spPr>
        <p:txBody>
          <a:bodyPr anchor="b" anchorCtr="0">
            <a:noAutofit/>
          </a:bodyPr>
          <a:lstStyle>
            <a:lvl1pPr indent="0" algn="l">
              <a:lnSpc>
                <a:spcPts val="54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296000" y="4154400"/>
            <a:ext cx="7416000" cy="1656000"/>
          </a:xfrm>
        </p:spPr>
        <p:txBody>
          <a:bodyPr bIns="0">
            <a:noAutofit/>
          </a:bodyPr>
          <a:lstStyle>
            <a:lvl1pPr marL="0" indent="0" algn="l">
              <a:lnSpc>
                <a:spcPts val="1760"/>
              </a:lnSpc>
              <a:buNone/>
              <a:defRPr sz="1600">
                <a:solidFill>
                  <a:schemeClr val="bg1"/>
                </a:solidFill>
                <a:latin typeface="FlandersArtSans-Regular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15" name="Tijdelijke aanduiding vo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4426123" y="6361602"/>
            <a:ext cx="4435200" cy="352800"/>
          </a:xfrm>
        </p:spPr>
        <p:txBody>
          <a:bodyPr/>
          <a:lstStyle>
            <a:lvl1pPr marL="0" indent="0" algn="r">
              <a:buNone/>
              <a:defRPr sz="1700">
                <a:solidFill>
                  <a:schemeClr val="bg1"/>
                </a:solidFill>
                <a:latin typeface="FlandersArtSans-Regular" panose="00000500000000000000" pitchFamily="2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pic>
        <p:nvPicPr>
          <p:cNvPr id="9" name="Tijdelijke aanduiding voor afbeelding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271" y="288122"/>
            <a:ext cx="2091458" cy="81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811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9CF6B-3FF9-4A6F-91FA-95F79E7E1D91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0086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0704E-23D7-4AAC-8942-EFBE725857C7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76759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7ABA-B6BE-4AD5-8C1C-11D6AD544D79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9FB8EF9E-ED6E-404D-8DF3-64AC5369A42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23060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6351588" y="109538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nl-BE" b="1" i="0" smtClean="0">
                <a:solidFill>
                  <a:schemeClr val="bg1"/>
                </a:solidFill>
                <a:latin typeface="Century Gothic" pitchFamily="34" charset="0"/>
              </a:rPr>
              <a:t>HydroMeteo Flanders</a:t>
            </a:r>
            <a:endParaRPr lang="en-US" b="1" i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1AD55-1A23-4FA4-85BE-4A28E787CBCD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1">
                <a:solidFill>
                  <a:srgbClr val="004B7E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C443CB9A-CE9C-4B77-8970-698E357672A2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08912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288000" y="0"/>
            <a:ext cx="8856000" cy="6858000"/>
          </a:xfrm>
        </p:spPr>
        <p:txBody>
          <a:bodyPr anchor="ctr"/>
          <a:lstStyle>
            <a:lvl1pPr algn="ct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6000" y="756000"/>
            <a:ext cx="4400361" cy="2196000"/>
          </a:xfrm>
        </p:spPr>
        <p:txBody>
          <a:bodyPr anchor="t">
            <a:noAutofit/>
          </a:bodyPr>
          <a:lstStyle>
            <a:lvl1pPr indent="0" algn="l">
              <a:lnSpc>
                <a:spcPts val="3800"/>
              </a:lnSpc>
              <a:defRPr sz="3700" b="0" i="0">
                <a:solidFill>
                  <a:schemeClr val="bg1"/>
                </a:solidFill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36000"/>
            <a:ext cx="2141621" cy="365125"/>
          </a:xfrm>
        </p:spPr>
        <p:txBody>
          <a:bodyPr/>
          <a:lstStyle>
            <a:lvl1pPr>
              <a:defRPr sz="900"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5176691" y="4191642"/>
            <a:ext cx="3408509" cy="2112905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ts val="2500"/>
              </a:lnSpc>
              <a:spcBef>
                <a:spcPts val="0"/>
              </a:spcBef>
              <a:buNone/>
              <a:defRPr sz="2100">
                <a:latin typeface="FlandersArtSans-Regular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5857243"/>
            <a:ext cx="1836000" cy="71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57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288000" y="0"/>
            <a:ext cx="8856000" cy="6858000"/>
          </a:xfrm>
        </p:spPr>
        <p:txBody>
          <a:bodyPr anchor="ctr"/>
          <a:lstStyle>
            <a:lvl1pPr algn="ct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/>
          </a:p>
        </p:txBody>
      </p:sp>
      <p:grpSp>
        <p:nvGrpSpPr>
          <p:cNvPr id="11" name="Groeperen 10"/>
          <p:cNvGrpSpPr/>
          <p:nvPr/>
        </p:nvGrpSpPr>
        <p:grpSpPr>
          <a:xfrm>
            <a:off x="288000" y="3402000"/>
            <a:ext cx="8856000" cy="3456000"/>
            <a:chOff x="288000" y="3402000"/>
            <a:chExt cx="8856000" cy="3456000"/>
          </a:xfrm>
        </p:grpSpPr>
        <p:sp>
          <p:nvSpPr>
            <p:cNvPr id="5" name="Rechthoek 4"/>
            <p:cNvSpPr/>
            <p:nvPr userDrawn="1"/>
          </p:nvSpPr>
          <p:spPr>
            <a:xfrm>
              <a:off x="288000" y="4266000"/>
              <a:ext cx="8856000" cy="25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Rechthoekige driehoek 6"/>
            <p:cNvSpPr/>
            <p:nvPr userDrawn="1"/>
          </p:nvSpPr>
          <p:spPr>
            <a:xfrm flipH="1">
              <a:off x="288000" y="3402000"/>
              <a:ext cx="8856000" cy="864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6000" y="756000"/>
            <a:ext cx="3686547" cy="2196000"/>
          </a:xfrm>
        </p:spPr>
        <p:txBody>
          <a:bodyPr anchor="t">
            <a:noAutofit/>
          </a:bodyPr>
          <a:lstStyle>
            <a:lvl1pPr indent="0" algn="l">
              <a:lnSpc>
                <a:spcPts val="3800"/>
              </a:lnSpc>
              <a:defRPr sz="3700" b="0" i="0">
                <a:solidFill>
                  <a:schemeClr val="bg1"/>
                </a:solidFill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36000"/>
            <a:ext cx="2141621" cy="365125"/>
          </a:xfrm>
        </p:spPr>
        <p:txBody>
          <a:bodyPr/>
          <a:lstStyle>
            <a:lvl1pPr>
              <a:defRPr sz="900"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5857243"/>
            <a:ext cx="1836000" cy="71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8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6000" y="756000"/>
            <a:ext cx="7416000" cy="1116000"/>
          </a:xfrm>
        </p:spPr>
        <p:txBody>
          <a:bodyPr anchor="t" anchorCtr="0"/>
          <a:lstStyle>
            <a:lvl1pPr>
              <a:defRPr b="0" i="0"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320146" y="1908000"/>
            <a:ext cx="3391854" cy="3780000"/>
          </a:xfrm>
        </p:spPr>
        <p:txBody>
          <a:bodyPr bIns="0"/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12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36000"/>
            <a:ext cx="2141621" cy="3651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3"/>
          </p:nvPr>
        </p:nvSpPr>
        <p:spPr>
          <a:xfrm>
            <a:off x="1294228" y="1908000"/>
            <a:ext cx="3708000" cy="3780000"/>
          </a:xfrm>
        </p:spPr>
        <p:txBody>
          <a:bodyPr anchor="ctr"/>
          <a:lstStyle>
            <a:lvl1pPr algn="ct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5857243"/>
            <a:ext cx="1836000" cy="71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13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6000" y="756000"/>
            <a:ext cx="7416000" cy="1116000"/>
          </a:xfrm>
        </p:spPr>
        <p:txBody>
          <a:bodyPr anchor="t" anchorCtr="0"/>
          <a:lstStyle>
            <a:lvl1pPr>
              <a:defRPr b="0" i="0">
                <a:latin typeface="FlandersArtSans-Bold" panose="00000800000000000000" pitchFamily="2" charset="0"/>
                <a:cs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96000" y="1908000"/>
            <a:ext cx="3708000" cy="3780000"/>
          </a:xfrm>
        </p:spPr>
        <p:txBody>
          <a:bodyPr bIns="0"/>
          <a:lstStyle>
            <a:lvl1pPr>
              <a:spcBef>
                <a:spcPts val="300"/>
              </a:spcBef>
              <a:defRPr sz="2000">
                <a:latin typeface="FlandersArtSans-Bold" panose="00000800000000000000" pitchFamily="2" charset="0"/>
              </a:defRPr>
            </a:lvl1pPr>
            <a:lvl2pPr>
              <a:spcBef>
                <a:spcPts val="300"/>
              </a:spcBef>
              <a:defRPr sz="2000">
                <a:solidFill>
                  <a:schemeClr val="bg1">
                    <a:lumMod val="50000"/>
                  </a:schemeClr>
                </a:solidFill>
                <a:latin typeface="FlandersArtSans-Regular" panose="00000500000000000000" pitchFamily="2" charset="0"/>
              </a:defRPr>
            </a:lvl2pPr>
            <a:lvl3pPr>
              <a:spcBef>
                <a:spcPts val="300"/>
              </a:spcBef>
              <a:defRPr sz="1800">
                <a:latin typeface="FlandersArtSans-Regular" panose="00000500000000000000" pitchFamily="2" charset="0"/>
              </a:defRPr>
            </a:lvl3pPr>
            <a:lvl4pPr>
              <a:spcBef>
                <a:spcPts val="300"/>
              </a:spcBef>
              <a:defRPr sz="1800">
                <a:latin typeface="FlandersArtSans-Regular" panose="00000500000000000000" pitchFamily="2" charset="0"/>
              </a:defRPr>
            </a:lvl4pPr>
            <a:lvl5pPr>
              <a:spcBef>
                <a:spcPts val="300"/>
              </a:spcBef>
              <a:defRPr sz="1800"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36000"/>
            <a:ext cx="2141621" cy="365125"/>
          </a:xfrm>
        </p:spPr>
        <p:txBody>
          <a:bodyPr/>
          <a:lstStyle>
            <a:lvl1pPr>
              <a:defRPr sz="900"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10" name="Tijdelijke aanduiding voor inhoud 3"/>
          <p:cNvSpPr>
            <a:spLocks noGrp="1"/>
          </p:cNvSpPr>
          <p:nvPr>
            <p:ph sz="half" idx="13"/>
          </p:nvPr>
        </p:nvSpPr>
        <p:spPr>
          <a:xfrm>
            <a:off x="5040000" y="1908000"/>
            <a:ext cx="3672000" cy="3780000"/>
          </a:xfrm>
        </p:spPr>
        <p:txBody>
          <a:bodyPr bIns="0"/>
          <a:lstStyle>
            <a:lvl1pPr>
              <a:defRPr sz="2000">
                <a:latin typeface="FlandersArtSans-Bold" panose="00000800000000000000" pitchFamily="2" charset="0"/>
              </a:defRPr>
            </a:lvl1pPr>
            <a:lvl2pPr>
              <a:spcBef>
                <a:spcPts val="300"/>
              </a:spcBef>
              <a:defRPr sz="2000">
                <a:solidFill>
                  <a:schemeClr val="bg1">
                    <a:lumMod val="50000"/>
                  </a:schemeClr>
                </a:solidFill>
                <a:latin typeface="FlandersArtSans-Regular" panose="00000500000000000000" pitchFamily="2" charset="0"/>
              </a:defRPr>
            </a:lvl2pPr>
            <a:lvl3pPr>
              <a:spcBef>
                <a:spcPts val="300"/>
              </a:spcBef>
              <a:defRPr sz="1800">
                <a:latin typeface="FlandersArtSans-Regular" panose="00000500000000000000" pitchFamily="2" charset="0"/>
              </a:defRPr>
            </a:lvl3pPr>
            <a:lvl4pPr>
              <a:spcBef>
                <a:spcPts val="300"/>
              </a:spcBef>
              <a:defRPr sz="1800">
                <a:latin typeface="FlandersArtSans-Regular" panose="00000500000000000000" pitchFamily="2" charset="0"/>
              </a:defRPr>
            </a:lvl4pPr>
            <a:lvl5pPr>
              <a:spcBef>
                <a:spcPts val="300"/>
              </a:spcBef>
              <a:defRPr sz="1800"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5857243"/>
            <a:ext cx="1836000" cy="71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9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876014" y="6336000"/>
            <a:ext cx="2141621" cy="365125"/>
          </a:xfrm>
        </p:spPr>
        <p:txBody>
          <a:bodyPr/>
          <a:lstStyle>
            <a:lvl1pPr>
              <a:defRPr sz="900"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296000" y="756000"/>
            <a:ext cx="7416000" cy="1116000"/>
          </a:xfrm>
        </p:spPr>
        <p:txBody>
          <a:bodyPr anchor="t" anchorCtr="0"/>
          <a:lstStyle>
            <a:lvl1pPr>
              <a:defRPr>
                <a:latin typeface="FlandersArtSans-Bold" panose="00000800000000000000" pitchFamily="2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9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96000" y="1915200"/>
            <a:ext cx="7416000" cy="3672000"/>
          </a:xfrm>
        </p:spPr>
        <p:txBody>
          <a:bodyPr bIns="0"/>
          <a:lstStyle>
            <a:lvl1pPr marL="0" indent="0">
              <a:lnSpc>
                <a:spcPct val="90000"/>
              </a:lnSpc>
              <a:buFontTx/>
              <a:buBlip>
                <a:blip r:embed="rId2"/>
              </a:buBlip>
              <a:defRPr sz="2200">
                <a:latin typeface="FlandersArtSans-Regular" panose="00000500000000000000" pitchFamily="2" charset="0"/>
              </a:defRPr>
            </a:lvl1pPr>
            <a:lvl2pPr>
              <a:lnSpc>
                <a:spcPct val="90000"/>
              </a:lnSpc>
              <a:buSzPct val="75000"/>
              <a:buFontTx/>
              <a:buBlip>
                <a:blip r:embed="rId3"/>
              </a:buBlip>
              <a:defRPr sz="2200">
                <a:solidFill>
                  <a:schemeClr val="bg1">
                    <a:lumMod val="50000"/>
                  </a:schemeClr>
                </a:solidFill>
                <a:latin typeface="FlandersArtSans-Regular" panose="00000500000000000000" pitchFamily="2" charset="0"/>
              </a:defRPr>
            </a:lvl2pPr>
            <a:lvl3pPr>
              <a:lnSpc>
                <a:spcPct val="90000"/>
              </a:lnSpc>
              <a:buSzPct val="85000"/>
              <a:defRPr>
                <a:latin typeface="FlandersArtSans-Regular" panose="00000500000000000000" pitchFamily="2" charset="0"/>
              </a:defRPr>
            </a:lvl3pPr>
            <a:lvl4pPr>
              <a:lnSpc>
                <a:spcPct val="90000"/>
              </a:lnSpc>
              <a:defRPr>
                <a:latin typeface="FlandersArtSans-Regular" panose="00000500000000000000" pitchFamily="2" charset="0"/>
              </a:defRPr>
            </a:lvl4pPr>
            <a:lvl5pPr>
              <a:lnSpc>
                <a:spcPct val="90000"/>
              </a:lnSpc>
              <a:defRPr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5857243"/>
            <a:ext cx="1836000" cy="71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133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eren 3"/>
          <p:cNvGrpSpPr/>
          <p:nvPr userDrawn="1"/>
        </p:nvGrpSpPr>
        <p:grpSpPr>
          <a:xfrm>
            <a:off x="1476000" y="288000"/>
            <a:ext cx="7379999" cy="6265475"/>
            <a:chOff x="1476000" y="288000"/>
            <a:chExt cx="7379999" cy="6265475"/>
          </a:xfrm>
          <a:solidFill>
            <a:srgbClr val="176D8A"/>
          </a:solidFill>
        </p:grpSpPr>
        <p:sp>
          <p:nvSpPr>
            <p:cNvPr id="8" name="Rechthoek 7"/>
            <p:cNvSpPr>
              <a:spLocks/>
            </p:cNvSpPr>
            <p:nvPr userDrawn="1"/>
          </p:nvSpPr>
          <p:spPr>
            <a:xfrm>
              <a:off x="3277896" y="288000"/>
              <a:ext cx="5578103" cy="6265475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bg1"/>
                </a:solidFill>
              </a:endParaRPr>
            </a:p>
          </p:txBody>
        </p:sp>
        <p:sp>
          <p:nvSpPr>
            <p:cNvPr id="10" name="Rechthoekige driehoek 9"/>
            <p:cNvSpPr/>
            <p:nvPr userDrawn="1"/>
          </p:nvSpPr>
          <p:spPr>
            <a:xfrm flipH="1">
              <a:off x="1476000" y="288000"/>
              <a:ext cx="1800000" cy="6264000"/>
            </a:xfrm>
            <a:prstGeom prst="rtTriangl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96052" y="2104574"/>
            <a:ext cx="3816000" cy="2484000"/>
          </a:xfrm>
        </p:spPr>
        <p:txBody>
          <a:bodyPr anchor="t" anchorCtr="0">
            <a:noAutofit/>
          </a:bodyPr>
          <a:lstStyle>
            <a:lvl1pPr algn="l">
              <a:lnSpc>
                <a:spcPts val="54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000832" y="4631622"/>
            <a:ext cx="3816000" cy="1224000"/>
          </a:xfrm>
          <a:prstGeom prst="rect">
            <a:avLst/>
          </a:prstGeom>
        </p:spPr>
        <p:txBody>
          <a:bodyPr bIns="0">
            <a:noAutofit/>
          </a:bodyPr>
          <a:lstStyle>
            <a:lvl1pPr marL="0" indent="0" algn="l">
              <a:lnSpc>
                <a:spcPts val="1760"/>
              </a:lnSpc>
              <a:spcBef>
                <a:spcPts val="0"/>
              </a:spcBef>
              <a:buNone/>
              <a:defRPr sz="158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 smtClean="0"/>
              <a:t>Klik om de ondertitelstijl van het model te bewerken</a:t>
            </a:r>
            <a:endParaRPr lang="nl-BE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2" y="288043"/>
            <a:ext cx="1850627" cy="719914"/>
          </a:xfrm>
          <a:prstGeom prst="rect">
            <a:avLst/>
          </a:prstGeom>
        </p:spPr>
      </p:pic>
      <p:sp>
        <p:nvSpPr>
          <p:cNvPr id="12" name="Tijdelijke aanduiding voor tekst 2"/>
          <p:cNvSpPr>
            <a:spLocks noGrp="1"/>
          </p:cNvSpPr>
          <p:nvPr>
            <p:ph idx="12" hasCustomPrompt="1"/>
          </p:nvPr>
        </p:nvSpPr>
        <p:spPr>
          <a:xfrm>
            <a:off x="3636022" y="6044105"/>
            <a:ext cx="4773240" cy="35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r">
              <a:buFontTx/>
              <a:buNone/>
              <a:defRPr sz="1700">
                <a:solidFill>
                  <a:schemeClr val="bg1"/>
                </a:solidFill>
                <a:latin typeface="FlandersArtSans-Regular" panose="00000500000000000000" pitchFamily="2" charset="0"/>
              </a:defRPr>
            </a:lvl1pPr>
            <a:lvl5pPr algn="r">
              <a:defRPr>
                <a:solidFill>
                  <a:schemeClr val="bg1"/>
                </a:solidFill>
                <a:latin typeface="FlandersArtSans-Regular" panose="00000500000000000000" pitchFamily="2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4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91463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21" Type="http://schemas.openxmlformats.org/officeDocument/2006/relationships/slideLayout" Target="../slideLayouts/slideLayout30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2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1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96000" y="756000"/>
            <a:ext cx="74160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96000" y="1916140"/>
            <a:ext cx="7416000" cy="3672000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 </a:t>
            </a:r>
            <a:endParaRPr lang="nl-BE" dirty="0" smtClean="0"/>
          </a:p>
          <a:p>
            <a:pPr lvl="4"/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3050875" y="6336000"/>
            <a:ext cx="90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123CD80B-A588-4DF9-BFE5-1900B80B1D79}" type="datetime1">
              <a:rPr lang="nl-NL" smtClean="0"/>
              <a:pPr>
                <a:defRPr/>
              </a:pPr>
              <a:t>20-11-2018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993393" y="6336000"/>
            <a:ext cx="189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944611" y="6336000"/>
            <a:ext cx="54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  <a:latin typeface="FlandersArtSans-Regular" panose="00000500000000000000" pitchFamily="2" charset="0"/>
              </a:defRPr>
            </a:lvl1pPr>
          </a:lstStyle>
          <a:p>
            <a:pPr>
              <a:defRPr/>
            </a:pPr>
            <a:fld id="{D5B711BE-E5B1-48A4-B899-BB0C5C50523D}" type="slidenum">
              <a:rPr lang="nl-NL" smtClean="0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0" y="0"/>
            <a:ext cx="295835" cy="6858000"/>
          </a:xfrm>
          <a:prstGeom prst="rect">
            <a:avLst/>
          </a:prstGeom>
          <a:solidFill>
            <a:srgbClr val="176D8A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2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45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800"/>
        </a:lnSpc>
        <a:spcBef>
          <a:spcPts val="0"/>
        </a:spcBef>
        <a:buNone/>
        <a:defRPr sz="3700" b="0" i="0" kern="1200">
          <a:solidFill>
            <a:schemeClr val="tx1"/>
          </a:solidFill>
          <a:latin typeface="FlandersArtSans-Bold" panose="00000800000000000000" pitchFamily="2" charset="0"/>
          <a:ea typeface="+mj-ea"/>
          <a:cs typeface="FlandersArtSans-Bold" panose="00000800000000000000" pitchFamily="2" charset="0"/>
        </a:defRPr>
      </a:lvl1pPr>
    </p:titleStyle>
    <p:bodyStyle>
      <a:lvl1pPr marL="288000" indent="-288000" algn="l" defTabSz="914400" rtl="0" eaLnBrk="1" latinLnBrk="0" hangingPunct="1">
        <a:lnSpc>
          <a:spcPct val="90000"/>
        </a:lnSpc>
        <a:spcBef>
          <a:spcPts val="300"/>
        </a:spcBef>
        <a:buSzPct val="90000"/>
        <a:buFontTx/>
        <a:buBlip>
          <a:blip r:embed="rId11"/>
        </a:buBlip>
        <a:defRPr sz="2200" kern="1200" spc="0">
          <a:solidFill>
            <a:schemeClr val="tx1"/>
          </a:solidFill>
          <a:latin typeface="FlandersArtSans-Bold" panose="00000800000000000000" pitchFamily="2" charset="0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90000"/>
        </a:lnSpc>
        <a:spcBef>
          <a:spcPts val="300"/>
        </a:spcBef>
        <a:buSzPct val="70000"/>
        <a:buFontTx/>
        <a:buBlip>
          <a:blip r:embed="rId12"/>
        </a:buBlip>
        <a:defRPr sz="2200" kern="1200" spc="0">
          <a:solidFill>
            <a:schemeClr val="bg1">
              <a:lumMod val="50000"/>
            </a:schemeClr>
          </a:solidFill>
          <a:latin typeface="FlandersArtSans-Regular" panose="00000500000000000000" pitchFamily="2" charset="0"/>
          <a:ea typeface="+mn-ea"/>
          <a:cs typeface="+mn-cs"/>
        </a:defRPr>
      </a:lvl2pPr>
      <a:lvl3pPr marL="864000" indent="-288000" algn="l" defTabSz="914400" rtl="0" eaLnBrk="1" latinLnBrk="0" hangingPunct="1">
        <a:lnSpc>
          <a:spcPct val="90000"/>
        </a:lnSpc>
        <a:spcBef>
          <a:spcPts val="300"/>
        </a:spcBef>
        <a:buSzPct val="90000"/>
        <a:buFontTx/>
        <a:buBlip>
          <a:blip r:embed="rId13"/>
        </a:buBlip>
        <a:defRPr sz="2000" kern="1200" spc="0">
          <a:solidFill>
            <a:schemeClr val="tx1"/>
          </a:solidFill>
          <a:latin typeface="FlandersArtSans-Regular" panose="00000500000000000000" pitchFamily="2" charset="0"/>
          <a:ea typeface="+mn-ea"/>
          <a:cs typeface="+mn-cs"/>
        </a:defRPr>
      </a:lvl3pPr>
      <a:lvl4pPr marL="1152000" indent="-288000" algn="l" defTabSz="914400" rtl="0" eaLnBrk="1" latinLnBrk="0" hangingPunct="1">
        <a:lnSpc>
          <a:spcPct val="90000"/>
        </a:lnSpc>
        <a:spcBef>
          <a:spcPts val="300"/>
        </a:spcBef>
        <a:buSzPct val="75000"/>
        <a:buFontTx/>
        <a:buBlip>
          <a:blip r:embed="rId14"/>
        </a:buBlip>
        <a:defRPr sz="2000" kern="1200" spc="0">
          <a:solidFill>
            <a:schemeClr val="tx1"/>
          </a:solidFill>
          <a:latin typeface="FlandersArtSans-Regular" panose="00000500000000000000" pitchFamily="2" charset="0"/>
          <a:ea typeface="+mn-ea"/>
          <a:cs typeface="+mn-cs"/>
        </a:defRPr>
      </a:lvl4pPr>
      <a:lvl5pPr marL="1440000" indent="-288000" algn="l" defTabSz="914400" rtl="0" eaLnBrk="1" latinLnBrk="0" hangingPunct="1">
        <a:lnSpc>
          <a:spcPct val="90000"/>
        </a:lnSpc>
        <a:spcBef>
          <a:spcPts val="300"/>
        </a:spcBef>
        <a:buSzPct val="90000"/>
        <a:buFontTx/>
        <a:buBlip>
          <a:blip r:embed="rId11"/>
        </a:buBlip>
        <a:defRPr sz="2000" kern="1200" spc="0" baseline="0">
          <a:solidFill>
            <a:schemeClr val="tx1"/>
          </a:solidFill>
          <a:latin typeface="FlandersArtSans-Regular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96000" y="756000"/>
            <a:ext cx="74160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3050875" y="6339600"/>
            <a:ext cx="90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FlandersArtSans-Regular" panose="00000500000000000000" pitchFamily="2" charset="0"/>
              </a:defRPr>
            </a:lvl1pPr>
          </a:lstStyle>
          <a:p>
            <a:fld id="{493EACFD-60A8-42CD-A519-1AA7BED36AEB}" type="datetime1">
              <a:rPr lang="nl-NL" smtClean="0"/>
              <a:pPr/>
              <a:t>20-11-2018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993393" y="6339600"/>
            <a:ext cx="189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FlandersArtSans-Regular" panose="00000500000000000000" pitchFamily="2" charset="0"/>
              </a:defRPr>
            </a:lvl1pPr>
          </a:lstStyle>
          <a:p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944611" y="6339600"/>
            <a:ext cx="54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FlandersArtSans-Regular" panose="00000500000000000000" pitchFamily="2" charset="0"/>
              </a:defRPr>
            </a:lvl1pPr>
          </a:lstStyle>
          <a:p>
            <a:fld id="{492AD3B4-D906-4191-84FB-4FE613E48036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96000" y="1915200"/>
            <a:ext cx="7444800" cy="4352400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 </a:t>
            </a:r>
            <a:endParaRPr lang="nl-BE" dirty="0" smtClean="0"/>
          </a:p>
          <a:p>
            <a:pPr lvl="4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4154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8" r:id="rId5"/>
    <p:sldLayoutId id="2147483749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  <p:sldLayoutId id="2147483765" r:id="rId21"/>
    <p:sldLayoutId id="2147483766" r:id="rId22"/>
    <p:sldLayoutId id="2147483767" r:id="rId23"/>
    <p:sldLayoutId id="2147483768" r:id="rId2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700" kern="1200">
          <a:solidFill>
            <a:schemeClr val="tx1"/>
          </a:solidFill>
          <a:latin typeface="FlandersArtSans-Bold" panose="00000800000000000000" pitchFamily="2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90000"/>
        </a:lnSpc>
        <a:spcBef>
          <a:spcPts val="300"/>
        </a:spcBef>
        <a:spcAft>
          <a:spcPts val="0"/>
        </a:spcAft>
        <a:buClrTx/>
        <a:buSzPct val="90000"/>
        <a:buFontTx/>
        <a:buBlip>
          <a:blip r:embed="rId26"/>
        </a:buBlip>
        <a:tabLst/>
        <a:defRPr sz="2200" kern="1200" spc="0" baseline="0">
          <a:solidFill>
            <a:schemeClr val="tx1"/>
          </a:solidFill>
          <a:latin typeface="FlandersArtSans-Bold" panose="00000800000000000000" pitchFamily="2" charset="0"/>
          <a:ea typeface="+mn-ea"/>
          <a:cs typeface="+mn-cs"/>
        </a:defRPr>
      </a:lvl1pPr>
      <a:lvl2pPr marL="576000" marR="0" indent="-288000" algn="l" defTabSz="914400" rtl="0" eaLnBrk="1" fontAlgn="auto" latinLnBrk="0" hangingPunct="1">
        <a:lnSpc>
          <a:spcPct val="90000"/>
        </a:lnSpc>
        <a:spcBef>
          <a:spcPts val="300"/>
        </a:spcBef>
        <a:spcAft>
          <a:spcPts val="0"/>
        </a:spcAft>
        <a:buClrTx/>
        <a:buSzPct val="75000"/>
        <a:buFontTx/>
        <a:buBlip>
          <a:blip r:embed="rId27"/>
        </a:buBlip>
        <a:tabLst/>
        <a:defRPr sz="2200" kern="1200" spc="0" baseline="0">
          <a:solidFill>
            <a:srgbClr val="9B9B9B"/>
          </a:solidFill>
          <a:latin typeface="FlandersArtSans-Regular" panose="00000500000000000000" pitchFamily="2" charset="0"/>
          <a:ea typeface="+mn-ea"/>
          <a:cs typeface="+mn-cs"/>
        </a:defRPr>
      </a:lvl2pPr>
      <a:lvl3pPr marL="864000" marR="0" indent="-288000" algn="l" defTabSz="914400" rtl="0" eaLnBrk="1" fontAlgn="auto" latinLnBrk="0" hangingPunct="1">
        <a:lnSpc>
          <a:spcPct val="90000"/>
        </a:lnSpc>
        <a:spcBef>
          <a:spcPts val="300"/>
        </a:spcBef>
        <a:spcAft>
          <a:spcPts val="0"/>
        </a:spcAft>
        <a:buClrTx/>
        <a:buSzPct val="85000"/>
        <a:buFontTx/>
        <a:buBlip>
          <a:blip r:embed="rId28"/>
        </a:buBlip>
        <a:tabLst/>
        <a:defRPr sz="2000" kern="1200" spc="0" baseline="0">
          <a:solidFill>
            <a:schemeClr val="tx1"/>
          </a:solidFill>
          <a:latin typeface="FlandersArtSans-Regular" panose="00000500000000000000" pitchFamily="2" charset="0"/>
          <a:ea typeface="+mn-ea"/>
          <a:cs typeface="+mn-cs"/>
        </a:defRPr>
      </a:lvl3pPr>
      <a:lvl4pPr marL="1152000" marR="0" indent="-288000" algn="l" defTabSz="914400" rtl="0" eaLnBrk="1" fontAlgn="auto" latinLnBrk="0" hangingPunct="1">
        <a:lnSpc>
          <a:spcPct val="90000"/>
        </a:lnSpc>
        <a:spcBef>
          <a:spcPts val="300"/>
        </a:spcBef>
        <a:spcAft>
          <a:spcPts val="0"/>
        </a:spcAft>
        <a:buClrTx/>
        <a:buSzPct val="75000"/>
        <a:buFontTx/>
        <a:buBlip>
          <a:blip r:embed="rId29"/>
        </a:buBlip>
        <a:tabLst/>
        <a:defRPr sz="2000" kern="1200" spc="0" baseline="0">
          <a:solidFill>
            <a:schemeClr val="tx1"/>
          </a:solidFill>
          <a:latin typeface="FlandersArtSans-Regular" panose="00000500000000000000" pitchFamily="2" charset="0"/>
          <a:ea typeface="+mn-ea"/>
          <a:cs typeface="+mn-cs"/>
        </a:defRPr>
      </a:lvl4pPr>
      <a:lvl5pPr marL="1440000" marR="0" indent="-288000" algn="l" defTabSz="914400" rtl="0" eaLnBrk="1" fontAlgn="auto" latinLnBrk="0" hangingPunct="1">
        <a:lnSpc>
          <a:spcPct val="90000"/>
        </a:lnSpc>
        <a:spcBef>
          <a:spcPts val="300"/>
        </a:spcBef>
        <a:spcAft>
          <a:spcPts val="0"/>
        </a:spcAft>
        <a:buClrTx/>
        <a:buSzPct val="90000"/>
        <a:buFontTx/>
        <a:buBlip>
          <a:blip r:embed="rId26"/>
        </a:buBlip>
        <a:tabLst/>
        <a:defRPr sz="2000" kern="1200" spc="0" baseline="0">
          <a:solidFill>
            <a:schemeClr val="tx1"/>
          </a:solidFill>
          <a:latin typeface="FlandersArtSans-Regular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gres&amp;cd=&amp;cad=rja&amp;uact=8&amp;ved=0ahUKEwi7qqSzs_zWAhUCEVAKHT-_BhAQjRwIBw&amp;url=http://axystechnologies.com/solutions/wave-current-monitoring/&amp;psig=AOvVaw2wP0NHXUVbSr_yNJ848Mfp&amp;ust=1508492711183552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3275856" y="2104574"/>
            <a:ext cx="4968552" cy="2484000"/>
          </a:xfrm>
        </p:spPr>
        <p:txBody>
          <a:bodyPr/>
          <a:lstStyle/>
          <a:p>
            <a:pPr algn="ctr"/>
            <a: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B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Hydrometeologic</a:t>
            </a:r>
            <a: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Measurements</a:t>
            </a:r>
            <a: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nl-BE" sz="32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nl-B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roducts</a:t>
            </a:r>
            <a: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32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nl-B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orcasts</a:t>
            </a:r>
            <a: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nl-BE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B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nl-BE" sz="2000" b="1" dirty="0" smtClean="0"/>
          </a:p>
          <a:p>
            <a:pPr algn="ctr"/>
            <a:endParaRPr lang="nl-BE" sz="2000" b="1" dirty="0"/>
          </a:p>
          <a:p>
            <a:pPr algn="ctr"/>
            <a:r>
              <a:rPr lang="nl-B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ir. Hans Poppe</a:t>
            </a:r>
            <a:endParaRPr lang="nl-BE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algn="ctr"/>
            <a:r>
              <a:rPr lang="nl-BE" b="1" dirty="0" smtClean="0"/>
              <a:t>NOOS </a:t>
            </a:r>
            <a:r>
              <a:rPr lang="nl-BE" b="1" dirty="0" err="1" smtClean="0"/>
              <a:t>Annual</a:t>
            </a:r>
            <a:r>
              <a:rPr lang="nl-BE" b="1" dirty="0" smtClean="0"/>
              <a:t> Meeting 2018</a:t>
            </a:r>
          </a:p>
          <a:p>
            <a:pPr algn="ctr"/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6672233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kstvak 5"/>
          <p:cNvSpPr txBox="1"/>
          <p:nvPr/>
        </p:nvSpPr>
        <p:spPr>
          <a:xfrm>
            <a:off x="850892" y="1268760"/>
            <a:ext cx="68894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algn="l">
              <a:defRPr/>
            </a:pPr>
            <a:r>
              <a:rPr lang="nl-BE" b="1" i="0" dirty="0" smtClean="0"/>
              <a:t>Wind </a:t>
            </a:r>
            <a:r>
              <a:rPr lang="nl-BE" b="1" i="0" dirty="0" err="1" smtClean="0"/>
              <a:t>measurements</a:t>
            </a:r>
            <a:r>
              <a:rPr lang="nl-BE" b="1" i="0" dirty="0" smtClean="0"/>
              <a:t> </a:t>
            </a:r>
            <a:r>
              <a:rPr lang="nl-BE" b="1" i="0" dirty="0" err="1" smtClean="0"/>
              <a:t>for</a:t>
            </a:r>
            <a:r>
              <a:rPr lang="nl-BE" b="1" i="0" dirty="0" smtClean="0"/>
              <a:t> “Safe </a:t>
            </a:r>
            <a:r>
              <a:rPr lang="nl-BE" b="1" i="0" dirty="0" err="1" smtClean="0"/>
              <a:t>Kiting</a:t>
            </a:r>
            <a:r>
              <a:rPr lang="nl-BE" b="1" i="0" dirty="0" smtClean="0"/>
              <a:t>” </a:t>
            </a:r>
            <a:endParaRPr lang="nl-BE" b="1" i="0" dirty="0" smtClean="0">
              <a:sym typeface="Wingdings" panose="05000000000000000000" pitchFamily="2" charset="2"/>
            </a:endParaRPr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>
              <a:sym typeface="Wingdings" panose="05000000000000000000" pitchFamily="2" charset="2"/>
            </a:endParaRPr>
          </a:p>
          <a:p>
            <a:pPr algn="l">
              <a:defRPr/>
            </a:pPr>
            <a:r>
              <a:rPr lang="nl-BE" b="1" i="0" dirty="0" err="1" smtClean="0">
                <a:sym typeface="Wingdings" panose="05000000000000000000" pitchFamily="2" charset="2"/>
              </a:rPr>
              <a:t>Locations</a:t>
            </a:r>
            <a:r>
              <a:rPr lang="nl-BE" b="1" i="0" dirty="0" smtClean="0">
                <a:sym typeface="Wingdings" panose="05000000000000000000" pitchFamily="2" charset="2"/>
              </a:rPr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nl-BE" b="1" i="0" dirty="0" smtClean="0">
                <a:sym typeface="Wingdings" panose="05000000000000000000" pitchFamily="2" charset="2"/>
              </a:rPr>
              <a:t>Newport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nl-BE" b="1" i="0" dirty="0" err="1" smtClean="0">
                <a:sym typeface="Wingdings" panose="05000000000000000000" pitchFamily="2" charset="2"/>
              </a:rPr>
              <a:t>Ostend</a:t>
            </a:r>
            <a:endParaRPr lang="nl-BE" b="1" i="0" dirty="0" smtClean="0"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nl-BE" b="1" i="0" dirty="0" smtClean="0">
                <a:sym typeface="Wingdings" panose="05000000000000000000" pitchFamily="2" charset="2"/>
              </a:rPr>
              <a:t>Blankenberge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nl-BE" b="1" i="0" dirty="0" err="1" smtClean="0">
                <a:sym typeface="Wingdings" panose="05000000000000000000" pitchFamily="2" charset="2"/>
              </a:rPr>
              <a:t>Seabruges</a:t>
            </a:r>
            <a:endParaRPr lang="nl-BE" b="1" i="0" dirty="0" smtClean="0"/>
          </a:p>
          <a:p>
            <a:pPr algn="l">
              <a:defRPr/>
            </a:pPr>
            <a:endParaRPr lang="nl-BE" b="1" i="0" dirty="0" smtClean="0"/>
          </a:p>
          <a:p>
            <a:pPr algn="l">
              <a:defRPr/>
            </a:pP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 smtClean="0"/>
          </a:p>
          <a:p>
            <a:pPr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15364"/>
            <a:ext cx="19812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61180" y="2464421"/>
            <a:ext cx="3895478" cy="33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42232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539552" y="1409216"/>
            <a:ext cx="817183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b="1" i="0" dirty="0" err="1" smtClean="0"/>
              <a:t>Tidal</a:t>
            </a:r>
            <a:r>
              <a:rPr lang="nl-BE" b="1" i="0" dirty="0" smtClean="0"/>
              <a:t> </a:t>
            </a:r>
            <a:r>
              <a:rPr lang="nl-BE" b="1" i="0" dirty="0" err="1" smtClean="0"/>
              <a:t>measurements</a:t>
            </a:r>
            <a:r>
              <a:rPr lang="nl-BE" b="1" i="0" dirty="0" smtClean="0"/>
              <a:t>: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/>
              <a:t> </a:t>
            </a:r>
            <a:r>
              <a:rPr lang="nl-BE" b="1" i="0" dirty="0" smtClean="0"/>
              <a:t>at 3 </a:t>
            </a:r>
            <a:r>
              <a:rPr lang="nl-BE" b="1" i="0" dirty="0" err="1" smtClean="0"/>
              <a:t>locations</a:t>
            </a:r>
            <a:r>
              <a:rPr lang="nl-BE" b="1" i="0" dirty="0" smtClean="0"/>
              <a:t> long term </a:t>
            </a:r>
            <a:r>
              <a:rPr lang="nl-BE" b="1" i="0" dirty="0" err="1" smtClean="0"/>
              <a:t>measurements</a:t>
            </a:r>
            <a:endParaRPr lang="nl-BE" b="1" i="0" dirty="0" smtClean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 smtClean="0"/>
              <a:t>Recent </a:t>
            </a:r>
            <a:r>
              <a:rPr lang="nl-BE" b="1" i="0" dirty="0" err="1" smtClean="0"/>
              <a:t>additional</a:t>
            </a:r>
            <a:r>
              <a:rPr lang="nl-BE" b="1" i="0" dirty="0" smtClean="0"/>
              <a:t> </a:t>
            </a:r>
            <a:r>
              <a:rPr lang="nl-BE" b="1" i="0" dirty="0" err="1" smtClean="0"/>
              <a:t>tidal</a:t>
            </a:r>
            <a:r>
              <a:rPr lang="nl-BE" b="1" i="0" dirty="0" smtClean="0"/>
              <a:t> station at Blankenberge,</a:t>
            </a:r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 </a:t>
            </a:r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</a:t>
            </a:r>
          </a:p>
          <a:p>
            <a:pPr algn="l">
              <a:defRPr/>
            </a:pPr>
            <a:r>
              <a:rPr lang="nl-BE" b="1" i="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 descr="img_003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756" y="2499048"/>
            <a:ext cx="3214687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tide_harbou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69780"/>
            <a:ext cx="4679950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Rechte verbindingslijn met pijl 2"/>
          <p:cNvCxnSpPr/>
          <p:nvPr/>
        </p:nvCxnSpPr>
        <p:spPr>
          <a:xfrm flipV="1">
            <a:off x="3203848" y="4437112"/>
            <a:ext cx="2376264" cy="643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Pijl-rechts 3"/>
          <p:cNvSpPr/>
          <p:nvPr/>
        </p:nvSpPr>
        <p:spPr>
          <a:xfrm rot="1663871">
            <a:off x="1281810" y="5246414"/>
            <a:ext cx="792088" cy="32174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/>
              <a:t>C</a:t>
            </a:r>
            <a:endParaRPr lang="nl-BE" dirty="0"/>
          </a:p>
        </p:txBody>
      </p:sp>
      <p:sp>
        <p:nvSpPr>
          <p:cNvPr id="11" name="Pijl-rechts 10"/>
          <p:cNvSpPr/>
          <p:nvPr/>
        </p:nvSpPr>
        <p:spPr>
          <a:xfrm rot="2763818">
            <a:off x="2257514" y="4523693"/>
            <a:ext cx="792088" cy="32174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/>
              <a:t>C</a:t>
            </a:r>
            <a:endParaRPr lang="nl-BE" dirty="0"/>
          </a:p>
        </p:txBody>
      </p:sp>
      <p:sp>
        <p:nvSpPr>
          <p:cNvPr id="12" name="Pijl-rechts 11"/>
          <p:cNvSpPr/>
          <p:nvPr/>
        </p:nvSpPr>
        <p:spPr>
          <a:xfrm rot="6273552">
            <a:off x="3994646" y="3743392"/>
            <a:ext cx="792088" cy="32174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/>
              <a:t>C</a:t>
            </a:r>
            <a:endParaRPr lang="nl-BE" dirty="0"/>
          </a:p>
        </p:txBody>
      </p:sp>
      <p:sp>
        <p:nvSpPr>
          <p:cNvPr id="13" name="Pijl-rechts 12"/>
          <p:cNvSpPr/>
          <p:nvPr/>
        </p:nvSpPr>
        <p:spPr>
          <a:xfrm rot="4458297">
            <a:off x="3331923" y="3982029"/>
            <a:ext cx="792088" cy="321746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/>
              <a:t>C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319686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539552" y="1409216"/>
            <a:ext cx="81718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sz="1600" b="1" i="0" dirty="0" err="1" smtClean="0"/>
              <a:t>Tidal</a:t>
            </a:r>
            <a:r>
              <a:rPr lang="nl-BE" sz="1600" b="1" i="0" dirty="0" smtClean="0"/>
              <a:t> </a:t>
            </a:r>
            <a:r>
              <a:rPr lang="nl-BE" sz="1600" b="1" i="0" dirty="0" err="1" smtClean="0"/>
              <a:t>measurements</a:t>
            </a:r>
            <a:r>
              <a:rPr lang="nl-BE" sz="1600" b="1" i="0" dirty="0" smtClean="0"/>
              <a:t> (in </a:t>
            </a:r>
            <a:r>
              <a:rPr lang="nl-BE" sz="1600" b="1" i="0" dirty="0" err="1" smtClean="0"/>
              <a:t>the</a:t>
            </a:r>
            <a:r>
              <a:rPr lang="nl-BE" sz="1600" b="1" i="0" dirty="0" smtClean="0"/>
              <a:t> past): </a:t>
            </a:r>
            <a:r>
              <a:rPr lang="nl-BE" sz="1600" b="1" i="0" dirty="0" err="1" smtClean="0"/>
              <a:t>Floating</a:t>
            </a:r>
            <a:r>
              <a:rPr lang="nl-BE" sz="1600" b="1" i="0" dirty="0" smtClean="0"/>
              <a:t> </a:t>
            </a:r>
            <a:r>
              <a:rPr lang="nl-BE" sz="1600" b="1" i="0" dirty="0" err="1" smtClean="0"/>
              <a:t>gauge</a:t>
            </a:r>
            <a:endParaRPr lang="nl-BE" sz="1600" b="1" i="0" dirty="0" smtClean="0"/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 </a:t>
            </a:r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</a:t>
            </a:r>
          </a:p>
          <a:p>
            <a:pPr algn="l">
              <a:defRPr/>
            </a:pPr>
            <a:r>
              <a:rPr lang="nl-BE" b="1" i="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3" descr="img_000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417638"/>
            <a:ext cx="2714625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tide-gauge-intrumentation-img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276475"/>
            <a:ext cx="2428875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00280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539552" y="1409216"/>
            <a:ext cx="8171833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b="1" dirty="0" err="1" smtClean="0"/>
              <a:t>Tidal</a:t>
            </a:r>
            <a:r>
              <a:rPr lang="nl-BE" b="1" dirty="0" smtClean="0"/>
              <a:t> </a:t>
            </a:r>
            <a:r>
              <a:rPr lang="nl-BE" b="1" dirty="0" err="1" smtClean="0"/>
              <a:t>measurements</a:t>
            </a:r>
            <a:r>
              <a:rPr lang="nl-BE" b="1" dirty="0" smtClean="0"/>
              <a:t> – </a:t>
            </a:r>
            <a:r>
              <a:rPr lang="nl-BE" b="1" dirty="0" err="1" smtClean="0"/>
              <a:t>migration</a:t>
            </a:r>
            <a:r>
              <a:rPr lang="nl-BE" b="1" dirty="0" smtClean="0"/>
              <a:t> </a:t>
            </a:r>
            <a:r>
              <a:rPr lang="nl-BE" b="1" dirty="0" err="1" smtClean="0"/>
              <a:t>to</a:t>
            </a:r>
            <a:r>
              <a:rPr lang="nl-BE" b="1" dirty="0" smtClean="0"/>
              <a:t> new sensors.</a:t>
            </a:r>
          </a:p>
          <a:p>
            <a:pPr algn="l">
              <a:defRPr/>
            </a:pPr>
            <a:endParaRPr lang="nl-BE" b="1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b="1" dirty="0" err="1" smtClean="0"/>
              <a:t>Floating</a:t>
            </a:r>
            <a:r>
              <a:rPr lang="nl-BE" b="1" dirty="0" smtClean="0"/>
              <a:t> </a:t>
            </a:r>
            <a:r>
              <a:rPr lang="nl-BE" b="1" dirty="0" err="1" smtClean="0"/>
              <a:t>gauge</a:t>
            </a:r>
            <a:r>
              <a:rPr lang="nl-BE" b="1" dirty="0" smtClean="0"/>
              <a:t>.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b="1" dirty="0"/>
              <a:t> </a:t>
            </a:r>
            <a:r>
              <a:rPr lang="nl-BE" b="1" dirty="0" smtClean="0"/>
              <a:t>Water level </a:t>
            </a:r>
            <a:r>
              <a:rPr lang="nl-BE" b="1" dirty="0" err="1" smtClean="0"/>
              <a:t>by</a:t>
            </a:r>
            <a:r>
              <a:rPr lang="nl-BE" b="1" dirty="0" smtClean="0"/>
              <a:t> means of Radar </a:t>
            </a:r>
            <a:r>
              <a:rPr lang="nl-BE" b="1" dirty="0" err="1" smtClean="0"/>
              <a:t>if</a:t>
            </a:r>
            <a:r>
              <a:rPr lang="nl-BE" b="1" dirty="0" smtClean="0"/>
              <a:t> </a:t>
            </a:r>
            <a:r>
              <a:rPr lang="nl-BE" b="1" dirty="0" err="1" smtClean="0"/>
              <a:t>possible</a:t>
            </a:r>
            <a:r>
              <a:rPr lang="nl-BE" b="1" dirty="0" smtClean="0"/>
              <a:t> </a:t>
            </a:r>
            <a:r>
              <a:rPr lang="nl-BE" b="1" dirty="0" err="1" smtClean="0"/>
              <a:t>within</a:t>
            </a:r>
            <a:r>
              <a:rPr lang="nl-BE" b="1" dirty="0" smtClean="0"/>
              <a:t> a stilling well </a:t>
            </a:r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 </a:t>
            </a:r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</a:t>
            </a:r>
          </a:p>
          <a:p>
            <a:pPr algn="l">
              <a:defRPr/>
            </a:pPr>
            <a:r>
              <a:rPr lang="nl-BE" b="1" i="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300" y="3771515"/>
            <a:ext cx="2308225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32" y="3140968"/>
            <a:ext cx="2652713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2316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17" y="1268760"/>
            <a:ext cx="7224528" cy="40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55251" y="5445224"/>
            <a:ext cx="2843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rgbClr val="004B7E"/>
                </a:solidFill>
              </a:rPr>
              <a:t>www.meetnetvlaamsebanken.be</a:t>
            </a:r>
            <a:endParaRPr lang="nl-BE" sz="1200" b="1" dirty="0">
              <a:solidFill>
                <a:srgbClr val="004B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1778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470136" y="4791635"/>
            <a:ext cx="2843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rgbClr val="004B7E"/>
                </a:solidFill>
              </a:rPr>
              <a:t>www.meetnetvlaamsebanken.be</a:t>
            </a:r>
            <a:endParaRPr lang="nl-BE" sz="1200" b="1" dirty="0">
              <a:solidFill>
                <a:srgbClr val="004B7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2712" y="530180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GB" dirty="0" smtClean="0"/>
              <a:t>Real time data is distributed</a:t>
            </a: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128792" cy="400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3463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12481" y="1340768"/>
            <a:ext cx="83820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nl-BE" altLang="nl-BE" sz="2000" b="1" i="0" dirty="0">
                <a:latin typeface="Century Gothic" pitchFamily="34" charset="0"/>
              </a:rPr>
              <a:t> 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MDK-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divisions</a:t>
            </a:r>
            <a:endParaRPr lang="nl-BE" altLang="nl-BE" sz="2000" b="1" i="0" dirty="0">
              <a:solidFill>
                <a:srgbClr val="004B7E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Shipping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Assistance</a:t>
            </a: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 </a:t>
            </a: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</a:rPr>
              <a:t>Pilotage </a:t>
            </a: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  <a:sym typeface="Wingdings" panose="05000000000000000000" pitchFamily="2" charset="2"/>
              </a:rPr>
              <a:t> </a:t>
            </a:r>
            <a:r>
              <a:rPr lang="nl-BE" altLang="nl-BE" sz="2000" b="1" i="0" dirty="0" err="1" smtClean="0">
                <a:solidFill>
                  <a:schemeClr val="tx1"/>
                </a:solidFill>
                <a:latin typeface="Century Gothic" pitchFamily="34" charset="0"/>
                <a:sym typeface="Wingdings" panose="05000000000000000000" pitchFamily="2" charset="2"/>
              </a:rPr>
              <a:t>extensively</a:t>
            </a: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  <a:sym typeface="Wingdings" panose="05000000000000000000" pitchFamily="2" charset="2"/>
              </a:rPr>
              <a:t> </a:t>
            </a:r>
            <a:r>
              <a:rPr lang="nl-BE" altLang="nl-BE" sz="2000" b="1" i="0" dirty="0" err="1" smtClean="0">
                <a:solidFill>
                  <a:schemeClr val="tx1"/>
                </a:solidFill>
                <a:latin typeface="Century Gothic" pitchFamily="34" charset="0"/>
                <a:sym typeface="Wingdings" panose="05000000000000000000" pitchFamily="2" charset="2"/>
              </a:rPr>
              <a:t>used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  <a:sym typeface="Wingdings" panose="05000000000000000000" pitchFamily="2" charset="2"/>
              </a:rPr>
              <a:t>.</a:t>
            </a:r>
            <a:endParaRPr lang="nl-BE" altLang="nl-BE" sz="2000" b="1" i="0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</a:rPr>
              <a:t>  </a:t>
            </a:r>
            <a:r>
              <a:rPr lang="nl-BE" altLang="nl-BE" sz="2000" b="1" i="0" dirty="0" err="1" smtClean="0">
                <a:solidFill>
                  <a:schemeClr val="tx1"/>
                </a:solidFill>
                <a:latin typeface="Century Gothic" pitchFamily="34" charset="0"/>
              </a:rPr>
              <a:t>Fleet</a:t>
            </a:r>
            <a:endParaRPr lang="nl-BE" altLang="nl-BE" sz="2000" b="1" i="0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</a:rPr>
              <a:t>  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Coast =&gt; Storm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Surge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Warning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,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Coastal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 smtClean="0">
                <a:solidFill>
                  <a:schemeClr val="tx1"/>
                </a:solidFill>
                <a:latin typeface="Century Gothic" pitchFamily="34" charset="0"/>
              </a:rPr>
              <a:t>Protection</a:t>
            </a:r>
            <a:endParaRPr lang="nl-BE" altLang="nl-BE" sz="2000" b="1" i="0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endParaRPr lang="nl-BE" altLang="nl-BE" sz="2000" b="1" i="0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nl-BE" altLang="nl-BE" sz="2000" b="1" i="0" dirty="0" smtClean="0"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Maritime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 Access &amp;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Hydraulic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 smtClean="0">
                <a:solidFill>
                  <a:srgbClr val="004B7E"/>
                </a:solidFill>
                <a:latin typeface="Century Gothic" pitchFamily="34" charset="0"/>
              </a:rPr>
              <a:t>Laboratory</a:t>
            </a:r>
            <a:endParaRPr lang="nl-BE" altLang="nl-BE" sz="2000" b="1" i="0" dirty="0" smtClean="0">
              <a:solidFill>
                <a:srgbClr val="004B7E"/>
              </a:solidFill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nl-BE" altLang="nl-BE" sz="2000" b="1" i="0" dirty="0"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Harbours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:</a:t>
            </a:r>
            <a:r>
              <a:rPr lang="nl-BE" altLang="nl-BE" sz="2000" b="1" i="0" dirty="0">
                <a:latin typeface="Century Gothic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l-BE" altLang="nl-BE" sz="2000" b="1" i="0" dirty="0">
                <a:latin typeface="Century Gothic" pitchFamily="34" charset="0"/>
              </a:rPr>
              <a:t>   </a:t>
            </a:r>
            <a:r>
              <a:rPr lang="nl-BE" altLang="nl-BE" sz="2000" b="1" i="0" dirty="0" err="1" smtClean="0">
                <a:latin typeface="Century Gothic" pitchFamily="34" charset="0"/>
              </a:rPr>
              <a:t>Seabruges</a:t>
            </a:r>
            <a:r>
              <a:rPr lang="nl-BE" altLang="nl-BE" sz="2000" b="1" i="0" dirty="0" smtClean="0">
                <a:latin typeface="Century Gothic" pitchFamily="34" charset="0"/>
              </a:rPr>
              <a:t> </a:t>
            </a:r>
            <a:r>
              <a:rPr lang="nl-BE" altLang="nl-BE" sz="2000" b="1" i="0" dirty="0">
                <a:latin typeface="Century Gothic" pitchFamily="34" charset="0"/>
              </a:rPr>
              <a:t>- </a:t>
            </a:r>
            <a:r>
              <a:rPr lang="nl-BE" altLang="nl-BE" sz="2000" b="1" i="0" dirty="0" err="1">
                <a:latin typeface="Century Gothic" pitchFamily="34" charset="0"/>
              </a:rPr>
              <a:t>Ostend</a:t>
            </a:r>
            <a:r>
              <a:rPr lang="nl-BE" altLang="nl-BE" sz="2000" b="1" i="0" dirty="0">
                <a:latin typeface="Century Gothic" pitchFamily="34" charset="0"/>
              </a:rPr>
              <a:t>, </a:t>
            </a:r>
            <a:r>
              <a:rPr lang="nl-BE" altLang="nl-BE" sz="2000" b="1" i="0" dirty="0" smtClean="0">
                <a:latin typeface="Century Gothic" pitchFamily="34" charset="0"/>
              </a:rPr>
              <a:t>…</a:t>
            </a:r>
          </a:p>
          <a:p>
            <a:pPr>
              <a:spcBef>
                <a:spcPct val="0"/>
              </a:spcBef>
              <a:buFontTx/>
              <a:buNone/>
            </a:pP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nl-BE" altLang="nl-BE" sz="2000" b="1" i="0" dirty="0"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Other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Agencies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:</a:t>
            </a:r>
            <a:r>
              <a:rPr lang="nl-BE" altLang="nl-BE" sz="2000" b="1" i="0" dirty="0">
                <a:latin typeface="Century Gothic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l-BE" altLang="nl-BE" sz="2000" b="1" i="0" dirty="0">
                <a:latin typeface="Century Gothic" pitchFamily="34" charset="0"/>
              </a:rPr>
              <a:t>   MUMM, RMI, VLIZ, Rijkswaterstaat (</a:t>
            </a:r>
            <a:r>
              <a:rPr lang="nl-BE" altLang="nl-BE" sz="2000" b="1" i="0">
                <a:latin typeface="Century Gothic" pitchFamily="34" charset="0"/>
              </a:rPr>
              <a:t>NL</a:t>
            </a:r>
            <a:r>
              <a:rPr lang="nl-BE" altLang="nl-BE" sz="2000" b="1" i="0" smtClean="0">
                <a:latin typeface="Century Gothic" pitchFamily="34" charset="0"/>
              </a:rPr>
              <a:t>),…</a:t>
            </a: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nl-BE" altLang="nl-BE" sz="2000" b="1" i="0" dirty="0" smtClean="0">
              <a:latin typeface="Century Gothic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en-US" altLang="nl-BE" sz="2000" b="1" i="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40263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Oceanographic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Meteo Station (OMS)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785813" y="1340768"/>
            <a:ext cx="8229600" cy="5355232"/>
          </a:xfrm>
          <a:prstGeom prst="rect">
            <a:avLst/>
          </a:prstGeom>
          <a:noFill/>
        </p:spPr>
        <p:txBody>
          <a:bodyPr vert="horz" lIns="0" tIns="0" rIns="0" bIns="45720" rtlCol="0">
            <a:noAutofit/>
          </a:bodyPr>
          <a:lstStyle>
            <a:lvl1pPr marL="288000" marR="0" indent="-2880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Pct val="90000"/>
              <a:buFontTx/>
              <a:buBlip>
                <a:blip r:embed="rId4"/>
              </a:buBlip>
              <a:tabLst/>
              <a:defRPr sz="2200" kern="1200" spc="0" baseline="0">
                <a:solidFill>
                  <a:schemeClr val="tx1"/>
                </a:solidFill>
                <a:latin typeface="FlandersArtSans-Bold" panose="00000800000000000000" pitchFamily="2" charset="0"/>
                <a:ea typeface="+mn-ea"/>
                <a:cs typeface="+mn-cs"/>
              </a:defRPr>
            </a:lvl1pPr>
            <a:lvl2pPr marL="576000" marR="0" indent="-2880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Blip>
                <a:blip r:embed="rId5"/>
              </a:buBlip>
              <a:tabLst/>
              <a:defRPr sz="2200" kern="1200" spc="0" baseline="0">
                <a:solidFill>
                  <a:srgbClr val="9B9B9B"/>
                </a:solidFill>
                <a:latin typeface="FlandersArtSans-Regular" panose="00000500000000000000" pitchFamily="2" charset="0"/>
                <a:ea typeface="+mn-ea"/>
                <a:cs typeface="+mn-cs"/>
              </a:defRPr>
            </a:lvl2pPr>
            <a:lvl3pPr marL="864000" marR="0" indent="-2880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Pct val="85000"/>
              <a:buFontTx/>
              <a:buBlip>
                <a:blip r:embed="rId6"/>
              </a:buBlip>
              <a:tabLst/>
              <a:defRPr sz="2000" kern="1200" spc="0" baseline="0">
                <a:solidFill>
                  <a:schemeClr val="tx1"/>
                </a:solidFill>
                <a:latin typeface="FlandersArtSans-Regular" panose="00000500000000000000" pitchFamily="2" charset="0"/>
                <a:ea typeface="+mn-ea"/>
                <a:cs typeface="+mn-cs"/>
              </a:defRPr>
            </a:lvl3pPr>
            <a:lvl4pPr marL="1152000" marR="0" indent="-2880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Blip>
                <a:blip r:embed="rId7"/>
              </a:buBlip>
              <a:tabLst/>
              <a:defRPr sz="2000" kern="1200" spc="0" baseline="0">
                <a:solidFill>
                  <a:schemeClr val="tx1"/>
                </a:solidFill>
                <a:latin typeface="FlandersArtSans-Regular" panose="00000500000000000000" pitchFamily="2" charset="0"/>
                <a:ea typeface="+mn-ea"/>
                <a:cs typeface="+mn-cs"/>
              </a:defRPr>
            </a:lvl4pPr>
            <a:lvl5pPr marL="1440000" marR="0" indent="-2880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Pct val="90000"/>
              <a:buFontTx/>
              <a:buBlip>
                <a:blip r:embed="rId4"/>
              </a:buBlip>
              <a:tabLst/>
              <a:defRPr sz="2000" kern="1200" spc="0" baseline="0">
                <a:solidFill>
                  <a:schemeClr val="tx1"/>
                </a:solidFill>
                <a:latin typeface="FlandersArtSans-Regular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Marine </a:t>
            </a:r>
            <a:r>
              <a:rPr lang="nl-NL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Meteorologic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Forecasts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altLang="nl-BE" sz="1800" b="1" i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charset="0"/>
              <a:buNone/>
            </a:pP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     - 4 </a:t>
            </a:r>
            <a:r>
              <a:rPr lang="nl-NL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forecasts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nl-NL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 waves, </a:t>
            </a:r>
            <a:r>
              <a:rPr lang="nl-NL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tide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, wind</a:t>
            </a:r>
          </a:p>
          <a:p>
            <a:pPr>
              <a:buFont typeface="Arial" charset="0"/>
              <a:buNone/>
            </a:pPr>
            <a:r>
              <a:rPr lang="nl-NL" altLang="nl-BE" sz="1800" b="1" i="0" dirty="0"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- short meteo </a:t>
            </a:r>
            <a:r>
              <a:rPr lang="nl-NL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forcast</a:t>
            </a:r>
            <a: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nl-NL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BE" altLang="nl-BE" sz="1800" b="1" i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nl-BE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Partnership </a:t>
            </a:r>
            <a:r>
              <a:rPr lang="nl-BE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nl-BE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  Royal Meteorological </a:t>
            </a:r>
            <a:r>
              <a:rPr lang="nl-BE" altLang="nl-BE" sz="1800" b="1" i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  <a:endParaRPr lang="nl-BE" altLang="nl-BE" sz="1800" b="1" i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nl-BE" altLang="nl-BE" sz="1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nl-BE" altLang="nl-BE" sz="18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>Users:</a:t>
            </a:r>
            <a:r>
              <a:rPr lang="nl-BE" altLang="nl-BE" sz="2000" b="1" i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BE" altLang="nl-BE" sz="2000" b="1" i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BE" altLang="nl-BE" sz="2000" b="1" i="0" dirty="0" smtClean="0">
                <a:solidFill>
                  <a:srgbClr val="004B7E"/>
                </a:solidFill>
                <a:latin typeface="Century Gothic" pitchFamily="34" charset="0"/>
              </a:rPr>
              <a:t>MDK/MOW-</a:t>
            </a:r>
            <a:r>
              <a:rPr lang="nl-BE" altLang="nl-BE" sz="2000" b="1" i="0" dirty="0" err="1" smtClean="0">
                <a:solidFill>
                  <a:srgbClr val="004B7E"/>
                </a:solidFill>
                <a:latin typeface="Century Gothic" pitchFamily="34" charset="0"/>
              </a:rPr>
              <a:t>divisions</a:t>
            </a:r>
            <a:endParaRPr lang="nl-BE" altLang="nl-BE" sz="2000" b="1" i="0" dirty="0">
              <a:solidFill>
                <a:srgbClr val="004B7E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 smtClean="0">
                <a:solidFill>
                  <a:schemeClr val="tx1"/>
                </a:solidFill>
                <a:latin typeface="Century Gothic" pitchFamily="34" charset="0"/>
              </a:rPr>
              <a:t>Shipping</a:t>
            </a: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</a:rPr>
              <a:t> Assistance,  Pilotage, 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Fleet</a:t>
            </a:r>
            <a:endParaRPr lang="nl-BE" altLang="nl-BE" sz="2000" b="1" i="0" dirty="0">
              <a:solidFill>
                <a:schemeClr val="tx1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smtClean="0">
                <a:solidFill>
                  <a:schemeClr val="tx1"/>
                </a:solidFill>
                <a:latin typeface="Century Gothic" pitchFamily="34" charset="0"/>
              </a:rPr>
              <a:t>Coast 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=&gt; Storm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Surge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Warning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, </a:t>
            </a:r>
            <a:r>
              <a:rPr lang="nl-BE" altLang="nl-BE" sz="2000" b="1" i="0" dirty="0" err="1">
                <a:solidFill>
                  <a:schemeClr val="tx1"/>
                </a:solidFill>
                <a:latin typeface="Century Gothic" pitchFamily="34" charset="0"/>
              </a:rPr>
              <a:t>Coastal</a:t>
            </a:r>
            <a:r>
              <a:rPr lang="nl-BE" altLang="nl-BE" sz="2000" b="1" i="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 smtClean="0">
                <a:solidFill>
                  <a:schemeClr val="tx1"/>
                </a:solidFill>
                <a:latin typeface="Century Gothic" pitchFamily="34" charset="0"/>
              </a:rPr>
              <a:t>Protection</a:t>
            </a:r>
            <a:endParaRPr lang="nl-BE" altLang="nl-BE" sz="2000" b="1" i="0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 lvl="1">
              <a:spcBef>
                <a:spcPct val="0"/>
              </a:spcBef>
              <a:buFontTx/>
              <a:buChar char="*"/>
            </a:pPr>
            <a:r>
              <a:rPr lang="nl-BE" altLang="nl-BE" sz="2000" b="1" i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altLang="nl-BE" sz="2000" b="1" i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Maritime</a:t>
            </a:r>
            <a:r>
              <a:rPr lang="nl-BE" altLang="nl-BE" sz="20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Access &amp; </a:t>
            </a:r>
            <a:r>
              <a:rPr lang="nl-BE" altLang="nl-BE" sz="2000" b="1" i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Hydraulic</a:t>
            </a:r>
            <a:r>
              <a:rPr lang="nl-BE" altLang="nl-BE" sz="20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altLang="nl-BE" sz="2000" b="1" i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</a:t>
            </a:r>
            <a:endParaRPr lang="nl-BE" altLang="nl-BE" sz="20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nl-BE" altLang="nl-BE" sz="2000" b="1" i="0" dirty="0"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Harbours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:</a:t>
            </a:r>
            <a:r>
              <a:rPr lang="nl-BE" altLang="nl-BE" sz="2000" b="1" i="0" dirty="0">
                <a:latin typeface="Century Gothic" pitchFamily="34" charset="0"/>
              </a:rPr>
              <a:t> </a:t>
            </a:r>
            <a:r>
              <a:rPr lang="nl-BE" altLang="nl-BE" sz="2000" b="1" i="0" dirty="0" smtClean="0">
                <a:latin typeface="Century Gothic" pitchFamily="34" charset="0"/>
              </a:rPr>
              <a:t> </a:t>
            </a:r>
            <a:r>
              <a:rPr lang="nl-BE" altLang="nl-BE" sz="2000" b="1" i="0" dirty="0">
                <a:latin typeface="Century Gothic" pitchFamily="34" charset="0"/>
              </a:rPr>
              <a:t>Zeebrugge ,</a:t>
            </a:r>
            <a:r>
              <a:rPr lang="nl-BE" altLang="nl-BE" sz="2000" b="1" i="0" dirty="0" err="1" smtClean="0">
                <a:latin typeface="Century Gothic" pitchFamily="34" charset="0"/>
              </a:rPr>
              <a:t>Ostend</a:t>
            </a:r>
            <a:r>
              <a:rPr lang="nl-BE" altLang="nl-BE" sz="2000" b="1" i="0" dirty="0">
                <a:latin typeface="Century Gothic" pitchFamily="34" charset="0"/>
              </a:rPr>
              <a:t>, …</a:t>
            </a:r>
          </a:p>
          <a:p>
            <a:pPr>
              <a:spcBef>
                <a:spcPct val="0"/>
              </a:spcBef>
              <a:buFontTx/>
              <a:buChar char="•"/>
            </a:pP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nl-BE" altLang="nl-BE" sz="2000" b="1" i="0" dirty="0"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Other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 </a:t>
            </a:r>
            <a:r>
              <a:rPr lang="nl-BE" altLang="nl-BE" sz="2000" b="1" i="0" dirty="0" err="1">
                <a:solidFill>
                  <a:srgbClr val="004B7E"/>
                </a:solidFill>
                <a:latin typeface="Century Gothic" pitchFamily="34" charset="0"/>
              </a:rPr>
              <a:t>Agencies</a:t>
            </a:r>
            <a:r>
              <a:rPr lang="nl-BE" altLang="nl-BE" sz="2000" b="1" i="0" dirty="0">
                <a:solidFill>
                  <a:srgbClr val="004B7E"/>
                </a:solidFill>
                <a:latin typeface="Century Gothic" pitchFamily="34" charset="0"/>
              </a:rPr>
              <a:t>:</a:t>
            </a:r>
            <a:r>
              <a:rPr lang="nl-BE" altLang="nl-BE" sz="2000" b="1" i="0" dirty="0">
                <a:latin typeface="Century Gothic" pitchFamily="34" charset="0"/>
              </a:rPr>
              <a:t> </a:t>
            </a:r>
          </a:p>
          <a:p>
            <a:pPr>
              <a:spcBef>
                <a:spcPct val="0"/>
              </a:spcBef>
              <a:buNone/>
            </a:pPr>
            <a:r>
              <a:rPr lang="nl-BE" altLang="nl-BE" sz="2000" b="1" i="0" dirty="0">
                <a:latin typeface="Century Gothic" pitchFamily="34" charset="0"/>
              </a:rPr>
              <a:t>   MUMM, RMI, VLIZ, Rijkswaterstaat (NL</a:t>
            </a:r>
            <a:r>
              <a:rPr lang="nl-BE" altLang="nl-BE" sz="2000" b="1" i="0" dirty="0" smtClean="0">
                <a:latin typeface="Century Gothic" pitchFamily="34" charset="0"/>
              </a:rPr>
              <a:t>),</a:t>
            </a:r>
          </a:p>
          <a:p>
            <a:pPr>
              <a:spcBef>
                <a:spcPct val="0"/>
              </a:spcBef>
              <a:buNone/>
            </a:pPr>
            <a:endParaRPr lang="nl-BE" altLang="nl-BE" sz="2000" b="1" i="0" dirty="0" smtClean="0">
              <a:latin typeface="Century Gothic" pitchFamily="34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nl-BE" altLang="nl-BE" sz="2000" b="1" i="0" dirty="0" smtClean="0">
                <a:latin typeface="Century Gothic" pitchFamily="34" charset="0"/>
              </a:rPr>
              <a:t> Private </a:t>
            </a:r>
            <a:r>
              <a:rPr lang="nl-BE" altLang="nl-BE" sz="2000" b="1" i="0" dirty="0" err="1" smtClean="0">
                <a:latin typeface="Century Gothic" pitchFamily="34" charset="0"/>
              </a:rPr>
              <a:t>contractors</a:t>
            </a:r>
            <a:r>
              <a:rPr lang="nl-BE" altLang="nl-BE" sz="2000" b="1" i="0" dirty="0" smtClean="0">
                <a:latin typeface="Century Gothic" pitchFamily="34" charset="0"/>
              </a:rPr>
              <a:t>,… </a:t>
            </a:r>
            <a:endParaRPr lang="nl-BE" altLang="nl-BE" sz="2000" b="1" i="0" dirty="0">
              <a:latin typeface="Century Gothic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nl-BE" altLang="nl-BE" sz="2000" b="1" i="0" dirty="0" smtClean="0">
              <a:latin typeface="Century Gothic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nl-BE" altLang="nl-BE" sz="2000" b="1" i="0" dirty="0">
              <a:latin typeface="Century Gothic" pitchFamily="34" charset="0"/>
            </a:endParaRPr>
          </a:p>
          <a:p>
            <a:endParaRPr lang="nl-BE" altLang="nl-BE" sz="2000" b="1" i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charset="0"/>
              <a:buNone/>
            </a:pPr>
            <a:r>
              <a:rPr lang="nl-BE" altLang="nl-BE" sz="2000" b="1" i="0" dirty="0" smtClean="0">
                <a:latin typeface="Arial" charset="0"/>
                <a:cs typeface="Arial" charset="0"/>
              </a:rPr>
              <a:t/>
            </a:r>
            <a:br>
              <a:rPr lang="nl-BE" altLang="nl-BE" sz="2000" b="1" i="0" dirty="0" smtClean="0">
                <a:latin typeface="Arial" charset="0"/>
                <a:cs typeface="Arial" charset="0"/>
              </a:rPr>
            </a:br>
            <a:endParaRPr lang="nl-NL" altLang="nl-BE" sz="2000" b="1" i="0" dirty="0" smtClean="0">
              <a:latin typeface="Arial" charset="0"/>
              <a:cs typeface="Arial" charset="0"/>
            </a:endParaRPr>
          </a:p>
        </p:txBody>
      </p:sp>
      <p:pic>
        <p:nvPicPr>
          <p:cNvPr id="12" name="Picture 6" descr="kustweerbericht-web-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29607"/>
            <a:ext cx="2403548" cy="160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0109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Oceanographic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Meteo Station (OMS)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300788" y="3789363"/>
            <a:ext cx="2160587" cy="461962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l-BE" altLang="nl-BE" sz="2400" b="1" i="0">
                <a:latin typeface="Century Gothic" pitchFamily="34" charset="0"/>
              </a:rPr>
              <a:t>HM-message</a:t>
            </a:r>
            <a:endParaRPr lang="nl-NL" altLang="nl-BE" sz="2400" b="1" i="0">
              <a:latin typeface="Century Gothic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16013" y="1730375"/>
            <a:ext cx="6769100" cy="392113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l-BE" altLang="nl-BE" b="1" i="0" dirty="0">
                <a:solidFill>
                  <a:srgbClr val="0066FF"/>
                </a:solidFill>
                <a:latin typeface="Century Gothic" pitchFamily="34" charset="0"/>
              </a:rPr>
              <a:t>Basic Meteo Info : modeldata : ECMWF,  </a:t>
            </a:r>
            <a:r>
              <a:rPr lang="nl-BE" altLang="nl-BE" b="1" i="0" dirty="0" err="1">
                <a:solidFill>
                  <a:srgbClr val="0066FF"/>
                </a:solidFill>
                <a:latin typeface="Century Gothic" pitchFamily="34" charset="0"/>
              </a:rPr>
              <a:t>UKMetOff</a:t>
            </a:r>
            <a:r>
              <a:rPr lang="nl-BE" altLang="nl-BE" b="1" i="0" dirty="0">
                <a:solidFill>
                  <a:srgbClr val="0066FF"/>
                </a:solidFill>
                <a:latin typeface="Century Gothic" pitchFamily="34" charset="0"/>
              </a:rPr>
              <a:t>, DWD, … </a:t>
            </a:r>
            <a:endParaRPr lang="nl-NL" altLang="nl-BE" b="1" i="0" dirty="0">
              <a:solidFill>
                <a:srgbClr val="0066FF"/>
              </a:solidFill>
              <a:latin typeface="Century Gothic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6013" y="2306638"/>
            <a:ext cx="3963987" cy="392112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l-BE" altLang="nl-BE" b="1" i="0">
                <a:solidFill>
                  <a:srgbClr val="0066FF"/>
                </a:solidFill>
                <a:latin typeface="Century Gothic" pitchFamily="34" charset="0"/>
              </a:rPr>
              <a:t>Weather radar, Satellite images… </a:t>
            </a:r>
            <a:endParaRPr lang="nl-NL" altLang="nl-BE" b="1" i="0">
              <a:solidFill>
                <a:srgbClr val="0066FF"/>
              </a:solidFill>
              <a:latin typeface="Century Gothic" pitchFamily="34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42988" y="5259388"/>
            <a:ext cx="5165725" cy="392112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l-BE" altLang="nl-BE" b="1" i="0">
                <a:solidFill>
                  <a:srgbClr val="0066FF"/>
                </a:solidFill>
                <a:latin typeface="Century Gothic" pitchFamily="34" charset="0"/>
              </a:rPr>
              <a:t>Current situation – Meetnet Vlaamse Banken </a:t>
            </a:r>
            <a:endParaRPr lang="nl-NL" altLang="nl-BE" b="1" i="0">
              <a:solidFill>
                <a:srgbClr val="0066FF"/>
              </a:solidFill>
              <a:latin typeface="Century Gothic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979613" y="5762625"/>
            <a:ext cx="4376737" cy="392113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l-BE" altLang="nl-BE" b="1" i="0">
                <a:solidFill>
                  <a:srgbClr val="0066FF"/>
                </a:solidFill>
                <a:latin typeface="Century Gothic" pitchFamily="34" charset="0"/>
              </a:rPr>
              <a:t>Hydrodynamic Models  Tide  &amp; Waves</a:t>
            </a:r>
            <a:endParaRPr lang="nl-NL" altLang="nl-BE" b="1" i="0">
              <a:solidFill>
                <a:srgbClr val="0066FF"/>
              </a:solidFill>
              <a:latin typeface="Century Gothic" pitchFamily="34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116013" y="2882900"/>
            <a:ext cx="1800225" cy="392113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l-BE" altLang="nl-BE" b="1" i="0">
                <a:solidFill>
                  <a:srgbClr val="0066FF"/>
                </a:solidFill>
                <a:latin typeface="Century Gothic" pitchFamily="34" charset="0"/>
              </a:rPr>
              <a:t>Other sources </a:t>
            </a:r>
            <a:endParaRPr lang="nl-NL" altLang="nl-BE" b="1" i="0">
              <a:solidFill>
                <a:srgbClr val="0066FF"/>
              </a:solidFill>
              <a:latin typeface="Century Gothic" pitchFamily="34" charset="0"/>
            </a:endParaRP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1979613" y="3314700"/>
            <a:ext cx="3889375" cy="158432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BE" altLang="nl-BE" b="1" i="0">
                <a:latin typeface="Century Gothic" pitchFamily="34" charset="0"/>
              </a:rPr>
              <a:t>Forecast Proces</a:t>
            </a:r>
            <a:endParaRPr lang="nl-NL" altLang="nl-BE" b="1" i="0">
              <a:latin typeface="Century Gothic" pitchFamily="34" charset="0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2916238" y="3027363"/>
            <a:ext cx="215900" cy="360362"/>
          </a:xfrm>
          <a:custGeom>
            <a:avLst/>
            <a:gdLst>
              <a:gd name="T0" fmla="*/ 0 w 136"/>
              <a:gd name="T1" fmla="*/ 0 h 227"/>
              <a:gd name="T2" fmla="*/ 2147483647 w 136"/>
              <a:gd name="T3" fmla="*/ 0 h 227"/>
              <a:gd name="T4" fmla="*/ 2147483647 w 136"/>
              <a:gd name="T5" fmla="*/ 2147483647 h 227"/>
              <a:gd name="T6" fmla="*/ 0 60000 65536"/>
              <a:gd name="T7" fmla="*/ 0 60000 65536"/>
              <a:gd name="T8" fmla="*/ 0 60000 65536"/>
              <a:gd name="T9" fmla="*/ 0 w 136"/>
              <a:gd name="T10" fmla="*/ 0 h 227"/>
              <a:gd name="T11" fmla="*/ 136 w 136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27">
                <a:moveTo>
                  <a:pt x="0" y="0"/>
                </a:moveTo>
                <a:lnTo>
                  <a:pt x="136" y="0"/>
                </a:lnTo>
                <a:lnTo>
                  <a:pt x="136" y="227"/>
                </a:lnTo>
              </a:path>
            </a:pathLst>
          </a:custGeom>
          <a:noFill/>
          <a:ln w="38100">
            <a:solidFill>
              <a:srgbClr val="00008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nl-BE" altLang="nl-BE"/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4500563" y="2698750"/>
            <a:ext cx="215900" cy="687388"/>
          </a:xfrm>
          <a:custGeom>
            <a:avLst/>
            <a:gdLst>
              <a:gd name="T0" fmla="*/ 0 w 136"/>
              <a:gd name="T1" fmla="*/ 0 h 227"/>
              <a:gd name="T2" fmla="*/ 2147483647 w 136"/>
              <a:gd name="T3" fmla="*/ 0 h 227"/>
              <a:gd name="T4" fmla="*/ 2147483647 w 136"/>
              <a:gd name="T5" fmla="*/ 2147483647 h 227"/>
              <a:gd name="T6" fmla="*/ 0 60000 65536"/>
              <a:gd name="T7" fmla="*/ 0 60000 65536"/>
              <a:gd name="T8" fmla="*/ 0 60000 65536"/>
              <a:gd name="T9" fmla="*/ 0 w 136"/>
              <a:gd name="T10" fmla="*/ 0 h 227"/>
              <a:gd name="T11" fmla="*/ 136 w 136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27">
                <a:moveTo>
                  <a:pt x="0" y="0"/>
                </a:moveTo>
                <a:lnTo>
                  <a:pt x="136" y="0"/>
                </a:lnTo>
                <a:lnTo>
                  <a:pt x="136" y="227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nl-BE" altLang="nl-BE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5364163" y="2162175"/>
            <a:ext cx="0" cy="13684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BE"/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V="1">
            <a:off x="2700338" y="4683125"/>
            <a:ext cx="0" cy="57785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BE"/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5867400" y="3962400"/>
            <a:ext cx="431800" cy="288925"/>
          </a:xfrm>
          <a:prstGeom prst="rightArrow">
            <a:avLst>
              <a:gd name="adj1" fmla="val 50000"/>
              <a:gd name="adj2" fmla="val 37363"/>
            </a:avLst>
          </a:prstGeom>
          <a:solidFill>
            <a:schemeClr val="accent1">
              <a:alpha val="20000"/>
            </a:schemeClr>
          </a:solidFill>
          <a:ln w="4445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nl-BE" altLang="nl-BE" b="1">
              <a:latin typeface="Century Gothic" pitchFamily="34" charset="0"/>
            </a:endParaRPr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>
            <a:off x="5364163" y="4683125"/>
            <a:ext cx="576262" cy="1079500"/>
          </a:xfrm>
          <a:custGeom>
            <a:avLst/>
            <a:gdLst>
              <a:gd name="T0" fmla="*/ 2147483647 w 363"/>
              <a:gd name="T1" fmla="*/ 2147483647 h 680"/>
              <a:gd name="T2" fmla="*/ 2147483647 w 363"/>
              <a:gd name="T3" fmla="*/ 2147483647 h 680"/>
              <a:gd name="T4" fmla="*/ 0 w 363"/>
              <a:gd name="T5" fmla="*/ 0 h 680"/>
              <a:gd name="T6" fmla="*/ 0 60000 65536"/>
              <a:gd name="T7" fmla="*/ 0 60000 65536"/>
              <a:gd name="T8" fmla="*/ 0 60000 65536"/>
              <a:gd name="T9" fmla="*/ 0 w 363"/>
              <a:gd name="T10" fmla="*/ 0 h 680"/>
              <a:gd name="T11" fmla="*/ 363 w 363"/>
              <a:gd name="T12" fmla="*/ 680 h 6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3" h="680">
                <a:moveTo>
                  <a:pt x="363" y="680"/>
                </a:moveTo>
                <a:lnTo>
                  <a:pt x="363" y="227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rgbClr val="000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nl-BE" altLang="nl-BE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>
            <a:off x="827088" y="1946275"/>
            <a:ext cx="1081087" cy="4032250"/>
          </a:xfrm>
          <a:custGeom>
            <a:avLst/>
            <a:gdLst>
              <a:gd name="T0" fmla="*/ 2147483647 w 681"/>
              <a:gd name="T1" fmla="*/ 0 h 2540"/>
              <a:gd name="T2" fmla="*/ 0 w 681"/>
              <a:gd name="T3" fmla="*/ 0 h 2540"/>
              <a:gd name="T4" fmla="*/ 0 w 681"/>
              <a:gd name="T5" fmla="*/ 2147483647 h 2540"/>
              <a:gd name="T6" fmla="*/ 2147483647 w 681"/>
              <a:gd name="T7" fmla="*/ 2147483647 h 2540"/>
              <a:gd name="T8" fmla="*/ 0 60000 65536"/>
              <a:gd name="T9" fmla="*/ 0 60000 65536"/>
              <a:gd name="T10" fmla="*/ 0 60000 65536"/>
              <a:gd name="T11" fmla="*/ 0 60000 65536"/>
              <a:gd name="T12" fmla="*/ 0 w 681"/>
              <a:gd name="T13" fmla="*/ 0 h 2540"/>
              <a:gd name="T14" fmla="*/ 681 w 681"/>
              <a:gd name="T15" fmla="*/ 2540 h 25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1" h="2540">
                <a:moveTo>
                  <a:pt x="136" y="0"/>
                </a:moveTo>
                <a:lnTo>
                  <a:pt x="0" y="0"/>
                </a:lnTo>
                <a:lnTo>
                  <a:pt x="0" y="2540"/>
                </a:lnTo>
                <a:lnTo>
                  <a:pt x="681" y="2540"/>
                </a:lnTo>
              </a:path>
            </a:pathLst>
          </a:custGeom>
          <a:noFill/>
          <a:ln w="28575">
            <a:solidFill>
              <a:srgbClr val="0000FF"/>
            </a:solidFill>
            <a:prstDash val="dash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80525503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611560" y="548680"/>
            <a:ext cx="6480720" cy="72008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Astronomical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Tidal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predictions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and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chart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datum</a:t>
            </a:r>
          </a:p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04" y="1340768"/>
            <a:ext cx="3500438" cy="477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792" y="1031206"/>
            <a:ext cx="4329112" cy="47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833584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IVA MARITIME SERVICE AND COAST</a:t>
            </a: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ounded Rectangle 1"/>
          <p:cNvSpPr/>
          <p:nvPr/>
        </p:nvSpPr>
        <p:spPr>
          <a:xfrm>
            <a:off x="1115616" y="1412776"/>
            <a:ext cx="6768752" cy="86409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IVA MARITIME SERVICE AND COAST</a:t>
            </a:r>
            <a:endParaRPr lang="nl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Elbow Connector 59"/>
          <p:cNvCxnSpPr>
            <a:endCxn id="82" idx="1"/>
          </p:cNvCxnSpPr>
          <p:nvPr/>
        </p:nvCxnSpPr>
        <p:spPr>
          <a:xfrm rot="16200000" flipH="1">
            <a:off x="-288215" y="3009660"/>
            <a:ext cx="4050424" cy="1250109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1115616" y="2959206"/>
            <a:ext cx="1266050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5" name="Straight Arrow Connector 6144"/>
          <p:cNvCxnSpPr/>
          <p:nvPr/>
        </p:nvCxnSpPr>
        <p:spPr>
          <a:xfrm>
            <a:off x="1103524" y="3645024"/>
            <a:ext cx="127814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9" name="Straight Arrow Connector 6148"/>
          <p:cNvCxnSpPr/>
          <p:nvPr/>
        </p:nvCxnSpPr>
        <p:spPr>
          <a:xfrm>
            <a:off x="1103524" y="4330907"/>
            <a:ext cx="12585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1" name="Straight Arrow Connector 6150"/>
          <p:cNvCxnSpPr/>
          <p:nvPr/>
        </p:nvCxnSpPr>
        <p:spPr>
          <a:xfrm flipV="1">
            <a:off x="1103524" y="5013176"/>
            <a:ext cx="1250110" cy="61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8" name="Rounded Rectangle 6157"/>
          <p:cNvSpPr/>
          <p:nvPr/>
        </p:nvSpPr>
        <p:spPr>
          <a:xfrm>
            <a:off x="2353633" y="2749121"/>
            <a:ext cx="3261765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353633" y="3418322"/>
            <a:ext cx="3261765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Fleet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2353633" y="4087523"/>
            <a:ext cx="3261765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Pilotage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2353633" y="4756724"/>
            <a:ext cx="3261765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Shipping</a:t>
            </a:r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Assistance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2362052" y="5425927"/>
            <a:ext cx="3261765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Coast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9063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Tidal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current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atlas -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overview</a:t>
            </a:r>
            <a:endParaRPr lang="nl-BE" b="1" dirty="0" smtClean="0">
              <a:solidFill>
                <a:srgbClr val="004B7E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kstvak 5"/>
          <p:cNvSpPr txBox="1"/>
          <p:nvPr/>
        </p:nvSpPr>
        <p:spPr>
          <a:xfrm>
            <a:off x="611560" y="1598491"/>
            <a:ext cx="817271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err="1" smtClean="0"/>
              <a:t>Available</a:t>
            </a:r>
            <a:r>
              <a:rPr lang="nl-BE" b="1" i="0" dirty="0" smtClean="0"/>
              <a:t> </a:t>
            </a:r>
            <a:r>
              <a:rPr lang="nl-BE" b="1" i="0" dirty="0" err="1" smtClean="0"/>
              <a:t>producs</a:t>
            </a:r>
            <a:r>
              <a:rPr lang="nl-BE" b="1" i="0" dirty="0" smtClean="0"/>
              <a:t>: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 err="1" smtClean="0"/>
              <a:t>Ostend</a:t>
            </a:r>
            <a:endParaRPr lang="nl-BE" b="1" i="0" dirty="0" smtClean="0"/>
          </a:p>
          <a:p>
            <a:pPr marL="742950" lvl="1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 err="1" smtClean="0"/>
              <a:t>Seabruges</a:t>
            </a:r>
            <a:endParaRPr lang="nl-BE" b="1" i="0" dirty="0" smtClean="0"/>
          </a:p>
          <a:p>
            <a:pPr marL="742950" lvl="1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 err="1" smtClean="0"/>
              <a:t>Belgian</a:t>
            </a:r>
            <a:r>
              <a:rPr lang="nl-BE" b="1" i="0" dirty="0" smtClean="0"/>
              <a:t> </a:t>
            </a:r>
            <a:r>
              <a:rPr lang="nl-BE" b="1" i="0" dirty="0" err="1" smtClean="0"/>
              <a:t>Continetal</a:t>
            </a:r>
            <a:r>
              <a:rPr lang="nl-BE" b="1" i="0" dirty="0" smtClean="0"/>
              <a:t> </a:t>
            </a:r>
            <a:r>
              <a:rPr lang="nl-BE" b="1" i="0" dirty="0" err="1" smtClean="0"/>
              <a:t>Shelf</a:t>
            </a:r>
            <a:r>
              <a:rPr lang="nl-BE" b="1" i="0" dirty="0" smtClean="0"/>
              <a:t> (BCP)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err="1" smtClean="0"/>
              <a:t>Available</a:t>
            </a:r>
            <a:r>
              <a:rPr lang="nl-BE" b="1" i="0" dirty="0" smtClean="0"/>
              <a:t> in </a:t>
            </a:r>
            <a:r>
              <a:rPr lang="nl-BE" b="1" i="0" dirty="0" err="1" smtClean="0"/>
              <a:t>printed</a:t>
            </a:r>
            <a:r>
              <a:rPr lang="nl-BE" b="1" i="0" dirty="0" smtClean="0"/>
              <a:t> </a:t>
            </a:r>
            <a:r>
              <a:rPr lang="nl-BE" b="1" i="0" dirty="0" err="1" smtClean="0"/>
              <a:t>and</a:t>
            </a:r>
            <a:r>
              <a:rPr lang="nl-BE" b="1" i="0" dirty="0" smtClean="0"/>
              <a:t> PDF </a:t>
            </a:r>
            <a:r>
              <a:rPr lang="nl-BE" b="1" i="0" dirty="0" err="1" smtClean="0"/>
              <a:t>versions</a:t>
            </a: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smtClean="0"/>
              <a:t>In </a:t>
            </a:r>
            <a:r>
              <a:rPr lang="nl-BE" b="1" i="0" dirty="0" err="1" smtClean="0"/>
              <a:t>the</a:t>
            </a:r>
            <a:r>
              <a:rPr lang="nl-BE" b="1" i="0" dirty="0" smtClean="0"/>
              <a:t> </a:t>
            </a:r>
            <a:r>
              <a:rPr lang="nl-BE" b="1" i="0" dirty="0" err="1" smtClean="0"/>
              <a:t>near</a:t>
            </a:r>
            <a:r>
              <a:rPr lang="nl-BE" b="1" i="0" dirty="0" smtClean="0"/>
              <a:t> </a:t>
            </a:r>
            <a:r>
              <a:rPr lang="nl-BE" b="1" i="0" dirty="0" err="1" smtClean="0"/>
              <a:t>future</a:t>
            </a:r>
            <a:r>
              <a:rPr lang="nl-BE" b="1" i="0" dirty="0" smtClean="0"/>
              <a:t> digital </a:t>
            </a:r>
            <a:r>
              <a:rPr lang="nl-BE" b="1" i="0" dirty="0" err="1" smtClean="0"/>
              <a:t>version</a:t>
            </a:r>
            <a:r>
              <a:rPr lang="nl-BE" b="1" i="0" dirty="0" smtClean="0"/>
              <a:t> </a:t>
            </a:r>
            <a:r>
              <a:rPr lang="nl-BE" b="1" i="0" dirty="0" err="1" smtClean="0"/>
              <a:t>will</a:t>
            </a:r>
            <a:r>
              <a:rPr lang="nl-BE" b="1" i="0" dirty="0" smtClean="0"/>
              <a:t> </a:t>
            </a:r>
            <a:r>
              <a:rPr lang="nl-BE" b="1" i="0" dirty="0" err="1" smtClean="0"/>
              <a:t>be</a:t>
            </a:r>
            <a:r>
              <a:rPr lang="nl-BE" b="1" i="0" dirty="0" smtClean="0"/>
              <a:t> </a:t>
            </a:r>
            <a:r>
              <a:rPr lang="nl-BE" b="1" i="0" dirty="0" err="1" smtClean="0"/>
              <a:t>available</a:t>
            </a:r>
            <a:r>
              <a:rPr lang="nl-BE" b="1" i="0" dirty="0" smtClean="0"/>
              <a:t> </a:t>
            </a: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</p:spTree>
    <p:extLst>
      <p:ext uri="{BB962C8B-B14F-4D97-AF65-F5344CB8AC3E}">
        <p14:creationId xmlns:p14="http://schemas.microsoft.com/office/powerpoint/2010/main" val="379971477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Tidal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current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atlas -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products</a:t>
            </a:r>
            <a:endParaRPr lang="nl-BE" b="1" dirty="0" smtClean="0">
              <a:solidFill>
                <a:srgbClr val="004B7E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C:\Temp\ST_Zeebrugge\Zeebrugge SPRINGTIJ 16 - 0 u 40 min before H.W. around 5.00 m for 10.00 m ref W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14081" y="3333815"/>
            <a:ext cx="2304256" cy="3254039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719" y="1988840"/>
            <a:ext cx="4989185" cy="36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20521"/>
            <a:ext cx="3573397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72491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Tidal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current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atlas - equipement</a:t>
            </a:r>
          </a:p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7" descr="http://www.aquavision.nl/figs/walr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112" y="1196752"/>
            <a:ext cx="2338387" cy="17907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576" y="1268760"/>
            <a:ext cx="2530475" cy="18954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ekstvak 5"/>
          <p:cNvSpPr txBox="1"/>
          <p:nvPr/>
        </p:nvSpPr>
        <p:spPr>
          <a:xfrm>
            <a:off x="724464" y="3284984"/>
            <a:ext cx="81727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err="1"/>
              <a:t>S</a:t>
            </a:r>
            <a:r>
              <a:rPr lang="nl-BE" b="1" i="0" dirty="0" err="1" smtClean="0"/>
              <a:t>hips</a:t>
            </a:r>
            <a:r>
              <a:rPr lang="nl-BE" b="1" i="0" dirty="0" smtClean="0"/>
              <a:t> </a:t>
            </a:r>
            <a:r>
              <a:rPr lang="nl-BE" b="1" i="0" dirty="0" err="1" smtClean="0"/>
              <a:t>from</a:t>
            </a:r>
            <a:r>
              <a:rPr lang="nl-BE" b="1" i="0" dirty="0" smtClean="0"/>
              <a:t> private </a:t>
            </a:r>
            <a:r>
              <a:rPr lang="nl-BE" b="1" i="0" dirty="0" err="1" smtClean="0"/>
              <a:t>contractors</a:t>
            </a:r>
            <a:r>
              <a:rPr lang="nl-BE" b="1" i="0" dirty="0" smtClean="0"/>
              <a:t>,  </a:t>
            </a:r>
            <a:r>
              <a:rPr lang="nl-BE" b="1" i="0" dirty="0" err="1" smtClean="0"/>
              <a:t>Fleet</a:t>
            </a:r>
            <a:r>
              <a:rPr lang="nl-BE" b="1" i="0" dirty="0" smtClean="0"/>
              <a:t> </a:t>
            </a:r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smtClean="0"/>
              <a:t>RDI </a:t>
            </a:r>
            <a:r>
              <a:rPr lang="nl-BE" b="1" i="0" dirty="0" err="1" smtClean="0"/>
              <a:t>workhorse</a:t>
            </a:r>
            <a:r>
              <a:rPr lang="nl-BE" b="1" i="0" dirty="0"/>
              <a:t> </a:t>
            </a: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smtClean="0"/>
              <a:t>GPS equipement </a:t>
            </a:r>
            <a:r>
              <a:rPr lang="nl-BE" b="1" i="0" dirty="0" err="1" smtClean="0"/>
              <a:t>and</a:t>
            </a:r>
            <a:r>
              <a:rPr lang="nl-BE" b="1" i="0" dirty="0" smtClean="0"/>
              <a:t> </a:t>
            </a:r>
            <a:r>
              <a:rPr lang="nl-BE" b="1" i="0" dirty="0" err="1" smtClean="0"/>
              <a:t>octans</a:t>
            </a:r>
            <a:r>
              <a:rPr lang="nl-BE" b="1" i="0" dirty="0" smtClean="0"/>
              <a:t> </a:t>
            </a:r>
            <a:r>
              <a:rPr lang="nl-BE" b="1" i="0" dirty="0" err="1" smtClean="0"/>
              <a:t>for</a:t>
            </a:r>
            <a:r>
              <a:rPr lang="nl-BE" b="1" i="0" dirty="0" smtClean="0"/>
              <a:t> </a:t>
            </a:r>
            <a:r>
              <a:rPr lang="nl-BE" b="1" i="0" dirty="0" err="1" smtClean="0"/>
              <a:t>heave</a:t>
            </a:r>
            <a:r>
              <a:rPr lang="nl-BE" b="1" i="0" dirty="0" smtClean="0"/>
              <a:t> – pitch - </a:t>
            </a:r>
            <a:r>
              <a:rPr lang="nl-BE" b="1" i="0" dirty="0" err="1" smtClean="0"/>
              <a:t>roll</a:t>
            </a:r>
            <a:r>
              <a:rPr lang="nl-BE" b="1" i="0" dirty="0" smtClean="0"/>
              <a:t> </a:t>
            </a:r>
            <a:r>
              <a:rPr lang="nl-BE" b="1" i="0" dirty="0" err="1" smtClean="0"/>
              <a:t>corrections</a:t>
            </a: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</p:spTree>
    <p:extLst>
      <p:ext uri="{BB962C8B-B14F-4D97-AF65-F5344CB8AC3E}">
        <p14:creationId xmlns:p14="http://schemas.microsoft.com/office/powerpoint/2010/main" val="255239513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Tidal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current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atlas -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overview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campaigns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62436"/>
            <a:ext cx="5072063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kstvak 5"/>
          <p:cNvSpPr txBox="1"/>
          <p:nvPr/>
        </p:nvSpPr>
        <p:spPr>
          <a:xfrm>
            <a:off x="5868144" y="1484784"/>
            <a:ext cx="306014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smtClean="0"/>
              <a:t>3 x 13 h </a:t>
            </a:r>
            <a:r>
              <a:rPr lang="nl-BE" b="1" i="0" dirty="0" err="1" smtClean="0"/>
              <a:t>campaigns</a:t>
            </a:r>
            <a:r>
              <a:rPr lang="nl-BE" b="1" i="0" dirty="0" smtClean="0"/>
              <a:t>  </a:t>
            </a:r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smtClean="0"/>
              <a:t>7 area’s </a:t>
            </a:r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 smtClean="0"/>
          </a:p>
          <a:p>
            <a:pPr marL="285750" indent="-285750" algn="l">
              <a:buFont typeface="Arial" pitchFamily="34" charset="0"/>
              <a:buChar char="•"/>
              <a:defRPr/>
            </a:pPr>
            <a:r>
              <a:rPr lang="nl-BE" b="1" i="0" dirty="0" smtClean="0"/>
              <a:t>32 </a:t>
            </a:r>
            <a:r>
              <a:rPr lang="nl-BE" b="1" i="0" dirty="0" err="1" smtClean="0"/>
              <a:t>days</a:t>
            </a:r>
            <a:r>
              <a:rPr lang="nl-BE" b="1" i="0" dirty="0" smtClean="0"/>
              <a:t> </a:t>
            </a:r>
            <a:r>
              <a:rPr lang="nl-BE" b="1" i="0" dirty="0" err="1" smtClean="0"/>
              <a:t>needed</a:t>
            </a:r>
            <a:r>
              <a:rPr lang="nl-BE" b="1" i="0" dirty="0" smtClean="0"/>
              <a:t> </a:t>
            </a: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buFont typeface="Arial" pitchFamily="34" charset="0"/>
              <a:buChar char="•"/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</p:spTree>
    <p:extLst>
      <p:ext uri="{BB962C8B-B14F-4D97-AF65-F5344CB8AC3E}">
        <p14:creationId xmlns:p14="http://schemas.microsoft.com/office/powerpoint/2010/main" val="19188840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New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Projects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– GNSS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tide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measurements</a:t>
            </a:r>
            <a:endParaRPr lang="nl-BE" b="1" dirty="0" smtClean="0">
              <a:solidFill>
                <a:srgbClr val="004B7E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27088" y="1484313"/>
            <a:ext cx="8066087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20000"/>
              </a:spcBef>
              <a:defRPr/>
            </a:pPr>
            <a:endParaRPr lang="nl-BE" sz="2400" b="1" i="0" dirty="0">
              <a:latin typeface="Century Gothic" pitchFamily="34" charset="0"/>
              <a:cs typeface="Arial" charset="0"/>
            </a:endParaRPr>
          </a:p>
          <a:p>
            <a:pPr marL="342900" indent="-342900" algn="l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b="1" i="0" dirty="0" smtClean="0">
                <a:latin typeface="Century Gothic" pitchFamily="34" charset="0"/>
                <a:cs typeface="Arial" charset="0"/>
              </a:rPr>
              <a:t>Need for flexible tide measurements with respect to ellipsoid at sea. </a:t>
            </a:r>
            <a:r>
              <a:rPr lang="nl-BE" sz="2400" b="1" i="0" dirty="0" smtClean="0">
                <a:latin typeface="Century Gothic" pitchFamily="34" charset="0"/>
                <a:cs typeface="Arial" charset="0"/>
              </a:rPr>
              <a:t> </a:t>
            </a:r>
          </a:p>
          <a:p>
            <a:pPr marL="342900" indent="-342900" algn="l">
              <a:spcBef>
                <a:spcPct val="20000"/>
              </a:spcBef>
              <a:buFont typeface="Arial" charset="0"/>
              <a:buChar char="•"/>
              <a:defRPr/>
            </a:pPr>
            <a:endParaRPr lang="nl-BE" sz="2400" b="1" i="0" dirty="0">
              <a:latin typeface="Century Gothic" pitchFamily="34" charset="0"/>
              <a:cs typeface="Arial" charset="0"/>
            </a:endParaRPr>
          </a:p>
          <a:p>
            <a:pPr marL="342900" indent="-342900" algn="l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b="1" i="0" dirty="0" smtClean="0">
                <a:latin typeface="Century Gothic" pitchFamily="34" charset="0"/>
                <a:cs typeface="Arial" charset="0"/>
              </a:rPr>
              <a:t>Can it be done on a practical realistic way?</a:t>
            </a:r>
          </a:p>
          <a:p>
            <a:pPr marL="342900" indent="-342900" algn="l">
              <a:spcBef>
                <a:spcPct val="20000"/>
              </a:spcBef>
              <a:buFont typeface="Arial" charset="0"/>
              <a:buChar char="•"/>
              <a:defRPr/>
            </a:pPr>
            <a:endParaRPr lang="en-GB" sz="2400" b="1" i="0" dirty="0" smtClean="0">
              <a:latin typeface="Century Gothic" pitchFamily="34" charset="0"/>
              <a:cs typeface="Arial" charset="0"/>
            </a:endParaRPr>
          </a:p>
          <a:p>
            <a:pPr marL="342900" indent="-342900" algn="l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b="1" i="0" dirty="0" smtClean="0">
                <a:latin typeface="Century Gothic" pitchFamily="34" charset="0"/>
                <a:cs typeface="Arial" charset="0"/>
              </a:rPr>
              <a:t>How accurate ?</a:t>
            </a:r>
            <a:endParaRPr lang="en-GB" sz="2400" b="1" i="0" dirty="0">
              <a:latin typeface="Century Gothic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296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827088" y="950913"/>
            <a:ext cx="48093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l-BE" sz="2400" b="1" i="0" dirty="0" smtClean="0">
                <a:solidFill>
                  <a:srgbClr val="004B7E"/>
                </a:solidFill>
                <a:latin typeface="Century Gothic" pitchFamily="34" charset="0"/>
              </a:rPr>
              <a:t>  Some GNSS buoy examples  </a:t>
            </a:r>
            <a:endParaRPr lang="en-GB" altLang="nl-BE" sz="2400" b="1" i="0" dirty="0">
              <a:solidFill>
                <a:srgbClr val="004B7E"/>
              </a:solidFill>
              <a:latin typeface="Century Gothic" pitchFamily="34" charset="0"/>
            </a:endParaRPr>
          </a:p>
        </p:txBody>
      </p:sp>
      <p:sp>
        <p:nvSpPr>
          <p:cNvPr id="5125" name="Tijdelijke aanduiding voor dianummer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nl-NL" altLang="nl-BE" sz="1200" b="1">
                <a:solidFill>
                  <a:srgbClr val="004B7E"/>
                </a:solidFill>
                <a:latin typeface="Century Gothic" pitchFamily="34" charset="0"/>
              </a:rPr>
              <a:t>Page </a:t>
            </a:r>
            <a:fld id="{57FF69E7-A01A-43CB-B43C-E802A2C5C761}" type="slidenum">
              <a:rPr lang="nl-NL" altLang="nl-BE" sz="1200" b="1">
                <a:solidFill>
                  <a:srgbClr val="004B7E"/>
                </a:solidFill>
                <a:latin typeface="Century Gothic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nl-NL" altLang="nl-BE" sz="1200" b="1">
              <a:solidFill>
                <a:srgbClr val="004B7E"/>
              </a:solidFill>
              <a:latin typeface="Century Gothic" pitchFamily="34" charset="0"/>
            </a:endParaRPr>
          </a:p>
        </p:txBody>
      </p:sp>
      <p:pic>
        <p:nvPicPr>
          <p:cNvPr id="9" name="Tijdelijke aanduiding voor afbeelding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1875449" cy="297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81059"/>
            <a:ext cx="2088628" cy="297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2213305" cy="167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698" y="4077072"/>
            <a:ext cx="2932983" cy="182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859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5" name="Tijdelijke aanduiding voor dianummer 18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nl-NL" altLang="nl-BE" sz="1200" b="1">
                <a:solidFill>
                  <a:srgbClr val="004B7E"/>
                </a:solidFill>
                <a:latin typeface="Century Gothic" pitchFamily="34" charset="0"/>
              </a:rPr>
              <a:t>Page </a:t>
            </a:r>
            <a:fld id="{7676891B-EE05-47CC-8E80-09301DBD6E48}" type="slidenum">
              <a:rPr lang="nl-NL" altLang="nl-BE" sz="1200" b="1">
                <a:solidFill>
                  <a:srgbClr val="004B7E"/>
                </a:solidFill>
                <a:latin typeface="Century Gothic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nl-NL" altLang="nl-BE" sz="1200" b="1">
              <a:solidFill>
                <a:srgbClr val="004B7E"/>
              </a:solidFill>
              <a:latin typeface="Century Gothic" pitchFamily="34" charset="0"/>
            </a:endParaRPr>
          </a:p>
        </p:txBody>
      </p:sp>
      <p:sp>
        <p:nvSpPr>
          <p:cNvPr id="7186" name="Rechthoek 19"/>
          <p:cNvSpPr>
            <a:spLocks noChangeArrowheads="1"/>
          </p:cNvSpPr>
          <p:nvPr/>
        </p:nvSpPr>
        <p:spPr bwMode="auto">
          <a:xfrm>
            <a:off x="1277820" y="582636"/>
            <a:ext cx="4778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BE" altLang="nl-BE" sz="2400" b="1" i="0" dirty="0" err="1" smtClean="0">
                <a:solidFill>
                  <a:srgbClr val="004B7E"/>
                </a:solidFill>
                <a:latin typeface="Century Gothic" pitchFamily="34" charset="0"/>
              </a:rPr>
              <a:t>Triaxys</a:t>
            </a:r>
            <a:r>
              <a:rPr lang="nl-BE" altLang="nl-BE" sz="2400" b="1" i="0" dirty="0" smtClean="0">
                <a:solidFill>
                  <a:srgbClr val="004B7E"/>
                </a:solidFill>
                <a:latin typeface="Century Gothic" pitchFamily="34" charset="0"/>
              </a:rPr>
              <a:t> Hydrolevel GNSS </a:t>
            </a:r>
            <a:r>
              <a:rPr lang="nl-BE" altLang="nl-BE" sz="2400" b="1" i="0" dirty="0" err="1" smtClean="0">
                <a:solidFill>
                  <a:srgbClr val="004B7E"/>
                </a:solidFill>
                <a:latin typeface="Century Gothic" pitchFamily="34" charset="0"/>
              </a:rPr>
              <a:t>buoy</a:t>
            </a:r>
            <a:r>
              <a:rPr lang="nl-BE" altLang="nl-BE" sz="2400" b="1" i="0" dirty="0" smtClean="0">
                <a:solidFill>
                  <a:srgbClr val="004B7E"/>
                </a:solidFill>
                <a:latin typeface="Century Gothic" pitchFamily="34" charset="0"/>
              </a:rPr>
              <a:t>  </a:t>
            </a:r>
            <a:endParaRPr lang="nl-BE" altLang="nl-BE" sz="2400" dirty="0">
              <a:solidFill>
                <a:srgbClr val="004B7E"/>
              </a:solidFill>
            </a:endParaRPr>
          </a:p>
        </p:txBody>
      </p:sp>
      <p:pic>
        <p:nvPicPr>
          <p:cNvPr id="19" name="Tijdelijke aanduiding voor afbeelding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Image result for hydrolevel buoy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424847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3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04048" y="3356992"/>
            <a:ext cx="3890433" cy="285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9695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5" name="Tijdelijke aanduiding voor dianummer 18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nl-NL" altLang="nl-BE" sz="1200" b="1">
                <a:solidFill>
                  <a:srgbClr val="004B7E"/>
                </a:solidFill>
                <a:latin typeface="Century Gothic" pitchFamily="34" charset="0"/>
              </a:rPr>
              <a:t>Page </a:t>
            </a:r>
            <a:fld id="{7676891B-EE05-47CC-8E80-09301DBD6E48}" type="slidenum">
              <a:rPr lang="nl-NL" altLang="nl-BE" sz="1200" b="1">
                <a:solidFill>
                  <a:srgbClr val="004B7E"/>
                </a:solidFill>
                <a:latin typeface="Century Gothic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nl-NL" altLang="nl-BE" sz="1200" b="1">
              <a:solidFill>
                <a:srgbClr val="004B7E"/>
              </a:solidFill>
              <a:latin typeface="Century Gothic" pitchFamily="34" charset="0"/>
            </a:endParaRPr>
          </a:p>
        </p:txBody>
      </p:sp>
      <p:sp>
        <p:nvSpPr>
          <p:cNvPr id="7186" name="Rechthoek 19"/>
          <p:cNvSpPr>
            <a:spLocks noChangeArrowheads="1"/>
          </p:cNvSpPr>
          <p:nvPr/>
        </p:nvSpPr>
        <p:spPr bwMode="auto">
          <a:xfrm>
            <a:off x="2306142" y="582636"/>
            <a:ext cx="2722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5E9CAE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5E9CAE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BE" altLang="nl-BE" sz="2400" b="1" i="0" dirty="0" smtClean="0">
                <a:solidFill>
                  <a:srgbClr val="004B7E"/>
                </a:solidFill>
                <a:latin typeface="Century Gothic" pitchFamily="34" charset="0"/>
              </a:rPr>
              <a:t>Hydrolevel </a:t>
            </a:r>
            <a:r>
              <a:rPr lang="nl-BE" altLang="nl-BE" sz="2400" b="1" i="0" dirty="0" err="1" smtClean="0">
                <a:solidFill>
                  <a:srgbClr val="004B7E"/>
                </a:solidFill>
                <a:latin typeface="Century Gothic" pitchFamily="34" charset="0"/>
              </a:rPr>
              <a:t>buoy</a:t>
            </a:r>
            <a:r>
              <a:rPr lang="nl-BE" altLang="nl-BE" sz="2400" b="1" i="0" dirty="0" smtClean="0">
                <a:solidFill>
                  <a:srgbClr val="004B7E"/>
                </a:solidFill>
                <a:latin typeface="Century Gothic" pitchFamily="34" charset="0"/>
              </a:rPr>
              <a:t> </a:t>
            </a:r>
            <a:endParaRPr lang="nl-BE" altLang="nl-BE" sz="2400" dirty="0">
              <a:solidFill>
                <a:srgbClr val="004B7E"/>
              </a:solidFill>
            </a:endParaRPr>
          </a:p>
        </p:txBody>
      </p:sp>
      <p:pic>
        <p:nvPicPr>
          <p:cNvPr id="19" name="Tijdelijke aanduiding voor afbeelding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6797"/>
            <a:ext cx="2539161" cy="217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fbeelding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79712" y="3654069"/>
            <a:ext cx="5454502" cy="1261755"/>
          </a:xfrm>
          <a:prstGeom prst="rect">
            <a:avLst/>
          </a:prstGeom>
        </p:spPr>
      </p:pic>
      <p:pic>
        <p:nvPicPr>
          <p:cNvPr id="9" name="Afbeelding 1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79712" y="5028985"/>
            <a:ext cx="5312603" cy="136815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40768"/>
            <a:ext cx="4342110" cy="20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592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BE" dirty="0" err="1" smtClean="0">
                <a:latin typeface="Arial" charset="0"/>
                <a:cs typeface="Arial" charset="0"/>
              </a:rPr>
              <a:t>Questions</a:t>
            </a:r>
            <a:r>
              <a:rPr lang="nl-BE" dirty="0" smtClean="0">
                <a:latin typeface="Arial" charset="0"/>
                <a:cs typeface="Arial" charset="0"/>
              </a:rPr>
              <a:t> ?</a:t>
            </a:r>
            <a:br>
              <a:rPr lang="nl-BE" dirty="0" smtClean="0">
                <a:latin typeface="Arial" charset="0"/>
                <a:cs typeface="Arial" charset="0"/>
              </a:rPr>
            </a:br>
            <a:r>
              <a:rPr lang="nl-BE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nl-BE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nl-BE" sz="2000" dirty="0" smtClean="0">
                <a:latin typeface="Arial" charset="0"/>
                <a:cs typeface="Arial" charset="0"/>
              </a:rPr>
              <a:t>ir. Hans Poppe</a:t>
            </a:r>
            <a:endParaRPr lang="nl-NL" sz="2000" dirty="0" smtClean="0">
              <a:latin typeface="Arial" charset="0"/>
              <a:cs typeface="Arial" charset="0"/>
            </a:endParaRPr>
          </a:p>
        </p:txBody>
      </p:sp>
      <p:sp>
        <p:nvSpPr>
          <p:cNvPr id="5123" name="Subtitel 2"/>
          <p:cNvSpPr>
            <a:spLocks noGrp="1"/>
          </p:cNvSpPr>
          <p:nvPr>
            <p:ph type="subTitle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b="1" dirty="0" smtClean="0">
                <a:latin typeface="Arial" charset="0"/>
                <a:cs typeface="Arial" charset="0"/>
              </a:rPr>
              <a:t>Hans.poppe@mow.vlaanderen.be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algn="ctr"/>
            <a:r>
              <a:rPr lang="nl-BE" sz="2000" b="1" dirty="0" err="1" smtClean="0"/>
              <a:t>Annual</a:t>
            </a:r>
            <a:r>
              <a:rPr lang="nl-BE" sz="2000" b="1" dirty="0" smtClean="0"/>
              <a:t> meeting NOOS 2018 </a:t>
            </a:r>
            <a:endParaRPr lang="nl-BE" sz="2000" b="1" dirty="0"/>
          </a:p>
        </p:txBody>
      </p:sp>
    </p:spTree>
    <p:extLst>
      <p:ext uri="{BB962C8B-B14F-4D97-AF65-F5344CB8AC3E}">
        <p14:creationId xmlns:p14="http://schemas.microsoft.com/office/powerpoint/2010/main" val="35959182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Coast -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overview</a:t>
            </a: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ounded Rectangle 1"/>
          <p:cNvSpPr/>
          <p:nvPr/>
        </p:nvSpPr>
        <p:spPr>
          <a:xfrm>
            <a:off x="1043608" y="1484784"/>
            <a:ext cx="6336704" cy="79208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Coast</a:t>
            </a:r>
            <a:endParaRPr lang="nl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Elbow Connector 59"/>
          <p:cNvCxnSpPr>
            <a:endCxn id="81" idx="1"/>
          </p:cNvCxnSpPr>
          <p:nvPr/>
        </p:nvCxnSpPr>
        <p:spPr>
          <a:xfrm rot="16200000" flipH="1">
            <a:off x="818595" y="3077947"/>
            <a:ext cx="2826288" cy="1224137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1619671" y="2959206"/>
            <a:ext cx="122413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5" name="Straight Arrow Connector 6144"/>
          <p:cNvCxnSpPr>
            <a:endCxn id="79" idx="1"/>
          </p:cNvCxnSpPr>
          <p:nvPr/>
        </p:nvCxnSpPr>
        <p:spPr>
          <a:xfrm flipV="1">
            <a:off x="1619670" y="3673857"/>
            <a:ext cx="1224138" cy="161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9" name="Straight Arrow Connector 6148"/>
          <p:cNvCxnSpPr>
            <a:endCxn id="80" idx="1"/>
          </p:cNvCxnSpPr>
          <p:nvPr/>
        </p:nvCxnSpPr>
        <p:spPr>
          <a:xfrm>
            <a:off x="1619671" y="4388508"/>
            <a:ext cx="122413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8" name="Rounded Rectangle 6157"/>
          <p:cNvSpPr/>
          <p:nvPr/>
        </p:nvSpPr>
        <p:spPr>
          <a:xfrm>
            <a:off x="2843808" y="2725206"/>
            <a:ext cx="3816424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departement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843808" y="3439857"/>
            <a:ext cx="3816424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Coastal</a:t>
            </a:r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2843808" y="4154508"/>
            <a:ext cx="3816424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Coastal</a:t>
            </a:r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2843808" y="4869160"/>
            <a:ext cx="3816424" cy="468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Flemish</a:t>
            </a:r>
            <a:r>
              <a:rPr lang="nl-B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Hydrography</a:t>
            </a:r>
            <a:endParaRPr lang="nl-B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67017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Hydrography</a:t>
            </a: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75656" y="1772816"/>
            <a:ext cx="69127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nl-BE" dirty="0" err="1" smtClean="0"/>
              <a:t>Bathymetric</a:t>
            </a:r>
            <a:r>
              <a:rPr lang="nl-BE" dirty="0" smtClean="0"/>
              <a:t> survey</a:t>
            </a:r>
          </a:p>
          <a:p>
            <a:pPr algn="l"/>
            <a:r>
              <a:rPr lang="nl-BE" dirty="0" smtClean="0"/>
              <a:t>     </a:t>
            </a:r>
            <a:r>
              <a:rPr lang="nl-BE" dirty="0" err="1" smtClean="0"/>
              <a:t>participation</a:t>
            </a:r>
            <a:r>
              <a:rPr lang="nl-BE" dirty="0" smtClean="0"/>
              <a:t> in EMODNET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nl-BE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nl-BE" dirty="0" smtClean="0"/>
              <a:t>End user </a:t>
            </a:r>
            <a:r>
              <a:rPr lang="nl-BE" dirty="0" err="1" smtClean="0"/>
              <a:t>procucts</a:t>
            </a:r>
            <a:r>
              <a:rPr lang="nl-BE" dirty="0" smtClean="0"/>
              <a:t> -</a:t>
            </a:r>
            <a:r>
              <a:rPr lang="nl-BE" dirty="0" err="1" smtClean="0"/>
              <a:t>Navigational</a:t>
            </a:r>
            <a:r>
              <a:rPr lang="nl-BE" dirty="0" smtClean="0"/>
              <a:t> </a:t>
            </a:r>
            <a:r>
              <a:rPr lang="nl-BE" dirty="0" err="1" smtClean="0"/>
              <a:t>Charts</a:t>
            </a:r>
            <a:r>
              <a:rPr lang="nl-BE" dirty="0"/>
              <a:t>:</a:t>
            </a:r>
            <a:r>
              <a:rPr lang="nl-BE" dirty="0" smtClean="0"/>
              <a:t> </a:t>
            </a:r>
            <a:endParaRPr lang="nl-BE" dirty="0" smtClean="0"/>
          </a:p>
          <a:p>
            <a:pPr algn="l"/>
            <a:r>
              <a:rPr lang="nl-BE" dirty="0" smtClean="0"/>
              <a:t>    paper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smtClean="0"/>
              <a:t>ENC,…</a:t>
            </a:r>
            <a:endParaRPr lang="nl-BE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nl-BE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nl-BE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nl-BE" dirty="0" smtClean="0"/>
              <a:t>Storm </a:t>
            </a:r>
            <a:r>
              <a:rPr lang="nl-BE" dirty="0" err="1" smtClean="0"/>
              <a:t>surge</a:t>
            </a:r>
            <a:r>
              <a:rPr lang="nl-BE" dirty="0" smtClean="0"/>
              <a:t> </a:t>
            </a:r>
            <a:r>
              <a:rPr lang="nl-BE" dirty="0" err="1" smtClean="0"/>
              <a:t>warning</a:t>
            </a:r>
            <a:r>
              <a:rPr lang="nl-BE" dirty="0" smtClean="0"/>
              <a:t>, </a:t>
            </a:r>
            <a:r>
              <a:rPr lang="nl-BE" dirty="0" err="1" smtClean="0"/>
              <a:t>daily</a:t>
            </a:r>
            <a:r>
              <a:rPr lang="nl-BE" dirty="0" smtClean="0"/>
              <a:t> </a:t>
            </a:r>
            <a:r>
              <a:rPr lang="nl-BE" dirty="0" err="1" smtClean="0"/>
              <a:t>forcasts</a:t>
            </a:r>
            <a:r>
              <a:rPr lang="nl-BE" dirty="0" smtClean="0"/>
              <a:t>,…</a:t>
            </a:r>
          </a:p>
          <a:p>
            <a:pPr algn="l"/>
            <a:endParaRPr lang="nl-BE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nl-BE" dirty="0" smtClean="0"/>
              <a:t>End user </a:t>
            </a:r>
            <a:r>
              <a:rPr lang="nl-BE" dirty="0" err="1" smtClean="0"/>
              <a:t>products</a:t>
            </a:r>
            <a:r>
              <a:rPr lang="nl-BE" dirty="0" smtClean="0"/>
              <a:t>, </a:t>
            </a:r>
            <a:r>
              <a:rPr lang="nl-BE" dirty="0" err="1" smtClean="0"/>
              <a:t>tables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astronomic</a:t>
            </a:r>
            <a:r>
              <a:rPr lang="nl-BE" dirty="0" smtClean="0"/>
              <a:t> </a:t>
            </a:r>
            <a:r>
              <a:rPr lang="nl-BE" dirty="0" err="1" smtClean="0"/>
              <a:t>tidal</a:t>
            </a:r>
            <a:r>
              <a:rPr lang="nl-BE" dirty="0" smtClean="0"/>
              <a:t> </a:t>
            </a:r>
            <a:r>
              <a:rPr lang="nl-BE" dirty="0" err="1" smtClean="0"/>
              <a:t>predictions</a:t>
            </a:r>
            <a:r>
              <a:rPr lang="nl-BE" dirty="0" smtClean="0"/>
              <a:t> ,</a:t>
            </a:r>
          </a:p>
          <a:p>
            <a:pPr algn="l"/>
            <a:r>
              <a:rPr lang="nl-BE" dirty="0" smtClean="0"/>
              <a:t>    </a:t>
            </a:r>
            <a:r>
              <a:rPr lang="nl-BE" dirty="0" err="1" smtClean="0"/>
              <a:t>tidal</a:t>
            </a:r>
            <a:r>
              <a:rPr lang="nl-BE" dirty="0" smtClean="0"/>
              <a:t> </a:t>
            </a:r>
            <a:r>
              <a:rPr lang="nl-BE" dirty="0" err="1" smtClean="0"/>
              <a:t>current</a:t>
            </a:r>
            <a:r>
              <a:rPr lang="nl-BE" dirty="0" smtClean="0"/>
              <a:t> </a:t>
            </a:r>
            <a:r>
              <a:rPr lang="nl-BE" dirty="0" err="1" smtClean="0"/>
              <a:t>atlasses</a:t>
            </a:r>
            <a:r>
              <a:rPr lang="nl-BE" dirty="0" smtClean="0"/>
              <a:t>,...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nl-BE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nl-BE" dirty="0" err="1" smtClean="0"/>
              <a:t>Measurements</a:t>
            </a:r>
            <a:r>
              <a:rPr lang="nl-BE" dirty="0" smtClean="0"/>
              <a:t>: Monitoring Network </a:t>
            </a:r>
            <a:r>
              <a:rPr lang="nl-BE" dirty="0" err="1" smtClean="0"/>
              <a:t>Flemish</a:t>
            </a:r>
            <a:r>
              <a:rPr lang="nl-BE" dirty="0" smtClean="0"/>
              <a:t> </a:t>
            </a:r>
            <a:r>
              <a:rPr lang="nl-BE" dirty="0" err="1" smtClean="0"/>
              <a:t>banks</a:t>
            </a:r>
            <a:r>
              <a:rPr lang="nl-BE" dirty="0" smtClean="0"/>
              <a:t>,..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nl-BE" dirty="0"/>
          </a:p>
          <a:p>
            <a:pPr algn="l"/>
            <a:r>
              <a:rPr lang="nl-BE" dirty="0" smtClean="0"/>
              <a:t>	</a:t>
            </a:r>
          </a:p>
          <a:p>
            <a:pPr algn="l"/>
            <a:endParaRPr lang="nl-BE" dirty="0" smtClean="0"/>
          </a:p>
          <a:p>
            <a:pPr algn="l"/>
            <a:endParaRPr lang="nl-BE" dirty="0"/>
          </a:p>
        </p:txBody>
      </p:sp>
      <p:pic>
        <p:nvPicPr>
          <p:cNvPr id="6" name="Picture 5" descr="110400_AVG1_MB_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187" y="1596538"/>
            <a:ext cx="2416921" cy="146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28731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nl-NL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45244"/>
            <a:ext cx="7704856" cy="429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kstvak 21"/>
          <p:cNvSpPr txBox="1"/>
          <p:nvPr/>
        </p:nvSpPr>
        <p:spPr>
          <a:xfrm>
            <a:off x="827584" y="1124744"/>
            <a:ext cx="774779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dirty="0" err="1" smtClean="0"/>
              <a:t>Measuring</a:t>
            </a:r>
            <a:r>
              <a:rPr lang="nl-BE" dirty="0" smtClean="0"/>
              <a:t> Network at </a:t>
            </a:r>
            <a:r>
              <a:rPr lang="nl-BE" dirty="0" err="1" smtClean="0"/>
              <a:t>sea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on </a:t>
            </a:r>
            <a:r>
              <a:rPr lang="nl-BE" dirty="0" err="1" smtClean="0"/>
              <a:t>shore</a:t>
            </a:r>
            <a:r>
              <a:rPr lang="nl-BE" dirty="0" smtClean="0"/>
              <a:t> </a:t>
            </a:r>
            <a:endParaRPr lang="nl-BE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dirty="0" smtClean="0"/>
              <a:t>Real time dataprocessing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distribution</a:t>
            </a:r>
            <a:endParaRPr lang="nl-BE" dirty="0" smtClean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</p:spTree>
    <p:extLst>
      <p:ext uri="{BB962C8B-B14F-4D97-AF65-F5344CB8AC3E}">
        <p14:creationId xmlns:p14="http://schemas.microsoft.com/office/powerpoint/2010/main" val="359526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en-GB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963591" y="1409216"/>
            <a:ext cx="774779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b="1" i="0" dirty="0" smtClean="0"/>
              <a:t>6 </a:t>
            </a:r>
            <a:r>
              <a:rPr lang="nl-BE" b="1" i="0" dirty="0" err="1"/>
              <a:t>f</a:t>
            </a:r>
            <a:r>
              <a:rPr lang="nl-BE" b="1" i="0" dirty="0" err="1" smtClean="0"/>
              <a:t>ixed</a:t>
            </a:r>
            <a:r>
              <a:rPr lang="nl-BE" b="1" i="0" dirty="0" smtClean="0"/>
              <a:t> stations at </a:t>
            </a:r>
            <a:r>
              <a:rPr lang="nl-BE" b="1" i="0" dirty="0" err="1" smtClean="0"/>
              <a:t>sea</a:t>
            </a:r>
            <a:r>
              <a:rPr lang="nl-BE" b="1" i="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mow3_&amp;_zb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40" y="3144838"/>
            <a:ext cx="4176712" cy="31321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westhinder_zomer2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1412875"/>
            <a:ext cx="3649662" cy="4864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04973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912571" y="1409216"/>
            <a:ext cx="774779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b="1" i="0" dirty="0" err="1" smtClean="0"/>
              <a:t>Measurements</a:t>
            </a:r>
            <a:r>
              <a:rPr lang="nl-BE" b="1" i="0" dirty="0" smtClean="0"/>
              <a:t>  on </a:t>
            </a:r>
            <a:r>
              <a:rPr lang="nl-BE" b="1" i="0" dirty="0" err="1" smtClean="0"/>
              <a:t>the</a:t>
            </a:r>
            <a:r>
              <a:rPr lang="nl-BE" b="1" i="0" dirty="0" smtClean="0"/>
              <a:t> </a:t>
            </a:r>
            <a:r>
              <a:rPr lang="nl-BE" b="1" i="0" dirty="0" err="1" smtClean="0"/>
              <a:t>fixed</a:t>
            </a:r>
            <a:r>
              <a:rPr lang="nl-BE" b="1" i="0" dirty="0" smtClean="0"/>
              <a:t> stations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2500688" cy="19899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013" y="1995689"/>
            <a:ext cx="1471273" cy="12706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34502"/>
            <a:ext cx="656528" cy="14483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891" y="4437112"/>
            <a:ext cx="1440160" cy="152554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sx="1000" sy="1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24" y="3613837"/>
            <a:ext cx="3464930" cy="27221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99008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928662" y="1132071"/>
            <a:ext cx="77477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b="1" i="0" dirty="0" err="1" smtClean="0"/>
              <a:t>Measurements</a:t>
            </a:r>
            <a:r>
              <a:rPr lang="nl-BE" b="1" i="0" dirty="0" smtClean="0"/>
              <a:t> Datawell Wave </a:t>
            </a:r>
            <a:r>
              <a:rPr lang="nl-BE" b="1" i="0" dirty="0" err="1" smtClean="0"/>
              <a:t>buoys</a:t>
            </a:r>
            <a:r>
              <a:rPr lang="nl-BE" b="1" i="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/>
              <a:t>9</a:t>
            </a:r>
            <a:r>
              <a:rPr lang="nl-BE" b="1" i="0" dirty="0" smtClean="0"/>
              <a:t> </a:t>
            </a:r>
            <a:r>
              <a:rPr lang="nl-BE" b="1" i="0" dirty="0" err="1" smtClean="0"/>
              <a:t>directional</a:t>
            </a:r>
            <a:r>
              <a:rPr lang="nl-BE" b="1" i="0" dirty="0" smtClean="0"/>
              <a:t>   </a:t>
            </a:r>
            <a:r>
              <a:rPr lang="nl-BE" b="1" i="0" dirty="0" err="1" smtClean="0"/>
              <a:t>waveriders</a:t>
            </a:r>
            <a:endParaRPr lang="nl-BE" b="1" i="0" dirty="0" smtClean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r>
              <a:rPr lang="nl-BE" b="1" i="0" dirty="0"/>
              <a:t>5</a:t>
            </a:r>
            <a:r>
              <a:rPr lang="nl-BE" b="1" i="0" dirty="0" smtClean="0"/>
              <a:t>  </a:t>
            </a:r>
            <a:r>
              <a:rPr lang="nl-BE" b="1" i="0" dirty="0" err="1" smtClean="0"/>
              <a:t>omni</a:t>
            </a:r>
            <a:r>
              <a:rPr lang="nl-BE" b="1" i="0" dirty="0" smtClean="0"/>
              <a:t> </a:t>
            </a:r>
            <a:r>
              <a:rPr lang="nl-BE" b="1" i="0" dirty="0" err="1" smtClean="0"/>
              <a:t>directional</a:t>
            </a:r>
            <a:r>
              <a:rPr lang="nl-BE" b="1" i="0" dirty="0" smtClean="0"/>
              <a:t> </a:t>
            </a:r>
            <a:r>
              <a:rPr lang="nl-BE" b="1" i="0" dirty="0" err="1" smtClean="0"/>
              <a:t>waveriders</a:t>
            </a:r>
            <a:endParaRPr lang="nl-BE" b="1" i="0" dirty="0" smtClean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" r="6133" b="1146"/>
          <a:stretch>
            <a:fillRect/>
          </a:stretch>
        </p:blipFill>
        <p:spPr bwMode="auto">
          <a:xfrm>
            <a:off x="963591" y="4734696"/>
            <a:ext cx="2592288" cy="178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91" y="2595279"/>
            <a:ext cx="2664295" cy="1998221"/>
          </a:xfrm>
          <a:prstGeom prst="rect">
            <a:avLst/>
          </a:prstGeom>
        </p:spPr>
      </p:pic>
      <p:pic>
        <p:nvPicPr>
          <p:cNvPr id="10" name="Picture 9" descr="DSC00287"/>
          <p:cNvPicPr>
            <a:picLocks noGrp="1" noChangeAspect="1"/>
          </p:cNvPicPr>
          <p:nvPr isPhoto="1"/>
        </p:nvPicPr>
        <p:blipFill>
          <a:blip r:embed="rId6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936" y="2576879"/>
            <a:ext cx="4188037" cy="31410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372330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inhoud 1"/>
          <p:cNvSpPr>
            <a:spLocks noGrp="1"/>
          </p:cNvSpPr>
          <p:nvPr>
            <p:ph idx="1"/>
          </p:nvPr>
        </p:nvSpPr>
        <p:spPr>
          <a:xfrm>
            <a:off x="928662" y="548680"/>
            <a:ext cx="5580256" cy="50474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Monitoring Network </a:t>
            </a:r>
            <a:r>
              <a:rPr lang="nl-BE" b="1" dirty="0" err="1" smtClean="0">
                <a:solidFill>
                  <a:srgbClr val="004B7E"/>
                </a:solidFill>
                <a:latin typeface="Arial" charset="0"/>
                <a:cs typeface="Arial" charset="0"/>
              </a:rPr>
              <a:t>Flemish</a:t>
            </a:r>
            <a:r>
              <a:rPr lang="nl-BE" b="1" dirty="0" smtClean="0">
                <a:solidFill>
                  <a:srgbClr val="004B7E"/>
                </a:solidFill>
                <a:latin typeface="Arial" charset="0"/>
                <a:cs typeface="Arial" charset="0"/>
              </a:rPr>
              <a:t> Banks</a:t>
            </a:r>
          </a:p>
          <a:p>
            <a:pPr marL="0" indent="0">
              <a:buFont typeface="Arial" charset="0"/>
              <a:buNone/>
            </a:pPr>
            <a:endParaRPr lang="nl-BE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nl-BE" dirty="0" smtClean="0">
              <a:latin typeface="Arial" charset="0"/>
              <a:cs typeface="Arial" charset="0"/>
            </a:endParaRPr>
          </a:p>
        </p:txBody>
      </p:sp>
      <p:sp>
        <p:nvSpPr>
          <p:cNvPr id="6147" name="Tijdelijke aanduiding voor dianummer 2"/>
          <p:cNvSpPr>
            <a:spLocks noGrp="1"/>
          </p:cNvSpPr>
          <p:nvPr>
            <p:ph type="sldNum" sz="quarter" idx="12"/>
          </p:nvPr>
        </p:nvSpPr>
        <p:spPr bwMode="auto">
          <a:xfrm>
            <a:off x="8107275" y="6336000"/>
            <a:ext cx="787629" cy="3600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dirty="0" smtClean="0"/>
              <a:t>Page </a:t>
            </a:r>
            <a:fld id="{97479F0E-95DD-4B56-9D13-A67A000D6A21}" type="slidenum">
              <a:rPr lang="nl-NL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nl-NL" dirty="0" smtClean="0"/>
          </a:p>
        </p:txBody>
      </p:sp>
      <p:sp>
        <p:nvSpPr>
          <p:cNvPr id="22" name="Tekstvak 21"/>
          <p:cNvSpPr txBox="1"/>
          <p:nvPr/>
        </p:nvSpPr>
        <p:spPr>
          <a:xfrm>
            <a:off x="539552" y="1409216"/>
            <a:ext cx="81718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nl-BE" b="1" i="0" dirty="0" err="1" smtClean="0"/>
              <a:t>Measurements</a:t>
            </a:r>
            <a:r>
              <a:rPr lang="nl-BE" b="1" i="0" dirty="0" smtClean="0"/>
              <a:t> at </a:t>
            </a:r>
            <a:r>
              <a:rPr lang="nl-BE" b="1" i="0" dirty="0" err="1" smtClean="0"/>
              <a:t>the</a:t>
            </a:r>
            <a:r>
              <a:rPr lang="nl-BE" b="1" i="0" dirty="0" smtClean="0"/>
              <a:t> </a:t>
            </a:r>
            <a:r>
              <a:rPr lang="nl-BE" b="1" i="0" dirty="0" err="1" smtClean="0"/>
              <a:t>coast</a:t>
            </a:r>
            <a:r>
              <a:rPr lang="nl-BE" b="1" i="0" dirty="0" smtClean="0"/>
              <a:t> : 2 </a:t>
            </a:r>
            <a:r>
              <a:rPr lang="nl-BE" b="1" i="0" dirty="0" err="1" smtClean="0"/>
              <a:t>operational</a:t>
            </a:r>
            <a:r>
              <a:rPr lang="nl-BE" b="1" i="0" dirty="0" smtClean="0"/>
              <a:t> meteo stations at  </a:t>
            </a:r>
            <a:r>
              <a:rPr lang="nl-BE" b="1" i="0" dirty="0" err="1" smtClean="0"/>
              <a:t>Seabruges</a:t>
            </a:r>
            <a:endParaRPr lang="nl-BE" b="1" i="0" dirty="0" smtClean="0"/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1 at </a:t>
            </a:r>
            <a:r>
              <a:rPr lang="nl-BE" b="1" i="0" dirty="0" err="1" smtClean="0"/>
              <a:t>Ostend</a:t>
            </a:r>
            <a:r>
              <a:rPr lang="nl-BE" b="1" i="0" dirty="0" smtClean="0"/>
              <a:t> </a:t>
            </a:r>
            <a:r>
              <a:rPr lang="nl-BE" b="1" i="0" dirty="0" err="1" smtClean="0"/>
              <a:t>under</a:t>
            </a:r>
            <a:r>
              <a:rPr lang="nl-BE" b="1" i="0" dirty="0" smtClean="0"/>
              <a:t> </a:t>
            </a:r>
            <a:r>
              <a:rPr lang="nl-BE" b="1" i="0" dirty="0" err="1" smtClean="0"/>
              <a:t>construction</a:t>
            </a:r>
            <a:endParaRPr lang="nl-BE" b="1" i="0" dirty="0" smtClean="0"/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 </a:t>
            </a:r>
          </a:p>
          <a:p>
            <a:pPr algn="l">
              <a:defRPr/>
            </a:pPr>
            <a:r>
              <a:rPr lang="nl-BE" b="1" i="0" dirty="0"/>
              <a:t>	</a:t>
            </a:r>
            <a:r>
              <a:rPr lang="nl-BE" b="1" i="0" dirty="0" smtClean="0"/>
              <a:t>						</a:t>
            </a:r>
          </a:p>
          <a:p>
            <a:pPr algn="l">
              <a:defRPr/>
            </a:pPr>
            <a:r>
              <a:rPr lang="nl-BE" b="1" i="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/>
          </a:p>
          <a:p>
            <a:pPr marL="285750" indent="-285750" algn="l">
              <a:buFont typeface="Wingdings" panose="05000000000000000000" pitchFamily="2" charset="2"/>
              <a:buChar char="Ø"/>
              <a:defRPr/>
            </a:pPr>
            <a:endParaRPr lang="nl-BE" b="1" i="0" dirty="0" smtClean="0"/>
          </a:p>
          <a:p>
            <a:pPr marL="285750" indent="-285750" algn="l">
              <a:defRPr/>
            </a:pPr>
            <a:endParaRPr lang="nl-BE" b="1" i="0" dirty="0"/>
          </a:p>
          <a:p>
            <a:pPr algn="l">
              <a:defRPr/>
            </a:pPr>
            <a:endParaRPr lang="nl-BE" b="1" i="0" dirty="0"/>
          </a:p>
          <a:p>
            <a:pPr marL="285750" indent="-285750" algn="l">
              <a:defRPr/>
            </a:pPr>
            <a:endParaRPr lang="nl-BE" b="1" i="0" dirty="0"/>
          </a:p>
        </p:txBody>
      </p:sp>
      <p:pic>
        <p:nvPicPr>
          <p:cNvPr id="7" name="Tijdelijke aanduiding voor 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88122"/>
            <a:ext cx="1514169" cy="589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7" descr="DSCN1339_resiz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14" y="2348880"/>
            <a:ext cx="4227626" cy="227927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zdi_windmeters1_pp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740" y="3556036"/>
            <a:ext cx="3903516" cy="278299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11457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jabloon2015">
  <a:themeElements>
    <a:clrScheme name="MDK">
      <a:dk1>
        <a:sysClr val="windowText" lastClr="000000"/>
      </a:dk1>
      <a:lt1>
        <a:sysClr val="window" lastClr="FFFFFF"/>
      </a:lt1>
      <a:dk2>
        <a:srgbClr val="176D8A"/>
      </a:dk2>
      <a:lt2>
        <a:srgbClr val="EEECE1"/>
      </a:lt2>
      <a:accent1>
        <a:srgbClr val="176D8A"/>
      </a:accent1>
      <a:accent2>
        <a:srgbClr val="37876D"/>
      </a:accent2>
      <a:accent3>
        <a:srgbClr val="91591D"/>
      </a:accent3>
      <a:accent4>
        <a:srgbClr val="867B3D"/>
      </a:accent4>
      <a:accent5>
        <a:srgbClr val="3C3D3C"/>
      </a:accent5>
      <a:accent6>
        <a:srgbClr val="FFFF00"/>
      </a:accent6>
      <a:hlink>
        <a:srgbClr val="0000FF"/>
      </a:hlink>
      <a:folHlink>
        <a:srgbClr val="800080"/>
      </a:folHlink>
    </a:clrScheme>
    <a:fontScheme name="Vlaamse overheid presentatie">
      <a:majorFont>
        <a:latin typeface="FlandersArtSans-Medium"/>
        <a:ea typeface=""/>
        <a:cs typeface=""/>
      </a:majorFont>
      <a:minorFont>
        <a:latin typeface="FlandersArtSerif-Regular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_VO.potx" id="{7AB0AA7F-90C7-4DB1-9791-B98BE5007A2C}" vid="{D2F0DD5C-7E50-4920-B7D3-BD639FE43863}"/>
    </a:ext>
  </a:extLst>
</a:theme>
</file>

<file path=ppt/theme/theme2.xml><?xml version="1.0" encoding="utf-8"?>
<a:theme xmlns:a="http://schemas.openxmlformats.org/drawingml/2006/main" name="Aangepast ontwerp">
  <a:themeElements>
    <a:clrScheme name="Vlaamse overheid presentatie">
      <a:dk1>
        <a:srgbClr val="373636"/>
      </a:dk1>
      <a:lt1>
        <a:sysClr val="window" lastClr="FFFFFF"/>
      </a:lt1>
      <a:dk2>
        <a:srgbClr val="6B6B6B"/>
      </a:dk2>
      <a:lt2>
        <a:srgbClr val="F6F5F3"/>
      </a:lt2>
      <a:accent1>
        <a:srgbClr val="FFF200"/>
      </a:accent1>
      <a:accent2>
        <a:srgbClr val="373636"/>
      </a:accent2>
      <a:accent3>
        <a:srgbClr val="E5DA04"/>
      </a:accent3>
      <a:accent4>
        <a:srgbClr val="6B6B6B"/>
      </a:accent4>
      <a:accent5>
        <a:srgbClr val="D5D5D5"/>
      </a:accent5>
      <a:accent6>
        <a:srgbClr val="989898"/>
      </a:accent6>
      <a:hlink>
        <a:srgbClr val="3C96BE"/>
      </a:hlink>
      <a:folHlink>
        <a:srgbClr val="AA78AA"/>
      </a:folHlink>
    </a:clrScheme>
    <a:fontScheme name="Vlaamse overheid presentatie">
      <a:majorFont>
        <a:latin typeface="FlandersArtSans-Medium"/>
        <a:ea typeface=""/>
        <a:cs typeface=""/>
      </a:majorFont>
      <a:minorFont>
        <a:latin typeface="FlandersArtSerif-Regular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_VO.potx" id="{7AB0AA7F-90C7-4DB1-9791-B98BE5007A2C}" vid="{C875C828-9506-4BA7-9BF7-6C09D07CC534}"/>
    </a:ext>
  </a:extLst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sjabloon2015</Template>
  <TotalTime>9125</TotalTime>
  <Words>568</Words>
  <Application>Microsoft Office PowerPoint</Application>
  <PresentationFormat>Diavoorstelling (4:3)</PresentationFormat>
  <Paragraphs>269</Paragraphs>
  <Slides>28</Slides>
  <Notes>25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28</vt:i4>
      </vt:variant>
    </vt:vector>
  </HeadingPairs>
  <TitlesOfParts>
    <vt:vector size="37" baseType="lpstr">
      <vt:lpstr>Arial</vt:lpstr>
      <vt:lpstr>Calibri</vt:lpstr>
      <vt:lpstr>Century Gothic</vt:lpstr>
      <vt:lpstr>FlandersArtSans-Bold</vt:lpstr>
      <vt:lpstr>FlandersArtSans-Regular</vt:lpstr>
      <vt:lpstr>FlandersArtSerif-Regular</vt:lpstr>
      <vt:lpstr>Wingdings</vt:lpstr>
      <vt:lpstr>sjabloon2015</vt:lpstr>
      <vt:lpstr>Aangepast ontwerp</vt:lpstr>
      <vt:lpstr>  Hydrometeologic Measurements, Products and Forcasts 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Questions ?  ir. Hans Poppe</vt:lpstr>
    </vt:vector>
  </TitlesOfParts>
  <Company>MVG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titel</dc:title>
  <dc:creator>devrieci</dc:creator>
  <cp:lastModifiedBy>Poppe, Hans</cp:lastModifiedBy>
  <cp:revision>283</cp:revision>
  <cp:lastPrinted>2015-10-15T11:17:52Z</cp:lastPrinted>
  <dcterms:created xsi:type="dcterms:W3CDTF">2010-09-01T18:19:49Z</dcterms:created>
  <dcterms:modified xsi:type="dcterms:W3CDTF">2018-11-20T07:27:01Z</dcterms:modified>
</cp:coreProperties>
</file>