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  <p:sldMasterId id="2147485462" r:id="rId2"/>
  </p:sldMasterIdLst>
  <p:notesMasterIdLst>
    <p:notesMasterId r:id="rId30"/>
  </p:notesMasterIdLst>
  <p:handoutMasterIdLst>
    <p:handoutMasterId r:id="rId31"/>
  </p:handoutMasterIdLst>
  <p:sldIdLst>
    <p:sldId id="640" r:id="rId3"/>
    <p:sldId id="642" r:id="rId4"/>
    <p:sldId id="664" r:id="rId5"/>
    <p:sldId id="665" r:id="rId6"/>
    <p:sldId id="661" r:id="rId7"/>
    <p:sldId id="662" r:id="rId8"/>
    <p:sldId id="663" r:id="rId9"/>
    <p:sldId id="660" r:id="rId10"/>
    <p:sldId id="643" r:id="rId11"/>
    <p:sldId id="673" r:id="rId12"/>
    <p:sldId id="666" r:id="rId13"/>
    <p:sldId id="667" r:id="rId14"/>
    <p:sldId id="668" r:id="rId15"/>
    <p:sldId id="645" r:id="rId16"/>
    <p:sldId id="669" r:id="rId17"/>
    <p:sldId id="670" r:id="rId18"/>
    <p:sldId id="671" r:id="rId19"/>
    <p:sldId id="646" r:id="rId20"/>
    <p:sldId id="658" r:id="rId21"/>
    <p:sldId id="659" r:id="rId22"/>
    <p:sldId id="654" r:id="rId23"/>
    <p:sldId id="656" r:id="rId24"/>
    <p:sldId id="655" r:id="rId25"/>
    <p:sldId id="657" r:id="rId26"/>
    <p:sldId id="647" r:id="rId27"/>
    <p:sldId id="650" r:id="rId28"/>
    <p:sldId id="638" r:id="rId29"/>
  </p:sldIdLst>
  <p:sldSz cx="9906000" cy="6858000" type="A4"/>
  <p:notesSz cx="6794500" cy="9931400"/>
  <p:defaultTextStyle>
    <a:defPPr>
      <a:defRPr lang="de-DE"/>
    </a:defPPr>
    <a:lvl1pPr algn="ctr" rtl="0" eaLnBrk="0" fontAlgn="base" hangingPunct="0">
      <a:spcBef>
        <a:spcPct val="0"/>
      </a:spcBef>
      <a:spcAft>
        <a:spcPct val="0"/>
      </a:spcAft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5pPr>
    <a:lvl6pPr marL="2286000" algn="l" defTabSz="914400" rtl="0" eaLnBrk="1" latinLnBrk="0" hangingPunct="1"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6pPr>
    <a:lvl7pPr marL="2743200" algn="l" defTabSz="914400" rtl="0" eaLnBrk="1" latinLnBrk="0" hangingPunct="1"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7pPr>
    <a:lvl8pPr marL="3200400" algn="l" defTabSz="914400" rtl="0" eaLnBrk="1" latinLnBrk="0" hangingPunct="1"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8pPr>
    <a:lvl9pPr marL="3657600" algn="l" defTabSz="914400" rtl="0" eaLnBrk="1" latinLnBrk="0" hangingPunct="1"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38D"/>
    <a:srgbClr val="B2B2B2"/>
    <a:srgbClr val="DDDDDD"/>
    <a:srgbClr val="000066"/>
    <a:srgbClr val="00216A"/>
    <a:srgbClr val="032B67"/>
    <a:srgbClr val="005C9A"/>
    <a:srgbClr val="FFCC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62" autoAdjust="0"/>
    <p:restoredTop sz="84409" autoAdjust="0"/>
  </p:normalViewPr>
  <p:slideViewPr>
    <p:cSldViewPr showGuides="1">
      <p:cViewPr varScale="1">
        <p:scale>
          <a:sx n="63" d="100"/>
          <a:sy n="63" d="100"/>
        </p:scale>
        <p:origin x="-1548" y="-102"/>
      </p:cViewPr>
      <p:guideLst>
        <p:guide orient="horz" pos="935"/>
        <p:guide pos="398"/>
      </p:guideLst>
    </p:cSldViewPr>
  </p:slideViewPr>
  <p:outlineViewPr>
    <p:cViewPr>
      <p:scale>
        <a:sx n="33" d="100"/>
        <a:sy n="33" d="100"/>
      </p:scale>
      <p:origin x="0" y="125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>
        <p:scale>
          <a:sx n="100" d="100"/>
          <a:sy n="100" d="100"/>
        </p:scale>
        <p:origin x="-1602" y="1158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21B5FA-1EA9-4B94-AC2C-BE448CB58C6C}" type="doc">
      <dgm:prSet loTypeId="urn:microsoft.com/office/officeart/2005/8/layout/matrix3" loCatId="matrix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C7A11C-0F43-4EE2-8C57-8351997A5099}">
      <dgm:prSet phldrT="[Text]"/>
      <dgm:spPr/>
      <dgm:t>
        <a:bodyPr/>
        <a:lstStyle/>
        <a:p>
          <a:endParaRPr lang="de-DE" b="1" dirty="0" smtClean="0">
            <a:solidFill>
              <a:srgbClr val="00538D"/>
            </a:solidFill>
          </a:endParaRPr>
        </a:p>
        <a:p>
          <a:r>
            <a:rPr lang="de-DE" b="1" dirty="0" err="1" smtClean="0">
              <a:solidFill>
                <a:srgbClr val="00538D"/>
              </a:solidFill>
            </a:rPr>
            <a:t>Seastate</a:t>
          </a:r>
          <a:r>
            <a:rPr lang="de-DE" b="1" dirty="0" smtClean="0">
              <a:solidFill>
                <a:srgbClr val="00538D"/>
              </a:solidFill>
            </a:rPr>
            <a:t> Data Center</a:t>
          </a:r>
        </a:p>
        <a:p>
          <a:endParaRPr lang="en-US" b="1" dirty="0">
            <a:solidFill>
              <a:srgbClr val="00538D"/>
            </a:solidFill>
          </a:endParaRPr>
        </a:p>
      </dgm:t>
    </dgm:pt>
    <dgm:pt modelId="{5B08D516-9F39-4F40-B33A-16D590B088FA}" type="parTrans" cxnId="{383D3137-6CDA-4C05-BCBD-F11C7375D40A}">
      <dgm:prSet/>
      <dgm:spPr/>
      <dgm:t>
        <a:bodyPr/>
        <a:lstStyle/>
        <a:p>
          <a:endParaRPr lang="en-US" b="1">
            <a:solidFill>
              <a:srgbClr val="00538D"/>
            </a:solidFill>
          </a:endParaRPr>
        </a:p>
      </dgm:t>
    </dgm:pt>
    <dgm:pt modelId="{E9C9C86D-D162-4A83-A108-11EC79DC724B}" type="sibTrans" cxnId="{383D3137-6CDA-4C05-BCBD-F11C7375D40A}">
      <dgm:prSet/>
      <dgm:spPr/>
      <dgm:t>
        <a:bodyPr/>
        <a:lstStyle/>
        <a:p>
          <a:endParaRPr lang="en-US" b="1">
            <a:solidFill>
              <a:srgbClr val="00538D"/>
            </a:solidFill>
          </a:endParaRPr>
        </a:p>
      </dgm:t>
    </dgm:pt>
    <dgm:pt modelId="{86A6219F-494C-4A3C-BF3C-B8FA3DE2AA9D}">
      <dgm:prSet phldrT="[Text]"/>
      <dgm:spPr/>
      <dgm:t>
        <a:bodyPr/>
        <a:lstStyle/>
        <a:p>
          <a:r>
            <a:rPr lang="en-US" b="1" dirty="0" smtClean="0">
              <a:solidFill>
                <a:srgbClr val="00538D"/>
              </a:solidFill>
            </a:rPr>
            <a:t>Co-operation with local agencies</a:t>
          </a:r>
          <a:endParaRPr lang="en-US" b="1" dirty="0">
            <a:solidFill>
              <a:srgbClr val="00538D"/>
            </a:solidFill>
          </a:endParaRPr>
        </a:p>
      </dgm:t>
    </dgm:pt>
    <dgm:pt modelId="{665ED08D-354C-4F2B-80F7-605582FBB7CD}" type="parTrans" cxnId="{EA308AC8-D373-4F40-84DD-FCEE61D16E50}">
      <dgm:prSet/>
      <dgm:spPr/>
      <dgm:t>
        <a:bodyPr/>
        <a:lstStyle/>
        <a:p>
          <a:endParaRPr lang="en-US" b="1">
            <a:solidFill>
              <a:srgbClr val="00538D"/>
            </a:solidFill>
          </a:endParaRPr>
        </a:p>
      </dgm:t>
    </dgm:pt>
    <dgm:pt modelId="{241AC66D-4370-4CC3-9D3C-E02293DC17DA}" type="sibTrans" cxnId="{EA308AC8-D373-4F40-84DD-FCEE61D16E50}">
      <dgm:prSet/>
      <dgm:spPr/>
      <dgm:t>
        <a:bodyPr/>
        <a:lstStyle/>
        <a:p>
          <a:endParaRPr lang="en-US" b="1">
            <a:solidFill>
              <a:srgbClr val="00538D"/>
            </a:solidFill>
          </a:endParaRPr>
        </a:p>
      </dgm:t>
    </dgm:pt>
    <dgm:pt modelId="{B20ADC41-9314-4080-9225-70AB52653769}">
      <dgm:prSet phldrT="[Text]"/>
      <dgm:spPr/>
      <dgm:t>
        <a:bodyPr/>
        <a:lstStyle/>
        <a:p>
          <a:r>
            <a:rPr lang="en-US" b="1" dirty="0" smtClean="0">
              <a:solidFill>
                <a:srgbClr val="00538D"/>
              </a:solidFill>
            </a:rPr>
            <a:t>Co-operation with Windfarms</a:t>
          </a:r>
          <a:endParaRPr lang="en-US" b="1" dirty="0">
            <a:solidFill>
              <a:srgbClr val="00538D"/>
            </a:solidFill>
          </a:endParaRPr>
        </a:p>
      </dgm:t>
    </dgm:pt>
    <dgm:pt modelId="{9FF03B5B-945B-47A9-96AF-4D0F0DF8F4B6}" type="parTrans" cxnId="{295A0A15-08E8-47DB-A936-193EC509692C}">
      <dgm:prSet/>
      <dgm:spPr/>
      <dgm:t>
        <a:bodyPr/>
        <a:lstStyle/>
        <a:p>
          <a:endParaRPr lang="en-US" b="1">
            <a:solidFill>
              <a:srgbClr val="00538D"/>
            </a:solidFill>
          </a:endParaRPr>
        </a:p>
      </dgm:t>
    </dgm:pt>
    <dgm:pt modelId="{82FD973A-F252-43D2-8505-3840E3EB9FDF}" type="sibTrans" cxnId="{295A0A15-08E8-47DB-A936-193EC509692C}">
      <dgm:prSet/>
      <dgm:spPr/>
      <dgm:t>
        <a:bodyPr/>
        <a:lstStyle/>
        <a:p>
          <a:endParaRPr lang="en-US" b="1">
            <a:solidFill>
              <a:srgbClr val="00538D"/>
            </a:solidFill>
          </a:endParaRPr>
        </a:p>
      </dgm:t>
    </dgm:pt>
    <dgm:pt modelId="{C7DA7931-ADBA-47C2-9672-EB9741F75964}">
      <dgm:prSet phldrT="[Text]"/>
      <dgm:spPr/>
      <dgm:t>
        <a:bodyPr/>
        <a:lstStyle/>
        <a:p>
          <a:endParaRPr lang="en-US" b="1" dirty="0">
            <a:solidFill>
              <a:srgbClr val="00538D"/>
            </a:solidFill>
          </a:endParaRPr>
        </a:p>
      </dgm:t>
    </dgm:pt>
    <dgm:pt modelId="{84F5907D-F26A-43E2-B61F-6C62A9B2F581}" type="parTrans" cxnId="{462EB185-A070-40B8-B532-D68A84977B5C}">
      <dgm:prSet/>
      <dgm:spPr/>
      <dgm:t>
        <a:bodyPr/>
        <a:lstStyle/>
        <a:p>
          <a:endParaRPr lang="en-US">
            <a:solidFill>
              <a:srgbClr val="00538D"/>
            </a:solidFill>
          </a:endParaRPr>
        </a:p>
      </dgm:t>
    </dgm:pt>
    <dgm:pt modelId="{5BC2D168-E115-46AD-AB60-64E45F5C524C}" type="sibTrans" cxnId="{462EB185-A070-40B8-B532-D68A84977B5C}">
      <dgm:prSet/>
      <dgm:spPr/>
      <dgm:t>
        <a:bodyPr/>
        <a:lstStyle/>
        <a:p>
          <a:endParaRPr lang="en-US">
            <a:solidFill>
              <a:srgbClr val="00538D"/>
            </a:solidFill>
          </a:endParaRPr>
        </a:p>
      </dgm:t>
    </dgm:pt>
    <dgm:pt modelId="{1A7BEEB3-6060-4244-BB9C-547946EDAAE4}">
      <dgm:prSet phldrT="[Text]"/>
      <dgm:spPr/>
      <dgm:t>
        <a:bodyPr/>
        <a:lstStyle/>
        <a:p>
          <a:r>
            <a:rPr lang="en-US" b="1" dirty="0" smtClean="0">
              <a:solidFill>
                <a:srgbClr val="00538D"/>
              </a:solidFill>
            </a:rPr>
            <a:t>Data Quality Control</a:t>
          </a:r>
          <a:endParaRPr lang="en-US" b="1" dirty="0">
            <a:solidFill>
              <a:srgbClr val="00538D"/>
            </a:solidFill>
          </a:endParaRPr>
        </a:p>
      </dgm:t>
    </dgm:pt>
    <dgm:pt modelId="{107E28A7-FF24-4756-AC2A-CE1B43D79010}" type="parTrans" cxnId="{9E1FDC4C-8AC4-42F6-9B31-DEB0B812B77D}">
      <dgm:prSet/>
      <dgm:spPr/>
      <dgm:t>
        <a:bodyPr/>
        <a:lstStyle/>
        <a:p>
          <a:endParaRPr lang="de-DE"/>
        </a:p>
      </dgm:t>
    </dgm:pt>
    <dgm:pt modelId="{5B89B9F1-63F3-48C7-B995-2FB30052E2B1}" type="sibTrans" cxnId="{9E1FDC4C-8AC4-42F6-9B31-DEB0B812B77D}">
      <dgm:prSet/>
      <dgm:spPr/>
      <dgm:t>
        <a:bodyPr/>
        <a:lstStyle/>
        <a:p>
          <a:endParaRPr lang="de-DE"/>
        </a:p>
      </dgm:t>
    </dgm:pt>
    <dgm:pt modelId="{979FAE82-EDE7-40A1-8CB8-5E8E1CB93CF4}" type="pres">
      <dgm:prSet presAssocID="{4A21B5FA-1EA9-4B94-AC2C-BE448CB58C6C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19C0625-4215-4772-86F4-1EECC8AD3B7E}" type="pres">
      <dgm:prSet presAssocID="{4A21B5FA-1EA9-4B94-AC2C-BE448CB58C6C}" presName="diamond" presStyleLbl="bgShp" presStyleIdx="0" presStyleCnt="1"/>
      <dgm:spPr/>
    </dgm:pt>
    <dgm:pt modelId="{CCF0BB13-3B7B-469A-BE7B-BB6A84054036}" type="pres">
      <dgm:prSet presAssocID="{4A21B5FA-1EA9-4B94-AC2C-BE448CB58C6C}" presName="quad1" presStyleLbl="node1" presStyleIdx="0" presStyleCnt="4" custScaleX="118509" custScaleY="99117" custLinFactNeighborX="-11886" custLinFactNeighborY="-543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8570EB-3D70-45E1-948F-F8F38E7914B5}" type="pres">
      <dgm:prSet presAssocID="{4A21B5FA-1EA9-4B94-AC2C-BE448CB58C6C}" presName="quad2" presStyleLbl="node1" presStyleIdx="1" presStyleCnt="4" custScaleX="118509" custLinFactNeighborX="11886" custLinFactNeighborY="-49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80193F-FC23-41CC-93E8-2DA313466B0D}" type="pres">
      <dgm:prSet presAssocID="{4A21B5FA-1EA9-4B94-AC2C-BE448CB58C6C}" presName="quad3" presStyleLbl="node1" presStyleIdx="2" presStyleCnt="4" custScaleX="118509" custLinFactNeighborX="-11886" custLinFactNeighborY="280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A4DF64-1575-466D-8A75-F0982E2449C8}" type="pres">
      <dgm:prSet presAssocID="{4A21B5FA-1EA9-4B94-AC2C-BE448CB58C6C}" presName="quad4" presStyleLbl="node1" presStyleIdx="3" presStyleCnt="4" custScaleX="118509" custLinFactNeighborX="11886" custLinFactNeighborY="280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E1FDC4C-8AC4-42F6-9B31-DEB0B812B77D}" srcId="{4A21B5FA-1EA9-4B94-AC2C-BE448CB58C6C}" destId="{1A7BEEB3-6060-4244-BB9C-547946EDAAE4}" srcOrd="3" destOrd="0" parTransId="{107E28A7-FF24-4756-AC2A-CE1B43D79010}" sibTransId="{5B89B9F1-63F3-48C7-B995-2FB30052E2B1}"/>
    <dgm:cxn modelId="{462EB185-A070-40B8-B532-D68A84977B5C}" srcId="{4A21B5FA-1EA9-4B94-AC2C-BE448CB58C6C}" destId="{C7DA7931-ADBA-47C2-9672-EB9741F75964}" srcOrd="4" destOrd="0" parTransId="{84F5907D-F26A-43E2-B61F-6C62A9B2F581}" sibTransId="{5BC2D168-E115-46AD-AB60-64E45F5C524C}"/>
    <dgm:cxn modelId="{EA308AC8-D373-4F40-84DD-FCEE61D16E50}" srcId="{4A21B5FA-1EA9-4B94-AC2C-BE448CB58C6C}" destId="{86A6219F-494C-4A3C-BF3C-B8FA3DE2AA9D}" srcOrd="1" destOrd="0" parTransId="{665ED08D-354C-4F2B-80F7-605582FBB7CD}" sibTransId="{241AC66D-4370-4CC3-9D3C-E02293DC17DA}"/>
    <dgm:cxn modelId="{DDF9DBBB-FCF9-4181-BF39-30D1A942B0D1}" type="presOf" srcId="{F9C7A11C-0F43-4EE2-8C57-8351997A5099}" destId="{CCF0BB13-3B7B-469A-BE7B-BB6A84054036}" srcOrd="0" destOrd="0" presId="urn:microsoft.com/office/officeart/2005/8/layout/matrix3"/>
    <dgm:cxn modelId="{383D3137-6CDA-4C05-BCBD-F11C7375D40A}" srcId="{4A21B5FA-1EA9-4B94-AC2C-BE448CB58C6C}" destId="{F9C7A11C-0F43-4EE2-8C57-8351997A5099}" srcOrd="0" destOrd="0" parTransId="{5B08D516-9F39-4F40-B33A-16D590B088FA}" sibTransId="{E9C9C86D-D162-4A83-A108-11EC79DC724B}"/>
    <dgm:cxn modelId="{63C16CF9-0FCF-428C-B859-988D71160E4F}" type="presOf" srcId="{B20ADC41-9314-4080-9225-70AB52653769}" destId="{0E80193F-FC23-41CC-93E8-2DA313466B0D}" srcOrd="0" destOrd="0" presId="urn:microsoft.com/office/officeart/2005/8/layout/matrix3"/>
    <dgm:cxn modelId="{74558C75-8B12-4D43-A6FC-E5AE1BDFEACB}" type="presOf" srcId="{4A21B5FA-1EA9-4B94-AC2C-BE448CB58C6C}" destId="{979FAE82-EDE7-40A1-8CB8-5E8E1CB93CF4}" srcOrd="0" destOrd="0" presId="urn:microsoft.com/office/officeart/2005/8/layout/matrix3"/>
    <dgm:cxn modelId="{295A0A15-08E8-47DB-A936-193EC509692C}" srcId="{4A21B5FA-1EA9-4B94-AC2C-BE448CB58C6C}" destId="{B20ADC41-9314-4080-9225-70AB52653769}" srcOrd="2" destOrd="0" parTransId="{9FF03B5B-945B-47A9-96AF-4D0F0DF8F4B6}" sibTransId="{82FD973A-F252-43D2-8505-3840E3EB9FDF}"/>
    <dgm:cxn modelId="{B0765115-0EA8-4A85-9253-BD1EEE2539E1}" type="presOf" srcId="{1A7BEEB3-6060-4244-BB9C-547946EDAAE4}" destId="{45A4DF64-1575-466D-8A75-F0982E2449C8}" srcOrd="0" destOrd="0" presId="urn:microsoft.com/office/officeart/2005/8/layout/matrix3"/>
    <dgm:cxn modelId="{F603EBE8-E8C0-4CF3-AA00-65D1BC00D0BD}" type="presOf" srcId="{86A6219F-494C-4A3C-BF3C-B8FA3DE2AA9D}" destId="{6A8570EB-3D70-45E1-948F-F8F38E7914B5}" srcOrd="0" destOrd="0" presId="urn:microsoft.com/office/officeart/2005/8/layout/matrix3"/>
    <dgm:cxn modelId="{D97CF573-241E-467C-AFC4-C74BB06814BA}" type="presParOf" srcId="{979FAE82-EDE7-40A1-8CB8-5E8E1CB93CF4}" destId="{C19C0625-4215-4772-86F4-1EECC8AD3B7E}" srcOrd="0" destOrd="0" presId="urn:microsoft.com/office/officeart/2005/8/layout/matrix3"/>
    <dgm:cxn modelId="{818F8575-1790-41CB-A6FE-335B69EBF086}" type="presParOf" srcId="{979FAE82-EDE7-40A1-8CB8-5E8E1CB93CF4}" destId="{CCF0BB13-3B7B-469A-BE7B-BB6A84054036}" srcOrd="1" destOrd="0" presId="urn:microsoft.com/office/officeart/2005/8/layout/matrix3"/>
    <dgm:cxn modelId="{BD7E3E11-7117-4383-B76C-D629525C6D9F}" type="presParOf" srcId="{979FAE82-EDE7-40A1-8CB8-5E8E1CB93CF4}" destId="{6A8570EB-3D70-45E1-948F-F8F38E7914B5}" srcOrd="2" destOrd="0" presId="urn:microsoft.com/office/officeart/2005/8/layout/matrix3"/>
    <dgm:cxn modelId="{12CE1C8D-B928-4590-9BCD-62350C70DF2B}" type="presParOf" srcId="{979FAE82-EDE7-40A1-8CB8-5E8E1CB93CF4}" destId="{0E80193F-FC23-41CC-93E8-2DA313466B0D}" srcOrd="3" destOrd="0" presId="urn:microsoft.com/office/officeart/2005/8/layout/matrix3"/>
    <dgm:cxn modelId="{F88E1C62-7B6E-4CB1-B033-E367E4EA97C8}" type="presParOf" srcId="{979FAE82-EDE7-40A1-8CB8-5E8E1CB93CF4}" destId="{45A4DF64-1575-466D-8A75-F0982E2449C8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9C0625-4215-4772-86F4-1EECC8AD3B7E}">
      <dsp:nvSpPr>
        <dsp:cNvPr id="0" name=""/>
        <dsp:cNvSpPr/>
      </dsp:nvSpPr>
      <dsp:spPr>
        <a:xfrm>
          <a:off x="2394000" y="0"/>
          <a:ext cx="4284000" cy="4284000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F0BB13-3B7B-469A-BE7B-BB6A84054036}">
      <dsp:nvSpPr>
        <dsp:cNvPr id="0" name=""/>
        <dsp:cNvSpPr/>
      </dsp:nvSpPr>
      <dsp:spPr>
        <a:xfrm>
          <a:off x="2447772" y="323567"/>
          <a:ext cx="1980000" cy="165600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900" b="1" kern="1200" dirty="0" smtClean="0">
            <a:solidFill>
              <a:srgbClr val="00538D"/>
            </a:solidFill>
          </a:endParaRP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900" b="1" kern="1200" dirty="0" err="1" smtClean="0">
              <a:solidFill>
                <a:srgbClr val="00538D"/>
              </a:solidFill>
            </a:rPr>
            <a:t>Seastate</a:t>
          </a:r>
          <a:r>
            <a:rPr lang="de-DE" sz="1900" b="1" kern="1200" dirty="0" smtClean="0">
              <a:solidFill>
                <a:srgbClr val="00538D"/>
              </a:solidFill>
            </a:rPr>
            <a:t> Data Center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b="1" kern="1200" dirty="0">
            <a:solidFill>
              <a:srgbClr val="00538D"/>
            </a:solidFill>
          </a:endParaRPr>
        </a:p>
      </dsp:txBody>
      <dsp:txXfrm>
        <a:off x="2528612" y="404407"/>
        <a:ext cx="1818320" cy="1494327"/>
      </dsp:txXfrm>
    </dsp:sp>
    <dsp:sp modelId="{6A8570EB-3D70-45E1-948F-F8F38E7914B5}">
      <dsp:nvSpPr>
        <dsp:cNvPr id="0" name=""/>
        <dsp:cNvSpPr/>
      </dsp:nvSpPr>
      <dsp:spPr>
        <a:xfrm>
          <a:off x="4644226" y="323558"/>
          <a:ext cx="1980000" cy="16707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solidFill>
                <a:srgbClr val="00538D"/>
              </a:solidFill>
            </a:rPr>
            <a:t>Co-operation with local agencies</a:t>
          </a:r>
          <a:endParaRPr lang="en-US" sz="1900" b="1" kern="1200" dirty="0">
            <a:solidFill>
              <a:srgbClr val="00538D"/>
            </a:solidFill>
          </a:endParaRPr>
        </a:p>
      </dsp:txBody>
      <dsp:txXfrm>
        <a:off x="4725786" y="405118"/>
        <a:ext cx="1816880" cy="1507640"/>
      </dsp:txXfrm>
    </dsp:sp>
    <dsp:sp modelId="{0E80193F-FC23-41CC-93E8-2DA313466B0D}">
      <dsp:nvSpPr>
        <dsp:cNvPr id="0" name=""/>
        <dsp:cNvSpPr/>
      </dsp:nvSpPr>
      <dsp:spPr>
        <a:xfrm>
          <a:off x="2447772" y="2253191"/>
          <a:ext cx="1980000" cy="16707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solidFill>
                <a:srgbClr val="00538D"/>
              </a:solidFill>
            </a:rPr>
            <a:t>Co-operation with Windfarms</a:t>
          </a:r>
          <a:endParaRPr lang="en-US" sz="1900" b="1" kern="1200" dirty="0">
            <a:solidFill>
              <a:srgbClr val="00538D"/>
            </a:solidFill>
          </a:endParaRPr>
        </a:p>
      </dsp:txBody>
      <dsp:txXfrm>
        <a:off x="2529332" y="2334751"/>
        <a:ext cx="1816880" cy="1507640"/>
      </dsp:txXfrm>
    </dsp:sp>
    <dsp:sp modelId="{45A4DF64-1575-466D-8A75-F0982E2449C8}">
      <dsp:nvSpPr>
        <dsp:cNvPr id="0" name=""/>
        <dsp:cNvSpPr/>
      </dsp:nvSpPr>
      <dsp:spPr>
        <a:xfrm>
          <a:off x="4644226" y="2253191"/>
          <a:ext cx="1980000" cy="16707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solidFill>
                <a:srgbClr val="00538D"/>
              </a:solidFill>
            </a:rPr>
            <a:t>Data Quality Control</a:t>
          </a:r>
          <a:endParaRPr lang="en-US" sz="1900" b="1" kern="1200" dirty="0">
            <a:solidFill>
              <a:srgbClr val="00538D"/>
            </a:solidFill>
          </a:endParaRPr>
        </a:p>
      </dsp:txBody>
      <dsp:txXfrm>
        <a:off x="4725786" y="2334751"/>
        <a:ext cx="1816880" cy="15076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4759" cy="49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82" tIns="47440" rIns="94882" bIns="47440" numCol="1" anchor="t" anchorCtr="0" compatLnSpc="1">
            <a:prstTxWarp prst="textNoShape">
              <a:avLst/>
            </a:prstTxWarp>
          </a:bodyPr>
          <a:lstStyle>
            <a:lvl1pPr algn="l" defTabSz="949132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743" y="1"/>
            <a:ext cx="2944759" cy="49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82" tIns="47440" rIns="94882" bIns="47440" numCol="1" anchor="t" anchorCtr="0" compatLnSpc="1">
            <a:prstTxWarp prst="textNoShape">
              <a:avLst/>
            </a:prstTxWarp>
          </a:bodyPr>
          <a:lstStyle>
            <a:lvl1pPr algn="r" defTabSz="949132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3563"/>
            <a:ext cx="2944759" cy="49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82" tIns="47440" rIns="94882" bIns="47440" numCol="1" anchor="b" anchorCtr="0" compatLnSpc="1">
            <a:prstTxWarp prst="textNoShape">
              <a:avLst/>
            </a:prstTxWarp>
          </a:bodyPr>
          <a:lstStyle>
            <a:lvl1pPr algn="l" defTabSz="949132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743" y="9433563"/>
            <a:ext cx="2944759" cy="49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82" tIns="47440" rIns="94882" bIns="47440" numCol="1" anchor="b" anchorCtr="0" compatLnSpc="1">
            <a:prstTxWarp prst="textNoShape">
              <a:avLst/>
            </a:prstTxWarp>
          </a:bodyPr>
          <a:lstStyle>
            <a:lvl1pPr algn="r" defTabSz="947749">
              <a:defRPr sz="1300">
                <a:solidFill>
                  <a:srgbClr val="00216A"/>
                </a:solidFill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8E8F4C09-DDB8-4016-A5A5-B0E76A7AF1DC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197300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4759" cy="49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82" tIns="47440" rIns="94882" bIns="47440" numCol="1" anchor="t" anchorCtr="0" compatLnSpc="1">
            <a:prstTxWarp prst="textNoShape">
              <a:avLst/>
            </a:prstTxWarp>
          </a:bodyPr>
          <a:lstStyle>
            <a:lvl1pPr algn="l" defTabSz="949132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87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743" y="1"/>
            <a:ext cx="2944759" cy="49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82" tIns="47440" rIns="94882" bIns="47440" numCol="1" anchor="t" anchorCtr="0" compatLnSpc="1">
            <a:prstTxWarp prst="textNoShape">
              <a:avLst/>
            </a:prstTxWarp>
          </a:bodyPr>
          <a:lstStyle>
            <a:lvl1pPr algn="r" defTabSz="949132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3796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6438" y="744538"/>
            <a:ext cx="5381625" cy="37258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6389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984" y="4718368"/>
            <a:ext cx="4984534" cy="4467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82" tIns="47440" rIns="94882" bIns="47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Klicken Sie, um die Formate des Vorlagentextes zu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16390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3563"/>
            <a:ext cx="2944759" cy="49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82" tIns="47440" rIns="94882" bIns="47440" numCol="1" anchor="b" anchorCtr="0" compatLnSpc="1">
            <a:prstTxWarp prst="textNoShape">
              <a:avLst/>
            </a:prstTxWarp>
          </a:bodyPr>
          <a:lstStyle>
            <a:lvl1pPr algn="l" defTabSz="949132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91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743" y="9433563"/>
            <a:ext cx="2944759" cy="49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82" tIns="47440" rIns="94882" bIns="47440" numCol="1" anchor="b" anchorCtr="0" compatLnSpc="1">
            <a:prstTxWarp prst="textNoShape">
              <a:avLst/>
            </a:prstTxWarp>
          </a:bodyPr>
          <a:lstStyle>
            <a:lvl1pPr algn="r" defTabSz="947749">
              <a:defRPr sz="1300">
                <a:solidFill>
                  <a:srgbClr val="00216A"/>
                </a:solidFill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4E03F556-94EE-48DA-B80D-AFB75D069655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94103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216A"/>
        </a:solidFill>
        <a:latin typeface="Helvetica" pitchFamily="34" charset="0"/>
        <a:ea typeface="MS PGothic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216A"/>
        </a:solidFill>
        <a:latin typeface="Helvetica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216A"/>
        </a:solidFill>
        <a:latin typeface="Helvetica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216A"/>
        </a:solidFill>
        <a:latin typeface="Helvetica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216A"/>
        </a:solidFill>
        <a:latin typeface="Helvetica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5" name="Rectangle 102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de-DE" smtClean="0">
              <a:latin typeface="Helvetica" pitchFamily="-16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izenplatzhalter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Helvetica" charset="0"/>
              <a:ea typeface="ＭＳ Ｐゴシック" charset="0"/>
              <a:cs typeface="+mn-cs"/>
            </a:endParaRPr>
          </a:p>
        </p:txBody>
      </p:sp>
      <p:sp>
        <p:nvSpPr>
          <p:cNvPr id="61444" name="Foliennummernplatzhalter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47749"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1pPr>
            <a:lvl2pPr marL="716552" indent="-275598" defTabSz="947749"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2pPr>
            <a:lvl3pPr marL="1102390" indent="-220478" defTabSz="947749"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3pPr>
            <a:lvl4pPr marL="1543346" indent="-220478" defTabSz="947749"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4pPr>
            <a:lvl5pPr marL="1984300" indent="-220478" defTabSz="947749"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5pPr>
            <a:lvl6pPr marL="2425258" indent="-220478" algn="ctr" defTabSz="947749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6pPr>
            <a:lvl7pPr marL="2866213" indent="-220478" algn="ctr" defTabSz="947749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7pPr>
            <a:lvl8pPr marL="3307169" indent="-220478" algn="ctr" defTabSz="947749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8pPr>
            <a:lvl9pPr marL="3748123" indent="-220478" algn="ctr" defTabSz="947749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86672848-09C7-4F1F-AC57-412441792F04}" type="slidenum">
              <a:rPr lang="en-GB" sz="1300">
                <a:solidFill>
                  <a:srgbClr val="00216A"/>
                </a:solidFill>
                <a:latin typeface="Helvetica" pitchFamily="2" charset="0"/>
              </a:rPr>
              <a:pPr>
                <a:defRPr/>
              </a:pPr>
              <a:t>27</a:t>
            </a:fld>
            <a:endParaRPr lang="en-GB" sz="1300">
              <a:solidFill>
                <a:srgbClr val="00216A"/>
              </a:solidFill>
              <a:latin typeface="Helvetica" pitchFamily="2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6900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1"/>
              <a:t>RAVE Offshoreservice (BSH work packages):</a:t>
            </a:r>
          </a:p>
          <a:p>
            <a:pPr marL="456514" indent="-456514">
              <a:buFont typeface="+mj-lt"/>
              <a:buAutoNum type="arabicPeriod"/>
            </a:pPr>
            <a:r>
              <a:rPr lang="en-US" sz="2000"/>
              <a:t>Measurement service in </a:t>
            </a:r>
            <a:r>
              <a:rPr lang="en-US" sz="2000" i="1"/>
              <a:t>alpha ventus </a:t>
            </a:r>
          </a:p>
          <a:p>
            <a:pPr marL="970093" lvl="1" indent="-513578">
              <a:buFont typeface="+mj-lt"/>
              <a:buAutoNum type="romanLcPeriod"/>
            </a:pPr>
            <a:r>
              <a:rPr lang="en-US" smtClean="0"/>
              <a:t>oceanographic measurements</a:t>
            </a:r>
          </a:p>
          <a:p>
            <a:pPr marL="456514" indent="-456514">
              <a:buFont typeface="+mj-lt"/>
              <a:buAutoNum type="arabicPeriod"/>
            </a:pPr>
            <a:r>
              <a:rPr lang="en-US" sz="2000"/>
              <a:t>Design and implementation of new RAVE database</a:t>
            </a:r>
          </a:p>
          <a:p>
            <a:pPr marL="456514" indent="-456514">
              <a:buFont typeface="+mj-lt"/>
              <a:buAutoNum type="arabicPeriod"/>
            </a:pPr>
            <a:r>
              <a:rPr lang="en-US" sz="2000"/>
              <a:t>Data quality control</a:t>
            </a:r>
          </a:p>
          <a:p>
            <a:pPr marL="456514" indent="-456514">
              <a:buFont typeface="+mj-lt"/>
              <a:buAutoNum type="arabicPeriod"/>
            </a:pPr>
            <a:r>
              <a:rPr lang="en-US" sz="2000"/>
              <a:t>Design and implementation of new sea state data centre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7348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water surface displacement = wasserspiegelauslenkung</a:t>
            </a:r>
          </a:p>
          <a:p>
            <a:r>
              <a:rPr lang="en-US" smtClean="0"/>
              <a:t>copernicus project</a:t>
            </a:r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74994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IOOS = QARTOD</a:t>
            </a:r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02891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81217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81217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Find thresholds for sz(t)</a:t>
            </a:r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2859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Entwicklung von Thresholds!</a:t>
            </a:r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1469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40532" y="2420888"/>
            <a:ext cx="8420100" cy="792088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0052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0619" y="5805264"/>
            <a:ext cx="6934200" cy="456456"/>
          </a:xfrm>
        </p:spPr>
        <p:txBody>
          <a:bodyPr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 November 2018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 smtClean="0"/>
              <a:t>Seite </a:t>
            </a:r>
            <a:fld id="{1B8B127F-5246-4E34-A79E-2E74CF3455E6}" type="slidenum">
              <a:rPr lang="de-DE" smtClean="0"/>
              <a:pPr/>
              <a:t>‹Nr.›</a:t>
            </a:fld>
            <a:endParaRPr lang="de-DE" dirty="0"/>
          </a:p>
        </p:txBody>
      </p:sp>
      <p:graphicFrame>
        <p:nvGraphicFramePr>
          <p:cNvPr id="7" name="Objekt 6"/>
          <p:cNvGraphicFramePr>
            <a:graphicFrameLocks noChangeAspect="1"/>
          </p:cNvGraphicFramePr>
          <p:nvPr userDrawn="1"/>
        </p:nvGraphicFramePr>
        <p:xfrm>
          <a:off x="0" y="4098925"/>
          <a:ext cx="99060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6" name="Acrobat Document" r:id="rId4" imgW="10789560" imgH="1167480" progId="AcroExch.Document.DC">
                  <p:embed/>
                </p:oleObj>
              </mc:Choice>
              <mc:Fallback>
                <p:oleObj name="Acrobat Document" r:id="rId4" imgW="10789560" imgH="1167480" progId="AcroExch.Document.DC">
                  <p:embed/>
                  <p:pic>
                    <p:nvPicPr>
                      <p:cNvPr id="0" name="Objek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098925"/>
                        <a:ext cx="9906000" cy="113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8933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H Vor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0" y="1196975"/>
            <a:ext cx="8408988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906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1" y="1981200"/>
            <a:ext cx="5563344" cy="1754326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/>
          </p:nvPr>
        </p:nvSpPr>
        <p:spPr>
          <a:xfrm>
            <a:off x="7833320" y="2060575"/>
            <a:ext cx="1728193" cy="1584449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0" name="Bildplatzhalter 8"/>
          <p:cNvSpPr>
            <a:spLocks noGrp="1"/>
          </p:cNvSpPr>
          <p:nvPr>
            <p:ph type="pic" sz="quarter" idx="12"/>
          </p:nvPr>
        </p:nvSpPr>
        <p:spPr>
          <a:xfrm>
            <a:off x="7833320" y="4077073"/>
            <a:ext cx="1728193" cy="1656184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3080792" y="6288995"/>
            <a:ext cx="3240360" cy="461665"/>
          </a:xfrm>
        </p:spPr>
        <p:txBody>
          <a:bodyPr anchor="ctr"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BSH, new developments</a:t>
            </a: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377113" y="6381328"/>
            <a:ext cx="2063750" cy="274638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77067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SH Vorl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0" y="1196975"/>
            <a:ext cx="8408988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906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0" y="1981200"/>
            <a:ext cx="7579567" cy="3175992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377113" y="6381328"/>
            <a:ext cx="2063750" cy="274638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3080792" y="6288995"/>
            <a:ext cx="3240360" cy="461665"/>
          </a:xfrm>
        </p:spPr>
        <p:txBody>
          <a:bodyPr anchor="ctr"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BSH, new developments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79515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999311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40532" y="2420888"/>
            <a:ext cx="8420100" cy="792088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0052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0619" y="5805264"/>
            <a:ext cx="6934200" cy="456456"/>
          </a:xfrm>
        </p:spPr>
        <p:txBody>
          <a:bodyPr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>
                <a:solidFill>
                  <a:srgbClr val="000000">
                    <a:tint val="75000"/>
                  </a:srgbClr>
                </a:solidFill>
              </a:rPr>
              <a:t>19. November 2018</a:t>
            </a:r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B127F-5246-4E34-A79E-2E74CF3455E6}" type="slidenum">
              <a:rPr lang="de-DE" smtClean="0"/>
              <a:pPr/>
              <a:t>‹Nr.›</a:t>
            </a:fld>
            <a:endParaRPr lang="de-DE"/>
          </a:p>
        </p:txBody>
      </p:sp>
      <p:graphicFrame>
        <p:nvGraphicFramePr>
          <p:cNvPr id="7" name="Objekt 6"/>
          <p:cNvGraphicFramePr>
            <a:graphicFrameLocks noChangeAspect="1"/>
          </p:cNvGraphicFramePr>
          <p:nvPr userDrawn="1"/>
        </p:nvGraphicFramePr>
        <p:xfrm>
          <a:off x="0" y="4098925"/>
          <a:ext cx="99060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0" name="Acrobat Document" r:id="rId4" imgW="10789560" imgH="1167480" progId="AcroExch.Document.DC">
                  <p:embed/>
                </p:oleObj>
              </mc:Choice>
              <mc:Fallback>
                <p:oleObj name="Acrobat Document" r:id="rId4" imgW="10789560" imgH="1167480" progId="AcroExch.Document.DC">
                  <p:embed/>
                  <p:pic>
                    <p:nvPicPr>
                      <p:cNvPr id="0" name="Objek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098925"/>
                        <a:ext cx="9906000" cy="113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3080792" y="6381328"/>
            <a:ext cx="3240360" cy="276999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BSH, new developments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37537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H Vor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0" y="1196975"/>
            <a:ext cx="8408988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906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1" y="1981200"/>
            <a:ext cx="5563344" cy="1754326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/>
          </p:nvPr>
        </p:nvSpPr>
        <p:spPr>
          <a:xfrm>
            <a:off x="7833320" y="2060575"/>
            <a:ext cx="1728193" cy="1584449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0" name="Bildplatzhalter 8"/>
          <p:cNvSpPr>
            <a:spLocks noGrp="1"/>
          </p:cNvSpPr>
          <p:nvPr>
            <p:ph type="pic" sz="quarter" idx="12"/>
          </p:nvPr>
        </p:nvSpPr>
        <p:spPr>
          <a:xfrm>
            <a:off x="7833320" y="4077073"/>
            <a:ext cx="1728193" cy="1656184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377113" y="6381328"/>
            <a:ext cx="2063750" cy="274638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  <p:sp>
        <p:nvSpPr>
          <p:cNvPr id="11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3080792" y="6381328"/>
            <a:ext cx="3240360" cy="276999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BSH, new developments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75167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SH Vorl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0" y="1196975"/>
            <a:ext cx="8408988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906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0" y="1981200"/>
            <a:ext cx="7579567" cy="3175992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377113" y="6381328"/>
            <a:ext cx="2063750" cy="274638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  <p:sp>
        <p:nvSpPr>
          <p:cNvPr id="9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3080792" y="6381328"/>
            <a:ext cx="3240360" cy="276999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BSH, new developments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11098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6" descr="X:\Nautische Hydrographie\Technische Kartographie\Karto Archiv\5. Öffentlichkeitsarbeiten\Merchendaise\Bilanz-PK\folie_1 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413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6638925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15200" y="6324600"/>
            <a:ext cx="20637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200" b="1"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B74371CA-D0D2-485A-AD83-C97727CCD8E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85800"/>
            <a:ext cx="6638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6324600"/>
            <a:ext cx="2146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200" b="1">
                <a:latin typeface="Helvetica LT" pitchFamily="50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BSH, new developments</a:t>
            </a:r>
            <a:endParaRPr lang="en-GB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19. November 2018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44" r:id="rId1"/>
    <p:sldLayoutId id="2147485443" r:id="rId2"/>
    <p:sldLayoutId id="2147485447" r:id="rId3"/>
    <p:sldLayoutId id="2147485466" r:id="rId4"/>
  </p:sldLayoutIdLst>
  <p:transition spd="slow"/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>
          <a:solidFill>
            <a:srgbClr val="00538D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538D"/>
        </a:buClr>
        <a:buSzPct val="75000"/>
        <a:buFont typeface="Wingdings" pitchFamily="2" charset="2"/>
        <a:buChar char="à"/>
        <a:defRPr sz="1600">
          <a:solidFill>
            <a:srgbClr val="00538D"/>
          </a:solidFill>
          <a:latin typeface="+mn-lt"/>
          <a:ea typeface="MS PGothic" pitchFamily="34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rgbClr val="00538D"/>
          </a:solidFill>
          <a:latin typeface="+mn-lt"/>
          <a:ea typeface="MS PGothic" pitchFamily="34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rgbClr val="00216A"/>
          </a:solidFill>
          <a:latin typeface="+mn-lt"/>
          <a:ea typeface="MS PGothic" pitchFamily="34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6" descr="X:\Nautische Hydrographie\Technische Kartographie\Karto Archiv\5. Öffentlichkeitsarbeiten\Merchendaise\Bilanz-PK\folie_1 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413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6638925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15200" y="6324600"/>
            <a:ext cx="20637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200" b="1"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B74371CA-D0D2-485A-AD83-C97727CCD8E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85800"/>
            <a:ext cx="6638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>
                <a:solidFill>
                  <a:srgbClr val="000000">
                    <a:tint val="75000"/>
                  </a:srgbClr>
                </a:solidFill>
              </a:rPr>
              <a:t>19. November 2018</a:t>
            </a: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641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63" r:id="rId1"/>
    <p:sldLayoutId id="2147485464" r:id="rId2"/>
    <p:sldLayoutId id="2147485465" r:id="rId3"/>
  </p:sldLayoutIdLst>
  <p:transition spd="slow"/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>
          <a:solidFill>
            <a:srgbClr val="00538D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538D"/>
        </a:buClr>
        <a:buSzPct val="75000"/>
        <a:buFont typeface="Wingdings" pitchFamily="2" charset="2"/>
        <a:buChar char="à"/>
        <a:defRPr sz="1600">
          <a:solidFill>
            <a:srgbClr val="00538D"/>
          </a:solidFill>
          <a:latin typeface="+mn-lt"/>
          <a:ea typeface="MS PGothic" pitchFamily="34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rgbClr val="00538D"/>
          </a:solidFill>
          <a:latin typeface="+mn-lt"/>
          <a:ea typeface="MS PGothic" pitchFamily="34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rgbClr val="00216A"/>
          </a:solidFill>
          <a:latin typeface="+mn-lt"/>
          <a:ea typeface="MS PGothic" pitchFamily="34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9.jpe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8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4900"/>
            <a:ext cx="9906000" cy="173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0" y="5562600"/>
            <a:ext cx="9906000" cy="400110"/>
          </a:xfrm>
          <a:prstGeom prst="rect">
            <a:avLst/>
          </a:prstGeom>
          <a:solidFill>
            <a:srgbClr val="00538D"/>
          </a:solidFill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indent="0" algn="ctr"/>
            <a:r>
              <a:rPr lang="en-GB" altLang="de-DE" sz="2000" b="1" dirty="0" smtClean="0">
                <a:solidFill>
                  <a:schemeClr val="bg1"/>
                </a:solidFill>
                <a:latin typeface="Arial" charset="0"/>
              </a:rPr>
              <a:t>NOOS annual meeting 2018, Brussels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1352550" y="2492896"/>
            <a:ext cx="7129463" cy="830997"/>
          </a:xfrm>
          <a:prstGeom prst="rect">
            <a:avLst/>
          </a:prstGeom>
          <a:solidFill>
            <a:schemeClr val="accent3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de-DE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New </a:t>
            </a:r>
            <a:r>
              <a:rPr lang="de-DE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developments</a:t>
            </a:r>
            <a:r>
              <a:rPr lang="de-DE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concerning</a:t>
            </a:r>
            <a:r>
              <a:rPr lang="de-DE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in-situ-</a:t>
            </a:r>
            <a:r>
              <a:rPr lang="de-DE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  <a:r>
              <a:rPr lang="de-DE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defRPr/>
            </a:pPr>
            <a:r>
              <a:rPr lang="de-DE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de-DE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ew</a:t>
            </a:r>
            <a:r>
              <a:rPr lang="de-DE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methods</a:t>
            </a:r>
            <a:r>
              <a:rPr lang="de-DE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de-DE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new</a:t>
            </a:r>
            <a:r>
              <a:rPr lang="de-DE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buoys</a:t>
            </a:r>
            <a:r>
              <a:rPr lang="de-DE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147629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Data quality control </a:t>
            </a:r>
            <a:r>
              <a:rPr lang="en-US" smtClean="0"/>
              <a:t>(near real-time</a:t>
            </a:r>
            <a:r>
              <a:rPr lang="en-US"/>
              <a:t>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0" y="1981200"/>
            <a:ext cx="7579567" cy="1877437"/>
          </a:xfrm>
        </p:spPr>
        <p:txBody>
          <a:bodyPr/>
          <a:lstStyle/>
          <a:p>
            <a:r>
              <a:rPr lang="en-US" sz="2000" dirty="0" smtClean="0"/>
              <a:t>Sea state parameters which are tested: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W</a:t>
            </a:r>
            <a:r>
              <a:rPr lang="en-US" sz="2000" dirty="0" smtClean="0"/>
              <a:t>ave data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S</a:t>
            </a:r>
            <a:r>
              <a:rPr lang="en-US" sz="2000" dirty="0" smtClean="0"/>
              <a:t>ea state spectra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A</a:t>
            </a:r>
            <a:r>
              <a:rPr lang="en-US" sz="2000" dirty="0" smtClean="0"/>
              <a:t>ggregated data</a:t>
            </a:r>
          </a:p>
          <a:p>
            <a:pPr lvl="1"/>
            <a:r>
              <a:rPr lang="en-US" sz="1800" dirty="0"/>
              <a:t>S</a:t>
            </a:r>
            <a:r>
              <a:rPr lang="en-US" sz="1800" dirty="0" smtClean="0"/>
              <a:t>ignificant wave height, peak period, ...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BSH, new developments</a:t>
            </a:r>
            <a:endParaRPr lang="en-GB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107" y="3933296"/>
            <a:ext cx="2878985" cy="216000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092" y="3924780"/>
            <a:ext cx="2880000" cy="2160761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092" y="3940811"/>
            <a:ext cx="2868968" cy="2152485"/>
          </a:xfrm>
          <a:prstGeom prst="rect">
            <a:avLst/>
          </a:prstGeom>
        </p:spPr>
      </p:pic>
      <p:sp>
        <p:nvSpPr>
          <p:cNvPr id="11" name="Rechteck 10"/>
          <p:cNvSpPr/>
          <p:nvPr/>
        </p:nvSpPr>
        <p:spPr>
          <a:xfrm>
            <a:off x="688107" y="1412776"/>
            <a:ext cx="89454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New methods to detect extreme waves in quality controlled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in-situ meas.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9322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References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44" y="1981200"/>
            <a:ext cx="7579567" cy="4080572"/>
          </a:xfrm>
        </p:spPr>
        <p:txBody>
          <a:bodyPr/>
          <a:lstStyle/>
          <a:p>
            <a:r>
              <a:rPr lang="en-US"/>
              <a:t>Copernicus Marine In Situ Team (2017). Copernicus In Situ TAC, Real Time Quality Control for WAVES, Copernicus in situ TAC.</a:t>
            </a:r>
          </a:p>
          <a:p>
            <a:endParaRPr lang="en-US" smtClean="0"/>
          </a:p>
          <a:p>
            <a:r>
              <a:rPr lang="en-US" smtClean="0"/>
              <a:t>IOOS </a:t>
            </a:r>
            <a:r>
              <a:rPr lang="en-US"/>
              <a:t>(2015). Manual for Real-Time Quality Control of In-Situ Surface Wave Data. </a:t>
            </a:r>
            <a:r>
              <a:rPr lang="en-US" u="sng"/>
              <a:t>A Guide to Quality Control and Quality Assurance of In-Situ Surface Wave Observations. QARTOD</a:t>
            </a:r>
            <a:r>
              <a:rPr lang="en-US" u="sng" smtClean="0"/>
              <a:t>.</a:t>
            </a:r>
          </a:p>
          <a:p>
            <a:endParaRPr lang="en-US" smtClean="0"/>
          </a:p>
          <a:p>
            <a:r>
              <a:rPr lang="en-US" smtClean="0"/>
              <a:t>SeaDataNet </a:t>
            </a:r>
            <a:r>
              <a:rPr lang="en-US"/>
              <a:t>(2010). Data Quality Control Procedures</a:t>
            </a:r>
            <a:r>
              <a:rPr lang="en-US" smtClean="0"/>
              <a:t>.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BSH, new developments</a:t>
            </a:r>
            <a:endParaRPr lang="en-GB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53854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681335"/>
            <a:ext cx="7291536" cy="461665"/>
          </a:xfrm>
        </p:spPr>
        <p:txBody>
          <a:bodyPr/>
          <a:lstStyle/>
          <a:p>
            <a:r>
              <a:rPr lang="en-US" dirty="0" smtClean="0"/>
              <a:t>Actual status of quality control of wave data</a:t>
            </a:r>
            <a:endParaRPr lang="en-US" dirty="0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4399765"/>
              </p:ext>
            </p:extLst>
          </p:nvPr>
        </p:nvGraphicFramePr>
        <p:xfrm>
          <a:off x="1407000" y="1929120"/>
          <a:ext cx="7092000" cy="378000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332000"/>
                <a:gridCol w="2880000"/>
                <a:gridCol w="2880000"/>
              </a:tblGrid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Name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 Type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1*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 Test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data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2*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Location Test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data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Completeness</a:t>
                      </a:r>
                      <a:r>
                        <a:rPr lang="en-US" baseline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Test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data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– 10 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(plausibility</a:t>
                      </a:r>
                      <a:r>
                        <a:rPr lang="en-US" i="1" baseline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tests)</a:t>
                      </a:r>
                      <a:endParaRPr lang="en-US" i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090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raw data</a:t>
                      </a: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(plausibility</a:t>
                      </a:r>
                      <a:r>
                        <a:rPr lang="en-US" i="1" baseline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tests)</a:t>
                      </a:r>
                      <a:endParaRPr lang="en-US" i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spectral</a:t>
                      </a:r>
                      <a:r>
                        <a:rPr lang="en-US" baseline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data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– 16 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090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(plausibility</a:t>
                      </a:r>
                      <a:r>
                        <a:rPr lang="en-US" i="1" baseline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tests)</a:t>
                      </a:r>
                      <a:endParaRPr lang="en-US" i="1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aggregated data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BSH, new developments</a:t>
            </a:r>
            <a:endParaRPr lang="en-GB" dirty="0"/>
          </a:p>
        </p:txBody>
      </p:sp>
      <p:sp>
        <p:nvSpPr>
          <p:cNvPr id="7" name="Rechteck 6"/>
          <p:cNvSpPr/>
          <p:nvPr/>
        </p:nvSpPr>
        <p:spPr>
          <a:xfrm>
            <a:off x="1372658" y="5785519"/>
            <a:ext cx="33643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mtClean="0"/>
              <a:t>*Copernicus </a:t>
            </a:r>
            <a:r>
              <a:rPr lang="en-US"/>
              <a:t>Marine In Situ </a:t>
            </a:r>
            <a:r>
              <a:rPr lang="en-US" smtClean="0"/>
              <a:t>Team (2017</a:t>
            </a:r>
            <a:r>
              <a:rPr lang="en-US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839941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Actual status of quality control of wave data</a:t>
            </a:r>
            <a:endParaRPr lang="en-US" dirty="0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951657"/>
              </p:ext>
            </p:extLst>
          </p:nvPr>
        </p:nvGraphicFramePr>
        <p:xfrm>
          <a:off x="344488" y="1340768"/>
          <a:ext cx="7506439" cy="432000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169736"/>
                <a:gridCol w="2880320"/>
                <a:gridCol w="3456383"/>
              </a:tblGrid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</a:t>
                      </a:r>
                      <a:endParaRPr lang="en-US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Name</a:t>
                      </a:r>
                      <a:endParaRPr lang="en-US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Definition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Status Test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sensor status ok?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Spike Test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moving window, val &gt; 4.5</a:t>
                      </a:r>
                      <a:r>
                        <a:rPr lang="en-US" i="0" baseline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std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6*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090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Range Test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090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sensor and physical range ok?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090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Gradient Test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090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</a:t>
                      </a:r>
                      <a:r>
                        <a:rPr lang="en-US" i="0" baseline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&gt; 6 m/s</a:t>
                      </a:r>
                      <a:endParaRPr lang="en-US" i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090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Flat Line Test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090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 3 consecutive</a:t>
                      </a:r>
                      <a:r>
                        <a:rPr lang="en-US" i="0" baseline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points</a:t>
                      </a:r>
                      <a:endParaRPr lang="en-US" i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9*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090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Offset Test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large mean shift?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10**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090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Wandering Mean Test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i="1" baseline="-250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</a:t>
                      </a:r>
                      <a:r>
                        <a:rPr lang="en-US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&gt; 25 s?</a:t>
                      </a:r>
                      <a:endParaRPr lang="en-US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BSH, new developments</a:t>
            </a:r>
            <a:endParaRPr lang="en-GB" dirty="0"/>
          </a:p>
        </p:txBody>
      </p:sp>
      <p:sp>
        <p:nvSpPr>
          <p:cNvPr id="7" name="Textfeld 6"/>
          <p:cNvSpPr txBox="1"/>
          <p:nvPr/>
        </p:nvSpPr>
        <p:spPr>
          <a:xfrm>
            <a:off x="776536" y="2060848"/>
            <a:ext cx="492443" cy="378000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vert="vert270" wrap="square" rtlCol="0">
            <a:spAutoFit/>
          </a:bodyPr>
          <a:lstStyle/>
          <a:p>
            <a:r>
              <a:rPr lang="en-US" sz="2000" smtClean="0">
                <a:latin typeface="Arial" panose="020B0604020202020204" pitchFamily="34" charset="0"/>
                <a:cs typeface="Arial" panose="020B0604020202020204" pitchFamily="34" charset="0"/>
              </a:rPr>
              <a:t>raw data</a:t>
            </a:r>
            <a:endParaRPr lang="en-US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1418821" y="5840848"/>
            <a:ext cx="31021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mtClean="0"/>
              <a:t>*IOOS, (2015); **SeaDataNet (2010)</a:t>
            </a:r>
            <a:endParaRPr lang="en-US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128" y="3727081"/>
            <a:ext cx="2807872" cy="2297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9513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Detection of </a:t>
            </a:r>
            <a:r>
              <a:rPr lang="en-US"/>
              <a:t>s</a:t>
            </a:r>
            <a:r>
              <a:rPr lang="en-US" smtClean="0"/>
              <a:t>pikes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0" y="1981200"/>
            <a:ext cx="7579567" cy="277614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sz="2000" kern="1200" smtClean="0"/>
              <a:t>Spike → |value </a:t>
            </a:r>
            <a:r>
              <a:rPr lang="en-GB" sz="2000" kern="1200"/>
              <a:t>– mean| </a:t>
            </a:r>
            <a:r>
              <a:rPr lang="en-GB" sz="2000" kern="1200" smtClean="0"/>
              <a:t>≥ </a:t>
            </a:r>
            <a:r>
              <a:rPr lang="en-GB" sz="2000" kern="1200"/>
              <a:t>(4 + i*0.1) * </a:t>
            </a:r>
            <a:r>
              <a:rPr lang="en-GB" sz="2000" kern="1200" smtClean="0"/>
              <a:t>std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kern="1200"/>
              <a:t>M</a:t>
            </a:r>
            <a:r>
              <a:rPr lang="en-GB" sz="2000" kern="1200" smtClean="0"/>
              <a:t>oving window method</a:t>
            </a:r>
          </a:p>
          <a:p>
            <a:pPr lvl="1"/>
            <a:r>
              <a:rPr lang="en-GB" sz="1600" kern="1200" smtClean="0"/>
              <a:t>window width 200 s</a:t>
            </a:r>
          </a:p>
          <a:p>
            <a:pPr lvl="1"/>
            <a:r>
              <a:rPr lang="en-GB" sz="1600" kern="1200" smtClean="0"/>
              <a:t>step width 100 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kern="1200"/>
              <a:t>R</a:t>
            </a:r>
            <a:r>
              <a:rPr lang="en-GB" sz="2000" kern="1200" smtClean="0"/>
              <a:t>eplace spikes with linear </a:t>
            </a:r>
            <a:br>
              <a:rPr lang="en-GB" sz="2000" kern="1200" smtClean="0"/>
            </a:br>
            <a:r>
              <a:rPr lang="en-GB" sz="2000" kern="1200" smtClean="0"/>
              <a:t>interpolated values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kern="1200"/>
              <a:t>W</a:t>
            </a:r>
            <a:r>
              <a:rPr lang="en-GB" sz="2000" kern="1200" smtClean="0"/>
              <a:t>hile loop until spike free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2000" kern="1200" smtClean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BSH, new developments</a:t>
            </a:r>
            <a:endParaRPr lang="en-GB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904" y="2492896"/>
            <a:ext cx="5761220" cy="3600000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 bwMode="auto">
          <a:xfrm>
            <a:off x="5097016" y="2637224"/>
            <a:ext cx="2268000" cy="2808000"/>
          </a:xfrm>
          <a:prstGeom prst="rect">
            <a:avLst/>
          </a:prstGeom>
          <a:noFill/>
          <a:ln>
            <a:prstDash val="sysDot"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smtClean="0">
              <a:ln>
                <a:noFill/>
              </a:ln>
              <a:solidFill>
                <a:srgbClr val="00538D"/>
              </a:solidFill>
              <a:effectLst/>
              <a:latin typeface="Helvetica LT" pitchFamily="50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5097016" y="2204864"/>
            <a:ext cx="226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smtClean="0">
                <a:solidFill>
                  <a:schemeClr val="accent1"/>
                </a:solidFill>
              </a:rPr>
              <a:t>200 s</a:t>
            </a:r>
            <a:endParaRPr lang="en-US" b="1">
              <a:solidFill>
                <a:schemeClr val="accent1"/>
              </a:solidFill>
            </a:endParaRPr>
          </a:p>
        </p:txBody>
      </p:sp>
      <p:sp>
        <p:nvSpPr>
          <p:cNvPr id="10" name="Rechteck 9"/>
          <p:cNvSpPr/>
          <p:nvPr/>
        </p:nvSpPr>
        <p:spPr bwMode="auto">
          <a:xfrm>
            <a:off x="6213392" y="2636912"/>
            <a:ext cx="2268000" cy="2808000"/>
          </a:xfrm>
          <a:prstGeom prst="rect">
            <a:avLst/>
          </a:prstGeom>
          <a:noFill/>
          <a:ln>
            <a:prstDash val="sysDot"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smtClean="0">
              <a:ln>
                <a:noFill/>
              </a:ln>
              <a:solidFill>
                <a:srgbClr val="00538D"/>
              </a:solidFill>
              <a:effectLst/>
              <a:latin typeface="Helvetica LT" pitchFamily="50" charset="0"/>
            </a:endParaRPr>
          </a:p>
        </p:txBody>
      </p:sp>
      <p:cxnSp>
        <p:nvCxnSpPr>
          <p:cNvPr id="12" name="Gerade Verbindung mit Pfeil 11"/>
          <p:cNvCxnSpPr/>
          <p:nvPr/>
        </p:nvCxnSpPr>
        <p:spPr bwMode="auto">
          <a:xfrm>
            <a:off x="5097016" y="2506204"/>
            <a:ext cx="2268000" cy="0"/>
          </a:xfrm>
          <a:prstGeom prst="straightConnector1">
            <a:avLst/>
          </a:prstGeom>
          <a:ln w="12700">
            <a:headEnd type="arrow"/>
            <a:tailEnd type="arrow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5097016" y="2996952"/>
            <a:ext cx="113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smtClean="0">
                <a:solidFill>
                  <a:schemeClr val="accent1"/>
                </a:solidFill>
              </a:rPr>
              <a:t>100 s</a:t>
            </a:r>
            <a:endParaRPr lang="en-US" b="1">
              <a:solidFill>
                <a:schemeClr val="accent1"/>
              </a:solidFill>
            </a:endParaRPr>
          </a:p>
        </p:txBody>
      </p:sp>
      <p:cxnSp>
        <p:nvCxnSpPr>
          <p:cNvPr id="14" name="Gerade Verbindung mit Pfeil 13"/>
          <p:cNvCxnSpPr/>
          <p:nvPr/>
        </p:nvCxnSpPr>
        <p:spPr bwMode="auto">
          <a:xfrm>
            <a:off x="5097016" y="3298292"/>
            <a:ext cx="1116000" cy="0"/>
          </a:xfrm>
          <a:prstGeom prst="straightConnector1">
            <a:avLst/>
          </a:prstGeom>
          <a:ln w="12700">
            <a:headEnd type="arrow"/>
            <a:tailEnd type="arrow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368539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Aktueller Stand Qualitätskontrolle Seegang</a:t>
            </a:r>
            <a:endParaRPr lang="en-US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0356392"/>
              </p:ext>
            </p:extLst>
          </p:nvPr>
        </p:nvGraphicFramePr>
        <p:xfrm>
          <a:off x="1407000" y="1701288"/>
          <a:ext cx="7506439" cy="108000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169736"/>
                <a:gridCol w="2880320"/>
                <a:gridCol w="3456383"/>
              </a:tblGrid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Name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Definition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Spike Test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moving window, val &gt; 4*</a:t>
                      </a:r>
                      <a:r>
                        <a:rPr lang="en-US" i="0" baseline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std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BSH, new developments</a:t>
            </a:r>
            <a:endParaRPr lang="en-GB" dirty="0"/>
          </a:p>
        </p:txBody>
      </p:sp>
      <p:sp>
        <p:nvSpPr>
          <p:cNvPr id="7" name="Textfeld 6"/>
          <p:cNvSpPr txBox="1"/>
          <p:nvPr/>
        </p:nvSpPr>
        <p:spPr>
          <a:xfrm>
            <a:off x="776536" y="2241288"/>
            <a:ext cx="492443" cy="378000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vert="vert270" wrap="square" rtlCol="0">
            <a:spAutoFit/>
          </a:bodyPr>
          <a:lstStyle/>
          <a:p>
            <a:r>
              <a:rPr lang="en-US" sz="2000" smtClean="0">
                <a:latin typeface="Arial" panose="020B0604020202020204" pitchFamily="34" charset="0"/>
                <a:cs typeface="Arial" panose="020B0604020202020204" pitchFamily="34" charset="0"/>
              </a:rPr>
              <a:t>raw data</a:t>
            </a:r>
            <a:endParaRPr lang="en-US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8923110"/>
              </p:ext>
            </p:extLst>
          </p:nvPr>
        </p:nvGraphicFramePr>
        <p:xfrm>
          <a:off x="1424608" y="3356992"/>
          <a:ext cx="8136903" cy="2520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5184"/>
                <a:gridCol w="2319312"/>
                <a:gridCol w="3672407"/>
              </a:tblGrid>
              <a:tr h="504056">
                <a:tc gridSpan="3">
                  <a:txBody>
                    <a:bodyPr/>
                    <a:lstStyle/>
                    <a:p>
                      <a:pPr algn="l"/>
                      <a:r>
                        <a:rPr lang="en-US" smtClean="0">
                          <a:solidFill>
                            <a:sysClr val="windowText" lastClr="000000"/>
                          </a:solidFill>
                        </a:rPr>
                        <a:t>window width: 200 s, step width:</a:t>
                      </a:r>
                      <a:r>
                        <a:rPr lang="en-US" baseline="0" smtClean="0">
                          <a:solidFill>
                            <a:sysClr val="windowText" lastClr="000000"/>
                          </a:solidFill>
                        </a:rPr>
                        <a:t> 100 s, 30-min with </a:t>
                      </a:r>
                      <a:r>
                        <a:rPr lang="en-US" i="1" baseline="0" smtClean="0">
                          <a:solidFill>
                            <a:sysClr val="windowText" lastClr="000000"/>
                          </a:solidFill>
                        </a:rPr>
                        <a:t>f</a:t>
                      </a:r>
                      <a:r>
                        <a:rPr lang="en-US" i="1" baseline="-25000" smtClean="0">
                          <a:solidFill>
                            <a:sysClr val="windowText" lastClr="000000"/>
                          </a:solidFill>
                        </a:rPr>
                        <a:t>S</a:t>
                      </a:r>
                      <a:r>
                        <a:rPr lang="en-US" baseline="0" smtClean="0">
                          <a:solidFill>
                            <a:sysClr val="windowText" lastClr="000000"/>
                          </a:solidFill>
                        </a:rPr>
                        <a:t> = 1.28 Hz</a:t>
                      </a:r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solidFill>
                            <a:sysClr val="windowText" lastClr="000000"/>
                          </a:solidFill>
                        </a:rPr>
                        <a:t>Good</a:t>
                      </a:r>
                      <a:r>
                        <a:rPr lang="en-US" baseline="0" smtClean="0">
                          <a:solidFill>
                            <a:sysClr val="windowText" lastClr="000000"/>
                          </a:solidFill>
                        </a:rPr>
                        <a:t> data = 1</a:t>
                      </a:r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solidFill>
                            <a:sysClr val="windowText" lastClr="000000"/>
                          </a:solidFill>
                        </a:rPr>
                        <a:t>≤ 0.25% (5 spikes)</a:t>
                      </a:r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|values – mean| &gt; (4 + i*0.1) * std</a:t>
                      </a:r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solidFill>
                            <a:sysClr val="windowText" lastClr="000000"/>
                          </a:solidFill>
                        </a:rPr>
                        <a:t>Probably good = 2</a:t>
                      </a:r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0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mtClean="0">
                          <a:solidFill>
                            <a:sysClr val="windowText" lastClr="000000"/>
                          </a:solidFill>
                        </a:rPr>
                        <a:t>≤ 0.66% (15 spikes)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solidFill>
                            <a:sysClr val="windowText" lastClr="000000"/>
                          </a:solidFill>
                        </a:rPr>
                        <a:t>Probably</a:t>
                      </a:r>
                      <a:r>
                        <a:rPr lang="en-US" baseline="0" smtClean="0">
                          <a:solidFill>
                            <a:sysClr val="windowText" lastClr="000000"/>
                          </a:solidFill>
                        </a:rPr>
                        <a:t> bad = 3</a:t>
                      </a:r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0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mtClean="0">
                          <a:solidFill>
                            <a:sysClr val="windowText" lastClr="000000"/>
                          </a:solidFill>
                        </a:rPr>
                        <a:t>≤ 2.4% (55 spikes)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solidFill>
                            <a:sysClr val="windowText" lastClr="000000"/>
                          </a:solidFill>
                        </a:rPr>
                        <a:t>Bad data = 4</a:t>
                      </a:r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0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mtClean="0">
                          <a:solidFill>
                            <a:sysClr val="windowText" lastClr="000000"/>
                          </a:solidFill>
                        </a:rPr>
                        <a:t>&gt; 2.4% (55 spikes)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26256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4299" y="3393288"/>
            <a:ext cx="4670829" cy="26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Aktueller Stand Qualitätskontrolle Seegang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BSH, new developments</a:t>
            </a:r>
            <a:endParaRPr lang="en-GB" dirty="0"/>
          </a:p>
        </p:txBody>
      </p:sp>
      <p:sp>
        <p:nvSpPr>
          <p:cNvPr id="7" name="Textfeld 6"/>
          <p:cNvSpPr txBox="1"/>
          <p:nvPr/>
        </p:nvSpPr>
        <p:spPr>
          <a:xfrm>
            <a:off x="776536" y="2241288"/>
            <a:ext cx="492443" cy="378000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vert="vert270" wrap="square" rtlCol="0">
            <a:spAutoFit/>
          </a:bodyPr>
          <a:lstStyle/>
          <a:p>
            <a:r>
              <a:rPr lang="en-US" sz="2000" smtClean="0">
                <a:latin typeface="Arial" panose="020B0604020202020204" pitchFamily="34" charset="0"/>
                <a:cs typeface="Arial" panose="020B0604020202020204" pitchFamily="34" charset="0"/>
              </a:rPr>
              <a:t>spectral data</a:t>
            </a:r>
            <a:endParaRPr lang="en-US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8775914"/>
              </p:ext>
            </p:extLst>
          </p:nvPr>
        </p:nvGraphicFramePr>
        <p:xfrm>
          <a:off x="1407000" y="1700808"/>
          <a:ext cx="7506119" cy="144000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169736"/>
                <a:gridCol w="2088232"/>
                <a:gridCol w="4248151"/>
              </a:tblGrid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Name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Definition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900000"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11*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Spectrum Test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 the energy for f ≤ 0.04Hz or f &gt; 0.6Hz less than 5% of total energy?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10" name="Gerade Verbindung 9"/>
          <p:cNvCxnSpPr/>
          <p:nvPr/>
        </p:nvCxnSpPr>
        <p:spPr bwMode="auto">
          <a:xfrm>
            <a:off x="2360712" y="3645024"/>
            <a:ext cx="0" cy="1872000"/>
          </a:xfrm>
          <a:prstGeom prst="line">
            <a:avLst/>
          </a:prstGeom>
          <a:ln>
            <a:solidFill>
              <a:srgbClr val="FF0000"/>
            </a:solidFill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Gerade Verbindung 11"/>
          <p:cNvCxnSpPr/>
          <p:nvPr/>
        </p:nvCxnSpPr>
        <p:spPr bwMode="auto">
          <a:xfrm>
            <a:off x="5601072" y="3645024"/>
            <a:ext cx="0" cy="1872000"/>
          </a:xfrm>
          <a:prstGeom prst="line">
            <a:avLst/>
          </a:prstGeom>
          <a:ln>
            <a:solidFill>
              <a:srgbClr val="FF0000"/>
            </a:solidFill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Rechteck 8"/>
          <p:cNvSpPr/>
          <p:nvPr/>
        </p:nvSpPr>
        <p:spPr>
          <a:xfrm>
            <a:off x="7031487" y="5713511"/>
            <a:ext cx="20313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smtClean="0"/>
              <a:t>*SeaDataNet </a:t>
            </a:r>
            <a:r>
              <a:rPr lang="en-US" sz="1600"/>
              <a:t>(2010)</a:t>
            </a:r>
          </a:p>
        </p:txBody>
      </p:sp>
    </p:spTree>
    <p:extLst>
      <p:ext uri="{BB962C8B-B14F-4D97-AF65-F5344CB8AC3E}">
        <p14:creationId xmlns:p14="http://schemas.microsoft.com/office/powerpoint/2010/main" val="37141230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Aktueller Stand Qualitätskontrolle Seegang</a:t>
            </a:r>
            <a:endParaRPr lang="en-US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6731845"/>
              </p:ext>
            </p:extLst>
          </p:nvPr>
        </p:nvGraphicFramePr>
        <p:xfrm>
          <a:off x="1407000" y="1701288"/>
          <a:ext cx="7944956" cy="324000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678180"/>
                <a:gridCol w="2664296"/>
                <a:gridCol w="4602480"/>
              </a:tblGrid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Name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Definition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Range Test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Logical, physical,</a:t>
                      </a:r>
                      <a:r>
                        <a:rPr lang="en-US" i="0" baseline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sensor range?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13*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Spike Test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|V</a:t>
                      </a:r>
                      <a:r>
                        <a:rPr lang="en-GB" sz="1800" kern="1200" baseline="-250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-(V</a:t>
                      </a:r>
                      <a:r>
                        <a:rPr lang="en-GB" sz="1800" kern="1200" baseline="-250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i+1</a:t>
                      </a: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V</a:t>
                      </a:r>
                      <a:r>
                        <a:rPr lang="en-GB" sz="1800" kern="1200" baseline="-250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i-1</a:t>
                      </a: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)/2| - |(V</a:t>
                      </a:r>
                      <a:r>
                        <a:rPr lang="en-GB" sz="1800" kern="1200" baseline="-250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i+1</a:t>
                      </a: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V</a:t>
                      </a:r>
                      <a:r>
                        <a:rPr lang="en-GB" sz="1800" kern="1200" baseline="-250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i-1</a:t>
                      </a: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)/2|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14*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Flat</a:t>
                      </a:r>
                      <a:r>
                        <a:rPr lang="en-US" i="0" baseline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Line Test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Consecutive, identical values</a:t>
                      </a:r>
                      <a:r>
                        <a:rPr lang="en-US" i="0" baseline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within 24hrs?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15*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Rate of Change in Time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090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|V</a:t>
                      </a:r>
                      <a:r>
                        <a:rPr lang="en-GB" sz="1800" kern="1200" baseline="-250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-V</a:t>
                      </a:r>
                      <a:r>
                        <a:rPr lang="en-GB" sz="1800" kern="1200" baseline="-250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i-1</a:t>
                      </a: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|+|V</a:t>
                      </a:r>
                      <a:r>
                        <a:rPr lang="en-GB" sz="1800" kern="1200" baseline="-250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-V</a:t>
                      </a:r>
                      <a:r>
                        <a:rPr lang="en-GB" sz="1800" kern="1200" baseline="-250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i+1</a:t>
                      </a: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| &gt; 2*(2*std)</a:t>
                      </a:r>
                      <a:endParaRPr lang="en-US" i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16**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Wave Periods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 </a:t>
                      </a:r>
                      <a:r>
                        <a:rPr lang="en-GB" sz="1800" i="1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1800" i="1" kern="1200" baseline="-250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</a:t>
                      </a: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&lt; </a:t>
                      </a:r>
                      <a:r>
                        <a:rPr lang="en-GB" sz="1800" i="1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1800" i="1" kern="1200" baseline="-250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or </a:t>
                      </a:r>
                      <a:r>
                        <a:rPr lang="en-GB" sz="1800" i="1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1800" i="1" kern="1200" baseline="-250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&lt; </a:t>
                      </a:r>
                      <a:r>
                        <a:rPr lang="en-GB" sz="1800" i="1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1800" i="1" kern="1200" baseline="-250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</a:t>
                      </a: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flag = 4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17</a:t>
            </a:fld>
            <a:endParaRPr lang="en-GB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BSH, new developments</a:t>
            </a:r>
            <a:endParaRPr lang="en-GB" dirty="0"/>
          </a:p>
        </p:txBody>
      </p:sp>
      <p:sp>
        <p:nvSpPr>
          <p:cNvPr id="7" name="Textfeld 6"/>
          <p:cNvSpPr txBox="1"/>
          <p:nvPr/>
        </p:nvSpPr>
        <p:spPr>
          <a:xfrm>
            <a:off x="776536" y="2241288"/>
            <a:ext cx="492443" cy="269988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vert="vert270" wrap="square" rtlCol="0">
            <a:spAutoFit/>
          </a:bodyPr>
          <a:lstStyle/>
          <a:p>
            <a:r>
              <a:rPr lang="en-US" sz="2000" smtClean="0">
                <a:latin typeface="Arial" panose="020B0604020202020204" pitchFamily="34" charset="0"/>
                <a:cs typeface="Arial" panose="020B0604020202020204" pitchFamily="34" charset="0"/>
              </a:rPr>
              <a:t>aggregated data</a:t>
            </a:r>
            <a:endParaRPr lang="en-US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1316822" y="5229200"/>
            <a:ext cx="42842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smtClean="0"/>
              <a:t>*Copernicus Marine In Situ Team (2017)</a:t>
            </a:r>
            <a:br>
              <a:rPr lang="en-US" sz="1800" smtClean="0"/>
            </a:br>
            <a:r>
              <a:rPr lang="en-US" sz="1800" smtClean="0"/>
              <a:t>**SeaDataNet (2010)</a:t>
            </a:r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9268333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Detection of freak waves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0" y="1981200"/>
            <a:ext cx="7579567" cy="40011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000"/>
              <a:t>F</a:t>
            </a:r>
            <a:r>
              <a:rPr lang="en-US" sz="2000" smtClean="0"/>
              <a:t>reak wave → a</a:t>
            </a:r>
            <a:r>
              <a:rPr lang="en-US" sz="2000" baseline="-25000" smtClean="0"/>
              <a:t>C</a:t>
            </a:r>
            <a:r>
              <a:rPr lang="en-US" sz="2000" smtClean="0"/>
              <a:t> / H</a:t>
            </a:r>
            <a:r>
              <a:rPr lang="en-US" sz="2000" baseline="-25000" smtClean="0"/>
              <a:t>S</a:t>
            </a:r>
            <a:r>
              <a:rPr lang="en-US" sz="2000" smtClean="0"/>
              <a:t> ≥ 1.25 (Haver, 2000)</a:t>
            </a:r>
            <a:endParaRPr lang="en-US" sz="200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18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BSH, new developments</a:t>
            </a:r>
            <a:endParaRPr lang="en-GB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932" y="2493296"/>
            <a:ext cx="6480612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529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Definition of geometrical wave parameters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BSH, new developments</a:t>
            </a:r>
            <a:endParaRPr lang="en-GB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26" y="1736816"/>
            <a:ext cx="4140000" cy="3708408"/>
          </a:xfrm>
          <a:prstGeom prst="rect">
            <a:avLst/>
          </a:prstGeom>
        </p:spPr>
      </p:pic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371601"/>
              </p:ext>
            </p:extLst>
          </p:nvPr>
        </p:nvGraphicFramePr>
        <p:xfrm>
          <a:off x="4953000" y="1659833"/>
          <a:ext cx="4248472" cy="20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4879">
                  <a:extLst>
                    <a:ext uri="{9D8B030D-6E8A-4147-A177-3AD203B41FA5}">
                      <a16:colId xmlns="" xmlns:a16="http://schemas.microsoft.com/office/drawing/2014/main" val="1457086922"/>
                    </a:ext>
                  </a:extLst>
                </a:gridCol>
                <a:gridCol w="1483593">
                  <a:extLst>
                    <a:ext uri="{9D8B030D-6E8A-4147-A177-3AD203B41FA5}">
                      <a16:colId xmlns="" xmlns:a16="http://schemas.microsoft.com/office/drawing/2014/main" val="413944439"/>
                    </a:ext>
                  </a:extLst>
                </a:gridCol>
              </a:tblGrid>
              <a:tr h="720000">
                <a:tc gridSpan="2">
                  <a:txBody>
                    <a:bodyPr/>
                    <a:lstStyle/>
                    <a:p>
                      <a:pPr algn="l"/>
                      <a:r>
                        <a:rPr lang="de-DE" sz="2000" b="1" smtClean="0">
                          <a:solidFill>
                            <a:srgbClr val="00538D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Dimensionless parameters</a:t>
                      </a:r>
                      <a:endParaRPr lang="de-DE" sz="2000" b="1">
                        <a:solidFill>
                          <a:srgbClr val="00538D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38373395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algn="l"/>
                      <a:r>
                        <a:rPr lang="de-DE" sz="2000" b="0" smtClean="0">
                          <a:solidFill>
                            <a:srgbClr val="00538D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Wave steepness</a:t>
                      </a:r>
                      <a:endParaRPr lang="de-DE" sz="2000" b="0">
                        <a:solidFill>
                          <a:srgbClr val="00538D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b="0">
                          <a:solidFill>
                            <a:srgbClr val="00538D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de-DE" sz="2000" kern="1200" baseline="-25000">
                          <a:solidFill>
                            <a:srgbClr val="00538D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Z </a:t>
                      </a:r>
                      <a:r>
                        <a:rPr lang="de-DE" sz="2000" b="0">
                          <a:solidFill>
                            <a:srgbClr val="00538D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 H/L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20107974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algn="l"/>
                      <a:r>
                        <a:rPr lang="de-DE" sz="2000" b="0" smtClean="0">
                          <a:solidFill>
                            <a:srgbClr val="00538D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Horizontal asymmetry</a:t>
                      </a:r>
                      <a:endParaRPr lang="de-DE" sz="2000" b="0">
                        <a:solidFill>
                          <a:srgbClr val="00538D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2000" b="0" kern="1200" baseline="0" smtClean="0">
                          <a:solidFill>
                            <a:srgbClr val="00538D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μ</a:t>
                      </a:r>
                      <a:r>
                        <a:rPr lang="de-DE" sz="2000" b="0" kern="1200" baseline="-25000" smtClean="0">
                          <a:solidFill>
                            <a:srgbClr val="00538D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lang="de-DE" sz="2000" kern="1200" baseline="-25000" smtClean="0">
                          <a:solidFill>
                            <a:srgbClr val="00538D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2000" b="0">
                          <a:solidFill>
                            <a:srgbClr val="00538D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 </a:t>
                      </a:r>
                      <a:r>
                        <a:rPr lang="de-DE" sz="2000" b="0" smtClean="0">
                          <a:solidFill>
                            <a:srgbClr val="00538D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de-DE" sz="2000" kern="1200" baseline="-25000" smtClean="0">
                          <a:solidFill>
                            <a:srgbClr val="00538D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r>
                        <a:rPr lang="de-DE" sz="2000" b="0" smtClean="0">
                          <a:solidFill>
                            <a:srgbClr val="00538D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/H</a:t>
                      </a:r>
                      <a:endParaRPr lang="de-DE" sz="2000" b="0" baseline="30000">
                        <a:solidFill>
                          <a:srgbClr val="00538D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2935497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67319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Outline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0" y="1981200"/>
            <a:ext cx="7579567" cy="3093154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n-US" sz="2000" dirty="0" smtClean="0"/>
              <a:t>Baltic Sea Monitoring Buoy</a:t>
            </a:r>
          </a:p>
          <a:p>
            <a:pPr marL="457200" indent="-457200">
              <a:spcBef>
                <a:spcPts val="1800"/>
              </a:spcBef>
              <a:buFont typeface="+mj-lt"/>
              <a:buAutoNum type="arabicPeriod"/>
            </a:pPr>
            <a:r>
              <a:rPr lang="en-US" sz="2000" dirty="0" smtClean="0"/>
              <a:t>North Sea Monitoring Buoy</a:t>
            </a:r>
          </a:p>
          <a:p>
            <a:pPr marL="457200" indent="-457200">
              <a:spcBef>
                <a:spcPts val="1800"/>
              </a:spcBef>
              <a:buFont typeface="+mj-lt"/>
              <a:buAutoNum type="arabicPeriod"/>
            </a:pPr>
            <a:r>
              <a:rPr lang="en-US" sz="2000" dirty="0" smtClean="0"/>
              <a:t>Antifouling based on UV-LEDs</a:t>
            </a:r>
            <a:endParaRPr lang="en-US" sz="2000" dirty="0"/>
          </a:p>
          <a:p>
            <a:pPr marL="457200" indent="-457200">
              <a:spcBef>
                <a:spcPts val="1800"/>
              </a:spcBef>
              <a:buFont typeface="+mj-lt"/>
              <a:buAutoNum type="arabicPeriod"/>
            </a:pPr>
            <a:r>
              <a:rPr lang="en-US" sz="2000" dirty="0" smtClean="0"/>
              <a:t>National Data center for sea state </a:t>
            </a:r>
            <a:r>
              <a:rPr lang="en-US" sz="2000" dirty="0" err="1" smtClean="0"/>
              <a:t>informations</a:t>
            </a:r>
            <a:endParaRPr lang="en-US" sz="2000" dirty="0" smtClean="0"/>
          </a:p>
          <a:p>
            <a:pPr marL="457200" indent="-457200">
              <a:spcBef>
                <a:spcPts val="1800"/>
              </a:spcBef>
              <a:buFont typeface="+mj-lt"/>
              <a:buAutoNum type="arabicPeriod"/>
            </a:pPr>
            <a:r>
              <a:rPr lang="en-US" sz="2000" dirty="0" smtClean="0"/>
              <a:t>Extended Method for wave data quality control</a:t>
            </a:r>
          </a:p>
          <a:p>
            <a:pPr marL="0" indent="0">
              <a:spcBef>
                <a:spcPts val="1800"/>
              </a:spcBef>
            </a:pPr>
            <a:endParaRPr lang="en-US" sz="20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BSH, new developments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29773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681335"/>
            <a:ext cx="7579568" cy="461665"/>
          </a:xfrm>
        </p:spPr>
        <p:txBody>
          <a:bodyPr/>
          <a:lstStyle/>
          <a:p>
            <a:r>
              <a:rPr lang="en-US"/>
              <a:t>Definition of </a:t>
            </a:r>
            <a:r>
              <a:rPr lang="en-US" smtClean="0"/>
              <a:t>Hilbert </a:t>
            </a:r>
            <a:r>
              <a:rPr lang="en-US"/>
              <a:t>parameters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20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BSH, new developments</a:t>
            </a:r>
            <a:endParaRPr lang="en-GB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17" y="1772816"/>
            <a:ext cx="5039998" cy="431782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elle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0674824"/>
                  </p:ext>
                </p:extLst>
              </p:nvPr>
            </p:nvGraphicFramePr>
            <p:xfrm>
              <a:off x="4953000" y="1659600"/>
              <a:ext cx="4248472" cy="3636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872208">
                      <a:extLst>
                        <a:ext uri="{9D8B030D-6E8A-4147-A177-3AD203B41FA5}">
                          <a16:colId xmlns="" xmlns:a16="http://schemas.microsoft.com/office/drawing/2014/main" val="1457086922"/>
                        </a:ext>
                      </a:extLst>
                    </a:gridCol>
                    <a:gridCol w="2376264">
                      <a:extLst>
                        <a:ext uri="{9D8B030D-6E8A-4147-A177-3AD203B41FA5}">
                          <a16:colId xmlns="" xmlns:a16="http://schemas.microsoft.com/office/drawing/2014/main" val="413944439"/>
                        </a:ext>
                      </a:extLst>
                    </a:gridCol>
                  </a:tblGrid>
                  <a:tr h="720000">
                    <a:tc gridSpan="2">
                      <a:txBody>
                        <a:bodyPr/>
                        <a:lstStyle/>
                        <a:p>
                          <a:pPr algn="l"/>
                          <a:r>
                            <a:rPr lang="de-DE" sz="2000" b="1" smtClean="0">
                              <a:solidFill>
                                <a:srgbClr val="00538D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Instantaneous parameters</a:t>
                          </a:r>
                          <a:endParaRPr lang="de-DE" sz="2000" b="1">
                            <a:solidFill>
                              <a:srgbClr val="00538D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4238373395"/>
                      </a:ext>
                    </a:extLst>
                  </a:tr>
                  <a:tr h="68400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de-DE" sz="2000" b="0" smtClean="0">
                              <a:solidFill>
                                <a:srgbClr val="00538D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Amplitude</a:t>
                          </a:r>
                          <a:endParaRPr lang="de-DE" sz="2000" b="0">
                            <a:solidFill>
                              <a:srgbClr val="00538D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de-DE" sz="2000" b="0">
                              <a:solidFill>
                                <a:srgbClr val="00538D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a(t)</a:t>
                          </a:r>
                          <a:endParaRPr lang="de-DE" sz="2000" kern="1200" baseline="-25000">
                            <a:solidFill>
                              <a:srgbClr val="00538D"/>
                            </a:solidFill>
                            <a:latin typeface="Arial" panose="020B0604020202020204" pitchFamily="34" charset="0"/>
                            <a:ea typeface="+mn-ea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260539207"/>
                      </a:ext>
                    </a:extLst>
                  </a:tr>
                  <a:tr h="68400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de-DE" sz="2000" b="0" smtClean="0">
                              <a:solidFill>
                                <a:srgbClr val="00538D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Frequency</a:t>
                          </a:r>
                          <a:endParaRPr lang="de-DE" sz="2000" b="0">
                            <a:solidFill>
                              <a:srgbClr val="00538D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de-DE" sz="2000" b="0">
                              <a:solidFill>
                                <a:srgbClr val="00538D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f(t)</a:t>
                          </a:r>
                          <a:endParaRPr lang="de-DE" sz="2000" kern="1200" baseline="-25000">
                            <a:solidFill>
                              <a:srgbClr val="00538D"/>
                            </a:solidFill>
                            <a:latin typeface="Arial" panose="020B0604020202020204" pitchFamily="34" charset="0"/>
                            <a:ea typeface="+mn-ea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697643900"/>
                      </a:ext>
                    </a:extLst>
                  </a:tr>
                  <a:tr h="68400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de-DE" sz="2000" b="0" smtClean="0">
                              <a:solidFill>
                                <a:srgbClr val="00538D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Steepness*</a:t>
                          </a:r>
                          <a:endParaRPr lang="de-DE" sz="2000" b="0">
                            <a:solidFill>
                              <a:srgbClr val="00538D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de-DE" sz="2000" b="0">
                              <a:solidFill>
                                <a:srgbClr val="00538D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</a:t>
                          </a:r>
                          <a:r>
                            <a:rPr lang="de-DE" sz="2000" kern="1200" baseline="-25000">
                              <a:solidFill>
                                <a:srgbClr val="00538D"/>
                              </a:solidFill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Z</a:t>
                          </a:r>
                          <a:r>
                            <a:rPr lang="de-DE" sz="2000" b="0">
                              <a:solidFill>
                                <a:srgbClr val="00538D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(t) = 2*a(t)/L(t)</a:t>
                          </a: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140968250"/>
                      </a:ext>
                    </a:extLst>
                  </a:tr>
                  <a:tr h="86400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de-DE" sz="2000" b="0" smtClean="0">
                              <a:solidFill>
                                <a:srgbClr val="00538D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„Wavelength“*</a:t>
                          </a:r>
                          <a:endParaRPr lang="de-DE" sz="2000" b="0">
                            <a:solidFill>
                              <a:srgbClr val="00538D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DE" sz="2000" b="0" i="1" smtClean="0">
                                    <a:solidFill>
                                      <a:srgbClr val="00538D"/>
                                    </a:solidFill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  <m:d>
                                  <m:dPr>
                                    <m:ctrlPr>
                                      <a:rPr lang="de-DE" sz="2000" b="0" i="1" smtClean="0">
                                        <a:solidFill>
                                          <a:srgbClr val="00538D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de-DE" sz="2000" b="0" i="1" smtClean="0">
                                        <a:solidFill>
                                          <a:srgbClr val="00538D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e>
                                </m:d>
                                <m:r>
                                  <a:rPr lang="de-DE" sz="2000" b="0" i="1" smtClean="0">
                                    <a:solidFill>
                                      <a:srgbClr val="00538D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de-DE" sz="2000" b="0" i="1" smtClean="0">
                                        <a:solidFill>
                                          <a:srgbClr val="00538D"/>
                                        </a:solidFill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de-DE" sz="2000" b="0" i="1" smtClean="0">
                                        <a:solidFill>
                                          <a:srgbClr val="00538D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𝑔</m:t>
                                    </m:r>
                                  </m:num>
                                  <m:den>
                                    <m:r>
                                      <a:rPr lang="de-DE" sz="2000" b="0" i="1" smtClean="0">
                                        <a:solidFill>
                                          <a:srgbClr val="00538D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de-DE" sz="2000" b="0" i="1" smtClean="0">
                                        <a:solidFill>
                                          <a:srgbClr val="00538D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𝜋</m:t>
                                    </m:r>
                                  </m:den>
                                </m:f>
                                <m:sSup>
                                  <m:sSupPr>
                                    <m:ctrlPr>
                                      <a:rPr lang="de-DE" sz="2000" b="0" i="1" smtClean="0">
                                        <a:solidFill>
                                          <a:srgbClr val="00538D"/>
                                        </a:solidFill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de-DE" sz="2000" b="0" i="1" smtClean="0">
                                            <a:solidFill>
                                              <a:srgbClr val="00538D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de-DE" sz="2000" b="0" i="1" smtClean="0">
                                                <a:solidFill>
                                                  <a:srgbClr val="00538D"/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de-DE" sz="2000" b="0" i="1" smtClean="0">
                                                <a:solidFill>
                                                  <a:srgbClr val="00538D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num>
                                          <m:den>
                                            <m:r>
                                              <a:rPr lang="de-DE" sz="2000" b="0" i="1" smtClean="0">
                                                <a:solidFill>
                                                  <a:srgbClr val="00538D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𝑓</m:t>
                                            </m:r>
                                            <m:r>
                                              <a:rPr lang="de-DE" sz="2000" b="0" i="1" smtClean="0">
                                                <a:solidFill>
                                                  <a:srgbClr val="00538D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(</m:t>
                                            </m:r>
                                            <m:r>
                                              <a:rPr lang="de-DE" sz="2000" b="0" i="1" smtClean="0">
                                                <a:solidFill>
                                                  <a:srgbClr val="00538D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𝑡</m:t>
                                            </m:r>
                                            <m:r>
                                              <a:rPr lang="de-DE" sz="2000" b="0" i="1" smtClean="0">
                                                <a:solidFill>
                                                  <a:srgbClr val="00538D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)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  <m:sup>
                                    <m:r>
                                      <a:rPr lang="de-DE" sz="2000" b="0" i="1" smtClean="0">
                                        <a:solidFill>
                                          <a:srgbClr val="00538D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de-DE" sz="2000" b="0">
                            <a:solidFill>
                              <a:srgbClr val="00538D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58347945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elle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0674824"/>
                  </p:ext>
                </p:extLst>
              </p:nvPr>
            </p:nvGraphicFramePr>
            <p:xfrm>
              <a:off x="4953000" y="1659600"/>
              <a:ext cx="4248472" cy="3636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872208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1457086922"/>
                        </a:ext>
                      </a:extLst>
                    </a:gridCol>
                    <a:gridCol w="2376264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413944439"/>
                        </a:ext>
                      </a:extLst>
                    </a:gridCol>
                  </a:tblGrid>
                  <a:tr h="720000">
                    <a:tc gridSpan="2">
                      <a:txBody>
                        <a:bodyPr/>
                        <a:lstStyle/>
                        <a:p>
                          <a:pPr algn="l"/>
                          <a:r>
                            <a:rPr lang="de-DE" sz="2000" b="1" smtClean="0">
                              <a:solidFill>
                                <a:srgbClr val="00538D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Instantaneous parameters</a:t>
                          </a:r>
                          <a:endParaRPr lang="de-DE" sz="2000" b="1">
                            <a:solidFill>
                              <a:srgbClr val="00538D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4238373395"/>
                      </a:ext>
                    </a:extLst>
                  </a:tr>
                  <a:tr h="68400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de-DE" sz="2000" b="0" smtClean="0">
                              <a:solidFill>
                                <a:srgbClr val="00538D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Amplitude</a:t>
                          </a:r>
                          <a:endParaRPr lang="de-DE" sz="2000" b="0">
                            <a:solidFill>
                              <a:srgbClr val="00538D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de-DE" sz="2000" b="0">
                              <a:solidFill>
                                <a:srgbClr val="00538D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a(t)</a:t>
                          </a:r>
                          <a:endParaRPr lang="de-DE" sz="2000" kern="1200" baseline="-25000">
                            <a:solidFill>
                              <a:srgbClr val="00538D"/>
                            </a:solidFill>
                            <a:latin typeface="Arial" panose="020B0604020202020204" pitchFamily="34" charset="0"/>
                            <a:ea typeface="+mn-ea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260539207"/>
                      </a:ext>
                    </a:extLst>
                  </a:tr>
                  <a:tr h="68400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de-DE" sz="2000" b="0" smtClean="0">
                              <a:solidFill>
                                <a:srgbClr val="00538D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Frequency</a:t>
                          </a:r>
                          <a:endParaRPr lang="de-DE" sz="2000" b="0">
                            <a:solidFill>
                              <a:srgbClr val="00538D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de-DE" sz="2000" b="0">
                              <a:solidFill>
                                <a:srgbClr val="00538D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f(t)</a:t>
                          </a:r>
                          <a:endParaRPr lang="de-DE" sz="2000" kern="1200" baseline="-25000">
                            <a:solidFill>
                              <a:srgbClr val="00538D"/>
                            </a:solidFill>
                            <a:latin typeface="Arial" panose="020B0604020202020204" pitchFamily="34" charset="0"/>
                            <a:ea typeface="+mn-ea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697643900"/>
                      </a:ext>
                    </a:extLst>
                  </a:tr>
                  <a:tr h="68400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de-DE" sz="2000" b="0" smtClean="0">
                              <a:solidFill>
                                <a:srgbClr val="00538D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Steepness*</a:t>
                          </a:r>
                          <a:endParaRPr lang="de-DE" sz="2000" b="0">
                            <a:solidFill>
                              <a:srgbClr val="00538D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de-DE" sz="2000" b="0">
                              <a:solidFill>
                                <a:srgbClr val="00538D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</a:t>
                          </a:r>
                          <a:r>
                            <a:rPr lang="de-DE" sz="2000" kern="1200" baseline="-25000">
                              <a:solidFill>
                                <a:srgbClr val="00538D"/>
                              </a:solidFill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Z</a:t>
                          </a:r>
                          <a:r>
                            <a:rPr lang="de-DE" sz="2000" b="0">
                              <a:solidFill>
                                <a:srgbClr val="00538D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(t) = 2*a(t)/L(t)</a:t>
                          </a: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140968250"/>
                      </a:ext>
                    </a:extLst>
                  </a:tr>
                  <a:tr h="86400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de-DE" sz="2000" b="0" smtClean="0">
                              <a:solidFill>
                                <a:srgbClr val="00538D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„Wavelength</a:t>
                          </a:r>
                          <a:r>
                            <a:rPr lang="de-DE" sz="2000" b="0" smtClean="0">
                              <a:solidFill>
                                <a:srgbClr val="00538D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“*</a:t>
                          </a:r>
                          <a:endParaRPr lang="de-DE" sz="2000" b="0">
                            <a:solidFill>
                              <a:srgbClr val="00538D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79177" t="-320423" r="-2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58347945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Textfeld 2"/>
          <p:cNvSpPr txBox="1"/>
          <p:nvPr/>
        </p:nvSpPr>
        <p:spPr>
          <a:xfrm>
            <a:off x="7617296" y="5723964"/>
            <a:ext cx="1633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smtClean="0">
                <a:latin typeface="Arial" panose="020B0604020202020204" pitchFamily="34" charset="0"/>
                <a:cs typeface="Arial" panose="020B0604020202020204" pitchFamily="34" charset="0"/>
              </a:rPr>
              <a:t>*Wilms (2017)</a:t>
            </a:r>
            <a:endParaRPr 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081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Detection of freak waves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21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BSH, new developments</a:t>
            </a:r>
            <a:endParaRPr lang="en-GB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576" y="1268760"/>
            <a:ext cx="7290000" cy="48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8427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Detection of freak waves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22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BSH, new developments</a:t>
            </a:r>
            <a:endParaRPr lang="en-GB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576" y="1268760"/>
            <a:ext cx="7290000" cy="48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7604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Detection of freak waves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23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BSH, new developments</a:t>
            </a:r>
            <a:endParaRPr lang="en-GB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576" y="1268760"/>
            <a:ext cx="7290000" cy="48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29674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Detection of freak waves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24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BSH, new developments</a:t>
            </a:r>
            <a:endParaRPr lang="en-GB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576" y="1268760"/>
            <a:ext cx="7290000" cy="48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8270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Conclusion &amp; next steps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0" y="1844824"/>
            <a:ext cx="7579567" cy="3797963"/>
          </a:xfrm>
        </p:spPr>
        <p:txBody>
          <a:bodyPr/>
          <a:lstStyle/>
          <a:p>
            <a:pPr marL="0" indent="0"/>
            <a:r>
              <a:rPr lang="en-US" sz="2000" u="sng" smtClean="0"/>
              <a:t>Summary of preleminary results: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/>
              <a:t>M</a:t>
            </a:r>
            <a:r>
              <a:rPr lang="en-US" sz="2000" smtClean="0"/>
              <a:t>oving window method is a significant improvement to detect spikes, but it is not infallible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/>
              <a:t>G</a:t>
            </a:r>
            <a:r>
              <a:rPr lang="en-US" sz="2000" smtClean="0"/>
              <a:t>eometrical </a:t>
            </a:r>
            <a:r>
              <a:rPr lang="en-US" sz="2000"/>
              <a:t>and instantaneous </a:t>
            </a:r>
            <a:r>
              <a:rPr lang="en-US" sz="2000" smtClean="0"/>
              <a:t>parameters are valuable additional information to distinguish between spikes and freak waves</a:t>
            </a:r>
            <a:endParaRPr lang="en-US" sz="2000"/>
          </a:p>
          <a:p>
            <a:pPr marL="0" indent="0"/>
            <a:endParaRPr lang="en-US" sz="1400" smtClean="0"/>
          </a:p>
          <a:p>
            <a:pPr marL="0" indent="0"/>
            <a:r>
              <a:rPr lang="en-US" sz="2000" u="sng" smtClean="0"/>
              <a:t>Next steps: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smtClean="0"/>
              <a:t>Further analysis and comparison with neighbouring sensors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smtClean="0"/>
              <a:t>Developing and implementing longterm quality control tests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smtClean="0"/>
              <a:t>Further development of web portal for sea state data centre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25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BSH, new developments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094611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Contact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0" y="1981200"/>
            <a:ext cx="7579567" cy="1877437"/>
          </a:xfrm>
        </p:spPr>
        <p:txBody>
          <a:bodyPr/>
          <a:lstStyle/>
          <a:p>
            <a:pPr>
              <a:tabLst>
                <a:tab pos="612000" algn="l"/>
                <a:tab pos="720000" algn="l"/>
              </a:tabLst>
            </a:pPr>
            <a:r>
              <a:rPr lang="en-US" sz="2000" b="1" dirty="0"/>
              <a:t>Mayumi Wilms</a:t>
            </a:r>
          </a:p>
          <a:p>
            <a:pPr>
              <a:tabLst>
                <a:tab pos="612000" algn="l"/>
                <a:tab pos="720000" algn="l"/>
              </a:tabLst>
            </a:pPr>
            <a:r>
              <a:rPr lang="en-US" sz="2000" dirty="0" smtClean="0"/>
              <a:t>Mayumi.Wilms@bsh.de</a:t>
            </a:r>
            <a:endParaRPr lang="en-US" sz="2000" dirty="0"/>
          </a:p>
          <a:p>
            <a:r>
              <a:rPr lang="en-US" sz="2000" dirty="0"/>
              <a:t>Tel. +49(0)40 3190-3288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BSH, new developments</a:t>
            </a:r>
            <a:endParaRPr lang="en-GB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02531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feld 3"/>
          <p:cNvSpPr txBox="1">
            <a:spLocks noChangeArrowheads="1"/>
          </p:cNvSpPr>
          <p:nvPr/>
        </p:nvSpPr>
        <p:spPr bwMode="auto">
          <a:xfrm>
            <a:off x="629091" y="687600"/>
            <a:ext cx="18245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1pPr>
            <a:lvl2pPr marL="742950" indent="-285750"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2pPr>
            <a:lvl3pPr marL="1143000" indent="-228600"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3pPr>
            <a:lvl4pPr marL="1600200" indent="-228600"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4pPr>
            <a:lvl5pPr marL="2057400" indent="-228600"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9pPr>
          </a:lstStyle>
          <a:p>
            <a:r>
              <a:rPr lang="de-DE" sz="2400" b="1" smtClean="0">
                <a:latin typeface="Arial" pitchFamily="34" charset="0"/>
                <a:cs typeface="Arial" pitchFamily="34" charset="0"/>
              </a:rPr>
              <a:t>Thank you!</a:t>
            </a:r>
            <a:endParaRPr lang="de-DE" sz="24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BSH, new developments</a:t>
            </a:r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27</a:t>
            </a:fld>
            <a:endParaRPr lang="en-GB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9433048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7416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Spar </a:t>
            </a:r>
            <a:r>
              <a:rPr lang="de-DE" dirty="0" err="1" smtClean="0"/>
              <a:t>Buoy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Baltic </a:t>
            </a:r>
            <a:r>
              <a:rPr lang="de-DE" dirty="0" err="1" smtClean="0"/>
              <a:t>Sea</a:t>
            </a:r>
            <a:endParaRPr lang="de-DE" dirty="0"/>
          </a:p>
        </p:txBody>
      </p:sp>
      <p:pic>
        <p:nvPicPr>
          <p:cNvPr id="9" name="Inhaltsplatzhalter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04" y="1412776"/>
            <a:ext cx="3682200" cy="2448272"/>
          </a:xfrm>
        </p:spPr>
      </p:pic>
      <p:pic>
        <p:nvPicPr>
          <p:cNvPr id="10" name="Bildplatzhalter 9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4" r="13724"/>
          <a:stretch>
            <a:fillRect/>
          </a:stretch>
        </p:blipFill>
        <p:spPr>
          <a:xfrm>
            <a:off x="4016896" y="2636912"/>
            <a:ext cx="2748924" cy="2520280"/>
          </a:xfrm>
        </p:spPr>
      </p:pic>
      <p:pic>
        <p:nvPicPr>
          <p:cNvPr id="11" name="Bildplatzhalter 10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29" b="18129"/>
          <a:stretch>
            <a:fillRect/>
          </a:stretch>
        </p:blipFill>
        <p:spPr>
          <a:xfrm>
            <a:off x="6681192" y="3573016"/>
            <a:ext cx="2736304" cy="2415268"/>
          </a:xfrm>
        </p:spPr>
      </p:pic>
      <p:sp>
        <p:nvSpPr>
          <p:cNvPr id="6" name="Datumsplatzhalter 5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BSH, new developments</a:t>
            </a:r>
            <a:endParaRPr lang="en-GB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  <p:sp>
        <p:nvSpPr>
          <p:cNvPr id="3" name="Textfeld 2"/>
          <p:cNvSpPr txBox="1"/>
          <p:nvPr/>
        </p:nvSpPr>
        <p:spPr>
          <a:xfrm>
            <a:off x="1064196" y="4797097"/>
            <a:ext cx="17075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Oder </a:t>
            </a:r>
            <a:r>
              <a:rPr lang="de-DE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Buoy</a:t>
            </a:r>
            <a:r>
              <a:rPr lang="de-DE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II</a:t>
            </a:r>
            <a:endParaRPr lang="de-DE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6255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 Buoy for the Baltic Sea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Bildplatzhalt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Datumsplatzhalter 5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BSH, new developments</a:t>
            </a:r>
            <a:endParaRPr lang="en-GB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20" y="1340430"/>
            <a:ext cx="8625408" cy="4752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4203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Multifunctional</a:t>
            </a:r>
            <a:r>
              <a:rPr lang="de-DE" dirty="0" smtClean="0"/>
              <a:t> Monitoring </a:t>
            </a:r>
            <a:r>
              <a:rPr lang="de-DE" dirty="0" err="1" smtClean="0"/>
              <a:t>Buoy</a:t>
            </a:r>
            <a:r>
              <a:rPr lang="de-DE" dirty="0" smtClean="0"/>
              <a:t> - </a:t>
            </a:r>
            <a:r>
              <a:rPr lang="de-DE" dirty="0" err="1" smtClean="0"/>
              <a:t>MoBo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57808" y="4077072"/>
            <a:ext cx="5563344" cy="1726627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de-DE" sz="1500" dirty="0" err="1" smtClean="0"/>
              <a:t>Based</a:t>
            </a:r>
            <a:r>
              <a:rPr lang="de-DE" sz="1500" dirty="0" smtClean="0"/>
              <a:t> on </a:t>
            </a:r>
            <a:r>
              <a:rPr lang="de-DE" sz="1500" dirty="0" err="1" smtClean="0"/>
              <a:t>Lightbuoy</a:t>
            </a:r>
            <a:r>
              <a:rPr lang="de-DE" sz="1500" dirty="0" smtClean="0"/>
              <a:t> </a:t>
            </a:r>
            <a:r>
              <a:rPr lang="de-DE" sz="1500" i="1" dirty="0"/>
              <a:t>LT 81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1500" dirty="0" err="1" smtClean="0"/>
              <a:t>LiDAR-Windmeasurements</a:t>
            </a:r>
            <a:endParaRPr lang="de-DE" sz="1500" dirty="0"/>
          </a:p>
          <a:p>
            <a:pPr>
              <a:buFont typeface="Arial" panose="020B0604020202020204" pitchFamily="34" charset="0"/>
              <a:buChar char="•"/>
            </a:pPr>
            <a:r>
              <a:rPr lang="de-DE" sz="1500" dirty="0" err="1" smtClean="0"/>
              <a:t>Meteorological</a:t>
            </a:r>
            <a:r>
              <a:rPr lang="de-DE" sz="1500" dirty="0" smtClean="0"/>
              <a:t> </a:t>
            </a:r>
            <a:r>
              <a:rPr lang="de-DE" sz="1500" dirty="0" err="1" smtClean="0"/>
              <a:t>data</a:t>
            </a:r>
            <a:r>
              <a:rPr lang="de-DE" sz="1500" dirty="0" smtClean="0"/>
              <a:t> (</a:t>
            </a:r>
            <a:r>
              <a:rPr lang="de-DE" sz="1500" dirty="0" err="1" smtClean="0"/>
              <a:t>airtemperature</a:t>
            </a:r>
            <a:r>
              <a:rPr lang="de-DE" sz="1500" dirty="0" smtClean="0"/>
              <a:t>, </a:t>
            </a:r>
            <a:r>
              <a:rPr lang="de-DE" sz="1500" dirty="0" err="1"/>
              <a:t>h</a:t>
            </a:r>
            <a:r>
              <a:rPr lang="de-DE" sz="1500" dirty="0" err="1" smtClean="0"/>
              <a:t>umidity</a:t>
            </a:r>
            <a:r>
              <a:rPr lang="de-DE" sz="1500" dirty="0" smtClean="0"/>
              <a:t>, </a:t>
            </a:r>
            <a:r>
              <a:rPr lang="de-DE" sz="1500" dirty="0" err="1" smtClean="0"/>
              <a:t>airpressure</a:t>
            </a:r>
            <a:r>
              <a:rPr lang="de-DE" sz="1500" dirty="0" smtClean="0"/>
              <a:t>)</a:t>
            </a:r>
            <a:endParaRPr lang="de-DE" sz="1500" dirty="0"/>
          </a:p>
          <a:p>
            <a:pPr marL="0" indent="0">
              <a:buNone/>
            </a:pPr>
            <a:endParaRPr lang="de-DE" sz="1000" dirty="0"/>
          </a:p>
          <a:p>
            <a:pPr>
              <a:buFont typeface="Wingdings"/>
              <a:buChar char="à"/>
            </a:pPr>
            <a:r>
              <a:rPr lang="de-DE" sz="1800" dirty="0" smtClean="0"/>
              <a:t>Main Target Offshore-</a:t>
            </a:r>
            <a:r>
              <a:rPr lang="de-DE" sz="1800" dirty="0" err="1" smtClean="0"/>
              <a:t>Windfarms</a:t>
            </a:r>
            <a:endParaRPr lang="de-DE" sz="1800" dirty="0"/>
          </a:p>
          <a:p>
            <a:pPr>
              <a:buFont typeface="Wingdings"/>
              <a:buChar char="à"/>
            </a:pPr>
            <a:r>
              <a:rPr lang="de-DE" sz="1800" dirty="0" smtClean="0"/>
              <a:t>Substitution </a:t>
            </a:r>
            <a:r>
              <a:rPr lang="de-DE" sz="1800" dirty="0" err="1" smtClean="0"/>
              <a:t>of</a:t>
            </a:r>
            <a:r>
              <a:rPr lang="de-DE" sz="1800" dirty="0" smtClean="0"/>
              <a:t> a Met-mast</a:t>
            </a:r>
            <a:endParaRPr lang="de-DE" sz="1800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BSH, new developments</a:t>
            </a:r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  <p:pic>
        <p:nvPicPr>
          <p:cNvPr id="8" name="Picture 2" descr="H:\MoBo\Zeichnungen_Bilder\Photos Boje\IWES_Messboj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752" y="1440100"/>
            <a:ext cx="3312368" cy="248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H:\MoBo\Zeichnungen_Bilder\Photos Boje\IWES_Messboje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00" t="19807" r="23174" b="9303"/>
          <a:stretch/>
        </p:blipFill>
        <p:spPr bwMode="auto">
          <a:xfrm>
            <a:off x="6611004" y="1577527"/>
            <a:ext cx="2734484" cy="4515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bm2388\Desktop\Emd5_26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37" y="1440100"/>
            <a:ext cx="1696375" cy="24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19. November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1776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H:\MoBo\Sensorübersicht_Gesamtaufbau_30m_ohneText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2" r="31802"/>
          <a:stretch/>
        </p:blipFill>
        <p:spPr bwMode="auto">
          <a:xfrm>
            <a:off x="286054" y="1268760"/>
            <a:ext cx="2540816" cy="4827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Project: </a:t>
            </a:r>
            <a:r>
              <a:rPr lang="de-DE" dirty="0" err="1"/>
              <a:t>MoBo</a:t>
            </a:r>
            <a:r>
              <a:rPr lang="de-DE" dirty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North </a:t>
            </a:r>
            <a:r>
              <a:rPr lang="de-DE" dirty="0" err="1" smtClean="0"/>
              <a:t>Sea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96816" y="1196752"/>
            <a:ext cx="7344816" cy="5466112"/>
          </a:xfrm>
        </p:spPr>
        <p:txBody>
          <a:bodyPr/>
          <a:lstStyle/>
          <a:p>
            <a:pPr marL="0" indent="0">
              <a:buNone/>
            </a:pPr>
            <a:r>
              <a:rPr lang="de-DE" sz="1800" u="sng" dirty="0" err="1" smtClean="0"/>
              <a:t>Oceanographic</a:t>
            </a:r>
            <a:r>
              <a:rPr lang="de-DE" sz="1800" u="sng" dirty="0" smtClean="0"/>
              <a:t> </a:t>
            </a:r>
            <a:r>
              <a:rPr lang="de-DE" sz="1800" u="sng" dirty="0" err="1" smtClean="0"/>
              <a:t>Measurements</a:t>
            </a:r>
            <a:r>
              <a:rPr lang="de-DE" sz="1800" u="sng" dirty="0" smtClean="0"/>
              <a:t>:</a:t>
            </a:r>
            <a:endParaRPr lang="de-DE" sz="1800" u="sng" dirty="0"/>
          </a:p>
          <a:p>
            <a:pPr marL="0" indent="0">
              <a:buNone/>
            </a:pPr>
            <a:endParaRPr lang="de-DE" sz="1000" u="sng" dirty="0"/>
          </a:p>
          <a:p>
            <a:r>
              <a:rPr lang="de-DE" sz="1800" dirty="0" smtClean="0"/>
              <a:t>Sensors at </a:t>
            </a:r>
            <a:r>
              <a:rPr lang="de-DE" sz="1800" dirty="0" err="1" smtClean="0"/>
              <a:t>the</a:t>
            </a:r>
            <a:r>
              <a:rPr lang="de-DE" sz="1800" dirty="0" smtClean="0"/>
              <a:t> </a:t>
            </a:r>
            <a:r>
              <a:rPr lang="de-DE" sz="1800" dirty="0" err="1" smtClean="0"/>
              <a:t>tube-chair</a:t>
            </a:r>
            <a:r>
              <a:rPr lang="de-DE" sz="1800" dirty="0" smtClean="0"/>
              <a:t> </a:t>
            </a:r>
            <a:r>
              <a:rPr lang="de-DE" sz="1800" dirty="0" smtClean="0">
                <a:sym typeface="Wingdings" panose="05000000000000000000" pitchFamily="2" charset="2"/>
              </a:rPr>
              <a:t> </a:t>
            </a:r>
            <a:r>
              <a:rPr lang="de-DE" sz="1800" dirty="0" err="1" smtClean="0">
                <a:sym typeface="Wingdings" panose="05000000000000000000" pitchFamily="2" charset="2"/>
              </a:rPr>
              <a:t>cable</a:t>
            </a:r>
            <a:r>
              <a:rPr lang="de-DE" sz="1800" dirty="0" smtClean="0">
                <a:sym typeface="Wingdings" panose="05000000000000000000" pitchFamily="2" charset="2"/>
              </a:rPr>
              <a:t> </a:t>
            </a:r>
            <a:r>
              <a:rPr lang="de-DE" sz="1800" dirty="0" err="1" smtClean="0">
                <a:sym typeface="Wingdings" panose="05000000000000000000" pitchFamily="2" charset="2"/>
              </a:rPr>
              <a:t>connected</a:t>
            </a:r>
            <a:endParaRPr lang="de-DE" sz="1800" dirty="0">
              <a:solidFill>
                <a:schemeClr val="bg1">
                  <a:lumMod val="50000"/>
                </a:schemeClr>
              </a:solidFill>
            </a:endParaRPr>
          </a:p>
          <a:p>
            <a:pPr lvl="1"/>
            <a:r>
              <a:rPr lang="de-DE" sz="1400" dirty="0"/>
              <a:t>ADCP </a:t>
            </a:r>
            <a:r>
              <a:rPr lang="de-DE" sz="1400" dirty="0" smtClean="0"/>
              <a:t>(down-</a:t>
            </a:r>
            <a:r>
              <a:rPr lang="de-DE" sz="1400" dirty="0" err="1" smtClean="0"/>
              <a:t>looking</a:t>
            </a:r>
            <a:r>
              <a:rPr lang="de-DE" sz="1400" dirty="0" smtClean="0"/>
              <a:t>)</a:t>
            </a:r>
            <a:endParaRPr lang="de-DE" sz="1400" dirty="0"/>
          </a:p>
          <a:p>
            <a:pPr lvl="1"/>
            <a:r>
              <a:rPr lang="de-DE" sz="1400" dirty="0"/>
              <a:t>CTDs </a:t>
            </a:r>
            <a:r>
              <a:rPr lang="de-DE" sz="1400" dirty="0" smtClean="0"/>
              <a:t>incl</a:t>
            </a:r>
            <a:r>
              <a:rPr lang="de-DE" sz="1400" dirty="0"/>
              <a:t>. </a:t>
            </a:r>
            <a:r>
              <a:rPr lang="de-DE" sz="1400" dirty="0" err="1"/>
              <a:t>o</a:t>
            </a:r>
            <a:r>
              <a:rPr lang="de-DE" sz="1400" dirty="0" err="1" smtClean="0"/>
              <a:t>xygen</a:t>
            </a:r>
            <a:r>
              <a:rPr lang="de-DE" sz="1400" dirty="0" smtClean="0"/>
              <a:t> </a:t>
            </a:r>
            <a:r>
              <a:rPr lang="de-DE" sz="1400" dirty="0" err="1" smtClean="0"/>
              <a:t>sensor</a:t>
            </a:r>
            <a:endParaRPr lang="de-DE" sz="1400" dirty="0"/>
          </a:p>
          <a:p>
            <a:pPr lvl="1"/>
            <a:r>
              <a:rPr lang="de-DE" sz="1400" dirty="0" err="1" smtClean="0"/>
              <a:t>Temperature</a:t>
            </a:r>
            <a:r>
              <a:rPr lang="de-DE" sz="1400" dirty="0" smtClean="0"/>
              <a:t> </a:t>
            </a:r>
            <a:r>
              <a:rPr lang="de-DE" sz="1400" dirty="0" err="1" smtClean="0"/>
              <a:t>sensor</a:t>
            </a:r>
            <a:endParaRPr lang="de-DE" sz="1400" dirty="0"/>
          </a:p>
          <a:p>
            <a:pPr lvl="1"/>
            <a:r>
              <a:rPr lang="de-DE" sz="1400" dirty="0" err="1" smtClean="0"/>
              <a:t>Radioactivity</a:t>
            </a:r>
            <a:r>
              <a:rPr lang="de-DE" sz="1400" dirty="0" smtClean="0"/>
              <a:t>  </a:t>
            </a:r>
            <a:r>
              <a:rPr lang="de-DE" sz="1400" dirty="0" err="1" smtClean="0"/>
              <a:t>sensor</a:t>
            </a:r>
            <a:endParaRPr lang="de-DE" sz="1400" dirty="0"/>
          </a:p>
          <a:p>
            <a:pPr lvl="1"/>
            <a:r>
              <a:rPr lang="de-DE" sz="1400" dirty="0" smtClean="0"/>
              <a:t>Chemical </a:t>
            </a:r>
            <a:r>
              <a:rPr lang="de-DE" sz="1400" dirty="0" err="1" smtClean="0"/>
              <a:t>Meas</a:t>
            </a:r>
            <a:r>
              <a:rPr lang="de-DE" sz="1400" dirty="0" smtClean="0"/>
              <a:t> </a:t>
            </a:r>
            <a:r>
              <a:rPr lang="de-DE" sz="1400" dirty="0"/>
              <a:t>(pH, Chlorophyll, Nitrat,…)</a:t>
            </a:r>
          </a:p>
          <a:p>
            <a:pPr marL="457200" lvl="1" indent="0">
              <a:buNone/>
            </a:pPr>
            <a:endParaRPr lang="de-DE" sz="1000" dirty="0"/>
          </a:p>
          <a:p>
            <a:r>
              <a:rPr lang="de-DE" sz="1800" dirty="0" smtClean="0"/>
              <a:t>Sensor-</a:t>
            </a:r>
            <a:r>
              <a:rPr lang="de-DE" sz="1800" dirty="0" err="1" smtClean="0"/>
              <a:t>chain</a:t>
            </a:r>
            <a:r>
              <a:rPr lang="de-DE" sz="1800" dirty="0" smtClean="0"/>
              <a:t>  </a:t>
            </a:r>
            <a:r>
              <a:rPr lang="de-DE" sz="1800" dirty="0">
                <a:sym typeface="Wingdings" panose="05000000000000000000" pitchFamily="2" charset="2"/>
              </a:rPr>
              <a:t> </a:t>
            </a:r>
            <a:r>
              <a:rPr lang="de-DE" sz="1800" dirty="0" err="1" smtClean="0">
                <a:solidFill>
                  <a:srgbClr val="00B0F0"/>
                </a:solidFill>
                <a:sym typeface="Wingdings" panose="05000000000000000000" pitchFamily="2" charset="2"/>
              </a:rPr>
              <a:t>Inductive</a:t>
            </a:r>
            <a:r>
              <a:rPr lang="de-DE" sz="1800" dirty="0" smtClean="0">
                <a:solidFill>
                  <a:srgbClr val="00B0F0"/>
                </a:solidFill>
                <a:sym typeface="Wingdings" panose="05000000000000000000" pitchFamily="2" charset="2"/>
              </a:rPr>
              <a:t> </a:t>
            </a:r>
            <a:r>
              <a:rPr lang="de-DE" sz="1800" dirty="0" err="1" smtClean="0">
                <a:solidFill>
                  <a:srgbClr val="00B0F0"/>
                </a:solidFill>
                <a:sym typeface="Wingdings" panose="05000000000000000000" pitchFamily="2" charset="2"/>
              </a:rPr>
              <a:t>data</a:t>
            </a:r>
            <a:r>
              <a:rPr lang="de-DE" sz="1800" dirty="0" smtClean="0">
                <a:solidFill>
                  <a:srgbClr val="00B0F0"/>
                </a:solidFill>
                <a:sym typeface="Wingdings" panose="05000000000000000000" pitchFamily="2" charset="2"/>
              </a:rPr>
              <a:t> </a:t>
            </a:r>
            <a:r>
              <a:rPr lang="de-DE" sz="1800" dirty="0" err="1" smtClean="0">
                <a:solidFill>
                  <a:srgbClr val="00B0F0"/>
                </a:solidFill>
                <a:sym typeface="Wingdings" panose="05000000000000000000" pitchFamily="2" charset="2"/>
              </a:rPr>
              <a:t>transmission</a:t>
            </a:r>
            <a:endParaRPr lang="de-DE" sz="1800" dirty="0">
              <a:solidFill>
                <a:srgbClr val="00B0F0"/>
              </a:solidFill>
            </a:endParaRPr>
          </a:p>
          <a:p>
            <a:pPr lvl="1"/>
            <a:r>
              <a:rPr lang="de-DE" sz="1400" dirty="0"/>
              <a:t>CTDs </a:t>
            </a:r>
            <a:r>
              <a:rPr lang="de-DE" sz="1400" dirty="0" smtClean="0"/>
              <a:t>incl</a:t>
            </a:r>
            <a:r>
              <a:rPr lang="de-DE" sz="1400" dirty="0"/>
              <a:t>. </a:t>
            </a:r>
            <a:r>
              <a:rPr lang="de-DE" sz="1400" dirty="0" err="1"/>
              <a:t>o</a:t>
            </a:r>
            <a:r>
              <a:rPr lang="de-DE" sz="1400" dirty="0" err="1" smtClean="0"/>
              <a:t>xygen</a:t>
            </a:r>
            <a:r>
              <a:rPr lang="de-DE" sz="1400" dirty="0" smtClean="0"/>
              <a:t> </a:t>
            </a:r>
            <a:r>
              <a:rPr lang="de-DE" sz="1400" dirty="0" err="1" smtClean="0"/>
              <a:t>sensors</a:t>
            </a:r>
            <a:endParaRPr lang="de-DE" sz="1400" dirty="0"/>
          </a:p>
          <a:p>
            <a:pPr lvl="1"/>
            <a:r>
              <a:rPr lang="de-DE" sz="1400" dirty="0" err="1" smtClean="0"/>
              <a:t>Temperature</a:t>
            </a:r>
            <a:r>
              <a:rPr lang="de-DE" sz="1400" dirty="0" smtClean="0"/>
              <a:t> </a:t>
            </a:r>
            <a:r>
              <a:rPr lang="de-DE" sz="1400" dirty="0" err="1" smtClean="0"/>
              <a:t>sensors</a:t>
            </a:r>
            <a:endParaRPr lang="de-DE" sz="1400" dirty="0"/>
          </a:p>
          <a:p>
            <a:pPr lvl="1"/>
            <a:r>
              <a:rPr lang="en-US" sz="1400" dirty="0"/>
              <a:t>Chemical </a:t>
            </a:r>
            <a:r>
              <a:rPr lang="en-US" sz="1400" dirty="0" err="1"/>
              <a:t>Meas</a:t>
            </a:r>
            <a:r>
              <a:rPr lang="en-US" sz="1400" dirty="0"/>
              <a:t> (pH, Chlorophyll, </a:t>
            </a:r>
            <a:r>
              <a:rPr lang="en-US" sz="1400" dirty="0" err="1"/>
              <a:t>Nitrat</a:t>
            </a:r>
            <a:r>
              <a:rPr lang="en-US" sz="1400" dirty="0"/>
              <a:t>,…)</a:t>
            </a:r>
          </a:p>
          <a:p>
            <a:pPr marL="457200" lvl="1" indent="0">
              <a:buNone/>
            </a:pPr>
            <a:endParaRPr lang="de-DE" sz="1000" dirty="0"/>
          </a:p>
          <a:p>
            <a:r>
              <a:rPr lang="de-DE" sz="1800" dirty="0" smtClean="0"/>
              <a:t>Botton </a:t>
            </a:r>
            <a:r>
              <a:rPr lang="de-DE" sz="1800" dirty="0" err="1" smtClean="0"/>
              <a:t>frame</a:t>
            </a:r>
            <a:r>
              <a:rPr lang="de-DE" sz="1800" dirty="0" smtClean="0"/>
              <a:t> </a:t>
            </a:r>
            <a:r>
              <a:rPr lang="de-DE" sz="1800" dirty="0">
                <a:sym typeface="Wingdings" panose="05000000000000000000" pitchFamily="2" charset="2"/>
              </a:rPr>
              <a:t> </a:t>
            </a:r>
            <a:r>
              <a:rPr lang="de-DE" sz="1800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Acoustical</a:t>
            </a:r>
            <a:r>
              <a:rPr lang="de-DE" sz="1800" dirty="0" smtClean="0">
                <a:solidFill>
                  <a:srgbClr val="00B050"/>
                </a:solidFill>
                <a:sym typeface="Wingdings" panose="05000000000000000000" pitchFamily="2" charset="2"/>
              </a:rPr>
              <a:t> </a:t>
            </a:r>
            <a:r>
              <a:rPr lang="de-DE" sz="1800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data</a:t>
            </a:r>
            <a:r>
              <a:rPr lang="de-DE" sz="1800" dirty="0" smtClean="0">
                <a:solidFill>
                  <a:srgbClr val="00B050"/>
                </a:solidFill>
                <a:sym typeface="Wingdings" panose="05000000000000000000" pitchFamily="2" charset="2"/>
              </a:rPr>
              <a:t> </a:t>
            </a:r>
            <a:r>
              <a:rPr lang="de-DE" sz="1800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transmission</a:t>
            </a:r>
            <a:endParaRPr lang="de-DE" sz="1800" dirty="0">
              <a:solidFill>
                <a:srgbClr val="00B050"/>
              </a:solidFill>
            </a:endParaRPr>
          </a:p>
          <a:p>
            <a:pPr lvl="1"/>
            <a:r>
              <a:rPr lang="de-DE" sz="1400" dirty="0"/>
              <a:t>CTDs incl. </a:t>
            </a:r>
            <a:r>
              <a:rPr lang="de-DE" sz="1400" dirty="0" err="1"/>
              <a:t>oxygen</a:t>
            </a:r>
            <a:r>
              <a:rPr lang="de-DE" sz="1400" dirty="0"/>
              <a:t> </a:t>
            </a:r>
            <a:r>
              <a:rPr lang="de-DE" sz="1400" dirty="0" err="1"/>
              <a:t>sensors</a:t>
            </a:r>
            <a:endParaRPr lang="de-DE" sz="1400" dirty="0"/>
          </a:p>
          <a:p>
            <a:pPr lvl="1"/>
            <a:r>
              <a:rPr lang="de-DE" sz="1400" dirty="0" smtClean="0"/>
              <a:t>ADCP (</a:t>
            </a:r>
            <a:r>
              <a:rPr lang="de-DE" sz="1400" dirty="0" err="1" smtClean="0"/>
              <a:t>up</a:t>
            </a:r>
            <a:r>
              <a:rPr lang="de-DE" sz="1400" dirty="0" smtClean="0"/>
              <a:t> </a:t>
            </a:r>
            <a:r>
              <a:rPr lang="de-DE" sz="1400" dirty="0" err="1" smtClean="0"/>
              <a:t>looking</a:t>
            </a:r>
            <a:r>
              <a:rPr lang="de-DE" sz="1400" dirty="0" smtClean="0"/>
              <a:t>)</a:t>
            </a:r>
            <a:endParaRPr lang="de-DE" sz="1400" dirty="0"/>
          </a:p>
          <a:p>
            <a:pPr marL="0" indent="0">
              <a:buNone/>
            </a:pPr>
            <a:endParaRPr lang="de-DE" sz="1000" dirty="0"/>
          </a:p>
          <a:p>
            <a:r>
              <a:rPr lang="de-DE" sz="1800" dirty="0" smtClean="0"/>
              <a:t>Real-Time-Data</a:t>
            </a:r>
            <a:endParaRPr lang="de-DE" sz="1800" dirty="0"/>
          </a:p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BSH, new developments</a:t>
            </a:r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1352" y="2636912"/>
            <a:ext cx="1431925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19. November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9928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Project:  UV-</a:t>
            </a:r>
            <a:r>
              <a:rPr lang="de-DE" dirty="0" err="1" smtClean="0"/>
              <a:t>LiBS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9" name="Bildplatzhalter 8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3" r="13763"/>
          <a:stretch>
            <a:fillRect/>
          </a:stretch>
        </p:blipFill>
        <p:spPr>
          <a:xfrm>
            <a:off x="2000672" y="1268759"/>
            <a:ext cx="5256584" cy="4819363"/>
          </a:xfrm>
        </p:spPr>
      </p:pic>
      <p:sp>
        <p:nvSpPr>
          <p:cNvPr id="5" name="Bildplatzhalt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Datumsplatzhalter 5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BSH, new developments</a:t>
            </a:r>
            <a:endParaRPr lang="en-GB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4665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Project:  UV-</a:t>
            </a:r>
            <a:r>
              <a:rPr lang="de-DE" dirty="0" err="1"/>
              <a:t>LiBS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>
          <a:xfrm>
            <a:off x="3080792" y="6381328"/>
            <a:ext cx="3240360" cy="276999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BSH, new developments</a:t>
            </a:r>
            <a:endParaRPr lang="en-GB" dirty="0"/>
          </a:p>
        </p:txBody>
      </p:sp>
      <p:sp>
        <p:nvSpPr>
          <p:cNvPr id="8" name="Inhaltsplatzhalt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9" name="Inhaltsplatzhalter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40632" y="1269364"/>
            <a:ext cx="6480125" cy="4823931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20990813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 RAVE Offshoreservice Project</a:t>
            </a:r>
            <a:endParaRPr lang="en-US"/>
          </a:p>
        </p:txBody>
      </p:sp>
      <p:graphicFrame>
        <p:nvGraphicFramePr>
          <p:cNvPr id="7" name="Inhaltsplatzhalt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0897667"/>
              </p:ext>
            </p:extLst>
          </p:nvPr>
        </p:nvGraphicFramePr>
        <p:xfrm>
          <a:off x="-1670728" y="1737288"/>
          <a:ext cx="9072000" cy="428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19. November 2018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BSH, new developments</a:t>
            </a:r>
            <a:endParaRPr lang="en-GB" dirty="0"/>
          </a:p>
        </p:txBody>
      </p:sp>
      <p:grpSp>
        <p:nvGrpSpPr>
          <p:cNvPr id="27" name="Gruppieren 26"/>
          <p:cNvGrpSpPr/>
          <p:nvPr/>
        </p:nvGrpSpPr>
        <p:grpSpPr>
          <a:xfrm>
            <a:off x="5889104" y="3465288"/>
            <a:ext cx="3255692" cy="2556000"/>
            <a:chOff x="561392" y="2268833"/>
            <a:chExt cx="3769747" cy="3464487"/>
          </a:xfrm>
        </p:grpSpPr>
        <p:pic>
          <p:nvPicPr>
            <p:cNvPr id="28" name="Grafik 27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3859"/>
            <a:stretch/>
          </p:blipFill>
          <p:spPr>
            <a:xfrm>
              <a:off x="561392" y="2268833"/>
              <a:ext cx="3769747" cy="3464487"/>
            </a:xfrm>
            <a:prstGeom prst="rect">
              <a:avLst/>
            </a:prstGeom>
          </p:spPr>
        </p:pic>
        <p:sp>
          <p:nvSpPr>
            <p:cNvPr id="29" name="Textfeld 28"/>
            <p:cNvSpPr txBox="1"/>
            <p:nvPr/>
          </p:nvSpPr>
          <p:spPr>
            <a:xfrm>
              <a:off x="1978812" y="4464494"/>
              <a:ext cx="427276" cy="271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700" b="1" smtClean="0">
                  <a:solidFill>
                    <a:srgbClr val="FF0000"/>
                  </a:solidFill>
                </a:rPr>
                <a:t>NO1</a:t>
              </a:r>
              <a:endParaRPr lang="de-DE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30" name="Textfeld 29"/>
            <p:cNvSpPr txBox="1"/>
            <p:nvPr/>
          </p:nvSpPr>
          <p:spPr>
            <a:xfrm>
              <a:off x="1645301" y="4464494"/>
              <a:ext cx="500266" cy="27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700" b="1" smtClean="0">
                  <a:solidFill>
                    <a:srgbClr val="FF0000"/>
                  </a:solidFill>
                </a:rPr>
                <a:t>AV0</a:t>
              </a:r>
              <a:endParaRPr lang="de-DE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2246698" y="3314914"/>
              <a:ext cx="570197" cy="271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700" b="1" dirty="0">
                  <a:solidFill>
                    <a:srgbClr val="FF0000"/>
                  </a:solidFill>
                </a:rPr>
                <a:t>BUD</a:t>
              </a:r>
              <a:r>
                <a:rPr lang="de-DE" sz="700" b="1" dirty="0" smtClean="0">
                  <a:solidFill>
                    <a:srgbClr val="FF0000"/>
                  </a:solidFill>
                </a:rPr>
                <a:t> ●</a:t>
              </a:r>
              <a:endParaRPr lang="de-DE" sz="7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9" name="Picture 6" descr="http://www.channelcoast.org/data_management/real_time_data/charts/additional_information/images/West%20Bay%20Redeploy%20May%202007%201_EMU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393" y="1844824"/>
            <a:ext cx="1215001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70"/>
          <a:stretch/>
        </p:blipFill>
        <p:spPr bwMode="auto">
          <a:xfrm>
            <a:off x="7834429" y="1875655"/>
            <a:ext cx="1795846" cy="1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" descr="X:\Meereskunde\RAVE\RAVE Phase 3 Offshoreservice\50_Medien\52_Praesentationen\2018-01-24_RAVE#74\Grafiken NSO\20171018_154222_resized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7056" y="1844824"/>
            <a:ext cx="91125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Rechteck 32"/>
          <p:cNvSpPr/>
          <p:nvPr/>
        </p:nvSpPr>
        <p:spPr>
          <a:xfrm>
            <a:off x="7041232" y="4977192"/>
            <a:ext cx="22440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b="1">
                <a:solidFill>
                  <a:srgbClr val="FF0000"/>
                </a:solidFill>
              </a:rPr>
              <a:t>●</a:t>
            </a:r>
            <a:endParaRPr lang="en-US"/>
          </a:p>
        </p:txBody>
      </p:sp>
      <p:sp>
        <p:nvSpPr>
          <p:cNvPr id="34" name="Rechteck 33"/>
          <p:cNvSpPr/>
          <p:nvPr/>
        </p:nvSpPr>
        <p:spPr>
          <a:xfrm>
            <a:off x="7185248" y="4977192"/>
            <a:ext cx="24362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b="1">
                <a:solidFill>
                  <a:srgbClr val="FF0000"/>
                </a:solidFill>
              </a:rPr>
              <a:t>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4694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SH_Präsentation">
  <a:themeElements>
    <a:clrScheme name="Powerpoint_Querforma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owerpoint_Querformat">
      <a:majorFont>
        <a:latin typeface="HelveticaNeue LT 53 Ex"/>
        <a:ea typeface=""/>
        <a:cs typeface=""/>
      </a:majorFont>
      <a:minorFont>
        <a:latin typeface="Helvetic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lnDef>
  </a:objectDefaults>
  <a:extraClrSchemeLst>
    <a:extraClrScheme>
      <a:clrScheme name="Powerpoint_Querforma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_Querforma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20130508_BSH_Vorlage">
  <a:themeElements>
    <a:clrScheme name="Powerpoint_Querforma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owerpoint_Querformat">
      <a:majorFont>
        <a:latin typeface="HelveticaNeue LT 53 Ex"/>
        <a:ea typeface=""/>
        <a:cs typeface=""/>
      </a:majorFont>
      <a:minorFont>
        <a:latin typeface="Helvetic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lnDef>
  </a:objectDefaults>
  <a:extraClrSchemeLst>
    <a:extraClrScheme>
      <a:clrScheme name="Powerpoint_Querforma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_Querforma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BSH_Präsentation</Template>
  <TotalTime>0</TotalTime>
  <Words>1181</Words>
  <Application>Microsoft Office PowerPoint</Application>
  <PresentationFormat>A4-Papier (210x297 mm)</PresentationFormat>
  <Paragraphs>307</Paragraphs>
  <Slides>27</Slides>
  <Notes>10</Notes>
  <HiddenSlides>4</HiddenSlides>
  <MMClips>0</MMClips>
  <ScaleCrop>false</ScaleCrop>
  <HeadingPairs>
    <vt:vector size="6" baseType="variant"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27</vt:i4>
      </vt:variant>
    </vt:vector>
  </HeadingPairs>
  <TitlesOfParts>
    <vt:vector size="30" baseType="lpstr">
      <vt:lpstr>BSH_Präsentation</vt:lpstr>
      <vt:lpstr>1_20130508_BSH_Vorlage</vt:lpstr>
      <vt:lpstr>Acrobat Document</vt:lpstr>
      <vt:lpstr>PowerPoint-Präsentation</vt:lpstr>
      <vt:lpstr>Outline</vt:lpstr>
      <vt:lpstr>Spar Buoy for the Baltic Sea</vt:lpstr>
      <vt:lpstr>Spar Buoy for the Baltic Sea</vt:lpstr>
      <vt:lpstr>Multifunctional Monitoring Buoy - MoBo</vt:lpstr>
      <vt:lpstr>Project: MoBo for the North Sea</vt:lpstr>
      <vt:lpstr>Project:  UV-LiBS</vt:lpstr>
      <vt:lpstr>Project:  UV-LiBS</vt:lpstr>
      <vt:lpstr>Background RAVE Offshoreservice Project</vt:lpstr>
      <vt:lpstr>Data quality control (near real-time)</vt:lpstr>
      <vt:lpstr>References</vt:lpstr>
      <vt:lpstr>Actual status of quality control of wave data</vt:lpstr>
      <vt:lpstr>Actual status of quality control of wave data</vt:lpstr>
      <vt:lpstr>Detection of spikes</vt:lpstr>
      <vt:lpstr>Aktueller Stand Qualitätskontrolle Seegang</vt:lpstr>
      <vt:lpstr>Aktueller Stand Qualitätskontrolle Seegang</vt:lpstr>
      <vt:lpstr>Aktueller Stand Qualitätskontrolle Seegang</vt:lpstr>
      <vt:lpstr>Detection of freak waves</vt:lpstr>
      <vt:lpstr>Definition of geometrical wave parameters</vt:lpstr>
      <vt:lpstr>Definition of Hilbert parameters</vt:lpstr>
      <vt:lpstr>Detection of freak waves</vt:lpstr>
      <vt:lpstr>Detection of freak waves</vt:lpstr>
      <vt:lpstr>Detection of freak waves</vt:lpstr>
      <vt:lpstr>Detection of freak waves</vt:lpstr>
      <vt:lpstr>Conclusion &amp; next steps</vt:lpstr>
      <vt:lpstr>Contact</vt:lpstr>
      <vt:lpstr>PowerPoint-Präsentation</vt:lpstr>
    </vt:vector>
  </TitlesOfParts>
  <Company>BSH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 Dienst für Schifffahrt und Meer</dc:title>
  <dc:creator>Niels Peters</dc:creator>
  <cp:lastModifiedBy>Kai Herklotz</cp:lastModifiedBy>
  <cp:revision>214</cp:revision>
  <cp:lastPrinted>2018-11-12T11:58:32Z</cp:lastPrinted>
  <dcterms:created xsi:type="dcterms:W3CDTF">2017-06-20T11:59:43Z</dcterms:created>
  <dcterms:modified xsi:type="dcterms:W3CDTF">2018-11-19T23:28:18Z</dcterms:modified>
</cp:coreProperties>
</file>