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26"/>
  </p:notesMasterIdLst>
  <p:sldIdLst>
    <p:sldId id="274" r:id="rId2"/>
    <p:sldId id="302" r:id="rId3"/>
    <p:sldId id="282" r:id="rId4"/>
    <p:sldId id="283" r:id="rId5"/>
    <p:sldId id="281" r:id="rId6"/>
    <p:sldId id="285" r:id="rId7"/>
    <p:sldId id="286" r:id="rId8"/>
    <p:sldId id="288" r:id="rId9"/>
    <p:sldId id="290" r:id="rId10"/>
    <p:sldId id="289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300" r:id="rId20"/>
    <p:sldId id="303" r:id="rId21"/>
    <p:sldId id="304" r:id="rId22"/>
    <p:sldId id="305" r:id="rId23"/>
    <p:sldId id="306" r:id="rId24"/>
    <p:sldId id="301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1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ddorn, John" userId="f7afe20f-b9f4-4065-b6c0-ea53e9721b73" providerId="ADAL" clId="{9C157FB9-C093-45BB-8763-91DC62A320F3}"/>
    <pc:docChg chg="undo custSel addSld delSld modSld">
      <pc:chgData name="Siddorn, John" userId="f7afe20f-b9f4-4065-b6c0-ea53e9721b73" providerId="ADAL" clId="{9C157FB9-C093-45BB-8763-91DC62A320F3}" dt="2018-11-19T08:34:19.994" v="644" actId="20577"/>
      <pc:docMkLst>
        <pc:docMk/>
      </pc:docMkLst>
      <pc:sldChg chg="modSp">
        <pc:chgData name="Siddorn, John" userId="f7afe20f-b9f4-4065-b6c0-ea53e9721b73" providerId="ADAL" clId="{9C157FB9-C093-45BB-8763-91DC62A320F3}" dt="2018-11-19T08:10:41.184" v="123" actId="1076"/>
        <pc:sldMkLst>
          <pc:docMk/>
          <pc:sldMk cId="2738203860" sldId="274"/>
        </pc:sldMkLst>
        <pc:spChg chg="mod">
          <ac:chgData name="Siddorn, John" userId="f7afe20f-b9f4-4065-b6c0-ea53e9721b73" providerId="ADAL" clId="{9C157FB9-C093-45BB-8763-91DC62A320F3}" dt="2018-11-19T08:10:41.184" v="123" actId="1076"/>
          <ac:spMkLst>
            <pc:docMk/>
            <pc:sldMk cId="2738203860" sldId="274"/>
            <ac:spMk id="2" creationId="{00000000-0000-0000-0000-000000000000}"/>
          </ac:spMkLst>
        </pc:spChg>
        <pc:spChg chg="mod">
          <ac:chgData name="Siddorn, John" userId="f7afe20f-b9f4-4065-b6c0-ea53e9721b73" providerId="ADAL" clId="{9C157FB9-C093-45BB-8763-91DC62A320F3}" dt="2018-11-19T08:10:31.746" v="120" actId="1076"/>
          <ac:spMkLst>
            <pc:docMk/>
            <pc:sldMk cId="2738203860" sldId="274"/>
            <ac:spMk id="3" creationId="{00000000-0000-0000-0000-000000000000}"/>
          </ac:spMkLst>
        </pc:spChg>
      </pc:sldChg>
      <pc:sldChg chg="modSp">
        <pc:chgData name="Siddorn, John" userId="f7afe20f-b9f4-4065-b6c0-ea53e9721b73" providerId="ADAL" clId="{9C157FB9-C093-45BB-8763-91DC62A320F3}" dt="2018-11-19T08:14:23.471" v="286" actId="1076"/>
        <pc:sldMkLst>
          <pc:docMk/>
          <pc:sldMk cId="963272440" sldId="281"/>
        </pc:sldMkLst>
        <pc:picChg chg="mod">
          <ac:chgData name="Siddorn, John" userId="f7afe20f-b9f4-4065-b6c0-ea53e9721b73" providerId="ADAL" clId="{9C157FB9-C093-45BB-8763-91DC62A320F3}" dt="2018-11-19T08:14:23.471" v="286" actId="1076"/>
          <ac:picMkLst>
            <pc:docMk/>
            <pc:sldMk cId="963272440" sldId="281"/>
            <ac:picMk id="4" creationId="{00000000-0000-0000-0000-000000000000}"/>
          </ac:picMkLst>
        </pc:picChg>
      </pc:sldChg>
      <pc:sldChg chg="del">
        <pc:chgData name="Siddorn, John" userId="f7afe20f-b9f4-4065-b6c0-ea53e9721b73" providerId="ADAL" clId="{9C157FB9-C093-45BB-8763-91DC62A320F3}" dt="2018-11-19T08:15:31.862" v="287" actId="2696"/>
        <pc:sldMkLst>
          <pc:docMk/>
          <pc:sldMk cId="954853463" sldId="284"/>
        </pc:sldMkLst>
      </pc:sldChg>
      <pc:sldChg chg="add del">
        <pc:chgData name="Siddorn, John" userId="f7afe20f-b9f4-4065-b6c0-ea53e9721b73" providerId="ADAL" clId="{9C157FB9-C093-45BB-8763-91DC62A320F3}" dt="2018-11-19T08:16:20.363" v="290" actId="2696"/>
        <pc:sldMkLst>
          <pc:docMk/>
          <pc:sldMk cId="2411955013" sldId="287"/>
        </pc:sldMkLst>
      </pc:sldChg>
      <pc:sldChg chg="modSp">
        <pc:chgData name="Siddorn, John" userId="f7afe20f-b9f4-4065-b6c0-ea53e9721b73" providerId="ADAL" clId="{9C157FB9-C093-45BB-8763-91DC62A320F3}" dt="2018-11-19T08:17:50.379" v="343" actId="1076"/>
        <pc:sldMkLst>
          <pc:docMk/>
          <pc:sldMk cId="3695105565" sldId="288"/>
        </pc:sldMkLst>
        <pc:spChg chg="mod">
          <ac:chgData name="Siddorn, John" userId="f7afe20f-b9f4-4065-b6c0-ea53e9721b73" providerId="ADAL" clId="{9C157FB9-C093-45BB-8763-91DC62A320F3}" dt="2018-11-19T08:17:50.379" v="343" actId="1076"/>
          <ac:spMkLst>
            <pc:docMk/>
            <pc:sldMk cId="3695105565" sldId="288"/>
            <ac:spMk id="5" creationId="{00000000-0000-0000-0000-000000000000}"/>
          </ac:spMkLst>
        </pc:spChg>
        <pc:graphicFrameChg chg="mod">
          <ac:chgData name="Siddorn, John" userId="f7afe20f-b9f4-4065-b6c0-ea53e9721b73" providerId="ADAL" clId="{9C157FB9-C093-45BB-8763-91DC62A320F3}" dt="2018-11-19T08:17:45.894" v="342" actId="1076"/>
          <ac:graphicFrameMkLst>
            <pc:docMk/>
            <pc:sldMk cId="3695105565" sldId="288"/>
            <ac:graphicFrameMk id="4" creationId="{00000000-0008-0000-0000-000003000000}"/>
          </ac:graphicFrameMkLst>
        </pc:graphicFrameChg>
        <pc:graphicFrameChg chg="mod">
          <ac:chgData name="Siddorn, John" userId="f7afe20f-b9f4-4065-b6c0-ea53e9721b73" providerId="ADAL" clId="{9C157FB9-C093-45BB-8763-91DC62A320F3}" dt="2018-11-19T08:17:35.410" v="340" actId="1076"/>
          <ac:graphicFrameMkLst>
            <pc:docMk/>
            <pc:sldMk cId="3695105565" sldId="288"/>
            <ac:graphicFrameMk id="7" creationId="{00000000-0008-0000-0000-000004000000}"/>
          </ac:graphicFrameMkLst>
        </pc:graphicFrameChg>
      </pc:sldChg>
      <pc:sldChg chg="modSp">
        <pc:chgData name="Siddorn, John" userId="f7afe20f-b9f4-4065-b6c0-ea53e9721b73" providerId="ADAL" clId="{9C157FB9-C093-45BB-8763-91DC62A320F3}" dt="2018-11-19T08:20:45.114" v="361" actId="1038"/>
        <pc:sldMkLst>
          <pc:docMk/>
          <pc:sldMk cId="1596786699" sldId="290"/>
        </pc:sldMkLst>
        <pc:picChg chg="mod">
          <ac:chgData name="Siddorn, John" userId="f7afe20f-b9f4-4065-b6c0-ea53e9721b73" providerId="ADAL" clId="{9C157FB9-C093-45BB-8763-91DC62A320F3}" dt="2018-11-19T08:20:45.114" v="361" actId="1038"/>
          <ac:picMkLst>
            <pc:docMk/>
            <pc:sldMk cId="1596786699" sldId="290"/>
            <ac:picMk id="5" creationId="{00000000-0000-0000-0000-000000000000}"/>
          </ac:picMkLst>
        </pc:picChg>
      </pc:sldChg>
      <pc:sldChg chg="modSp">
        <pc:chgData name="Siddorn, John" userId="f7afe20f-b9f4-4065-b6c0-ea53e9721b73" providerId="ADAL" clId="{9C157FB9-C093-45BB-8763-91DC62A320F3}" dt="2018-11-19T08:22:30.021" v="362" actId="1076"/>
        <pc:sldMkLst>
          <pc:docMk/>
          <pc:sldMk cId="3137278689" sldId="296"/>
        </pc:sldMkLst>
        <pc:graphicFrameChg chg="mod">
          <ac:chgData name="Siddorn, John" userId="f7afe20f-b9f4-4065-b6c0-ea53e9721b73" providerId="ADAL" clId="{9C157FB9-C093-45BB-8763-91DC62A320F3}" dt="2018-11-19T08:22:30.021" v="362" actId="1076"/>
          <ac:graphicFrameMkLst>
            <pc:docMk/>
            <pc:sldMk cId="3137278689" sldId="296"/>
            <ac:graphicFrameMk id="9" creationId="{00000000-0008-0000-0000-00000A000000}"/>
          </ac:graphicFrameMkLst>
        </pc:graphicFrameChg>
      </pc:sldChg>
      <pc:sldChg chg="del">
        <pc:chgData name="Siddorn, John" userId="f7afe20f-b9f4-4065-b6c0-ea53e9721b73" providerId="ADAL" clId="{9C157FB9-C093-45BB-8763-91DC62A320F3}" dt="2018-11-19T08:23:11.444" v="363" actId="2696"/>
        <pc:sldMkLst>
          <pc:docMk/>
          <pc:sldMk cId="1289141715" sldId="299"/>
        </pc:sldMkLst>
      </pc:sldChg>
      <pc:sldChg chg="modSp add">
        <pc:chgData name="Siddorn, John" userId="f7afe20f-b9f4-4065-b6c0-ea53e9721b73" providerId="ADAL" clId="{9C157FB9-C093-45BB-8763-91DC62A320F3}" dt="2018-11-19T08:12:38.470" v="284" actId="20577"/>
        <pc:sldMkLst>
          <pc:docMk/>
          <pc:sldMk cId="295498999" sldId="302"/>
        </pc:sldMkLst>
        <pc:spChg chg="mod">
          <ac:chgData name="Siddorn, John" userId="f7afe20f-b9f4-4065-b6c0-ea53e9721b73" providerId="ADAL" clId="{9C157FB9-C093-45BB-8763-91DC62A320F3}" dt="2018-11-19T08:11:06.511" v="161" actId="20577"/>
          <ac:spMkLst>
            <pc:docMk/>
            <pc:sldMk cId="295498999" sldId="302"/>
            <ac:spMk id="2" creationId="{06EC2C5A-9007-4FAF-B538-4FF4BFC9D068}"/>
          </ac:spMkLst>
        </pc:spChg>
        <pc:spChg chg="mod">
          <ac:chgData name="Siddorn, John" userId="f7afe20f-b9f4-4065-b6c0-ea53e9721b73" providerId="ADAL" clId="{9C157FB9-C093-45BB-8763-91DC62A320F3}" dt="2018-11-19T08:12:38.470" v="284" actId="20577"/>
          <ac:spMkLst>
            <pc:docMk/>
            <pc:sldMk cId="295498999" sldId="302"/>
            <ac:spMk id="3" creationId="{1F3D6C23-1CD4-468A-B0EC-D6709EAEF54B}"/>
          </ac:spMkLst>
        </pc:spChg>
      </pc:sldChg>
      <pc:sldChg chg="modSp add">
        <pc:chgData name="Siddorn, John" userId="f7afe20f-b9f4-4065-b6c0-ea53e9721b73" providerId="ADAL" clId="{9C157FB9-C093-45BB-8763-91DC62A320F3}" dt="2018-11-19T08:26:14.417" v="382" actId="20577"/>
        <pc:sldMkLst>
          <pc:docMk/>
          <pc:sldMk cId="3216802623" sldId="303"/>
        </pc:sldMkLst>
        <pc:spChg chg="mod">
          <ac:chgData name="Siddorn, John" userId="f7afe20f-b9f4-4065-b6c0-ea53e9721b73" providerId="ADAL" clId="{9C157FB9-C093-45BB-8763-91DC62A320F3}" dt="2018-11-19T08:26:14.417" v="382" actId="20577"/>
          <ac:spMkLst>
            <pc:docMk/>
            <pc:sldMk cId="3216802623" sldId="303"/>
            <ac:spMk id="2" creationId="{00000000-0000-0000-0000-000000000000}"/>
          </ac:spMkLst>
        </pc:spChg>
        <pc:spChg chg="mod">
          <ac:chgData name="Siddorn, John" userId="f7afe20f-b9f4-4065-b6c0-ea53e9721b73" providerId="ADAL" clId="{9C157FB9-C093-45BB-8763-91DC62A320F3}" dt="2018-11-19T08:24:37.038" v="365" actId="1076"/>
          <ac:spMkLst>
            <pc:docMk/>
            <pc:sldMk cId="3216802623" sldId="303"/>
            <ac:spMk id="3" creationId="{00000000-0000-0000-0000-000000000000}"/>
          </ac:spMkLst>
        </pc:spChg>
      </pc:sldChg>
      <pc:sldChg chg="modSp add">
        <pc:chgData name="Siddorn, John" userId="f7afe20f-b9f4-4065-b6c0-ea53e9721b73" providerId="ADAL" clId="{9C157FB9-C093-45BB-8763-91DC62A320F3}" dt="2018-11-19T08:27:33.210" v="395" actId="1076"/>
        <pc:sldMkLst>
          <pc:docMk/>
          <pc:sldMk cId="1841988753" sldId="304"/>
        </pc:sldMkLst>
        <pc:spChg chg="mod">
          <ac:chgData name="Siddorn, John" userId="f7afe20f-b9f4-4065-b6c0-ea53e9721b73" providerId="ADAL" clId="{9C157FB9-C093-45BB-8763-91DC62A320F3}" dt="2018-11-19T08:27:33.210" v="395" actId="1076"/>
          <ac:spMkLst>
            <pc:docMk/>
            <pc:sldMk cId="1841988753" sldId="304"/>
            <ac:spMk id="2" creationId="{00000000-0000-0000-0000-000000000000}"/>
          </ac:spMkLst>
        </pc:spChg>
        <pc:spChg chg="mod">
          <ac:chgData name="Siddorn, John" userId="f7afe20f-b9f4-4065-b6c0-ea53e9721b73" providerId="ADAL" clId="{9C157FB9-C093-45BB-8763-91DC62A320F3}" dt="2018-11-19T08:27:13.350" v="393" actId="20577"/>
          <ac:spMkLst>
            <pc:docMk/>
            <pc:sldMk cId="1841988753" sldId="304"/>
            <ac:spMk id="3" creationId="{00000000-0000-0000-0000-000000000000}"/>
          </ac:spMkLst>
        </pc:spChg>
        <pc:picChg chg="mod">
          <ac:chgData name="Siddorn, John" userId="f7afe20f-b9f4-4065-b6c0-ea53e9721b73" providerId="ADAL" clId="{9C157FB9-C093-45BB-8763-91DC62A320F3}" dt="2018-11-19T08:26:58.710" v="388" actId="1076"/>
          <ac:picMkLst>
            <pc:docMk/>
            <pc:sldMk cId="1841988753" sldId="304"/>
            <ac:picMk id="4" creationId="{00000000-0000-0000-0000-000000000000}"/>
          </ac:picMkLst>
        </pc:picChg>
        <pc:picChg chg="mod">
          <ac:chgData name="Siddorn, John" userId="f7afe20f-b9f4-4065-b6c0-ea53e9721b73" providerId="ADAL" clId="{9C157FB9-C093-45BB-8763-91DC62A320F3}" dt="2018-11-19T08:27:06.444" v="391" actId="1076"/>
          <ac:picMkLst>
            <pc:docMk/>
            <pc:sldMk cId="1841988753" sldId="304"/>
            <ac:picMk id="5" creationId="{00000000-0000-0000-0000-000000000000}"/>
          </ac:picMkLst>
        </pc:picChg>
      </pc:sldChg>
      <pc:sldChg chg="addSp modSp add">
        <pc:chgData name="Siddorn, John" userId="f7afe20f-b9f4-4065-b6c0-ea53e9721b73" providerId="ADAL" clId="{9C157FB9-C093-45BB-8763-91DC62A320F3}" dt="2018-11-19T08:33:03.806" v="579" actId="1076"/>
        <pc:sldMkLst>
          <pc:docMk/>
          <pc:sldMk cId="847551874" sldId="305"/>
        </pc:sldMkLst>
        <pc:spChg chg="mod">
          <ac:chgData name="Siddorn, John" userId="f7afe20f-b9f4-4065-b6c0-ea53e9721b73" providerId="ADAL" clId="{9C157FB9-C093-45BB-8763-91DC62A320F3}" dt="2018-11-19T08:28:12.838" v="401" actId="14100"/>
          <ac:spMkLst>
            <pc:docMk/>
            <pc:sldMk cId="847551874" sldId="305"/>
            <ac:spMk id="2" creationId="{00000000-0000-0000-0000-000000000000}"/>
          </ac:spMkLst>
        </pc:spChg>
        <pc:spChg chg="mod">
          <ac:chgData name="Siddorn, John" userId="f7afe20f-b9f4-4065-b6c0-ea53e9721b73" providerId="ADAL" clId="{9C157FB9-C093-45BB-8763-91DC62A320F3}" dt="2018-11-19T08:27:39.682" v="396" actId="1076"/>
          <ac:spMkLst>
            <pc:docMk/>
            <pc:sldMk cId="847551874" sldId="305"/>
            <ac:spMk id="3" creationId="{00000000-0000-0000-0000-000000000000}"/>
          </ac:spMkLst>
        </pc:spChg>
        <pc:spChg chg="add mod">
          <ac:chgData name="Siddorn, John" userId="f7afe20f-b9f4-4065-b6c0-ea53e9721b73" providerId="ADAL" clId="{9C157FB9-C093-45BB-8763-91DC62A320F3}" dt="2018-11-19T08:29:20.164" v="475" actId="1076"/>
          <ac:spMkLst>
            <pc:docMk/>
            <pc:sldMk cId="847551874" sldId="305"/>
            <ac:spMk id="6" creationId="{7CAFBED8-56B9-4F76-9E6F-48960A8B4C4D}"/>
          </ac:spMkLst>
        </pc:spChg>
        <pc:spChg chg="add mod">
          <ac:chgData name="Siddorn, John" userId="f7afe20f-b9f4-4065-b6c0-ea53e9721b73" providerId="ADAL" clId="{9C157FB9-C093-45BB-8763-91DC62A320F3}" dt="2018-11-19T08:29:13.336" v="474" actId="20577"/>
          <ac:spMkLst>
            <pc:docMk/>
            <pc:sldMk cId="847551874" sldId="305"/>
            <ac:spMk id="7" creationId="{F5A15E7B-2471-43A5-9D73-FA861BEEAC84}"/>
          </ac:spMkLst>
        </pc:spChg>
        <pc:spChg chg="add mod">
          <ac:chgData name="Siddorn, John" userId="f7afe20f-b9f4-4065-b6c0-ea53e9721b73" providerId="ADAL" clId="{9C157FB9-C093-45BB-8763-91DC62A320F3}" dt="2018-11-19T08:32:26.290" v="527" actId="20577"/>
          <ac:spMkLst>
            <pc:docMk/>
            <pc:sldMk cId="847551874" sldId="305"/>
            <ac:spMk id="9" creationId="{E5AFBDB0-8955-4B98-BB30-CE6E357E8301}"/>
          </ac:spMkLst>
        </pc:spChg>
        <pc:spChg chg="add mod">
          <ac:chgData name="Siddorn, John" userId="f7afe20f-b9f4-4065-b6c0-ea53e9721b73" providerId="ADAL" clId="{9C157FB9-C093-45BB-8763-91DC62A320F3}" dt="2018-11-19T08:32:11.462" v="522" actId="6549"/>
          <ac:spMkLst>
            <pc:docMk/>
            <pc:sldMk cId="847551874" sldId="305"/>
            <ac:spMk id="10" creationId="{5ABF1312-042A-4795-A53E-6D5576DE8554}"/>
          </ac:spMkLst>
        </pc:spChg>
        <pc:spChg chg="add mod">
          <ac:chgData name="Siddorn, John" userId="f7afe20f-b9f4-4065-b6c0-ea53e9721b73" providerId="ADAL" clId="{9C157FB9-C093-45BB-8763-91DC62A320F3}" dt="2018-11-19T08:32:18.494" v="525" actId="20577"/>
          <ac:spMkLst>
            <pc:docMk/>
            <pc:sldMk cId="847551874" sldId="305"/>
            <ac:spMk id="11" creationId="{CF563639-8AFE-441A-A5FB-FD82380E74FA}"/>
          </ac:spMkLst>
        </pc:spChg>
        <pc:spChg chg="add mod">
          <ac:chgData name="Siddorn, John" userId="f7afe20f-b9f4-4065-b6c0-ea53e9721b73" providerId="ADAL" clId="{9C157FB9-C093-45BB-8763-91DC62A320F3}" dt="2018-11-19T08:33:03.806" v="579" actId="1076"/>
          <ac:spMkLst>
            <pc:docMk/>
            <pc:sldMk cId="847551874" sldId="305"/>
            <ac:spMk id="12" creationId="{FED4ECE6-77FF-4464-8DC7-5708B46F8EA6}"/>
          </ac:spMkLst>
        </pc:spChg>
        <pc:picChg chg="mod modCrop">
          <ac:chgData name="Siddorn, John" userId="f7afe20f-b9f4-4065-b6c0-ea53e9721b73" providerId="ADAL" clId="{9C157FB9-C093-45BB-8763-91DC62A320F3}" dt="2018-11-19T08:30:17.023" v="485" actId="1076"/>
          <ac:picMkLst>
            <pc:docMk/>
            <pc:sldMk cId="847551874" sldId="305"/>
            <ac:picMk id="4" creationId="{00000000-0000-0000-0000-000000000000}"/>
          </ac:picMkLst>
        </pc:picChg>
        <pc:picChg chg="mod modCrop">
          <ac:chgData name="Siddorn, John" userId="f7afe20f-b9f4-4065-b6c0-ea53e9721b73" providerId="ADAL" clId="{9C157FB9-C093-45BB-8763-91DC62A320F3}" dt="2018-11-19T08:30:51.289" v="493" actId="1076"/>
          <ac:picMkLst>
            <pc:docMk/>
            <pc:sldMk cId="847551874" sldId="305"/>
            <ac:picMk id="5" creationId="{00000000-0000-0000-0000-000000000000}"/>
          </ac:picMkLst>
        </pc:picChg>
        <pc:picChg chg="add mod modCrop">
          <ac:chgData name="Siddorn, John" userId="f7afe20f-b9f4-4065-b6c0-ea53e9721b73" providerId="ADAL" clId="{9C157FB9-C093-45BB-8763-91DC62A320F3}" dt="2018-11-19T08:30:54.711" v="494" actId="1076"/>
          <ac:picMkLst>
            <pc:docMk/>
            <pc:sldMk cId="847551874" sldId="305"/>
            <ac:picMk id="8" creationId="{D250930E-B790-4388-9F01-39277DA0724E}"/>
          </ac:picMkLst>
        </pc:picChg>
      </pc:sldChg>
      <pc:sldChg chg="modSp add">
        <pc:chgData name="Siddorn, John" userId="f7afe20f-b9f4-4065-b6c0-ea53e9721b73" providerId="ADAL" clId="{9C157FB9-C093-45BB-8763-91DC62A320F3}" dt="2018-11-19T08:34:19.994" v="644" actId="20577"/>
        <pc:sldMkLst>
          <pc:docMk/>
          <pc:sldMk cId="408949983" sldId="306"/>
        </pc:sldMkLst>
        <pc:spChg chg="mod">
          <ac:chgData name="Siddorn, John" userId="f7afe20f-b9f4-4065-b6c0-ea53e9721b73" providerId="ADAL" clId="{9C157FB9-C093-45BB-8763-91DC62A320F3}" dt="2018-11-19T08:34:19.994" v="644" actId="20577"/>
          <ac:spMkLst>
            <pc:docMk/>
            <pc:sldMk cId="408949983" sldId="306"/>
            <ac:spMk id="2" creationId="{18925AD2-E408-468E-8A03-3F3D8DE540E6}"/>
          </ac:spMkLst>
        </pc:spChg>
        <pc:spChg chg="mod">
          <ac:chgData name="Siddorn, John" userId="f7afe20f-b9f4-4065-b6c0-ea53e9721b73" providerId="ADAL" clId="{9C157FB9-C093-45BB-8763-91DC62A320F3}" dt="2018-11-19T08:33:45.056" v="604" actId="1076"/>
          <ac:spMkLst>
            <pc:docMk/>
            <pc:sldMk cId="408949983" sldId="306"/>
            <ac:spMk id="3" creationId="{E056BF06-971E-4C6D-983A-5CCD4AF2867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ina.tonani\Downloads\StatisticsMooringGermanBight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Tidal amplitude</a:t>
            </a:r>
            <a:r>
              <a:rPr lang="en-GB" baseline="0"/>
              <a:t> 2017 [cm]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21337962962962964"/>
          <c:w val="0.90286351706036749"/>
          <c:h val="0.54380322251385238"/>
        </c:manualLayout>
      </c:layout>
      <c:lineChart>
        <c:grouping val="standard"/>
        <c:varyColors val="0"/>
        <c:ser>
          <c:idx val="0"/>
          <c:order val="0"/>
          <c:tx>
            <c:strRef>
              <c:f>Sheet1!$B$21</c:f>
              <c:strCache>
                <c:ptCount val="1"/>
                <c:pt idx="0">
                  <c:v>RMSD AMM15</c:v>
                </c:pt>
              </c:strCache>
            </c:strRef>
          </c:tx>
          <c:spPr>
            <a:ln w="63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6350">
                <a:solidFill>
                  <a:srgbClr val="FF0000"/>
                </a:solidFill>
              </a:ln>
              <a:effectLst/>
            </c:spPr>
          </c:marker>
          <c:cat>
            <c:strRef>
              <c:f>Sheet1!$A$22:$A$28</c:f>
              <c:strCache>
                <c:ptCount val="7"/>
                <c:pt idx="0">
                  <c:v>M2</c:v>
                </c:pt>
                <c:pt idx="1">
                  <c:v>S2</c:v>
                </c:pt>
                <c:pt idx="2">
                  <c:v>K1</c:v>
                </c:pt>
                <c:pt idx="3">
                  <c:v>O1</c:v>
                </c:pt>
                <c:pt idx="4">
                  <c:v>N2</c:v>
                </c:pt>
                <c:pt idx="5">
                  <c:v>Q1</c:v>
                </c:pt>
                <c:pt idx="6">
                  <c:v>M4</c:v>
                </c:pt>
              </c:strCache>
            </c:strRef>
          </c:cat>
          <c:val>
            <c:numRef>
              <c:f>Sheet1!$B$22:$B$28</c:f>
              <c:numCache>
                <c:formatCode>0</c:formatCode>
                <c:ptCount val="7"/>
                <c:pt idx="0">
                  <c:v>9.798</c:v>
                </c:pt>
                <c:pt idx="1">
                  <c:v>4.1100000000000003</c:v>
                </c:pt>
                <c:pt idx="2">
                  <c:v>1.627</c:v>
                </c:pt>
                <c:pt idx="3">
                  <c:v>1.29</c:v>
                </c:pt>
                <c:pt idx="4">
                  <c:v>3.7320000000000002</c:v>
                </c:pt>
                <c:pt idx="5">
                  <c:v>1.427</c:v>
                </c:pt>
                <c:pt idx="6">
                  <c:v>4.53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C61-4206-957A-907C4E7B21F2}"/>
            </c:ext>
          </c:extLst>
        </c:ser>
        <c:ser>
          <c:idx val="1"/>
          <c:order val="1"/>
          <c:tx>
            <c:strRef>
              <c:f>Sheet1!$C$21</c:f>
              <c:strCache>
                <c:ptCount val="1"/>
                <c:pt idx="0">
                  <c:v>RMSD AMM7</c:v>
                </c:pt>
              </c:strCache>
            </c:strRef>
          </c:tx>
          <c:spPr>
            <a:ln w="6350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6350">
                <a:solidFill>
                  <a:srgbClr val="002060"/>
                </a:solidFill>
              </a:ln>
              <a:effectLst/>
            </c:spPr>
          </c:marker>
          <c:cat>
            <c:strRef>
              <c:f>Sheet1!$A$22:$A$28</c:f>
              <c:strCache>
                <c:ptCount val="7"/>
                <c:pt idx="0">
                  <c:v>M2</c:v>
                </c:pt>
                <c:pt idx="1">
                  <c:v>S2</c:v>
                </c:pt>
                <c:pt idx="2">
                  <c:v>K1</c:v>
                </c:pt>
                <c:pt idx="3">
                  <c:v>O1</c:v>
                </c:pt>
                <c:pt idx="4">
                  <c:v>N2</c:v>
                </c:pt>
                <c:pt idx="5">
                  <c:v>Q1</c:v>
                </c:pt>
                <c:pt idx="6">
                  <c:v>M4</c:v>
                </c:pt>
              </c:strCache>
            </c:strRef>
          </c:cat>
          <c:val>
            <c:numRef>
              <c:f>Sheet1!$C$22:$C$28</c:f>
              <c:numCache>
                <c:formatCode>0</c:formatCode>
                <c:ptCount val="7"/>
                <c:pt idx="0">
                  <c:v>10.372</c:v>
                </c:pt>
                <c:pt idx="1">
                  <c:v>4.0629999999999997</c:v>
                </c:pt>
                <c:pt idx="2">
                  <c:v>1.71</c:v>
                </c:pt>
                <c:pt idx="3">
                  <c:v>2.077</c:v>
                </c:pt>
                <c:pt idx="4">
                  <c:v>4.242</c:v>
                </c:pt>
                <c:pt idx="5">
                  <c:v>1.7490000000000001</c:v>
                </c:pt>
                <c:pt idx="6">
                  <c:v>4.7809999999999997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61-4206-957A-907C4E7B21F2}"/>
            </c:ext>
          </c:extLst>
        </c:ser>
        <c:ser>
          <c:idx val="2"/>
          <c:order val="2"/>
          <c:tx>
            <c:strRef>
              <c:f>Sheet1!$D$21</c:f>
              <c:strCache>
                <c:ptCount val="1"/>
                <c:pt idx="0">
                  <c:v>Bias (model-obs) AMM15</c:v>
                </c:pt>
              </c:strCache>
            </c:strRef>
          </c:tx>
          <c:spPr>
            <a:ln w="635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6350">
                <a:solidFill>
                  <a:srgbClr val="FF0000"/>
                </a:solidFill>
                <a:prstDash val="sysDash"/>
              </a:ln>
              <a:effectLst/>
            </c:spPr>
          </c:marker>
          <c:cat>
            <c:strRef>
              <c:f>Sheet1!$A$22:$A$28</c:f>
              <c:strCache>
                <c:ptCount val="7"/>
                <c:pt idx="0">
                  <c:v>M2</c:v>
                </c:pt>
                <c:pt idx="1">
                  <c:v>S2</c:v>
                </c:pt>
                <c:pt idx="2">
                  <c:v>K1</c:v>
                </c:pt>
                <c:pt idx="3">
                  <c:v>O1</c:v>
                </c:pt>
                <c:pt idx="4">
                  <c:v>N2</c:v>
                </c:pt>
                <c:pt idx="5">
                  <c:v>Q1</c:v>
                </c:pt>
                <c:pt idx="6">
                  <c:v>M4</c:v>
                </c:pt>
              </c:strCache>
            </c:strRef>
          </c:cat>
          <c:val>
            <c:numRef>
              <c:f>Sheet1!$D$22:$D$28</c:f>
              <c:numCache>
                <c:formatCode>0</c:formatCode>
                <c:ptCount val="7"/>
                <c:pt idx="0">
                  <c:v>4.5759999999999996</c:v>
                </c:pt>
                <c:pt idx="1">
                  <c:v>1.7769999999999999</c:v>
                </c:pt>
                <c:pt idx="2">
                  <c:v>0.67700000000000005</c:v>
                </c:pt>
                <c:pt idx="3">
                  <c:v>-8.9999999999999993E-3</c:v>
                </c:pt>
                <c:pt idx="4">
                  <c:v>0.32800000000000001</c:v>
                </c:pt>
                <c:pt idx="5">
                  <c:v>-0.124</c:v>
                </c:pt>
                <c:pt idx="6">
                  <c:v>1.85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C61-4206-957A-907C4E7B21F2}"/>
            </c:ext>
          </c:extLst>
        </c:ser>
        <c:ser>
          <c:idx val="3"/>
          <c:order val="3"/>
          <c:tx>
            <c:strRef>
              <c:f>Sheet1!$E$21</c:f>
              <c:strCache>
                <c:ptCount val="1"/>
                <c:pt idx="0">
                  <c:v>Bias (model-obs) AMM7</c:v>
                </c:pt>
              </c:strCache>
            </c:strRef>
          </c:tx>
          <c:spPr>
            <a:ln w="6350" cap="rnd">
              <a:solidFill>
                <a:srgbClr val="00206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6350">
                <a:solidFill>
                  <a:srgbClr val="002060"/>
                </a:solidFill>
                <a:prstDash val="sysDash"/>
              </a:ln>
              <a:effectLst/>
            </c:spPr>
          </c:marker>
          <c:cat>
            <c:strRef>
              <c:f>Sheet1!$A$22:$A$28</c:f>
              <c:strCache>
                <c:ptCount val="7"/>
                <c:pt idx="0">
                  <c:v>M2</c:v>
                </c:pt>
                <c:pt idx="1">
                  <c:v>S2</c:v>
                </c:pt>
                <c:pt idx="2">
                  <c:v>K1</c:v>
                </c:pt>
                <c:pt idx="3">
                  <c:v>O1</c:v>
                </c:pt>
                <c:pt idx="4">
                  <c:v>N2</c:v>
                </c:pt>
                <c:pt idx="5">
                  <c:v>Q1</c:v>
                </c:pt>
                <c:pt idx="6">
                  <c:v>M4</c:v>
                </c:pt>
              </c:strCache>
            </c:strRef>
          </c:cat>
          <c:val>
            <c:numRef>
              <c:f>Sheet1!$E$22:$E$28</c:f>
              <c:numCache>
                <c:formatCode>0</c:formatCode>
                <c:ptCount val="7"/>
                <c:pt idx="0">
                  <c:v>0.18</c:v>
                </c:pt>
                <c:pt idx="1">
                  <c:v>1.0760000000000001</c:v>
                </c:pt>
                <c:pt idx="2">
                  <c:v>0.61199999999999999</c:v>
                </c:pt>
                <c:pt idx="3">
                  <c:v>-1.46</c:v>
                </c:pt>
                <c:pt idx="4">
                  <c:v>0.57999999999999996</c:v>
                </c:pt>
                <c:pt idx="5">
                  <c:v>0.81799999999999995</c:v>
                </c:pt>
                <c:pt idx="6">
                  <c:v>0.99399999999999999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C61-4206-957A-907C4E7B21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1787496"/>
        <c:axId val="401787824"/>
      </c:lineChart>
      <c:catAx>
        <c:axId val="401787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787824"/>
        <c:crosses val="autoZero"/>
        <c:auto val="1"/>
        <c:lblAlgn val="ctr"/>
        <c:lblOffset val="100"/>
        <c:noMultiLvlLbl val="0"/>
      </c:catAx>
      <c:valAx>
        <c:axId val="401787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787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Tidal phase 2017 [deg]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Sheet1!$B$30</c:f>
              <c:strCache>
                <c:ptCount val="1"/>
                <c:pt idx="0">
                  <c:v>RMSD AMM15</c:v>
                </c:pt>
              </c:strCache>
            </c:strRef>
          </c:tx>
          <c:spPr>
            <a:ln w="63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6350">
                <a:solidFill>
                  <a:srgbClr val="FF0000"/>
                </a:solidFill>
              </a:ln>
              <a:effectLst/>
            </c:spPr>
          </c:marker>
          <c:cat>
            <c:strRef>
              <c:f>Sheet1!$A$31:$A$37</c:f>
              <c:strCache>
                <c:ptCount val="7"/>
                <c:pt idx="0">
                  <c:v>M2</c:v>
                </c:pt>
                <c:pt idx="1">
                  <c:v>S2</c:v>
                </c:pt>
                <c:pt idx="2">
                  <c:v>K1</c:v>
                </c:pt>
                <c:pt idx="3">
                  <c:v>O1</c:v>
                </c:pt>
                <c:pt idx="4">
                  <c:v>N2</c:v>
                </c:pt>
                <c:pt idx="5">
                  <c:v>Q1</c:v>
                </c:pt>
                <c:pt idx="6">
                  <c:v>M4</c:v>
                </c:pt>
              </c:strCache>
            </c:strRef>
          </c:cat>
          <c:val>
            <c:numRef>
              <c:f>Sheet1!$B$31:$B$37</c:f>
              <c:numCache>
                <c:formatCode>0</c:formatCode>
                <c:ptCount val="7"/>
                <c:pt idx="0">
                  <c:v>11.339</c:v>
                </c:pt>
                <c:pt idx="1">
                  <c:v>13.37</c:v>
                </c:pt>
                <c:pt idx="2">
                  <c:v>17.439</c:v>
                </c:pt>
                <c:pt idx="3">
                  <c:v>14.135</c:v>
                </c:pt>
                <c:pt idx="4">
                  <c:v>26.74</c:v>
                </c:pt>
                <c:pt idx="5">
                  <c:v>34.04</c:v>
                </c:pt>
                <c:pt idx="6">
                  <c:v>66.790000000000006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26B-4CDE-BB4E-87D467A7BB3C}"/>
            </c:ext>
          </c:extLst>
        </c:ser>
        <c:ser>
          <c:idx val="1"/>
          <c:order val="1"/>
          <c:tx>
            <c:strRef>
              <c:f>Sheet1!$C$30</c:f>
              <c:strCache>
                <c:ptCount val="1"/>
                <c:pt idx="0">
                  <c:v>RMSD AMM7</c:v>
                </c:pt>
              </c:strCache>
            </c:strRef>
          </c:tx>
          <c:spPr>
            <a:ln w="6350" cap="rnd">
              <a:solidFill>
                <a:srgbClr val="00206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6350">
                <a:solidFill>
                  <a:srgbClr val="002060"/>
                </a:solidFill>
                <a:prstDash val="solid"/>
              </a:ln>
              <a:effectLst/>
            </c:spPr>
          </c:marker>
          <c:cat>
            <c:strRef>
              <c:f>Sheet1!$A$31:$A$37</c:f>
              <c:strCache>
                <c:ptCount val="7"/>
                <c:pt idx="0">
                  <c:v>M2</c:v>
                </c:pt>
                <c:pt idx="1">
                  <c:v>S2</c:v>
                </c:pt>
                <c:pt idx="2">
                  <c:v>K1</c:v>
                </c:pt>
                <c:pt idx="3">
                  <c:v>O1</c:v>
                </c:pt>
                <c:pt idx="4">
                  <c:v>N2</c:v>
                </c:pt>
                <c:pt idx="5">
                  <c:v>Q1</c:v>
                </c:pt>
                <c:pt idx="6">
                  <c:v>M4</c:v>
                </c:pt>
              </c:strCache>
            </c:strRef>
          </c:cat>
          <c:val>
            <c:numRef>
              <c:f>Sheet1!$C$31:$C$37</c:f>
              <c:numCache>
                <c:formatCode>0</c:formatCode>
                <c:ptCount val="7"/>
                <c:pt idx="0">
                  <c:v>12.429</c:v>
                </c:pt>
                <c:pt idx="1">
                  <c:v>14.33</c:v>
                </c:pt>
                <c:pt idx="2">
                  <c:v>18.097999999999999</c:v>
                </c:pt>
                <c:pt idx="3">
                  <c:v>19.564</c:v>
                </c:pt>
                <c:pt idx="4">
                  <c:v>31.033999999999999</c:v>
                </c:pt>
                <c:pt idx="5">
                  <c:v>34.716999999999999</c:v>
                </c:pt>
                <c:pt idx="6">
                  <c:v>89.62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26B-4CDE-BB4E-87D467A7BB3C}"/>
            </c:ext>
          </c:extLst>
        </c:ser>
        <c:ser>
          <c:idx val="2"/>
          <c:order val="2"/>
          <c:tx>
            <c:strRef>
              <c:f>Sheet1!$D$30</c:f>
              <c:strCache>
                <c:ptCount val="1"/>
                <c:pt idx="0">
                  <c:v>Bias (model-obs) AMM15</c:v>
                </c:pt>
              </c:strCache>
            </c:strRef>
          </c:tx>
          <c:spPr>
            <a:ln w="635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6350">
                <a:solidFill>
                  <a:srgbClr val="FF0000"/>
                </a:solidFill>
                <a:prstDash val="sysDash"/>
              </a:ln>
              <a:effectLst/>
            </c:spPr>
          </c:marker>
          <c:cat>
            <c:strRef>
              <c:f>Sheet1!$A$31:$A$37</c:f>
              <c:strCache>
                <c:ptCount val="7"/>
                <c:pt idx="0">
                  <c:v>M2</c:v>
                </c:pt>
                <c:pt idx="1">
                  <c:v>S2</c:v>
                </c:pt>
                <c:pt idx="2">
                  <c:v>K1</c:v>
                </c:pt>
                <c:pt idx="3">
                  <c:v>O1</c:v>
                </c:pt>
                <c:pt idx="4">
                  <c:v>N2</c:v>
                </c:pt>
                <c:pt idx="5">
                  <c:v>Q1</c:v>
                </c:pt>
                <c:pt idx="6">
                  <c:v>M4</c:v>
                </c:pt>
              </c:strCache>
            </c:strRef>
          </c:cat>
          <c:val>
            <c:numRef>
              <c:f>Sheet1!$D$31:$D$37</c:f>
              <c:numCache>
                <c:formatCode>0</c:formatCode>
                <c:ptCount val="7"/>
                <c:pt idx="0">
                  <c:v>-4.2119999999999997</c:v>
                </c:pt>
                <c:pt idx="1">
                  <c:v>-5.4560000000000004</c:v>
                </c:pt>
                <c:pt idx="2">
                  <c:v>-5.0839999999999996</c:v>
                </c:pt>
                <c:pt idx="3">
                  <c:v>-2.4550000000000001</c:v>
                </c:pt>
                <c:pt idx="4">
                  <c:v>-2.6150000000000002</c:v>
                </c:pt>
                <c:pt idx="5">
                  <c:v>-1.9610000000000001</c:v>
                </c:pt>
                <c:pt idx="6">
                  <c:v>-15.275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26B-4CDE-BB4E-87D467A7BB3C}"/>
            </c:ext>
          </c:extLst>
        </c:ser>
        <c:ser>
          <c:idx val="3"/>
          <c:order val="3"/>
          <c:tx>
            <c:strRef>
              <c:f>Sheet1!$E$30</c:f>
              <c:strCache>
                <c:ptCount val="1"/>
                <c:pt idx="0">
                  <c:v>Bias (model-obs) AMM7</c:v>
                </c:pt>
              </c:strCache>
            </c:strRef>
          </c:tx>
          <c:spPr>
            <a:ln w="6350" cap="rnd">
              <a:solidFill>
                <a:srgbClr val="00206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6350">
                <a:solidFill>
                  <a:srgbClr val="002060"/>
                </a:solidFill>
                <a:prstDash val="sysDash"/>
              </a:ln>
              <a:effectLst/>
            </c:spPr>
          </c:marker>
          <c:cat>
            <c:strRef>
              <c:f>Sheet1!$A$31:$A$37</c:f>
              <c:strCache>
                <c:ptCount val="7"/>
                <c:pt idx="0">
                  <c:v>M2</c:v>
                </c:pt>
                <c:pt idx="1">
                  <c:v>S2</c:v>
                </c:pt>
                <c:pt idx="2">
                  <c:v>K1</c:v>
                </c:pt>
                <c:pt idx="3">
                  <c:v>O1</c:v>
                </c:pt>
                <c:pt idx="4">
                  <c:v>N2</c:v>
                </c:pt>
                <c:pt idx="5">
                  <c:v>Q1</c:v>
                </c:pt>
                <c:pt idx="6">
                  <c:v>M4</c:v>
                </c:pt>
              </c:strCache>
            </c:strRef>
          </c:cat>
          <c:val>
            <c:numRef>
              <c:f>Sheet1!$E$31:$E$37</c:f>
              <c:numCache>
                <c:formatCode>0</c:formatCode>
                <c:ptCount val="7"/>
                <c:pt idx="0">
                  <c:v>1.966</c:v>
                </c:pt>
                <c:pt idx="1">
                  <c:v>3.4729999999999999</c:v>
                </c:pt>
                <c:pt idx="2">
                  <c:v>-4.0860000000000003</c:v>
                </c:pt>
                <c:pt idx="3">
                  <c:v>-1.7310000000000001</c:v>
                </c:pt>
                <c:pt idx="4">
                  <c:v>4.3959999999999999</c:v>
                </c:pt>
                <c:pt idx="5">
                  <c:v>11.292</c:v>
                </c:pt>
                <c:pt idx="6">
                  <c:v>2.81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26B-4CDE-BB4E-87D467A7BB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606328"/>
        <c:axId val="188606656"/>
      </c:lineChart>
      <c:catAx>
        <c:axId val="188606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606656"/>
        <c:crosses val="autoZero"/>
        <c:auto val="1"/>
        <c:lblAlgn val="ctr"/>
        <c:lblOffset val="100"/>
        <c:noMultiLvlLbl val="0"/>
      </c:catAx>
      <c:valAx>
        <c:axId val="188606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606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GB" b="1" baseline="0">
                <a:solidFill>
                  <a:sysClr val="windowText" lastClr="000000"/>
                </a:solidFill>
              </a:rPr>
              <a:t>Sea Bottom Salinity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Sheet1!$B$2:$B$3</c:f>
              <c:strCache>
                <c:ptCount val="2"/>
                <c:pt idx="0">
                  <c:v>mean error</c:v>
                </c:pt>
                <c:pt idx="1">
                  <c:v>AMM7 [-0.7]</c:v>
                </c:pt>
              </c:strCache>
            </c:strRef>
          </c:tx>
          <c:spPr>
            <a:ln w="28575" cap="rnd">
              <a:solidFill>
                <a:srgbClr val="00206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cat>
            <c:strRef>
              <c:f>Sheet1!$A$4:$A$8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Sheet1!$B$4:$B$8</c:f>
              <c:numCache>
                <c:formatCode>General</c:formatCode>
                <c:ptCount val="5"/>
                <c:pt idx="0">
                  <c:v>0.95071000000000006</c:v>
                </c:pt>
                <c:pt idx="1">
                  <c:v>0.53495999999999999</c:v>
                </c:pt>
                <c:pt idx="2">
                  <c:v>0.25766</c:v>
                </c:pt>
                <c:pt idx="3">
                  <c:v>0.88624999999999998</c:v>
                </c:pt>
                <c:pt idx="4">
                  <c:v>0.85911999999999999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637-4032-AFD4-7ADB2C1DE38E}"/>
            </c:ext>
          </c:extLst>
        </c:ser>
        <c:ser>
          <c:idx val="1"/>
          <c:order val="1"/>
          <c:tx>
            <c:strRef>
              <c:f>Sheet1!$C$2:$C$3</c:f>
              <c:strCache>
                <c:ptCount val="2"/>
                <c:pt idx="0">
                  <c:v>mean error</c:v>
                </c:pt>
                <c:pt idx="1">
                  <c:v>AMM15 [-0.5]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Sheet1!$A$4:$A$8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Sheet1!$C$4:$C$8</c:f>
              <c:numCache>
                <c:formatCode>General</c:formatCode>
                <c:ptCount val="5"/>
                <c:pt idx="0">
                  <c:v>0.95384000000000002</c:v>
                </c:pt>
                <c:pt idx="1">
                  <c:v>0.38430999999999998</c:v>
                </c:pt>
                <c:pt idx="2">
                  <c:v>3.1469999999999998E-2</c:v>
                </c:pt>
                <c:pt idx="3">
                  <c:v>0.26172000000000001</c:v>
                </c:pt>
                <c:pt idx="4">
                  <c:v>0.89992000000000005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637-4032-AFD4-7ADB2C1DE38E}"/>
            </c:ext>
          </c:extLst>
        </c:ser>
        <c:ser>
          <c:idx val="2"/>
          <c:order val="2"/>
          <c:tx>
            <c:strRef>
              <c:f>Sheet1!$D$2:$D$3</c:f>
              <c:strCache>
                <c:ptCount val="2"/>
                <c:pt idx="0">
                  <c:v>RMSD</c:v>
                </c:pt>
                <c:pt idx="1">
                  <c:v>AMM7 [-0.9]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cat>
            <c:strRef>
              <c:f>Sheet1!$A$4:$A$8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Sheet1!$D$4:$D$8</c:f>
              <c:numCache>
                <c:formatCode>General</c:formatCode>
                <c:ptCount val="5"/>
                <c:pt idx="0">
                  <c:v>1.10314</c:v>
                </c:pt>
                <c:pt idx="1">
                  <c:v>0.90298999999999996</c:v>
                </c:pt>
                <c:pt idx="2">
                  <c:v>0.37169000000000002</c:v>
                </c:pt>
                <c:pt idx="3">
                  <c:v>1.0831500000000001</c:v>
                </c:pt>
                <c:pt idx="4">
                  <c:v>1.0750200000000001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37-4032-AFD4-7ADB2C1DE38E}"/>
            </c:ext>
          </c:extLst>
        </c:ser>
        <c:ser>
          <c:idx val="3"/>
          <c:order val="3"/>
          <c:tx>
            <c:strRef>
              <c:f>Sheet1!$E$2:$E$3</c:f>
              <c:strCache>
                <c:ptCount val="2"/>
                <c:pt idx="0">
                  <c:v>RMSD</c:v>
                </c:pt>
                <c:pt idx="1">
                  <c:v>AMM15 [0.7]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Sheet1!$A$4:$A$8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Sheet1!$E$4:$E$8</c:f>
              <c:numCache>
                <c:formatCode>General</c:formatCode>
                <c:ptCount val="5"/>
                <c:pt idx="0">
                  <c:v>1.0221499999999999</c:v>
                </c:pt>
                <c:pt idx="1">
                  <c:v>0.62472000000000005</c:v>
                </c:pt>
                <c:pt idx="2">
                  <c:v>0.16797999999999999</c:v>
                </c:pt>
                <c:pt idx="3">
                  <c:v>0.44624999999999998</c:v>
                </c:pt>
                <c:pt idx="4">
                  <c:v>1.01942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637-4032-AFD4-7ADB2C1DE3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59866848"/>
        <c:axId val="559867176"/>
      </c:lineChart>
      <c:catAx>
        <c:axId val="559866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b" anchorCtr="0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867176"/>
        <c:crosses val="autoZero"/>
        <c:auto val="1"/>
        <c:lblAlgn val="ctr"/>
        <c:lblOffset val="100"/>
        <c:noMultiLvlLbl val="0"/>
      </c:catAx>
      <c:valAx>
        <c:axId val="559867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866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GB" b="1" baseline="0">
                <a:solidFill>
                  <a:sysClr val="windowText" lastClr="000000"/>
                </a:solidFill>
              </a:rPr>
              <a:t>Sea Surface Salinity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Sheet1!$L$2:$L$3</c:f>
              <c:strCache>
                <c:ptCount val="2"/>
                <c:pt idx="0">
                  <c:v>mean error</c:v>
                </c:pt>
                <c:pt idx="1">
                  <c:v>AMM7 [-0.6]</c:v>
                </c:pt>
              </c:strCache>
            </c:strRef>
          </c:tx>
          <c:spPr>
            <a:ln w="28575" cap="rnd">
              <a:solidFill>
                <a:srgbClr val="00206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cat>
            <c:strRef>
              <c:f>Sheet1!$K$4:$K$8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Sheet1!$L$4:$L$8</c:f>
              <c:numCache>
                <c:formatCode>General</c:formatCode>
                <c:ptCount val="5"/>
                <c:pt idx="0">
                  <c:v>0.97024999999999995</c:v>
                </c:pt>
                <c:pt idx="1">
                  <c:v>0.34628999999999999</c:v>
                </c:pt>
                <c:pt idx="2">
                  <c:v>0.20097999999999999</c:v>
                </c:pt>
                <c:pt idx="3">
                  <c:v>0.84611999999999998</c:v>
                </c:pt>
                <c:pt idx="4">
                  <c:v>0.55306999999999995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DB-441C-AC9D-C0007DF59228}"/>
            </c:ext>
          </c:extLst>
        </c:ser>
        <c:ser>
          <c:idx val="1"/>
          <c:order val="1"/>
          <c:tx>
            <c:strRef>
              <c:f>Sheet1!$M$2:$M$3</c:f>
              <c:strCache>
                <c:ptCount val="2"/>
                <c:pt idx="0">
                  <c:v>mean error</c:v>
                </c:pt>
                <c:pt idx="1">
                  <c:v>AMM15 [-0.5]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Sheet1!$K$4:$K$8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Sheet1!$M$4:$M$8</c:f>
              <c:numCache>
                <c:formatCode>General</c:formatCode>
                <c:ptCount val="5"/>
                <c:pt idx="0">
                  <c:v>0.97024999999999995</c:v>
                </c:pt>
                <c:pt idx="1">
                  <c:v>0.47809000000000001</c:v>
                </c:pt>
                <c:pt idx="2">
                  <c:v>3.2259999999999997E-2</c:v>
                </c:pt>
                <c:pt idx="3">
                  <c:v>0.29419000000000001</c:v>
                </c:pt>
                <c:pt idx="4">
                  <c:v>0.87253000000000003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0DB-441C-AC9D-C0007DF59228}"/>
            </c:ext>
          </c:extLst>
        </c:ser>
        <c:ser>
          <c:idx val="2"/>
          <c:order val="2"/>
          <c:tx>
            <c:strRef>
              <c:f>Sheet1!$N$2:$N$3</c:f>
              <c:strCache>
                <c:ptCount val="2"/>
                <c:pt idx="0">
                  <c:v>RMSD</c:v>
                </c:pt>
                <c:pt idx="1">
                  <c:v>AMM7 [0.9]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cat>
            <c:strRef>
              <c:f>Sheet1!$K$4:$K$8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Sheet1!$N$4:$N$8</c:f>
              <c:numCache>
                <c:formatCode>General</c:formatCode>
                <c:ptCount val="5"/>
                <c:pt idx="0">
                  <c:v>1.17039</c:v>
                </c:pt>
                <c:pt idx="1">
                  <c:v>1.0620799999999999</c:v>
                </c:pt>
                <c:pt idx="2">
                  <c:v>0.33211000000000002</c:v>
                </c:pt>
                <c:pt idx="3">
                  <c:v>1.04548</c:v>
                </c:pt>
                <c:pt idx="4">
                  <c:v>0.98782999999999999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0DB-441C-AC9D-C0007DF59228}"/>
            </c:ext>
          </c:extLst>
        </c:ser>
        <c:ser>
          <c:idx val="3"/>
          <c:order val="3"/>
          <c:tx>
            <c:strRef>
              <c:f>Sheet1!$O$2:$O$3</c:f>
              <c:strCache>
                <c:ptCount val="2"/>
                <c:pt idx="0">
                  <c:v>RMSD</c:v>
                </c:pt>
                <c:pt idx="1">
                  <c:v>AMM15 [0.7]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Sheet1!$K$4:$K$8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Sheet1!$O$4:$O$8</c:f>
              <c:numCache>
                <c:formatCode>General</c:formatCode>
                <c:ptCount val="5"/>
                <c:pt idx="0">
                  <c:v>1.0233699999999999</c:v>
                </c:pt>
                <c:pt idx="1">
                  <c:v>0.73384000000000005</c:v>
                </c:pt>
                <c:pt idx="2">
                  <c:v>0.21634999999999999</c:v>
                </c:pt>
                <c:pt idx="3">
                  <c:v>0.51088999999999996</c:v>
                </c:pt>
                <c:pt idx="4">
                  <c:v>1.0672999999999999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0DB-441C-AC9D-C0007DF592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0657168"/>
        <c:axId val="566933912"/>
      </c:lineChart>
      <c:catAx>
        <c:axId val="200657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6933912"/>
        <c:crosses val="autoZero"/>
        <c:auto val="1"/>
        <c:lblAlgn val="ctr"/>
        <c:lblOffset val="100"/>
        <c:noMultiLvlLbl val="0"/>
      </c:catAx>
      <c:valAx>
        <c:axId val="566933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657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 baseline="0">
                <a:solidFill>
                  <a:schemeClr val="tx1"/>
                </a:solidFill>
              </a:rPr>
              <a:t>Sea Bottom Temperature </a:t>
            </a:r>
            <a:r>
              <a:rPr lang="en-GB" b="1" baseline="0">
                <a:solidFill>
                  <a:schemeClr val="tx1"/>
                </a:solidFill>
                <a:latin typeface="Calibri" panose="020F0502020204030204" pitchFamily="34" charset="0"/>
              </a:rPr>
              <a:t>°C</a:t>
            </a:r>
            <a:endParaRPr lang="en-GB" b="1" baseline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Sheet1!$G$2:$G$3</c:f>
              <c:strCache>
                <c:ptCount val="2"/>
                <c:pt idx="0">
                  <c:v>mean error</c:v>
                </c:pt>
                <c:pt idx="1">
                  <c:v>AMM7 [0.1]</c:v>
                </c:pt>
              </c:strCache>
            </c:strRef>
          </c:tx>
          <c:spPr>
            <a:ln w="28575" cap="rnd">
              <a:solidFill>
                <a:srgbClr val="00206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cat>
            <c:strRef>
              <c:f>Sheet1!$F$4:$F$8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Sheet1!$G$4:$G$8</c:f>
              <c:numCache>
                <c:formatCode>General</c:formatCode>
                <c:ptCount val="5"/>
                <c:pt idx="0">
                  <c:v>6.7150000000000001E-2</c:v>
                </c:pt>
                <c:pt idx="1">
                  <c:v>-0.38474000000000003</c:v>
                </c:pt>
                <c:pt idx="2">
                  <c:v>-0.13497999999999999</c:v>
                </c:pt>
                <c:pt idx="3">
                  <c:v>0.10541</c:v>
                </c:pt>
                <c:pt idx="4">
                  <c:v>-0.30559999999999998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196-4C23-8862-A41C67336B99}"/>
            </c:ext>
          </c:extLst>
        </c:ser>
        <c:ser>
          <c:idx val="1"/>
          <c:order val="1"/>
          <c:tx>
            <c:strRef>
              <c:f>Sheet1!$H$2:$H$3</c:f>
              <c:strCache>
                <c:ptCount val="2"/>
                <c:pt idx="0">
                  <c:v>mean error</c:v>
                </c:pt>
                <c:pt idx="1">
                  <c:v>AMM15 [0.1]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Sheet1!$F$4:$F$8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Sheet1!$H$4:$H$8</c:f>
              <c:numCache>
                <c:formatCode>General</c:formatCode>
                <c:ptCount val="5"/>
                <c:pt idx="0">
                  <c:v>-3.1029999999999999E-2</c:v>
                </c:pt>
                <c:pt idx="1">
                  <c:v>-0.23658999999999999</c:v>
                </c:pt>
                <c:pt idx="2">
                  <c:v>-0.14183000000000001</c:v>
                </c:pt>
                <c:pt idx="3">
                  <c:v>-4.2700000000000004E-3</c:v>
                </c:pt>
                <c:pt idx="4">
                  <c:v>-0.33173999999999998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196-4C23-8862-A41C67336B99}"/>
            </c:ext>
          </c:extLst>
        </c:ser>
        <c:ser>
          <c:idx val="2"/>
          <c:order val="2"/>
          <c:tx>
            <c:strRef>
              <c:f>Sheet1!$I$2:$I$3</c:f>
              <c:strCache>
                <c:ptCount val="2"/>
                <c:pt idx="0">
                  <c:v>RMSD</c:v>
                </c:pt>
                <c:pt idx="1">
                  <c:v>AMM7 [0.6]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cat>
            <c:strRef>
              <c:f>Sheet1!$F$4:$F$8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Sheet1!$I$4:$I$8</c:f>
              <c:numCache>
                <c:formatCode>General</c:formatCode>
                <c:ptCount val="5"/>
                <c:pt idx="0">
                  <c:v>0.30874000000000001</c:v>
                </c:pt>
                <c:pt idx="1">
                  <c:v>0.96435999999999999</c:v>
                </c:pt>
                <c:pt idx="2">
                  <c:v>0.58909</c:v>
                </c:pt>
                <c:pt idx="3">
                  <c:v>0.28443800000000002</c:v>
                </c:pt>
                <c:pt idx="4">
                  <c:v>0.95033000000000001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196-4C23-8862-A41C67336B99}"/>
            </c:ext>
          </c:extLst>
        </c:ser>
        <c:ser>
          <c:idx val="3"/>
          <c:order val="3"/>
          <c:tx>
            <c:strRef>
              <c:f>Sheet1!$J$2:$J$3</c:f>
              <c:strCache>
                <c:ptCount val="2"/>
                <c:pt idx="0">
                  <c:v>RMSD</c:v>
                </c:pt>
                <c:pt idx="1">
                  <c:v>AMM15 [0.4]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Sheet1!$F$4:$F$8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Sheet1!$J$4:$J$8</c:f>
              <c:numCache>
                <c:formatCode>General</c:formatCode>
                <c:ptCount val="5"/>
                <c:pt idx="0">
                  <c:v>0.20579</c:v>
                </c:pt>
                <c:pt idx="1">
                  <c:v>0.58681000000000005</c:v>
                </c:pt>
                <c:pt idx="2">
                  <c:v>0.48855999999999999</c:v>
                </c:pt>
                <c:pt idx="3">
                  <c:v>0.16120000000000001</c:v>
                </c:pt>
                <c:pt idx="4">
                  <c:v>0.75063000000000002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196-4C23-8862-A41C67336B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1877320"/>
        <c:axId val="381873056"/>
      </c:lineChart>
      <c:catAx>
        <c:axId val="381877320"/>
        <c:scaling>
          <c:orientation val="minMax"/>
        </c:scaling>
        <c:delete val="0"/>
        <c:axPos val="b"/>
        <c:numFmt formatCode="General" sourceLinked="1"/>
        <c:majorTickMark val="in"/>
        <c:minorTickMark val="cross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1873056"/>
        <c:crosses val="autoZero"/>
        <c:auto val="1"/>
        <c:lblAlgn val="ctr"/>
        <c:lblOffset val="10"/>
        <c:tickMarkSkip val="1"/>
        <c:noMultiLvlLbl val="0"/>
      </c:catAx>
      <c:valAx>
        <c:axId val="381873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1877320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  <a:prstDash val="sysDot"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 baseline="0">
                <a:solidFill>
                  <a:schemeClr val="tx1"/>
                </a:solidFill>
              </a:rPr>
              <a:t>Sea Surface Temperature  </a:t>
            </a:r>
            <a:r>
              <a:rPr lang="en-GB" b="1" baseline="0">
                <a:solidFill>
                  <a:schemeClr val="tx1"/>
                </a:solidFill>
                <a:latin typeface="Calibri" panose="020F0502020204030204" pitchFamily="34" charset="0"/>
              </a:rPr>
              <a:t>°C</a:t>
            </a:r>
            <a:endParaRPr lang="en-GB" b="1" baseline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Sheet1!$Q$2:$Q$3</c:f>
              <c:strCache>
                <c:ptCount val="2"/>
                <c:pt idx="0">
                  <c:v>mean error</c:v>
                </c:pt>
                <c:pt idx="1">
                  <c:v>AMM7 [-0.1]</c:v>
                </c:pt>
              </c:strCache>
            </c:strRef>
          </c:tx>
          <c:spPr>
            <a:ln w="28575" cap="rnd">
              <a:solidFill>
                <a:srgbClr val="00206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cat>
            <c:strRef>
              <c:f>Sheet1!$P$4:$P$8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Sheet1!$Q$4:$Q$8</c:f>
              <c:numCache>
                <c:formatCode>General</c:formatCode>
                <c:ptCount val="5"/>
                <c:pt idx="0">
                  <c:v>2.9219999999999999E-2</c:v>
                </c:pt>
                <c:pt idx="1">
                  <c:v>-1.7270000000000001E-2</c:v>
                </c:pt>
                <c:pt idx="2">
                  <c:v>0.11697</c:v>
                </c:pt>
                <c:pt idx="3">
                  <c:v>0.12884000000000001</c:v>
                </c:pt>
                <c:pt idx="4">
                  <c:v>0.10305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F67-41AE-BC55-7961A19B6B91}"/>
            </c:ext>
          </c:extLst>
        </c:ser>
        <c:ser>
          <c:idx val="1"/>
          <c:order val="1"/>
          <c:tx>
            <c:strRef>
              <c:f>Sheet1!$R$2:$R$3</c:f>
              <c:strCache>
                <c:ptCount val="2"/>
                <c:pt idx="0">
                  <c:v>mean error</c:v>
                </c:pt>
                <c:pt idx="1">
                  <c:v>AMM15 [0]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Sheet1!$P$4:$P$8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Sheet1!$R$4:$R$8</c:f>
              <c:numCache>
                <c:formatCode>General</c:formatCode>
                <c:ptCount val="5"/>
                <c:pt idx="0">
                  <c:v>-5.1970000000000002E-2</c:v>
                </c:pt>
                <c:pt idx="1">
                  <c:v>-3.5490000000000001E-2</c:v>
                </c:pt>
                <c:pt idx="2">
                  <c:v>0.12175</c:v>
                </c:pt>
                <c:pt idx="3">
                  <c:v>-2.3539999999999998E-2</c:v>
                </c:pt>
                <c:pt idx="4">
                  <c:v>6.5500000000000003E-3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F67-41AE-BC55-7961A19B6B91}"/>
            </c:ext>
          </c:extLst>
        </c:ser>
        <c:ser>
          <c:idx val="2"/>
          <c:order val="2"/>
          <c:tx>
            <c:strRef>
              <c:f>Sheet1!$S$2:$S$3</c:f>
              <c:strCache>
                <c:ptCount val="2"/>
                <c:pt idx="0">
                  <c:v>RMSD</c:v>
                </c:pt>
                <c:pt idx="1">
                  <c:v>AMM7 [0.4]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rgbClr val="002060"/>
                </a:solidFill>
                <a:prstDash val="solid"/>
              </a:ln>
              <a:effectLst/>
            </c:spPr>
          </c:marker>
          <c:cat>
            <c:strRef>
              <c:f>Sheet1!$P$4:$P$8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Sheet1!$S$4:$S$8</c:f>
              <c:numCache>
                <c:formatCode>General</c:formatCode>
                <c:ptCount val="5"/>
                <c:pt idx="0">
                  <c:v>0.31544</c:v>
                </c:pt>
                <c:pt idx="1">
                  <c:v>0.38491999999999998</c:v>
                </c:pt>
                <c:pt idx="2">
                  <c:v>0.30457000000000001</c:v>
                </c:pt>
                <c:pt idx="3">
                  <c:v>0.28027999999999997</c:v>
                </c:pt>
                <c:pt idx="4">
                  <c:v>0.50207999999999997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F67-41AE-BC55-7961A19B6B91}"/>
            </c:ext>
          </c:extLst>
        </c:ser>
        <c:ser>
          <c:idx val="3"/>
          <c:order val="3"/>
          <c:tx>
            <c:strRef>
              <c:f>Sheet1!$T$2:$T$3</c:f>
              <c:strCache>
                <c:ptCount val="2"/>
                <c:pt idx="0">
                  <c:v>RMSD</c:v>
                </c:pt>
                <c:pt idx="1">
                  <c:v>AMM15 [0.3]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Sheet1!$P$4:$P$8</c:f>
              <c:strCache>
                <c:ptCount val="5"/>
                <c:pt idx="0">
                  <c:v>Fino1</c:v>
                </c:pt>
                <c:pt idx="1">
                  <c:v>Fino3</c:v>
                </c:pt>
                <c:pt idx="2">
                  <c:v>NsbII</c:v>
                </c:pt>
                <c:pt idx="3">
                  <c:v>TWEms</c:v>
                </c:pt>
                <c:pt idx="4">
                  <c:v>UFSDeBucht</c:v>
                </c:pt>
              </c:strCache>
            </c:strRef>
          </c:cat>
          <c:val>
            <c:numRef>
              <c:f>Sheet1!$T$4:$T$8</c:f>
              <c:numCache>
                <c:formatCode>General</c:formatCode>
                <c:ptCount val="5"/>
                <c:pt idx="0">
                  <c:v>0.21035999999999999</c:v>
                </c:pt>
                <c:pt idx="1">
                  <c:v>0.37058000000000002</c:v>
                </c:pt>
                <c:pt idx="2">
                  <c:v>0.24529999999999999</c:v>
                </c:pt>
                <c:pt idx="3">
                  <c:v>0.25533</c:v>
                </c:pt>
                <c:pt idx="4">
                  <c:v>0.49530999999999997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F67-41AE-BC55-7961A19B6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5569968"/>
        <c:axId val="565572920"/>
      </c:lineChart>
      <c:catAx>
        <c:axId val="56556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5572920"/>
        <c:crosses val="autoZero"/>
        <c:auto val="1"/>
        <c:lblAlgn val="ctr"/>
        <c:lblOffset val="100"/>
        <c:noMultiLvlLbl val="0"/>
      </c:catAx>
      <c:valAx>
        <c:axId val="565572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556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B4C97-B0AB-415A-87C7-A72C5EB9248F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2B7FA-AB46-4993-BA79-F306F77A20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328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5377" cy="51509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698400"/>
            <a:ext cx="5016036" cy="1157696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2018,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0" name="MO_MASTER_for_dark_backg_RBG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83600" y="54000"/>
            <a:ext cx="1803780" cy="5656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6347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2400" y="1548000"/>
            <a:ext cx="40896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6747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1592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2 columns 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567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481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09351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3"/>
          <p:cNvSpPr>
            <a:spLocks noGrp="1"/>
          </p:cNvSpPr>
          <p:nvPr>
            <p:ph sz="half" idx="10"/>
          </p:nvPr>
        </p:nvSpPr>
        <p:spPr>
          <a:xfrm>
            <a:off x="322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483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699740"/>
            <a:ext cx="4087988" cy="57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562272" y="1"/>
            <a:ext cx="4572000" cy="471678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971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347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709468"/>
            <a:ext cx="9144000" cy="402238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52413" y="818866"/>
            <a:ext cx="8639175" cy="378964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2173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017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rea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038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699739"/>
            <a:ext cx="8640000" cy="9004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5480"/>
            <a:ext cx="8640000" cy="263252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88747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699740"/>
            <a:ext cx="8640000" cy="90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1375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698400"/>
            <a:ext cx="5016036" cy="1157696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2018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0" name="MO_MASTER_for_dark_backg_RBG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83600" y="54000"/>
            <a:ext cx="1803780" cy="5656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743792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699740"/>
            <a:ext cx="8640000" cy="90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2118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699740"/>
            <a:ext cx="8640000" cy="90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9154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699740"/>
            <a:ext cx="8640000" cy="90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13338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822593"/>
            <a:ext cx="9144000" cy="341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 sz="20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2000" y="699739"/>
            <a:ext cx="8640000" cy="90048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Questions?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82721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217158" y="482721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2018,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246704" y="2004607"/>
            <a:ext cx="86400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1600" dirty="0"/>
              <a:t>For more information </a:t>
            </a:r>
            <a:r>
              <a:rPr lang="fr-BE" sz="1600" dirty="0" err="1"/>
              <a:t>please</a:t>
            </a:r>
            <a:r>
              <a:rPr lang="fr-BE" sz="1600" dirty="0"/>
              <a:t> contact</a:t>
            </a:r>
            <a:endParaRPr lang="en-GB" sz="160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786704" y="2616442"/>
            <a:ext cx="8100000" cy="360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BE" sz="1600" dirty="0"/>
              <a:t>www.metoffice.gov.uk</a:t>
            </a:r>
            <a:endParaRPr lang="en-GB" sz="16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786704" y="3994278"/>
            <a:ext cx="8100000" cy="360000"/>
          </a:xfrm>
        </p:spPr>
        <p:txBody>
          <a:bodyPr anchor="ctr">
            <a:norm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 dirty="0"/>
              <a:t>Insert phone number here</a:t>
            </a:r>
            <a:endParaRPr lang="en-GB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86704" y="3308732"/>
            <a:ext cx="8100000" cy="360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Insert e-mail here</a:t>
            </a:r>
            <a:endParaRPr lang="en-GB" dirty="0"/>
          </a:p>
        </p:txBody>
      </p:sp>
      <p:pic>
        <p:nvPicPr>
          <p:cNvPr id="16" name="email-icon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79161" y="3293168"/>
            <a:ext cx="357677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phone-icon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50419" y="3969028"/>
            <a:ext cx="415161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web-icon.png"/>
          <p:cNvPicPr>
            <a:picLocks noChangeAspect="1"/>
          </p:cNvPicPr>
          <p:nvPr userDrawn="1"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24000" y="2617307"/>
            <a:ext cx="467999" cy="396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20251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ver-backg-2.jp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698400"/>
            <a:ext cx="8640000" cy="1157696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2018,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0" name="MO_MASTER_for_dark_backg_RBG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83600" y="54000"/>
            <a:ext cx="1803780" cy="5656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45083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ver-backg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" y="0"/>
            <a:ext cx="9155568" cy="515322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698400"/>
            <a:ext cx="8640000" cy="1157696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2018,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pic>
        <p:nvPicPr>
          <p:cNvPr id="11" name="MO_MASTER_black_mono_for_light_backg_RBG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83946" y="54592"/>
            <a:ext cx="1802343" cy="5652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1951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698400"/>
            <a:ext cx="8640000" cy="1157696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2018,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62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698400"/>
            <a:ext cx="8640000" cy="1157696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2018,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7" name="Shape 48"/>
          <p:cNvSpPr/>
          <p:nvPr userDrawn="1"/>
        </p:nvSpPr>
        <p:spPr>
          <a:xfrm>
            <a:off x="-1" y="-6009"/>
            <a:ext cx="9144002" cy="687642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pic>
        <p:nvPicPr>
          <p:cNvPr id="9" name="MO_MASTER_for_dark_backg_RBG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83600" y="54000"/>
            <a:ext cx="1803780" cy="5656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8486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698400"/>
            <a:ext cx="8640000" cy="1157696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2018, Met Office</a:t>
            </a:r>
            <a:endParaRPr lang="en-GB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979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48"/>
          <p:cNvSpPr/>
          <p:nvPr userDrawn="1"/>
        </p:nvSpPr>
        <p:spPr>
          <a:xfrm>
            <a:off x="-1" y="-6009"/>
            <a:ext cx="9144002" cy="687642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698400"/>
            <a:ext cx="8640000" cy="1157696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2018,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pic>
        <p:nvPicPr>
          <p:cNvPr id="18" name="MO_MASTER_for_dark_backg_RBG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83600" y="54000"/>
            <a:ext cx="1803780" cy="5656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4720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62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699740"/>
            <a:ext cx="8640000" cy="57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00" y="1548000"/>
            <a:ext cx="8640000" cy="30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MO_MASTER_black_mono_for_light_backg_RBG.png"/>
          <p:cNvPicPr>
            <a:picLocks noChangeAspect="1"/>
          </p:cNvPicPr>
          <p:nvPr userDrawn="1"/>
        </p:nvPicPr>
        <p:blipFill>
          <a:blip r:embed="rId25" cstate="print">
            <a:extLst/>
          </a:blip>
          <a:stretch>
            <a:fillRect/>
          </a:stretch>
        </p:blipFill>
        <p:spPr>
          <a:xfrm>
            <a:off x="183946" y="54592"/>
            <a:ext cx="1802343" cy="565200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Rectangle 8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851910" y="4802317"/>
            <a:ext cx="143637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65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59" r:id="rId3"/>
    <p:sldLayoutId id="2147483686" r:id="rId4"/>
    <p:sldLayoutId id="2147483681" r:id="rId5"/>
    <p:sldLayoutId id="2147483684" r:id="rId6"/>
    <p:sldLayoutId id="2147483682" r:id="rId7"/>
    <p:sldLayoutId id="2147483685" r:id="rId8"/>
    <p:sldLayoutId id="2147483660" r:id="rId9"/>
    <p:sldLayoutId id="2147483662" r:id="rId10"/>
    <p:sldLayoutId id="2147483670" r:id="rId11"/>
    <p:sldLayoutId id="2147483669" r:id="rId12"/>
    <p:sldLayoutId id="2147483668" r:id="rId13"/>
    <p:sldLayoutId id="2147483664" r:id="rId14"/>
    <p:sldLayoutId id="2147483671" r:id="rId15"/>
    <p:sldLayoutId id="2147483665" r:id="rId16"/>
    <p:sldLayoutId id="2147483677" r:id="rId17"/>
    <p:sldLayoutId id="2147483672" r:id="rId18"/>
    <p:sldLayoutId id="2147483676" r:id="rId19"/>
    <p:sldLayoutId id="2147483674" r:id="rId20"/>
    <p:sldLayoutId id="2147483675" r:id="rId21"/>
    <p:sldLayoutId id="2147483673" r:id="rId22"/>
    <p:sldLayoutId id="2147483683" r:id="rId2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352" y="1276469"/>
            <a:ext cx="4417731" cy="1157696"/>
          </a:xfrm>
        </p:spPr>
        <p:txBody>
          <a:bodyPr/>
          <a:lstStyle/>
          <a:p>
            <a:r>
              <a:rPr lang="en-GB" dirty="0"/>
              <a:t>Hi-Res NWS Modelling at the Met Office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352" y="2833244"/>
            <a:ext cx="4333648" cy="1814299"/>
          </a:xfrm>
        </p:spPr>
        <p:txBody>
          <a:bodyPr/>
          <a:lstStyle/>
          <a:p>
            <a:r>
              <a:rPr lang="en-GB" dirty="0"/>
              <a:t>Marina Tonani</a:t>
            </a:r>
          </a:p>
          <a:p>
            <a:r>
              <a:rPr lang="en-GB" dirty="0"/>
              <a:t>Andy </a:t>
            </a:r>
            <a:r>
              <a:rPr lang="en-GB" dirty="0" err="1"/>
              <a:t>Saulter</a:t>
            </a:r>
            <a:endParaRPr lang="en-GB" dirty="0"/>
          </a:p>
          <a:p>
            <a:r>
              <a:rPr lang="en-GB" dirty="0"/>
              <a:t>Christine Pequignet</a:t>
            </a:r>
          </a:p>
          <a:p>
            <a:r>
              <a:rPr lang="en-GB" dirty="0"/>
              <a:t>John Siddorn</a:t>
            </a:r>
          </a:p>
        </p:txBody>
      </p:sp>
    </p:spTree>
    <p:extLst>
      <p:ext uri="{BB962C8B-B14F-4D97-AF65-F5344CB8AC3E}">
        <p14:creationId xmlns:p14="http://schemas.microsoft.com/office/powerpoint/2010/main" val="2738203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SST: OBSSTAT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69" y="699740"/>
            <a:ext cx="5047355" cy="385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959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SST: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292" y="371337"/>
            <a:ext cx="5700686" cy="423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85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212" y="1205350"/>
            <a:ext cx="8640000" cy="576000"/>
          </a:xfrm>
        </p:spPr>
        <p:txBody>
          <a:bodyPr>
            <a:normAutofit fontScale="90000"/>
          </a:bodyPr>
          <a:lstStyle/>
          <a:p>
            <a:r>
              <a:rPr lang="en-GB" dirty="0"/>
              <a:t>SST </a:t>
            </a:r>
            <a:br>
              <a:rPr lang="en-GB" dirty="0"/>
            </a:br>
            <a:r>
              <a:rPr lang="en-GB" dirty="0"/>
              <a:t>power spectra: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958" y="258183"/>
            <a:ext cx="5985557" cy="442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15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212" y="1205350"/>
            <a:ext cx="8640000" cy="576000"/>
          </a:xfrm>
        </p:spPr>
        <p:txBody>
          <a:bodyPr>
            <a:normAutofit fontScale="90000"/>
          </a:bodyPr>
          <a:lstStyle/>
          <a:p>
            <a:r>
              <a:rPr lang="en-GB" dirty="0"/>
              <a:t>SST </a:t>
            </a:r>
            <a:br>
              <a:rPr lang="en-GB" dirty="0"/>
            </a:br>
            <a:r>
              <a:rPr lang="en-GB" dirty="0"/>
              <a:t>model/OSTIA: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" t="8784" r="7821" b="13203"/>
          <a:stretch/>
        </p:blipFill>
        <p:spPr>
          <a:xfrm>
            <a:off x="3238051" y="473336"/>
            <a:ext cx="5314279" cy="401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707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6697" y="957925"/>
            <a:ext cx="8640000" cy="576000"/>
          </a:xfrm>
        </p:spPr>
        <p:txBody>
          <a:bodyPr>
            <a:normAutofit fontScale="90000"/>
          </a:bodyPr>
          <a:lstStyle/>
          <a:p>
            <a:r>
              <a:rPr lang="en-GB" dirty="0"/>
              <a:t>T and S profiles: </a:t>
            </a:r>
            <a:br>
              <a:rPr lang="en-GB" dirty="0"/>
            </a:br>
            <a:r>
              <a:rPr lang="en-GB" dirty="0"/>
              <a:t>OBSSTAT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12"/>
          <a:stretch/>
        </p:blipFill>
        <p:spPr>
          <a:xfrm>
            <a:off x="3238859" y="398527"/>
            <a:ext cx="5474836" cy="414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80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695" y="845642"/>
            <a:ext cx="8640000" cy="576000"/>
          </a:xfrm>
        </p:spPr>
        <p:txBody>
          <a:bodyPr>
            <a:normAutofit fontScale="90000"/>
          </a:bodyPr>
          <a:lstStyle/>
          <a:p>
            <a:r>
              <a:rPr lang="en-GB" dirty="0"/>
              <a:t>Salinity: Moorings </a:t>
            </a:r>
            <a:br>
              <a:rPr lang="en-GB" dirty="0"/>
            </a:br>
            <a:r>
              <a:rPr lang="en-GB" dirty="0"/>
              <a:t>German Bight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4156133"/>
              </p:ext>
            </p:extLst>
          </p:nvPr>
        </p:nvGraphicFramePr>
        <p:xfrm>
          <a:off x="1802681" y="1421642"/>
          <a:ext cx="518202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5558003"/>
              </p:ext>
            </p:extLst>
          </p:nvPr>
        </p:nvGraphicFramePr>
        <p:xfrm>
          <a:off x="1809103" y="1816924"/>
          <a:ext cx="5175606" cy="2757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4966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695" y="845642"/>
            <a:ext cx="8640000" cy="576000"/>
          </a:xfrm>
        </p:spPr>
        <p:txBody>
          <a:bodyPr>
            <a:normAutofit fontScale="90000"/>
          </a:bodyPr>
          <a:lstStyle/>
          <a:p>
            <a:r>
              <a:rPr lang="en-GB" dirty="0"/>
              <a:t>Temperature: Moorings </a:t>
            </a:r>
            <a:br>
              <a:rPr lang="en-GB" dirty="0"/>
            </a:br>
            <a:r>
              <a:rPr lang="en-GB" dirty="0"/>
              <a:t>German Bight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2354727"/>
              </p:ext>
            </p:extLst>
          </p:nvPr>
        </p:nvGraphicFramePr>
        <p:xfrm>
          <a:off x="2030548" y="1421642"/>
          <a:ext cx="5211993" cy="2729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00000-0008-0000-0000-00000A000000}"/>
              </a:ext>
              <a:ext uri="{147F2762-F138-4A5C-976F-8EAC2B608ADB}">
                <a16:predDERef xmlns:a16="http://schemas.microsoft.com/office/drawing/2014/main" pre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0711845"/>
              </p:ext>
            </p:extLst>
          </p:nvPr>
        </p:nvGraphicFramePr>
        <p:xfrm>
          <a:off x="2030548" y="1421643"/>
          <a:ext cx="5179887" cy="2729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3727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695" y="845642"/>
            <a:ext cx="8640000" cy="576000"/>
          </a:xfrm>
        </p:spPr>
        <p:txBody>
          <a:bodyPr>
            <a:normAutofit/>
          </a:bodyPr>
          <a:lstStyle/>
          <a:p>
            <a:r>
              <a:rPr lang="en-GB" dirty="0"/>
              <a:t>Gliders MASSMO4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009" y="677730"/>
            <a:ext cx="5437991" cy="407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72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695" y="576701"/>
            <a:ext cx="8640000" cy="576000"/>
          </a:xfrm>
        </p:spPr>
        <p:txBody>
          <a:bodyPr>
            <a:normAutofit/>
          </a:bodyPr>
          <a:lstStyle/>
          <a:p>
            <a:r>
              <a:rPr lang="en-GB" dirty="0"/>
              <a:t>Gliders MASSMO4: density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06" y="1230715"/>
            <a:ext cx="8003689" cy="345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2363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813369"/>
            <a:ext cx="8640000" cy="576000"/>
          </a:xfrm>
        </p:spPr>
        <p:txBody>
          <a:bodyPr>
            <a:normAutofit fontScale="90000"/>
          </a:bodyPr>
          <a:lstStyle/>
          <a:p>
            <a:r>
              <a:rPr lang="en-GB" dirty="0"/>
              <a:t>Surface velocity Mar 2017:</a:t>
            </a:r>
            <a:br>
              <a:rPr lang="en-GB" dirty="0"/>
            </a:br>
            <a:r>
              <a:rPr lang="en-GB" dirty="0"/>
              <a:t> HF radar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1" t="3137" r="32235" b="48758"/>
          <a:stretch/>
        </p:blipFill>
        <p:spPr>
          <a:xfrm>
            <a:off x="5669979" y="290457"/>
            <a:ext cx="3367144" cy="24742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4" t="51207" r="54286"/>
          <a:stretch/>
        </p:blipFill>
        <p:spPr>
          <a:xfrm>
            <a:off x="106877" y="2106862"/>
            <a:ext cx="2781551" cy="25096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66" t="51207" r="16235"/>
          <a:stretch/>
        </p:blipFill>
        <p:spPr>
          <a:xfrm>
            <a:off x="2888428" y="2106862"/>
            <a:ext cx="2807090" cy="250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81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C2C5A-9007-4FAF-B538-4FF4BFC9D0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New High Resolution Systems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3D6C23-1CD4-468A-B0EC-D6709EAEF5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Shelf Seas Atlantic Margin Model at 1.5 km (AMM15)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Wave model at 3km and 1.5 km on SMC grid (AMM15S)</a:t>
            </a:r>
          </a:p>
        </p:txBody>
      </p:sp>
    </p:spTree>
    <p:extLst>
      <p:ext uri="{BB962C8B-B14F-4D97-AF65-F5344CB8AC3E}">
        <p14:creationId xmlns:p14="http://schemas.microsoft.com/office/powerpoint/2010/main" val="2954989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7145" y="1179329"/>
            <a:ext cx="8996855" cy="2440049"/>
          </a:xfrm>
        </p:spPr>
        <p:txBody>
          <a:bodyPr>
            <a:noAutofit/>
          </a:bodyPr>
          <a:lstStyle/>
          <a:p>
            <a:r>
              <a:rPr lang="en-GB" dirty="0"/>
              <a:t>Reasons for change:</a:t>
            </a:r>
          </a:p>
          <a:p>
            <a:pPr lvl="1"/>
            <a:r>
              <a:rPr lang="en-GB" dirty="0"/>
              <a:t>Improved model consistency of day 1-2 forecasts with Global/Atlantic configurations providing data for days 3 onward</a:t>
            </a:r>
          </a:p>
          <a:p>
            <a:pPr lvl="1"/>
            <a:r>
              <a:rPr lang="en-GB" dirty="0"/>
              <a:t>Improved coastal zone forecast skill (inshore waters forecasts and RNLI beach service)</a:t>
            </a:r>
          </a:p>
          <a:p>
            <a:pPr lvl="1"/>
            <a:r>
              <a:rPr lang="en-GB" dirty="0"/>
              <a:t>Update WAVEWATCH III version and expand domain in order to provide a UK standard grid at high resolution (1.5km) for </a:t>
            </a:r>
            <a:r>
              <a:rPr lang="en-GB" dirty="0" err="1"/>
              <a:t>ServiceHub</a:t>
            </a:r>
            <a:endParaRPr lang="en-GB" dirty="0"/>
          </a:p>
          <a:p>
            <a:pPr lvl="1"/>
            <a:endParaRPr lang="en-GB" dirty="0"/>
          </a:p>
          <a:p>
            <a:r>
              <a:rPr lang="en-GB" sz="1600" dirty="0"/>
              <a:t>Configuration information</a:t>
            </a:r>
          </a:p>
          <a:p>
            <a:pPr lvl="1"/>
            <a:r>
              <a:rPr lang="en-GB" dirty="0"/>
              <a:t>WAVEWATCH III vn4.18, 3-1.5km Spherical Multiple Cell grid, ST4 source terms</a:t>
            </a:r>
          </a:p>
          <a:p>
            <a:pPr lvl="1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78235" y="383083"/>
            <a:ext cx="6480000" cy="576000"/>
          </a:xfrm>
        </p:spPr>
        <p:txBody>
          <a:bodyPr>
            <a:noAutofit/>
          </a:bodyPr>
          <a:lstStyle/>
          <a:p>
            <a:r>
              <a:rPr lang="en-GB" sz="2800" dirty="0"/>
              <a:t>Replacement UK wave model UK4 -&gt; AMM15S</a:t>
            </a:r>
          </a:p>
        </p:txBody>
      </p:sp>
    </p:spTree>
    <p:extLst>
      <p:ext uri="{BB962C8B-B14F-4D97-AF65-F5344CB8AC3E}">
        <p14:creationId xmlns:p14="http://schemas.microsoft.com/office/powerpoint/2010/main" val="3216802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MM15S_fulldomain.png"/>
          <p:cNvPicPr>
            <a:picLocks noChangeAspect="1"/>
          </p:cNvPicPr>
          <p:nvPr/>
        </p:nvPicPr>
        <p:blipFill>
          <a:blip r:embed="rId2" cstate="print"/>
          <a:srcRect t="24606" b="6435"/>
          <a:stretch>
            <a:fillRect/>
          </a:stretch>
        </p:blipFill>
        <p:spPr>
          <a:xfrm>
            <a:off x="4572000" y="2538589"/>
            <a:ext cx="3965330" cy="1991264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4647" y="1040331"/>
            <a:ext cx="6480000" cy="2440049"/>
          </a:xfrm>
        </p:spPr>
        <p:txBody>
          <a:bodyPr>
            <a:normAutofit/>
          </a:bodyPr>
          <a:lstStyle/>
          <a:p>
            <a:r>
              <a:rPr lang="en-GB" sz="1400" dirty="0"/>
              <a:t>Domain revision:</a:t>
            </a:r>
          </a:p>
          <a:p>
            <a:pPr lvl="1"/>
            <a:r>
              <a:rPr lang="en-GB" sz="1400" dirty="0"/>
              <a:t>Full coverage of North Sea (adds German Bight and Skagerrak)</a:t>
            </a:r>
          </a:p>
          <a:p>
            <a:pPr lvl="1"/>
            <a:r>
              <a:rPr lang="en-GB" sz="1400" dirty="0"/>
              <a:t>Extension of northwest approaches to include Faeroe-Shetland channel</a:t>
            </a:r>
          </a:p>
          <a:p>
            <a:pPr lvl="1"/>
            <a:r>
              <a:rPr lang="en-GB" sz="1400" dirty="0"/>
              <a:t>Compatible with UKV domain and AMM15 ocean model</a:t>
            </a:r>
          </a:p>
          <a:p>
            <a:pPr lvl="1"/>
            <a:endParaRPr lang="en-GB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57330" y="356510"/>
            <a:ext cx="6480000" cy="576000"/>
          </a:xfrm>
        </p:spPr>
        <p:txBody>
          <a:bodyPr>
            <a:noAutofit/>
          </a:bodyPr>
          <a:lstStyle/>
          <a:p>
            <a:r>
              <a:rPr lang="en-GB" sz="2800" dirty="0"/>
              <a:t>Replacement UK wave model </a:t>
            </a:r>
            <a:br>
              <a:rPr lang="en-GB" sz="2800" dirty="0"/>
            </a:br>
            <a:r>
              <a:rPr lang="en-GB" sz="2800" dirty="0"/>
              <a:t>UK4 -&gt; AMM15S</a:t>
            </a:r>
          </a:p>
        </p:txBody>
      </p:sp>
      <p:pic>
        <p:nvPicPr>
          <p:cNvPr id="5" name="Picture 4" descr="uk4_domain.png"/>
          <p:cNvPicPr>
            <a:picLocks noChangeAspect="1"/>
          </p:cNvPicPr>
          <p:nvPr/>
        </p:nvPicPr>
        <p:blipFill>
          <a:blip r:embed="rId3" cstate="print"/>
          <a:srcRect l="3684" t="21597" r="2302" b="18448"/>
          <a:stretch>
            <a:fillRect/>
          </a:stretch>
        </p:blipFill>
        <p:spPr>
          <a:xfrm>
            <a:off x="1554270" y="2628300"/>
            <a:ext cx="3090041" cy="2016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95906" y="2392606"/>
            <a:ext cx="7033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dirty="0"/>
              <a:t>UK4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9397" y="2120045"/>
            <a:ext cx="8044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dirty="0"/>
              <a:t>AMM15S</a:t>
            </a:r>
          </a:p>
        </p:txBody>
      </p:sp>
    </p:spTree>
    <p:extLst>
      <p:ext uri="{BB962C8B-B14F-4D97-AF65-F5344CB8AC3E}">
        <p14:creationId xmlns:p14="http://schemas.microsoft.com/office/powerpoint/2010/main" val="1841988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6" r="14711" b="17624"/>
          <a:stretch/>
        </p:blipFill>
        <p:spPr>
          <a:xfrm>
            <a:off x="503906" y="2179967"/>
            <a:ext cx="3833667" cy="2294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5" t="19946" r="14541" b="17236"/>
          <a:stretch/>
        </p:blipFill>
        <p:spPr>
          <a:xfrm>
            <a:off x="4438566" y="2130896"/>
            <a:ext cx="3718661" cy="2295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90868" y="1092933"/>
            <a:ext cx="8284965" cy="2295000"/>
          </a:xfrm>
        </p:spPr>
        <p:txBody>
          <a:bodyPr>
            <a:normAutofit/>
          </a:bodyPr>
          <a:lstStyle/>
          <a:p>
            <a:r>
              <a:rPr lang="en-GB" sz="1600" dirty="0"/>
              <a:t>Trials comprise 7 month </a:t>
            </a:r>
            <a:r>
              <a:rPr lang="en-GB" sz="1600" dirty="0" err="1"/>
              <a:t>hindcast</a:t>
            </a:r>
            <a:r>
              <a:rPr lang="en-GB" sz="1600" dirty="0"/>
              <a:t> run; comparisons with UK4 wave model (existing Op </a:t>
            </a:r>
            <a:r>
              <a:rPr lang="en-GB" sz="1600" dirty="0" err="1"/>
              <a:t>config</a:t>
            </a:r>
            <a:r>
              <a:rPr lang="en-GB" sz="1600" dirty="0"/>
              <a:t>) and S36125 global wave model (the UK </a:t>
            </a:r>
            <a:r>
              <a:rPr lang="en-GB" sz="1600" dirty="0" err="1"/>
              <a:t>config</a:t>
            </a:r>
            <a:r>
              <a:rPr lang="en-GB" sz="1600" dirty="0"/>
              <a:t> should add value versus this)</a:t>
            </a:r>
          </a:p>
          <a:p>
            <a:r>
              <a:rPr lang="en-GB" sz="1600" dirty="0"/>
              <a:t>Mapped view of changes in RMSE at UK wave buoys – dark blue indicates significant improvement</a:t>
            </a:r>
          </a:p>
          <a:p>
            <a:endParaRPr lang="en-GB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40993" y="545440"/>
            <a:ext cx="6480000" cy="432000"/>
          </a:xfrm>
        </p:spPr>
        <p:txBody>
          <a:bodyPr>
            <a:noAutofit/>
          </a:bodyPr>
          <a:lstStyle/>
          <a:p>
            <a:r>
              <a:rPr lang="en-GB" sz="2800" dirty="0"/>
              <a:t>UK wave replacement – trials verification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AFBED8-56B9-4F76-9E6F-48960A8B4C4D}"/>
              </a:ext>
            </a:extLst>
          </p:cNvPr>
          <p:cNvSpPr txBox="1"/>
          <p:nvPr/>
        </p:nvSpPr>
        <p:spPr>
          <a:xfrm>
            <a:off x="718226" y="4701728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AMM15S (new) vs UK4 (old)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A15E7B-2471-43A5-9D73-FA861BEEAC84}"/>
              </a:ext>
            </a:extLst>
          </p:cNvPr>
          <p:cNvSpPr txBox="1"/>
          <p:nvPr/>
        </p:nvSpPr>
        <p:spPr>
          <a:xfrm>
            <a:off x="4566099" y="4738117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AMM15S (regional) vs Global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50930E-B790-4388-9F01-39277DA072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58" t="-1186" r="727" b="-883"/>
          <a:stretch/>
        </p:blipFill>
        <p:spPr>
          <a:xfrm>
            <a:off x="8302738" y="1924434"/>
            <a:ext cx="412641" cy="260656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5AFBDB0-8955-4B98-BB30-CE6E357E8301}"/>
              </a:ext>
            </a:extLst>
          </p:cNvPr>
          <p:cNvSpPr txBox="1"/>
          <p:nvPr/>
        </p:nvSpPr>
        <p:spPr>
          <a:xfrm>
            <a:off x="8519235" y="4344161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-0.2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BF1312-042A-4795-A53E-6D5576DE8554}"/>
              </a:ext>
            </a:extLst>
          </p:cNvPr>
          <p:cNvSpPr txBox="1"/>
          <p:nvPr/>
        </p:nvSpPr>
        <p:spPr>
          <a:xfrm>
            <a:off x="8615509" y="1933668"/>
            <a:ext cx="40908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0.2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563639-8AFE-441A-A5FB-FD82380E74FA}"/>
              </a:ext>
            </a:extLst>
          </p:cNvPr>
          <p:cNvSpPr txBox="1"/>
          <p:nvPr/>
        </p:nvSpPr>
        <p:spPr>
          <a:xfrm>
            <a:off x="8686383" y="3100758"/>
            <a:ext cx="2600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D4ECE6-77FF-4464-8DC7-5708B46F8EA6}"/>
              </a:ext>
            </a:extLst>
          </p:cNvPr>
          <p:cNvSpPr txBox="1"/>
          <p:nvPr/>
        </p:nvSpPr>
        <p:spPr>
          <a:xfrm>
            <a:off x="2749276" y="4332396"/>
            <a:ext cx="3467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Relative sig wave height RMSE </a:t>
            </a:r>
          </a:p>
        </p:txBody>
      </p:sp>
    </p:spTree>
    <p:extLst>
      <p:ext uri="{BB962C8B-B14F-4D97-AF65-F5344CB8AC3E}">
        <p14:creationId xmlns:p14="http://schemas.microsoft.com/office/powerpoint/2010/main" val="8475518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925AD2-E408-468E-8A03-3F3D8DE5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876" y="875338"/>
            <a:ext cx="8640000" cy="3060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/>
          </a:p>
          <a:p>
            <a:pPr lvl="1"/>
            <a:r>
              <a:rPr lang="en-GB" sz="1800" dirty="0"/>
              <a:t>Positive change for significant wave height</a:t>
            </a:r>
          </a:p>
          <a:p>
            <a:pPr lvl="2"/>
            <a:r>
              <a:rPr lang="en-GB" sz="1600" dirty="0"/>
              <a:t>neutral to 5% improvement in skill vs UK4 in both offshore and coastal area</a:t>
            </a:r>
          </a:p>
          <a:p>
            <a:pPr lvl="2"/>
            <a:r>
              <a:rPr lang="en-GB" sz="1600" dirty="0"/>
              <a:t>neutral vs S36125 Global offshore, but with improvements up to 10% in coastal areas</a:t>
            </a:r>
          </a:p>
          <a:p>
            <a:pPr lvl="1"/>
            <a:r>
              <a:rPr lang="en-GB" sz="1800" dirty="0"/>
              <a:t>Overall neutral change for wave period – quality variations from site to site</a:t>
            </a:r>
          </a:p>
          <a:p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56BF06-971E-4C6D-983A-5CCD4AF28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7848" y="121671"/>
            <a:ext cx="8640000" cy="576000"/>
          </a:xfrm>
        </p:spPr>
        <p:txBody>
          <a:bodyPr/>
          <a:lstStyle/>
          <a:p>
            <a:r>
              <a:rPr lang="en-GB" dirty="0"/>
              <a:t>Wave Quality Summary</a:t>
            </a:r>
          </a:p>
        </p:txBody>
      </p:sp>
    </p:spTree>
    <p:extLst>
      <p:ext uri="{BB962C8B-B14F-4D97-AF65-F5344CB8AC3E}">
        <p14:creationId xmlns:p14="http://schemas.microsoft.com/office/powerpoint/2010/main" val="408949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9699" y="834884"/>
            <a:ext cx="8640000" cy="576000"/>
          </a:xfrm>
        </p:spPr>
        <p:txBody>
          <a:bodyPr>
            <a:normAutofit/>
          </a:bodyPr>
          <a:lstStyle/>
          <a:p>
            <a:r>
              <a:rPr lang="en-GB" dirty="0"/>
              <a:t>Conclusion:</a:t>
            </a:r>
          </a:p>
        </p:txBody>
      </p:sp>
    </p:spTree>
    <p:extLst>
      <p:ext uri="{BB962C8B-B14F-4D97-AF65-F5344CB8AC3E}">
        <p14:creationId xmlns:p14="http://schemas.microsoft.com/office/powerpoint/2010/main" val="647904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 domain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2000" y="146304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3440" y="1625378"/>
            <a:ext cx="304442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AMM7 model domain</a:t>
            </a:r>
          </a:p>
          <a:p>
            <a:endParaRPr lang="en-GB" dirty="0"/>
          </a:p>
          <a:p>
            <a:r>
              <a:rPr lang="en-GB" dirty="0"/>
              <a:t>AMM15 model domain</a:t>
            </a:r>
          </a:p>
          <a:p>
            <a:endParaRPr lang="en-GB" dirty="0"/>
          </a:p>
          <a:p>
            <a:r>
              <a:rPr lang="en-GB" dirty="0"/>
              <a:t>AMM15 regular grid product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7746" y="251614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FFFF00"/>
                </a:solidFill>
              </a:rPr>
              <a:t>__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80" y="2156448"/>
            <a:ext cx="706548" cy="415188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948089"/>
              </p:ext>
            </p:extLst>
          </p:nvPr>
        </p:nvGraphicFramePr>
        <p:xfrm>
          <a:off x="252000" y="3510974"/>
          <a:ext cx="4355631" cy="94488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801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2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1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423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LAT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Product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098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FFFF00"/>
                          </a:solidFill>
                        </a:rPr>
                        <a:t>46°N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FFFF00"/>
                          </a:solidFill>
                        </a:rPr>
                        <a:t>62.75°N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FFFF00"/>
                          </a:solidFill>
                        </a:rPr>
                        <a:t>16°W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FFFF00"/>
                          </a:solidFill>
                        </a:rPr>
                        <a:t>10°E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FFFF00"/>
                          </a:solidFill>
                        </a:rPr>
                        <a:t>AMM15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214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40°N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65°N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20°W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13°E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AMM7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273642"/>
              </p:ext>
            </p:extLst>
          </p:nvPr>
        </p:nvGraphicFramePr>
        <p:xfrm>
          <a:off x="870790" y="3274678"/>
          <a:ext cx="3030008" cy="1417471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62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48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2853">
                <a:tc gridSpan="3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# grid points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Product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853">
                <a:tc>
                  <a:txBody>
                    <a:bodyPr/>
                    <a:lstStyle/>
                    <a:p>
                      <a:r>
                        <a:rPr lang="en-GB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/>
                        <a:t>Z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853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FFFF00"/>
                          </a:solidFill>
                        </a:rPr>
                        <a:t>958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FFFF00"/>
                          </a:solidFill>
                        </a:rPr>
                        <a:t>1092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FFFF00"/>
                          </a:solidFill>
                        </a:rPr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FFFF00"/>
                          </a:solidFill>
                        </a:rPr>
                        <a:t>AMM15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912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297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375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AMM7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4985923" y="436949"/>
            <a:ext cx="3770802" cy="3772124"/>
            <a:chOff x="4738497" y="641344"/>
            <a:chExt cx="3770802" cy="377212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6" r="14770" b="3515"/>
            <a:stretch/>
          </p:blipFill>
          <p:spPr>
            <a:xfrm>
              <a:off x="5174428" y="641344"/>
              <a:ext cx="3334871" cy="3543381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5432612" y="4167247"/>
              <a:ext cx="4908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/>
                <a:t>20</a:t>
              </a:r>
              <a:r>
                <a:rPr lang="en-GB" sz="1000" b="1" dirty="0">
                  <a:latin typeface="Calibri" panose="020F0502020204030204" pitchFamily="34" charset="0"/>
                </a:rPr>
                <a:t>°</a:t>
              </a:r>
              <a:r>
                <a:rPr lang="en-GB" sz="1000" b="1" dirty="0"/>
                <a:t>W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68586" y="4167238"/>
              <a:ext cx="4908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/>
                <a:t>10</a:t>
              </a:r>
              <a:r>
                <a:rPr lang="en-GB" sz="1000" b="1" dirty="0">
                  <a:latin typeface="Calibri" panose="020F0502020204030204" pitchFamily="34" charset="0"/>
                </a:rPr>
                <a:t>°</a:t>
              </a:r>
              <a:r>
                <a:rPr lang="en-GB" sz="1000" b="1" dirty="0"/>
                <a:t>W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943581" y="4160241"/>
              <a:ext cx="4203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/>
                <a:t>0</a:t>
              </a:r>
              <a:r>
                <a:rPr lang="en-GB" sz="1000" b="1" dirty="0">
                  <a:latin typeface="Calibri" panose="020F0502020204030204" pitchFamily="34" charset="0"/>
                </a:rPr>
                <a:t>°</a:t>
              </a:r>
              <a:r>
                <a:rPr lang="en-GB" sz="1000" b="1" dirty="0"/>
                <a:t>W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655380" y="4162469"/>
              <a:ext cx="4908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/>
                <a:t>10</a:t>
              </a:r>
              <a:r>
                <a:rPr lang="en-GB" sz="1000" b="1" dirty="0">
                  <a:latin typeface="Calibri" panose="020F0502020204030204" pitchFamily="34" charset="0"/>
                </a:rPr>
                <a:t>°</a:t>
              </a:r>
              <a:r>
                <a:rPr lang="en-GB" sz="1000" b="1" dirty="0"/>
                <a:t>W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7272" y="3941696"/>
              <a:ext cx="4908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/>
                <a:t>40</a:t>
              </a:r>
              <a:r>
                <a:rPr lang="en-GB" sz="1000" b="1" dirty="0">
                  <a:latin typeface="Calibri" panose="020F0502020204030204" pitchFamily="34" charset="0"/>
                </a:rPr>
                <a:t>°</a:t>
              </a:r>
              <a:r>
                <a:rPr lang="en-GB" sz="1000" b="1" dirty="0"/>
                <a:t>W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49029" y="2892056"/>
              <a:ext cx="4908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/>
                <a:t>50</a:t>
              </a:r>
              <a:r>
                <a:rPr lang="en-GB" sz="1000" b="1" dirty="0">
                  <a:latin typeface="Calibri" panose="020F0502020204030204" pitchFamily="34" charset="0"/>
                </a:rPr>
                <a:t>°</a:t>
              </a:r>
              <a:r>
                <a:rPr lang="en-GB" sz="1000" b="1" dirty="0"/>
                <a:t>W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38497" y="1592983"/>
              <a:ext cx="4908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/>
                <a:t>60</a:t>
              </a:r>
              <a:r>
                <a:rPr lang="en-GB" sz="1000" b="1" dirty="0">
                  <a:latin typeface="Calibri" panose="020F0502020204030204" pitchFamily="34" charset="0"/>
                </a:rPr>
                <a:t>°</a:t>
              </a:r>
              <a:r>
                <a:rPr lang="en-GB" sz="1000" b="1" dirty="0"/>
                <a:t>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589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Bathymetry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0" t="12967" r="22706" b="27670"/>
          <a:stretch/>
        </p:blipFill>
        <p:spPr>
          <a:xfrm>
            <a:off x="1635162" y="1261752"/>
            <a:ext cx="6303982" cy="34608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40198" y="3630394"/>
            <a:ext cx="1609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GEBCO-NOOS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81996" y="3615006"/>
            <a:ext cx="1208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EMODNET</a:t>
            </a:r>
          </a:p>
        </p:txBody>
      </p:sp>
    </p:spTree>
    <p:extLst>
      <p:ext uri="{BB962C8B-B14F-4D97-AF65-F5344CB8AC3E}">
        <p14:creationId xmlns:p14="http://schemas.microsoft.com/office/powerpoint/2010/main" val="96804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5" b="16013"/>
          <a:stretch/>
        </p:blipFill>
        <p:spPr>
          <a:xfrm>
            <a:off x="596168" y="1839558"/>
            <a:ext cx="3975754" cy="201168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Coastline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7" b="15611"/>
          <a:stretch/>
        </p:blipFill>
        <p:spPr>
          <a:xfrm>
            <a:off x="4572000" y="1850316"/>
            <a:ext cx="3975755" cy="20116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9030" y="1318772"/>
            <a:ext cx="4525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Scotland</a:t>
            </a:r>
            <a:r>
              <a:rPr lang="en-GB" dirty="0"/>
              <a:t> - Surface salinity 15 Nov 2018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0" t="87428" r="18935" b="5757"/>
          <a:stretch/>
        </p:blipFill>
        <p:spPr>
          <a:xfrm>
            <a:off x="2264407" y="4382782"/>
            <a:ext cx="4615030" cy="3442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82130" y="3846244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7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620613" y="3844889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6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353638" y="3843775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3090062" y="3843775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4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3823965" y="3840480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3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4853481" y="3837274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7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5591964" y="3835919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6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6324989" y="3834805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7061413" y="3834805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4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7795316" y="3831510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3</a:t>
            </a:r>
            <a:r>
              <a:rPr lang="en-GB" sz="1200" dirty="0">
                <a:latin typeface="Calibri" panose="020F0502020204030204" pitchFamily="34" charset="0"/>
              </a:rPr>
              <a:t>°W</a:t>
            </a:r>
            <a:endParaRPr lang="en-GB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196839" y="3084246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57</a:t>
            </a:r>
            <a:r>
              <a:rPr lang="en-GB" sz="1200" dirty="0">
                <a:latin typeface="Calibri" panose="020F0502020204030204" pitchFamily="34" charset="0"/>
              </a:rPr>
              <a:t>°N</a:t>
            </a:r>
            <a:endParaRPr lang="en-GB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201322" y="2344919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58</a:t>
            </a:r>
            <a:r>
              <a:rPr lang="en-GB" sz="1200" dirty="0">
                <a:latin typeface="Calibri" panose="020F0502020204030204" pitchFamily="34" charset="0"/>
              </a:rPr>
              <a:t>°N</a:t>
            </a:r>
            <a:endParaRPr lang="en-GB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8428221" y="3086039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57</a:t>
            </a:r>
            <a:r>
              <a:rPr lang="en-GB" sz="1200" dirty="0">
                <a:latin typeface="Calibri" panose="020F0502020204030204" pitchFamily="34" charset="0"/>
              </a:rPr>
              <a:t>°N</a:t>
            </a:r>
            <a:endParaRPr lang="en-GB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432704" y="2346712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58</a:t>
            </a:r>
            <a:r>
              <a:rPr lang="en-GB" sz="1200" dirty="0">
                <a:latin typeface="Calibri" panose="020F0502020204030204" pitchFamily="34" charset="0"/>
              </a:rPr>
              <a:t>°N</a:t>
            </a:r>
            <a:endParaRPr lang="en-GB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1371185" y="2799776"/>
            <a:ext cx="5148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Skye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81682" y="2277220"/>
            <a:ext cx="5469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Lewis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89030" y="2626419"/>
            <a:ext cx="7441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Highland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06915" y="2792156"/>
            <a:ext cx="5148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Skye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17412" y="2269600"/>
            <a:ext cx="5469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Lewis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24760" y="2618799"/>
            <a:ext cx="7441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Highland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44210" y="3308936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AMM15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842970" y="3308936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AMM7</a:t>
            </a:r>
          </a:p>
        </p:txBody>
      </p:sp>
    </p:spTree>
    <p:extLst>
      <p:ext uri="{BB962C8B-B14F-4D97-AF65-F5344CB8AC3E}">
        <p14:creationId xmlns:p14="http://schemas.microsoft.com/office/powerpoint/2010/main" val="963272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Products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707683"/>
              </p:ext>
            </p:extLst>
          </p:nvPr>
        </p:nvGraphicFramePr>
        <p:xfrm>
          <a:off x="2334103" y="894213"/>
          <a:ext cx="6096000" cy="34340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40906">
                  <a:extLst>
                    <a:ext uri="{9D8B030D-6E8A-4147-A177-3AD203B41FA5}">
                      <a16:colId xmlns:a16="http://schemas.microsoft.com/office/drawing/2014/main" val="3288848930"/>
                    </a:ext>
                  </a:extLst>
                </a:gridCol>
                <a:gridCol w="4955094">
                  <a:extLst>
                    <a:ext uri="{9D8B030D-6E8A-4147-A177-3AD203B41FA5}">
                      <a16:colId xmlns:a16="http://schemas.microsoft.com/office/drawing/2014/main" val="506002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Potential</a:t>
                      </a:r>
                      <a:r>
                        <a:rPr lang="en-GB" baseline="0" dirty="0"/>
                        <a:t> temperature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baseline="0" dirty="0"/>
                        <a:t>Salinity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baseline="0" dirty="0"/>
                        <a:t>Sea Surface Height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baseline="0" dirty="0"/>
                        <a:t>Horizontal velocity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baseline="0" dirty="0"/>
                        <a:t>Bottom temperature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Mixed layer depth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110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Temporal 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Hourly</a:t>
                      </a:r>
                      <a:r>
                        <a:rPr lang="en-GB" baseline="0" dirty="0"/>
                        <a:t> instantaneous</a:t>
                      </a:r>
                    </a:p>
                    <a:p>
                      <a:r>
                        <a:rPr lang="en-GB" dirty="0"/>
                        <a:t>Daily mean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770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Forecast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6-day</a:t>
                      </a:r>
                      <a:r>
                        <a:rPr lang="en-GB" baseline="0" dirty="0"/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4338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Horizontal 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1.5 km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4669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Vertical z-levels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33 levels 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 3, 5, 10, 15, 20, 25, 30, 40, 50, 60, 75, 100, 125, 150, 175, 200, 225, 250, 300, 350, 400, 450, 500, 550, 600, 750, 1000, 1500, 2000, 3000, 4000, 5000]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463933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24940" y="4774168"/>
            <a:ext cx="3031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http://marine.copernicus.eu/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543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Production cycle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408" t="23011"/>
          <a:stretch/>
        </p:blipFill>
        <p:spPr>
          <a:xfrm>
            <a:off x="2087216" y="1406218"/>
            <a:ext cx="6462369" cy="33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0779" y="1580322"/>
            <a:ext cx="14141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Bulletin day 1</a:t>
            </a:r>
          </a:p>
          <a:p>
            <a:r>
              <a:rPr lang="en-GB" sz="1400" dirty="0"/>
              <a:t>e.g.: 15/Nov/18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87539" y="2727089"/>
            <a:ext cx="1414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Bulletin day 2</a:t>
            </a:r>
          </a:p>
          <a:p>
            <a:r>
              <a:rPr lang="en-GB" sz="1600" dirty="0"/>
              <a:t>      </a:t>
            </a:r>
            <a:r>
              <a:rPr lang="en-GB" sz="1400" dirty="0"/>
              <a:t>16/Nov/18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05919" y="3873856"/>
            <a:ext cx="1414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Bulletin day 3</a:t>
            </a:r>
          </a:p>
          <a:p>
            <a:r>
              <a:rPr lang="en-GB" sz="1600" dirty="0"/>
              <a:t>     </a:t>
            </a:r>
            <a:r>
              <a:rPr lang="en-GB" sz="1400" dirty="0"/>
              <a:t>17/Nov/18</a:t>
            </a:r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252000" y="1749599"/>
            <a:ext cx="0" cy="2554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3944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52371" y="258305"/>
            <a:ext cx="8640000" cy="576000"/>
          </a:xfrm>
        </p:spPr>
        <p:txBody>
          <a:bodyPr/>
          <a:lstStyle/>
          <a:p>
            <a:r>
              <a:rPr lang="en-GB" dirty="0"/>
              <a:t>2017 Tidal harmonics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9649213"/>
              </p:ext>
            </p:extLst>
          </p:nvPr>
        </p:nvGraphicFramePr>
        <p:xfrm>
          <a:off x="252000" y="1335209"/>
          <a:ext cx="4200742" cy="265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248381"/>
              </p:ext>
            </p:extLst>
          </p:nvPr>
        </p:nvGraphicFramePr>
        <p:xfrm>
          <a:off x="4717846" y="1415303"/>
          <a:ext cx="418441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9510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March 2017 – HF radar Tidal residual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89"/>
          <a:stretch/>
        </p:blipFill>
        <p:spPr>
          <a:xfrm>
            <a:off x="811398" y="1387737"/>
            <a:ext cx="7164030" cy="28400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6"/>
          <a:stretch/>
        </p:blipFill>
        <p:spPr>
          <a:xfrm>
            <a:off x="821908" y="1451925"/>
            <a:ext cx="7040197" cy="283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8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Met Office">
      <a:dk1>
        <a:srgbClr val="2A2A2A"/>
      </a:dk1>
      <a:lt1>
        <a:srgbClr val="B9DC0C"/>
      </a:lt1>
      <a:dk2>
        <a:srgbClr val="2A2A2A"/>
      </a:dk2>
      <a:lt2>
        <a:srgbClr val="FFFFFF"/>
      </a:lt2>
      <a:accent1>
        <a:srgbClr val="50B9A4"/>
      </a:accent1>
      <a:accent2>
        <a:srgbClr val="007AA9"/>
      </a:accent2>
      <a:accent3>
        <a:srgbClr val="E47452"/>
      </a:accent3>
      <a:accent4>
        <a:srgbClr val="A1A0AA"/>
      </a:accent4>
      <a:accent5>
        <a:srgbClr val="FFFFFF"/>
      </a:accent5>
      <a:accent6>
        <a:srgbClr val="FFFFFF"/>
      </a:accent6>
      <a:hlink>
        <a:srgbClr val="0673F9"/>
      </a:hlink>
      <a:folHlink>
        <a:srgbClr val="6F2735"/>
      </a:folHlink>
    </a:clrScheme>
    <a:fontScheme name="Met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C19B062-023A-40C9-A3F4-13BE4308F963}" vid="{E3889E12-D829-4549-AA70-6F580A5BA2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1.Met Office PowerPoint Template (3)</Template>
  <TotalTime>499</TotalTime>
  <Words>639</Words>
  <Application>Microsoft Office PowerPoint</Application>
  <PresentationFormat>On-screen Show (16:9)</PresentationFormat>
  <Paragraphs>150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Helvetica Light</vt:lpstr>
      <vt:lpstr>Times New Roman</vt:lpstr>
      <vt:lpstr>Office Theme</vt:lpstr>
      <vt:lpstr>Hi-Res NWS Modelling at the Met Office</vt:lpstr>
      <vt:lpstr>New High Resolution Systems</vt:lpstr>
      <vt:lpstr>Model domain</vt:lpstr>
      <vt:lpstr>Bathymetry</vt:lpstr>
      <vt:lpstr>Coastline</vt:lpstr>
      <vt:lpstr>Products</vt:lpstr>
      <vt:lpstr>Production cycle</vt:lpstr>
      <vt:lpstr>2017 Tidal harmonics </vt:lpstr>
      <vt:lpstr>March 2017 – HF radar Tidal residual</vt:lpstr>
      <vt:lpstr>SST: OBSSTAT</vt:lpstr>
      <vt:lpstr>SST:</vt:lpstr>
      <vt:lpstr>SST  power spectra:</vt:lpstr>
      <vt:lpstr>SST  model/OSTIA:</vt:lpstr>
      <vt:lpstr>T and S profiles:  OBSSTAT</vt:lpstr>
      <vt:lpstr>Salinity: Moorings  German Bight</vt:lpstr>
      <vt:lpstr>Temperature: Moorings  German Bight</vt:lpstr>
      <vt:lpstr>Gliders MASSMO4</vt:lpstr>
      <vt:lpstr>Gliders MASSMO4: density</vt:lpstr>
      <vt:lpstr>Surface velocity Mar 2017:  HF radar</vt:lpstr>
      <vt:lpstr>Replacement UK wave model UK4 -&gt; AMM15S</vt:lpstr>
      <vt:lpstr>Replacement UK wave model  UK4 -&gt; AMM15S</vt:lpstr>
      <vt:lpstr>UK wave replacement – trials verification</vt:lpstr>
      <vt:lpstr>Wave Quality Summary</vt:lpstr>
      <vt:lpstr>Conclusion: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AMM15</dc:title>
  <dc:creator>Tonani, Marina</dc:creator>
  <cp:lastModifiedBy>Siddorn, John</cp:lastModifiedBy>
  <cp:revision>19</cp:revision>
  <dcterms:created xsi:type="dcterms:W3CDTF">2018-11-17T17:36:40Z</dcterms:created>
  <dcterms:modified xsi:type="dcterms:W3CDTF">2018-11-19T08:34:40Z</dcterms:modified>
</cp:coreProperties>
</file>