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0647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368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4716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765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5748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371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7190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9601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518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7347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41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85A89-1D27-43E1-8A51-1372BB454B75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C9FA7-1ED2-4DE5-8F4E-02B8C4C1A87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326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cean.dmi.dk/validations/surges/ensemble.php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cean.dmi.dk/validations/waves/ensemble.php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ocean.dmi.dk/validations/waves/ensemble/24_ago/6215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DMI </a:t>
            </a:r>
            <a:r>
              <a:rPr lang="da-DK" dirty="0" err="1" smtClean="0"/>
              <a:t>report</a:t>
            </a:r>
            <a:r>
              <a:rPr lang="da-DK" dirty="0" smtClean="0"/>
              <a:t> 2018</a:t>
            </a:r>
            <a:br>
              <a:rPr lang="da-DK" dirty="0" smtClean="0"/>
            </a:br>
            <a:r>
              <a:rPr lang="da-DK" sz="2800" dirty="0" smtClean="0"/>
              <a:t>by </a:t>
            </a:r>
            <a:r>
              <a:rPr lang="da-DK" sz="2800" dirty="0" err="1" smtClean="0"/>
              <a:t>jacob</a:t>
            </a:r>
            <a:r>
              <a:rPr lang="da-DK" sz="2800" dirty="0" smtClean="0"/>
              <a:t> w </a:t>
            </a:r>
            <a:r>
              <a:rPr lang="da-DK" sz="2800" dirty="0" err="1" smtClean="0"/>
              <a:t>nielsen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39116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Billed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1662113"/>
            <a:ext cx="5370513" cy="464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el 4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470025"/>
          </a:xfrm>
        </p:spPr>
        <p:txBody>
          <a:bodyPr/>
          <a:lstStyle/>
          <a:p>
            <a:r>
              <a:rPr lang="da-DK" altLang="da-DK" dirty="0" err="1" smtClean="0"/>
              <a:t>Forcing</a:t>
            </a:r>
            <a:r>
              <a:rPr lang="da-DK" altLang="da-DK" dirty="0" smtClean="0"/>
              <a:t> – </a:t>
            </a:r>
            <a:r>
              <a:rPr lang="da-DK" altLang="da-DK" dirty="0" err="1" smtClean="0"/>
              <a:t>Harmonie</a:t>
            </a:r>
            <a:r>
              <a:rPr lang="da-DK" altLang="da-DK" dirty="0" smtClean="0"/>
              <a:t> NEA</a:t>
            </a:r>
          </a:p>
        </p:txBody>
      </p:sp>
    </p:spTree>
    <p:extLst>
      <p:ext uri="{BB962C8B-B14F-4D97-AF65-F5344CB8AC3E}">
        <p14:creationId xmlns:p14="http://schemas.microsoft.com/office/powerpoint/2010/main" val="39675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pPr algn="l" fontAlgn="t"/>
            <a:r>
              <a:rPr lang="da-DK" sz="4000" dirty="0" smtClean="0"/>
              <a:t>DMI-COMEPS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en-US" sz="2400" dirty="0" smtClean="0">
                <a:effectLst/>
              </a:rPr>
              <a:t>a) Northern Europe (NEA)</a:t>
            </a:r>
            <a:br>
              <a:rPr lang="en-US" sz="2400" dirty="0" smtClean="0">
                <a:effectLst/>
              </a:rPr>
            </a:br>
            <a:r>
              <a:rPr lang="en-US" sz="2400" dirty="0" smtClean="0"/>
              <a:t>b) Denmark (DKA)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both </a:t>
            </a:r>
            <a:r>
              <a:rPr lang="en-US" sz="2400" dirty="0" smtClean="0"/>
              <a:t>2.2 km</a:t>
            </a:r>
            <a:br>
              <a:rPr lang="en-US" sz="2400" dirty="0" smtClean="0"/>
            </a:br>
            <a:r>
              <a:rPr lang="en-US" sz="2400" dirty="0" smtClean="0"/>
              <a:t>12 members each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effectLst/>
              </a:rPr>
              <a:t>2 ensembles from each group (NEA+DKA) run every hour.</a:t>
            </a:r>
            <a:br>
              <a:rPr lang="en-US" sz="2400" dirty="0" smtClean="0">
                <a:effectLst/>
              </a:rPr>
            </a:br>
            <a:r>
              <a:rPr lang="en-US" sz="2400" dirty="0" smtClean="0"/>
              <a:t>00z  : 1a,b+2a,b ;  01z : 3a,b+4a,b ; … 05z : 11a,b+12a,b</a:t>
            </a: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/>
              <a:t>A</a:t>
            </a:r>
            <a:r>
              <a:rPr lang="en-US" sz="2400" dirty="0" smtClean="0">
                <a:effectLst/>
              </a:rPr>
              <a:t> six-hour schedule produces 24 ensemble members</a:t>
            </a:r>
            <a:r>
              <a:rPr lang="da-DK" sz="2400" dirty="0"/>
              <a:t/>
            </a:r>
            <a:br>
              <a:rPr lang="da-DK" sz="2400" dirty="0"/>
            </a:b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en-US" sz="2400" dirty="0" smtClean="0">
                <a:effectLst/>
              </a:rPr>
              <a:t>Forecast range: 57 hours.</a:t>
            </a:r>
            <a:br>
              <a:rPr lang="en-US" sz="2400" dirty="0" smtClean="0">
                <a:effectLst/>
              </a:rPr>
            </a:br>
            <a:r>
              <a:rPr lang="en-US" sz="2400" dirty="0" smtClean="0"/>
              <a:t>In practice: 51 hours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26702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pPr algn="l" fontAlgn="t"/>
            <a:r>
              <a:rPr lang="da-DK" sz="4000" dirty="0" smtClean="0"/>
              <a:t>DMI-COMEPS …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3200" dirty="0" smtClean="0"/>
              <a:t>NWP</a:t>
            </a:r>
            <a:r>
              <a:rPr lang="da-DK" sz="3200" dirty="0" smtClean="0">
                <a:effectLst/>
              </a:rPr>
              <a:t> 2019 : 24 NEA </a:t>
            </a:r>
            <a:r>
              <a:rPr lang="da-DK" sz="3200" dirty="0" err="1" smtClean="0">
                <a:effectLst/>
              </a:rPr>
              <a:t>members</a:t>
            </a:r>
            <a:r>
              <a:rPr lang="da-DK" sz="3200" dirty="0" smtClean="0">
                <a:effectLst/>
              </a:rPr>
              <a:t/>
            </a:r>
            <a:br>
              <a:rPr lang="da-DK" sz="3200" dirty="0" smtClean="0">
                <a:effectLst/>
              </a:rPr>
            </a:br>
            <a:r>
              <a:rPr lang="da-DK" sz="3200" dirty="0"/>
              <a:t/>
            </a:r>
            <a:br>
              <a:rPr lang="da-DK" sz="3200" dirty="0"/>
            </a:br>
            <a:r>
              <a:rPr lang="da-DK" sz="3200" dirty="0"/>
              <a:t>D</a:t>
            </a:r>
            <a:r>
              <a:rPr lang="da-DK" sz="3200" dirty="0" smtClean="0"/>
              <a:t>isplay X%-</a:t>
            </a:r>
            <a:r>
              <a:rPr lang="da-DK" sz="3200" dirty="0" err="1" smtClean="0"/>
              <a:t>fractile</a:t>
            </a:r>
            <a:r>
              <a:rPr lang="da-DK" sz="3200" dirty="0" smtClean="0"/>
              <a:t> </a:t>
            </a:r>
            <a:r>
              <a:rPr lang="da-DK" sz="3200" dirty="0" err="1" smtClean="0"/>
              <a:t>rather</a:t>
            </a:r>
            <a:r>
              <a:rPr lang="da-DK" sz="3200" dirty="0" smtClean="0"/>
              <a:t> </a:t>
            </a:r>
            <a:r>
              <a:rPr lang="da-DK" sz="3200" dirty="0" err="1" smtClean="0"/>
              <a:t>than</a:t>
            </a:r>
            <a:r>
              <a:rPr lang="da-DK" sz="3200" dirty="0" smtClean="0"/>
              <a:t> </a:t>
            </a:r>
            <a:r>
              <a:rPr lang="da-DK" sz="3200" dirty="0" err="1" smtClean="0"/>
              <a:t>full</a:t>
            </a:r>
            <a:r>
              <a:rPr lang="da-DK" sz="3200" dirty="0" smtClean="0"/>
              <a:t> ensemble range, to </a:t>
            </a:r>
            <a:r>
              <a:rPr lang="da-DK" sz="3200" dirty="0" err="1" smtClean="0"/>
              <a:t>avoid</a:t>
            </a:r>
            <a:r>
              <a:rPr lang="da-DK" sz="3200" dirty="0" smtClean="0"/>
              <a:t> </a:t>
            </a:r>
            <a:r>
              <a:rPr lang="da-DK" sz="3200" dirty="0" err="1" smtClean="0"/>
              <a:t>outliers</a:t>
            </a:r>
            <a:r>
              <a:rPr lang="da-DK" sz="3200" dirty="0" smtClean="0"/>
              <a:t>. 2nd or 3rd.</a:t>
            </a:r>
            <a:br>
              <a:rPr lang="da-DK" sz="3200" dirty="0" smtClean="0"/>
            </a:br>
            <a:r>
              <a:rPr lang="da-DK" sz="3200" dirty="0" smtClean="0"/>
              <a:t/>
            </a:r>
            <a:br>
              <a:rPr lang="da-DK" sz="3200" dirty="0" smtClean="0"/>
            </a:br>
            <a:r>
              <a:rPr lang="da-DK" sz="3200" dirty="0" err="1" smtClean="0"/>
              <a:t>Need</a:t>
            </a:r>
            <a:r>
              <a:rPr lang="da-DK" sz="3200" dirty="0" smtClean="0"/>
              <a:t> for more HPC </a:t>
            </a:r>
            <a:r>
              <a:rPr lang="da-DK" sz="3200" dirty="0" err="1" smtClean="0"/>
              <a:t>parallelisation</a:t>
            </a:r>
            <a:r>
              <a:rPr lang="da-DK" sz="3200" dirty="0" smtClean="0"/>
              <a:t>, or COMEPS-</a:t>
            </a:r>
            <a:r>
              <a:rPr lang="da-DK" sz="3200" dirty="0" err="1" smtClean="0"/>
              <a:t>style</a:t>
            </a:r>
            <a:r>
              <a:rPr lang="da-DK" sz="3200" dirty="0" smtClean="0"/>
              <a:t> </a:t>
            </a:r>
            <a:r>
              <a:rPr lang="da-DK" sz="3200" dirty="0" err="1" smtClean="0"/>
              <a:t>schedule</a:t>
            </a:r>
            <a:r>
              <a:rPr lang="da-DK" sz="3200" dirty="0" smtClean="0"/>
              <a:t>.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392794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pPr algn="l" fontAlgn="t"/>
            <a:r>
              <a:rPr lang="da-DK" sz="4000" dirty="0" smtClean="0"/>
              <a:t>Sea </a:t>
            </a:r>
            <a:r>
              <a:rPr lang="da-DK" sz="4000" dirty="0" err="1" smtClean="0"/>
              <a:t>level</a:t>
            </a:r>
            <a:r>
              <a:rPr lang="da-DK" sz="4000" dirty="0" smtClean="0"/>
              <a:t> ensembles …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3200" dirty="0" smtClean="0"/>
              <a:t>Download NOOS+BOOS/BMA, </a:t>
            </a:r>
            <a:r>
              <a:rPr lang="da-DK" sz="3200" dirty="0" err="1" smtClean="0"/>
              <a:t>add</a:t>
            </a:r>
            <a:r>
              <a:rPr lang="da-DK" sz="3200" dirty="0" smtClean="0"/>
              <a:t> at as </a:t>
            </a:r>
            <a:r>
              <a:rPr lang="da-DK" sz="3200" dirty="0" err="1" smtClean="0"/>
              <a:t>many</a:t>
            </a:r>
            <a:r>
              <a:rPr lang="da-DK" sz="3200" dirty="0" smtClean="0"/>
              <a:t> stations as </a:t>
            </a:r>
            <a:r>
              <a:rPr lang="da-DK" sz="3200" dirty="0" err="1" smtClean="0"/>
              <a:t>possible</a:t>
            </a:r>
            <a:r>
              <a:rPr lang="da-DK" sz="3200" dirty="0" smtClean="0"/>
              <a:t>.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32635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pPr algn="l" fontAlgn="t"/>
            <a:r>
              <a:rPr lang="da-DK" sz="4000" dirty="0" err="1" smtClean="0"/>
              <a:t>Wave</a:t>
            </a:r>
            <a:r>
              <a:rPr lang="da-DK" sz="4000" dirty="0" smtClean="0"/>
              <a:t> model ensembles …</a:t>
            </a:r>
            <a:br>
              <a:rPr lang="da-DK" sz="4000" dirty="0" smtClean="0"/>
            </a:br>
            <a:r>
              <a:rPr lang="da-DK" sz="2400" dirty="0" smtClean="0"/>
              <a:t>(Efficiensea2 </a:t>
            </a:r>
            <a:r>
              <a:rPr lang="da-DK" sz="2400" dirty="0" err="1" smtClean="0"/>
              <a:t>project</a:t>
            </a:r>
            <a:r>
              <a:rPr lang="da-DK" sz="2400" dirty="0" smtClean="0"/>
              <a:t>, T. Schmith et. al)</a:t>
            </a: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2400" dirty="0" smtClean="0"/>
              <a:t/>
            </a:r>
            <a:br>
              <a:rPr lang="da-DK" sz="2400" dirty="0" smtClean="0"/>
            </a:br>
            <a:r>
              <a:rPr lang="da-DK" sz="3200" dirty="0" err="1" smtClean="0"/>
              <a:t>Study</a:t>
            </a:r>
            <a:r>
              <a:rPr lang="da-DK" sz="3200" dirty="0" smtClean="0"/>
              <a:t> the relative </a:t>
            </a:r>
            <a:r>
              <a:rPr lang="da-DK" sz="3200" dirty="0" err="1" smtClean="0"/>
              <a:t>importance</a:t>
            </a:r>
            <a:r>
              <a:rPr lang="da-DK" sz="3200" dirty="0" smtClean="0"/>
              <a:t> of </a:t>
            </a:r>
            <a:r>
              <a:rPr lang="da-DK" sz="3200" dirty="0" err="1" smtClean="0"/>
              <a:t>high</a:t>
            </a:r>
            <a:r>
              <a:rPr lang="da-DK" sz="3200" dirty="0" smtClean="0"/>
              <a:t> resolution and ensembles. The </a:t>
            </a:r>
            <a:r>
              <a:rPr lang="da-DK" sz="3200" dirty="0" err="1" smtClean="0"/>
              <a:t>extra</a:t>
            </a:r>
            <a:r>
              <a:rPr lang="da-DK" sz="3200" dirty="0" smtClean="0"/>
              <a:t> </a:t>
            </a:r>
            <a:r>
              <a:rPr lang="da-DK" sz="3200" dirty="0" err="1" smtClean="0"/>
              <a:t>computational</a:t>
            </a:r>
            <a:r>
              <a:rPr lang="da-DK" sz="3200" dirty="0" smtClean="0"/>
              <a:t> </a:t>
            </a:r>
            <a:r>
              <a:rPr lang="da-DK" sz="3200" dirty="0" err="1" smtClean="0"/>
              <a:t>burden</a:t>
            </a:r>
            <a:r>
              <a:rPr lang="da-DK" sz="3200" dirty="0" smtClean="0"/>
              <a:t> </a:t>
            </a:r>
            <a:r>
              <a:rPr lang="da-DK" sz="3200" dirty="0" err="1" smtClean="0"/>
              <a:t>may</a:t>
            </a:r>
            <a:r>
              <a:rPr lang="da-DK" sz="3200" dirty="0" smtClean="0"/>
              <a:t> </a:t>
            </a:r>
            <a:r>
              <a:rPr lang="da-DK" sz="3200" dirty="0" err="1" smtClean="0"/>
              <a:t>be</a:t>
            </a:r>
            <a:r>
              <a:rPr lang="da-DK" sz="3200" dirty="0" smtClean="0"/>
              <a:t> </a:t>
            </a:r>
            <a:r>
              <a:rPr lang="da-DK" sz="3200" dirty="0" err="1" smtClean="0"/>
              <a:t>similar</a:t>
            </a:r>
            <a:r>
              <a:rPr lang="da-DK" sz="3200" dirty="0" smtClean="0"/>
              <a:t>.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38955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pPr algn="l" fontAlgn="t"/>
            <a:r>
              <a:rPr lang="da-DK" sz="4000" smtClean="0"/>
              <a:t>The end.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5396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19015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1. Ensemble </a:t>
            </a:r>
            <a:r>
              <a:rPr lang="da-DK" dirty="0" err="1" smtClean="0"/>
              <a:t>prediction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smtClean="0"/>
              <a:t>Storm </a:t>
            </a:r>
            <a:r>
              <a:rPr lang="da-DK" sz="3600" dirty="0" err="1" smtClean="0"/>
              <a:t>surge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err="1" smtClean="0"/>
              <a:t>Wave</a:t>
            </a:r>
            <a:r>
              <a:rPr lang="da-DK" sz="3600" dirty="0" smtClean="0"/>
              <a:t> model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12 ensembles so far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err="1" smtClean="0"/>
              <a:t>Details</a:t>
            </a:r>
            <a:r>
              <a:rPr lang="da-DK" sz="3600" dirty="0" smtClean="0"/>
              <a:t> to </a:t>
            </a:r>
            <a:r>
              <a:rPr lang="da-DK" sz="3600" dirty="0" err="1" smtClean="0"/>
              <a:t>follow</a:t>
            </a:r>
            <a:r>
              <a:rPr lang="da-DK" sz="3600" dirty="0" smtClean="0"/>
              <a:t> ..</a:t>
            </a: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290689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92088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2. NEMO Nordic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smtClean="0"/>
              <a:t>v3.6 : </a:t>
            </a:r>
            <a:r>
              <a:rPr lang="da-DK" sz="3600" dirty="0" err="1" smtClean="0"/>
              <a:t>Copernicus</a:t>
            </a:r>
            <a:r>
              <a:rPr lang="da-DK" sz="3600" dirty="0" smtClean="0"/>
              <a:t> re-</a:t>
            </a:r>
            <a:r>
              <a:rPr lang="da-DK" sz="3600" dirty="0" err="1" smtClean="0"/>
              <a:t>analysis</a:t>
            </a:r>
            <a:r>
              <a:rPr lang="da-DK" sz="3600" dirty="0" smtClean="0"/>
              <a:t> (DMI)</a:t>
            </a:r>
            <a:br>
              <a:rPr lang="da-DK" sz="3600" dirty="0" smtClean="0"/>
            </a:br>
            <a:r>
              <a:rPr lang="da-DK" sz="3600" dirty="0" smtClean="0"/>
              <a:t>	 </a:t>
            </a:r>
            <a:r>
              <a:rPr lang="da-DK" sz="3600" dirty="0" err="1" smtClean="0"/>
              <a:t>Copernicus</a:t>
            </a:r>
            <a:r>
              <a:rPr lang="da-DK" sz="3600" dirty="0" smtClean="0"/>
              <a:t> opr. </a:t>
            </a:r>
            <a:r>
              <a:rPr lang="da-DK" sz="3600" dirty="0" err="1"/>
              <a:t>i</a:t>
            </a:r>
            <a:r>
              <a:rPr lang="da-DK" sz="3600" dirty="0" err="1" smtClean="0"/>
              <a:t>ncl</a:t>
            </a:r>
            <a:r>
              <a:rPr lang="da-DK" sz="3600" dirty="0" smtClean="0"/>
              <a:t>. </a:t>
            </a:r>
            <a:r>
              <a:rPr lang="da-DK" sz="3600" dirty="0" err="1" smtClean="0"/>
              <a:t>Ergom</a:t>
            </a:r>
            <a:r>
              <a:rPr lang="da-DK" sz="3600" dirty="0" smtClean="0"/>
              <a:t> (SMHI)</a:t>
            </a:r>
            <a:br>
              <a:rPr lang="da-DK" sz="3600" dirty="0" smtClean="0"/>
            </a:br>
            <a:r>
              <a:rPr lang="da-DK" sz="3600" dirty="0"/>
              <a:t>	</a:t>
            </a:r>
            <a:r>
              <a:rPr lang="da-DK" sz="3600" dirty="0" smtClean="0"/>
              <a:t> </a:t>
            </a:r>
            <a:r>
              <a:rPr lang="da-DK" sz="3600" dirty="0" err="1" smtClean="0"/>
              <a:t>Pdaf</a:t>
            </a:r>
            <a:r>
              <a:rPr lang="da-DK" sz="3600" dirty="0" smtClean="0"/>
              <a:t> data assimilation (DMI)</a:t>
            </a:r>
            <a:br>
              <a:rPr lang="da-DK" sz="3600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v4.0 : </a:t>
            </a:r>
            <a:r>
              <a:rPr lang="da-DK" sz="3600" dirty="0" err="1" smtClean="0"/>
              <a:t>Includes</a:t>
            </a:r>
            <a:r>
              <a:rPr lang="da-DK" sz="3600" dirty="0" smtClean="0"/>
              <a:t> </a:t>
            </a:r>
            <a:r>
              <a:rPr lang="da-DK" sz="3600" dirty="0" err="1" smtClean="0"/>
              <a:t>Agrif</a:t>
            </a:r>
            <a:r>
              <a:rPr lang="da-DK" sz="3600" dirty="0" smtClean="0"/>
              <a:t> nesting for </a:t>
            </a:r>
            <a:r>
              <a:rPr lang="da-DK" sz="3600" dirty="0" err="1" smtClean="0"/>
              <a:t>connected</a:t>
            </a:r>
            <a:r>
              <a:rPr lang="da-DK" sz="3600" dirty="0" smtClean="0"/>
              <a:t> seas</a:t>
            </a:r>
            <a:br>
              <a:rPr lang="da-DK" sz="3600" dirty="0" smtClean="0"/>
            </a:br>
            <a:r>
              <a:rPr lang="da-DK" sz="3600" dirty="0" smtClean="0"/>
              <a:t>	 </a:t>
            </a:r>
            <a:r>
              <a:rPr lang="da-DK" sz="3600" dirty="0" err="1" smtClean="0"/>
              <a:t>Replace</a:t>
            </a:r>
            <a:r>
              <a:rPr lang="da-DK" sz="3600" dirty="0" smtClean="0"/>
              <a:t> 3.6</a:t>
            </a:r>
            <a:br>
              <a:rPr lang="da-DK" sz="3600" dirty="0" smtClean="0"/>
            </a:br>
            <a:r>
              <a:rPr lang="da-DK" sz="3600" dirty="0" smtClean="0"/>
              <a:t>	 </a:t>
            </a:r>
            <a:r>
              <a:rPr lang="da-DK" sz="3600" dirty="0" err="1" smtClean="0"/>
              <a:t>Possibly</a:t>
            </a:r>
            <a:r>
              <a:rPr lang="da-DK" sz="3600" dirty="0" smtClean="0"/>
              <a:t> </a:t>
            </a:r>
            <a:r>
              <a:rPr lang="da-DK" sz="3600" dirty="0" err="1" smtClean="0"/>
              <a:t>use</a:t>
            </a:r>
            <a:r>
              <a:rPr lang="da-DK" sz="3600" dirty="0" smtClean="0"/>
              <a:t> for </a:t>
            </a:r>
            <a:r>
              <a:rPr lang="da-DK" sz="3600" dirty="0" err="1" smtClean="0"/>
              <a:t>climate</a:t>
            </a:r>
            <a:r>
              <a:rPr lang="da-DK" sz="3600" dirty="0" smtClean="0"/>
              <a:t> studies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6987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111103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3. ”</a:t>
            </a:r>
            <a:r>
              <a:rPr lang="da-DK" dirty="0" err="1" smtClean="0"/>
              <a:t>Free</a:t>
            </a:r>
            <a:r>
              <a:rPr lang="da-DK" dirty="0" smtClean="0"/>
              <a:t> Data”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err="1" smtClean="0"/>
              <a:t>Four-year</a:t>
            </a:r>
            <a:r>
              <a:rPr lang="da-DK" sz="3600" dirty="0" smtClean="0"/>
              <a:t> </a:t>
            </a:r>
            <a:r>
              <a:rPr lang="da-DK" sz="3600" dirty="0" err="1" smtClean="0"/>
              <a:t>project</a:t>
            </a:r>
            <a:r>
              <a:rPr lang="da-DK" sz="3600" dirty="0" smtClean="0"/>
              <a:t>, </a:t>
            </a:r>
            <a:r>
              <a:rPr lang="da-DK" sz="3600" dirty="0" err="1" smtClean="0"/>
              <a:t>six</a:t>
            </a:r>
            <a:r>
              <a:rPr lang="da-DK" sz="3600" dirty="0" smtClean="0"/>
              <a:t> milestones</a:t>
            </a:r>
            <a:br>
              <a:rPr lang="da-DK" sz="3600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#3 : ocean </a:t>
            </a:r>
            <a:r>
              <a:rPr lang="da-DK" sz="3600" dirty="0" err="1" smtClean="0"/>
              <a:t>monitoring</a:t>
            </a:r>
            <a:r>
              <a:rPr lang="da-DK" sz="3600" dirty="0" smtClean="0"/>
              <a:t> data (2020)</a:t>
            </a:r>
            <a:br>
              <a:rPr lang="da-DK" sz="3600" dirty="0" smtClean="0"/>
            </a:br>
            <a:r>
              <a:rPr lang="da-DK" sz="3600" dirty="0" smtClean="0"/>
              <a:t>#6 :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data (2022)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General public </a:t>
            </a:r>
            <a:r>
              <a:rPr lang="da-DK" sz="3600" dirty="0" err="1" smtClean="0"/>
              <a:t>access</a:t>
            </a:r>
            <a:r>
              <a:rPr lang="da-DK" sz="3600" dirty="0" smtClean="0"/>
              <a:t>,</a:t>
            </a:r>
            <a:br>
              <a:rPr lang="da-DK" sz="3600" dirty="0" smtClean="0"/>
            </a:br>
            <a:r>
              <a:rPr lang="da-DK" sz="3600" dirty="0" smtClean="0"/>
              <a:t>with a </a:t>
            </a:r>
            <a:r>
              <a:rPr lang="da-DK" sz="3600" dirty="0" err="1" smtClean="0"/>
              <a:t>low</a:t>
            </a:r>
            <a:r>
              <a:rPr lang="da-DK" sz="3600" dirty="0" smtClean="0"/>
              <a:t> </a:t>
            </a:r>
            <a:r>
              <a:rPr lang="da-DK" sz="3600" dirty="0" err="1" smtClean="0"/>
              <a:t>level</a:t>
            </a:r>
            <a:r>
              <a:rPr lang="da-DK" sz="3600" dirty="0" smtClean="0"/>
              <a:t> of </a:t>
            </a:r>
            <a:r>
              <a:rPr lang="da-DK" sz="3600" dirty="0" err="1" smtClean="0"/>
              <a:t>skill</a:t>
            </a:r>
            <a:r>
              <a:rPr lang="da-DK" sz="3600" dirty="0" smtClean="0"/>
              <a:t> </a:t>
            </a:r>
            <a:r>
              <a:rPr lang="da-DK" sz="3600" dirty="0" err="1" smtClean="0"/>
              <a:t>required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6987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a-DK" dirty="0" smtClean="0"/>
              <a:t>4. </a:t>
            </a:r>
            <a:r>
              <a:rPr lang="da-DK" dirty="0" err="1" smtClean="0"/>
              <a:t>Climate</a:t>
            </a:r>
            <a:r>
              <a:rPr lang="da-DK" dirty="0" smtClean="0"/>
              <a:t> atlas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smtClean="0"/>
              <a:t>To </a:t>
            </a:r>
            <a:r>
              <a:rPr lang="da-DK" sz="3600" dirty="0" err="1" smtClean="0"/>
              <a:t>co-ordinate</a:t>
            </a:r>
            <a:r>
              <a:rPr lang="da-DK" sz="3600" dirty="0" smtClean="0"/>
              <a:t> and have a </a:t>
            </a:r>
            <a:r>
              <a:rPr lang="da-DK" sz="3600" dirty="0" err="1" smtClean="0"/>
              <a:t>common</a:t>
            </a:r>
            <a:r>
              <a:rPr lang="da-DK" sz="3600" dirty="0" smtClean="0"/>
              <a:t> </a:t>
            </a:r>
            <a:r>
              <a:rPr lang="da-DK" sz="3600" dirty="0" err="1" smtClean="0"/>
              <a:t>framework</a:t>
            </a:r>
            <a:r>
              <a:rPr lang="da-DK" sz="3600" dirty="0" smtClean="0"/>
              <a:t> </a:t>
            </a:r>
            <a:r>
              <a:rPr lang="da-DK" sz="3600" dirty="0" err="1" smtClean="0"/>
              <a:t>across</a:t>
            </a:r>
            <a:r>
              <a:rPr lang="da-DK" sz="3600" dirty="0" smtClean="0"/>
              <a:t> the country for </a:t>
            </a:r>
            <a:r>
              <a:rPr lang="da-DK" sz="3600" dirty="0" err="1" smtClean="0"/>
              <a:t>climate</a:t>
            </a:r>
            <a:r>
              <a:rPr lang="da-DK" sz="3600" dirty="0" smtClean="0"/>
              <a:t> adaptation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err="1" smtClean="0"/>
              <a:t>Coastal</a:t>
            </a:r>
            <a:r>
              <a:rPr lang="da-DK" sz="3600" dirty="0" smtClean="0"/>
              <a:t> </a:t>
            </a:r>
            <a:r>
              <a:rPr lang="da-DK" sz="3600" dirty="0" err="1" smtClean="0"/>
              <a:t>defense</a:t>
            </a:r>
            <a:r>
              <a:rPr lang="da-DK" sz="3600" dirty="0" smtClean="0"/>
              <a:t>, </a:t>
            </a:r>
            <a:r>
              <a:rPr lang="da-DK" sz="3600" dirty="0" err="1" smtClean="0"/>
              <a:t>cloudbursts</a:t>
            </a:r>
            <a:r>
              <a:rPr lang="da-DK" sz="3600" dirty="0" smtClean="0"/>
              <a:t>, </a:t>
            </a:r>
            <a:r>
              <a:rPr lang="da-DK" sz="3600" dirty="0" err="1" smtClean="0"/>
              <a:t>draught</a:t>
            </a:r>
            <a:r>
              <a:rPr lang="da-DK" sz="3600" dirty="0" smtClean="0"/>
              <a:t>, …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6987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a-DK" dirty="0" smtClean="0"/>
              <a:t>5. LC-WFV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err="1" smtClean="0"/>
              <a:t>Joined</a:t>
            </a:r>
            <a:r>
              <a:rPr lang="da-DK" sz="3600" dirty="0" smtClean="0"/>
              <a:t> WHO </a:t>
            </a:r>
            <a:r>
              <a:rPr lang="da-DK" sz="3600" dirty="0" err="1" smtClean="0"/>
              <a:t>project</a:t>
            </a:r>
            <a:r>
              <a:rPr lang="da-DK" sz="3600" dirty="0" smtClean="0"/>
              <a:t> on </a:t>
            </a:r>
            <a:r>
              <a:rPr lang="da-DK" sz="3600" dirty="0" err="1" smtClean="0"/>
              <a:t>wave</a:t>
            </a:r>
            <a:r>
              <a:rPr lang="da-DK" sz="3600" dirty="0" smtClean="0"/>
              <a:t> model </a:t>
            </a:r>
            <a:r>
              <a:rPr lang="da-DK" sz="3600" dirty="0" err="1" smtClean="0"/>
              <a:t>validation</a:t>
            </a:r>
            <a:r>
              <a:rPr lang="da-DK" sz="3600" dirty="0" smtClean="0"/>
              <a:t>, with ECMWF as </a:t>
            </a:r>
            <a:r>
              <a:rPr lang="da-DK" sz="3600" dirty="0" err="1" smtClean="0"/>
              <a:t>Lead</a:t>
            </a:r>
            <a:r>
              <a:rPr lang="da-DK" sz="3600" dirty="0" smtClean="0"/>
              <a:t> Centre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18 participants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42226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err="1"/>
              <a:t>D</a:t>
            </a:r>
            <a:r>
              <a:rPr lang="da-DK" dirty="0" err="1" smtClean="0"/>
              <a:t>etails</a:t>
            </a:r>
            <a:r>
              <a:rPr lang="da-DK" dirty="0" smtClean="0"/>
              <a:t> on ocean model ensembles.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smtClean="0"/>
              <a:t>NWP perturbation </a:t>
            </a:r>
            <a:r>
              <a:rPr lang="da-DK" sz="3600" dirty="0" err="1" smtClean="0"/>
              <a:t>only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12 </a:t>
            </a:r>
            <a:r>
              <a:rPr lang="da-DK" sz="3600" dirty="0" err="1" smtClean="0"/>
              <a:t>members</a:t>
            </a:r>
            <a:r>
              <a:rPr lang="da-DK" sz="3600" dirty="0" smtClean="0"/>
              <a:t>, run as separate </a:t>
            </a:r>
            <a:r>
              <a:rPr lang="da-DK" sz="3600" dirty="0" err="1" smtClean="0"/>
              <a:t>threads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	ensemble </a:t>
            </a:r>
            <a:r>
              <a:rPr lang="da-DK" sz="3600" dirty="0" err="1" smtClean="0"/>
              <a:t>mean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	ensemble range</a:t>
            </a:r>
            <a:br>
              <a:rPr lang="da-DK" sz="3600" dirty="0" smtClean="0"/>
            </a:br>
            <a:r>
              <a:rPr lang="da-DK" sz="3600" dirty="0" smtClean="0"/>
              <a:t>	</a:t>
            </a:r>
            <a:r>
              <a:rPr lang="da-DK" sz="3600" dirty="0" err="1" smtClean="0"/>
              <a:t>deterministic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	</a:t>
            </a:r>
            <a:r>
              <a:rPr lang="da-DK" sz="3600" dirty="0" err="1" smtClean="0"/>
              <a:t>graphics</a:t>
            </a:r>
            <a:r>
              <a:rPr lang="da-DK" sz="3600" dirty="0" smtClean="0"/>
              <a:t> for </a:t>
            </a:r>
            <a:r>
              <a:rPr lang="da-DK" sz="3600" dirty="0" err="1" smtClean="0"/>
              <a:t>danish</a:t>
            </a:r>
            <a:r>
              <a:rPr lang="da-DK" sz="3600" dirty="0" smtClean="0"/>
              <a:t> stations </a:t>
            </a:r>
            <a:r>
              <a:rPr lang="da-DK" sz="3600" dirty="0" err="1" smtClean="0"/>
              <a:t>only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Status: </a:t>
            </a:r>
            <a:r>
              <a:rPr lang="da-DK" sz="3600" dirty="0" err="1" smtClean="0"/>
              <a:t>pre-operational</a:t>
            </a:r>
            <a:r>
              <a:rPr lang="da-DK" sz="3600" dirty="0" smtClean="0"/>
              <a:t>, 6-hour </a:t>
            </a:r>
            <a:r>
              <a:rPr lang="da-DK" sz="3600" dirty="0" err="1" smtClean="0"/>
              <a:t>schedule</a:t>
            </a:r>
            <a:r>
              <a:rPr lang="da-DK" sz="3600" dirty="0" smtClean="0"/>
              <a:t/>
            </a:r>
            <a:br>
              <a:rPr lang="da-DK" sz="3600" dirty="0" smtClean="0"/>
            </a:b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237925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/>
          <a:lstStyle/>
          <a:p>
            <a:r>
              <a:rPr lang="da-DK" dirty="0" smtClean="0"/>
              <a:t>Storm </a:t>
            </a:r>
            <a:r>
              <a:rPr lang="da-DK" dirty="0" err="1" smtClean="0"/>
              <a:t>surge</a:t>
            </a:r>
            <a:r>
              <a:rPr lang="da-DK" dirty="0" smtClean="0"/>
              <a:t> ensembles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208912" cy="3888432"/>
          </a:xfrm>
        </p:spPr>
        <p:txBody>
          <a:bodyPr>
            <a:normAutofit/>
          </a:bodyPr>
          <a:lstStyle/>
          <a:p>
            <a:r>
              <a:rPr lang="da-DK" sz="2800" dirty="0" smtClean="0">
                <a:hlinkClick r:id="rId2"/>
              </a:rPr>
              <a:t>http://ocean.dmi.dk/validations/surges/ensemble.php</a:t>
            </a:r>
            <a:endParaRPr lang="da-DK" sz="2800" dirty="0" smtClean="0"/>
          </a:p>
          <a:p>
            <a:endParaRPr lang="da-DK" sz="2800" dirty="0"/>
          </a:p>
        </p:txBody>
      </p:sp>
      <p:pic>
        <p:nvPicPr>
          <p:cNvPr id="1026" name="Picture 2" descr="http://ocean.dmi.dk/validations/surges/ensemble/251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620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/>
          <a:lstStyle/>
          <a:p>
            <a:r>
              <a:rPr lang="da-DK" dirty="0" err="1" smtClean="0"/>
              <a:t>Wave</a:t>
            </a:r>
            <a:r>
              <a:rPr lang="da-DK" dirty="0" smtClean="0"/>
              <a:t> ensembles</a:t>
            </a:r>
            <a:br>
              <a:rPr lang="da-DK" dirty="0" smtClean="0"/>
            </a:br>
            <a:r>
              <a:rPr lang="da-DK" sz="2800" dirty="0" smtClean="0"/>
              <a:t>(monalisa2 / </a:t>
            </a:r>
            <a:r>
              <a:rPr lang="da-DK" sz="2800" dirty="0" err="1" smtClean="0"/>
              <a:t>eu-cise</a:t>
            </a:r>
            <a:r>
              <a:rPr lang="da-DK" sz="2800" dirty="0" smtClean="0"/>
              <a:t>)</a:t>
            </a:r>
            <a:endParaRPr lang="da-DK" sz="280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208912" cy="3888432"/>
          </a:xfrm>
        </p:spPr>
        <p:txBody>
          <a:bodyPr>
            <a:normAutofit/>
          </a:bodyPr>
          <a:lstStyle/>
          <a:p>
            <a:r>
              <a:rPr lang="da-DK" sz="2800" dirty="0" smtClean="0">
                <a:hlinkClick r:id="rId2"/>
              </a:rPr>
              <a:t>http://</a:t>
            </a:r>
            <a:r>
              <a:rPr lang="da-DK" sz="2800" dirty="0" smtClean="0">
                <a:hlinkClick r:id="rId2"/>
              </a:rPr>
              <a:t>ocean.dmi.dk/validations/waves/ensemble.php</a:t>
            </a:r>
            <a:endParaRPr lang="da-DK" sz="2800" dirty="0" smtClean="0"/>
          </a:p>
          <a:p>
            <a:endParaRPr lang="da-DK" sz="2800" dirty="0"/>
          </a:p>
        </p:txBody>
      </p:sp>
      <p:pic>
        <p:nvPicPr>
          <p:cNvPr id="2052" name="Picture 4" descr="http://ocean.dmi.dk/validations/waves/ensemble/24_ago/229.6215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7635213" cy="286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cean.dmi.dk/validations/waves/buoy/62152_pos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2303319" cy="154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75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4294</TotalTime>
  <Words>59</Words>
  <Application>Microsoft Office PowerPoint</Application>
  <PresentationFormat>Skærmshow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15</vt:i4>
      </vt:variant>
    </vt:vector>
  </HeadingPairs>
  <TitlesOfParts>
    <vt:vector size="16" baseType="lpstr">
      <vt:lpstr>Kontortema</vt:lpstr>
      <vt:lpstr>DMI report 2018 by jacob w nielsen</vt:lpstr>
      <vt:lpstr>1. Ensemble prediction  Storm surge Wave model  12 ensembles so far  Details to follow .. </vt:lpstr>
      <vt:lpstr>2. NEMO Nordic  v3.6 : Copernicus re-analysis (DMI)   Copernicus opr. incl. Ergom (SMHI)   Pdaf data assimilation (DMI)  v4.0 : Includes Agrif nesting for connected seas   Replace 3.6   Possibly use for climate studies</vt:lpstr>
      <vt:lpstr>3. ”Free Data”  Four-year project, six milestones  #3 : ocean monitoring data (2020) #6 : forecast data (2022)  General public access, with a low level of skill required  </vt:lpstr>
      <vt:lpstr>4. Climate atlas  To co-ordinate and have a common framework across the country for climate adaptation  Coastal defense, cloudbursts, draught, …</vt:lpstr>
      <vt:lpstr>5. LC-WFV  Joined WHO project on wave model validation, with ECMWF as Lead Centre  18 participants</vt:lpstr>
      <vt:lpstr>Details on ocean model ensembles.  NWP perturbation only  12 members, run as separate threads  ensemble mean  ensemble range  deterministic  graphics for danish stations only  Status: pre-operational, 6-hour schedule </vt:lpstr>
      <vt:lpstr>Storm surge ensembles</vt:lpstr>
      <vt:lpstr>Wave ensembles (monalisa2 / eu-cise)</vt:lpstr>
      <vt:lpstr>Forcing – Harmonie NEA</vt:lpstr>
      <vt:lpstr>DMI-COMEPS  a) Northern Europe (NEA) b) Denmark (DKA)  both 2.2 km 12 members each  2 ensembles from each group (NEA+DKA) run every hour. 00z  : 1a,b+2a,b ;  01z : 3a,b+4a,b ; … 05z : 11a,b+12a,b A six-hour schedule produces 24 ensemble members  Forecast range: 57 hours. In practice: 51 hours</vt:lpstr>
      <vt:lpstr>DMI-COMEPS …  NWP 2019 : 24 NEA members  Display X%-fractile rather than full ensemble range, to avoid outliers. 2nd or 3rd.  Need for more HPC parallelisation, or COMEPS-style schedule.</vt:lpstr>
      <vt:lpstr>Sea level ensembles …  Download NOOS+BOOS/BMA, add at as many stations as possible.</vt:lpstr>
      <vt:lpstr>Wave model ensembles … (Efficiensea2 project, T. Schmith et. al)  Study the relative importance of high resolution and ensembles. The extra computational burden may be similar.</vt:lpstr>
      <vt:lpstr>The end.</vt:lpstr>
    </vt:vector>
  </TitlesOfParts>
  <Company>DMI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DMI report 2018</dc:title>
  <dc:creator>Jacob Woge Nielsen</dc:creator>
  <cp:lastModifiedBy>Jacob Woge Nielsen</cp:lastModifiedBy>
  <cp:revision>15</cp:revision>
  <dcterms:created xsi:type="dcterms:W3CDTF">2018-11-12T12:40:11Z</dcterms:created>
  <dcterms:modified xsi:type="dcterms:W3CDTF">2018-11-15T12:14:14Z</dcterms:modified>
</cp:coreProperties>
</file>