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60" r:id="rId4"/>
    <p:sldId id="257" r:id="rId5"/>
    <p:sldId id="258" r:id="rId6"/>
    <p:sldId id="259" r:id="rId7"/>
    <p:sldId id="267" r:id="rId8"/>
    <p:sldId id="266" r:id="rId9"/>
    <p:sldId id="269" r:id="rId10"/>
    <p:sldId id="270" r:id="rId11"/>
    <p:sldId id="271" r:id="rId12"/>
    <p:sldId id="261" r:id="rId13"/>
    <p:sldId id="262" r:id="rId14"/>
    <p:sldId id="263" r:id="rId15"/>
    <p:sldId id="265" r:id="rId16"/>
    <p:sldId id="272" r:id="rId17"/>
    <p:sldId id="273" r:id="rId18"/>
    <p:sldId id="274" r:id="rId19"/>
    <p:sldId id="276" r:id="rId2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9" autoAdjust="0"/>
    <p:restoredTop sz="94660"/>
  </p:normalViewPr>
  <p:slideViewPr>
    <p:cSldViewPr snapToGrid="0">
      <p:cViewPr>
        <p:scale>
          <a:sx n="39" d="100"/>
          <a:sy n="39" d="100"/>
        </p:scale>
        <p:origin x="-126" y="-7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934A018-E780-4F62-B123-8EE31D007C33}" type="datetimeFigureOut">
              <a:rPr lang="en-GB" smtClean="0"/>
              <a:t>02/12/2018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D46B10-E9E3-46E9-9CBD-AA40F5B29F6E}" type="slidenum">
              <a:rPr lang="en-GB" smtClean="0"/>
              <a:t>‹#›</a:t>
            </a:fld>
            <a:endParaRPr lang="en-GB"/>
          </a:p>
        </p:txBody>
      </p:sp>
    </p:spTree>
    <p:extLst>
      <p:ext uri="{BB962C8B-B14F-4D97-AF65-F5344CB8AC3E}">
        <p14:creationId xmlns:p14="http://schemas.microsoft.com/office/powerpoint/2010/main" val="4163811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934A018-E780-4F62-B123-8EE31D007C33}" type="datetimeFigureOut">
              <a:rPr lang="en-GB" smtClean="0"/>
              <a:t>02/12/2018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D46B10-E9E3-46E9-9CBD-AA40F5B29F6E}" type="slidenum">
              <a:rPr lang="en-GB" smtClean="0"/>
              <a:t>‹#›</a:t>
            </a:fld>
            <a:endParaRPr lang="en-GB"/>
          </a:p>
        </p:txBody>
      </p:sp>
    </p:spTree>
    <p:extLst>
      <p:ext uri="{BB962C8B-B14F-4D97-AF65-F5344CB8AC3E}">
        <p14:creationId xmlns:p14="http://schemas.microsoft.com/office/powerpoint/2010/main" val="1589497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934A018-E780-4F62-B123-8EE31D007C33}" type="datetimeFigureOut">
              <a:rPr lang="en-GB" smtClean="0"/>
              <a:t>02/12/2018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D46B10-E9E3-46E9-9CBD-AA40F5B29F6E}" type="slidenum">
              <a:rPr lang="en-GB" smtClean="0"/>
              <a:t>‹#›</a:t>
            </a:fld>
            <a:endParaRPr lang="en-GB"/>
          </a:p>
        </p:txBody>
      </p:sp>
    </p:spTree>
    <p:extLst>
      <p:ext uri="{BB962C8B-B14F-4D97-AF65-F5344CB8AC3E}">
        <p14:creationId xmlns:p14="http://schemas.microsoft.com/office/powerpoint/2010/main" val="1932560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934A018-E780-4F62-B123-8EE31D007C33}" type="datetimeFigureOut">
              <a:rPr lang="en-GB" smtClean="0"/>
              <a:t>02/12/2018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D46B10-E9E3-46E9-9CBD-AA40F5B29F6E}" type="slidenum">
              <a:rPr lang="en-GB" smtClean="0"/>
              <a:t>‹#›</a:t>
            </a:fld>
            <a:endParaRPr lang="en-GB"/>
          </a:p>
        </p:txBody>
      </p:sp>
    </p:spTree>
    <p:extLst>
      <p:ext uri="{BB962C8B-B14F-4D97-AF65-F5344CB8AC3E}">
        <p14:creationId xmlns:p14="http://schemas.microsoft.com/office/powerpoint/2010/main" val="439541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934A018-E780-4F62-B123-8EE31D007C33}" type="datetimeFigureOut">
              <a:rPr lang="en-GB" smtClean="0"/>
              <a:t>02/12/2018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D46B10-E9E3-46E9-9CBD-AA40F5B29F6E}" type="slidenum">
              <a:rPr lang="en-GB" smtClean="0"/>
              <a:t>‹#›</a:t>
            </a:fld>
            <a:endParaRPr lang="en-GB"/>
          </a:p>
        </p:txBody>
      </p:sp>
    </p:spTree>
    <p:extLst>
      <p:ext uri="{BB962C8B-B14F-4D97-AF65-F5344CB8AC3E}">
        <p14:creationId xmlns:p14="http://schemas.microsoft.com/office/powerpoint/2010/main" val="1946148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934A018-E780-4F62-B123-8EE31D007C33}" type="datetimeFigureOut">
              <a:rPr lang="en-GB" smtClean="0"/>
              <a:t>02/12/2018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D46B10-E9E3-46E9-9CBD-AA40F5B29F6E}" type="slidenum">
              <a:rPr lang="en-GB" smtClean="0"/>
              <a:t>‹#›</a:t>
            </a:fld>
            <a:endParaRPr lang="en-GB"/>
          </a:p>
        </p:txBody>
      </p:sp>
    </p:spTree>
    <p:extLst>
      <p:ext uri="{BB962C8B-B14F-4D97-AF65-F5344CB8AC3E}">
        <p14:creationId xmlns:p14="http://schemas.microsoft.com/office/powerpoint/2010/main" val="3403371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934A018-E780-4F62-B123-8EE31D007C33}" type="datetimeFigureOut">
              <a:rPr lang="en-GB" smtClean="0"/>
              <a:t>02/12/2018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BD46B10-E9E3-46E9-9CBD-AA40F5B29F6E}" type="slidenum">
              <a:rPr lang="en-GB" smtClean="0"/>
              <a:t>‹#›</a:t>
            </a:fld>
            <a:endParaRPr lang="en-GB"/>
          </a:p>
        </p:txBody>
      </p:sp>
    </p:spTree>
    <p:extLst>
      <p:ext uri="{BB962C8B-B14F-4D97-AF65-F5344CB8AC3E}">
        <p14:creationId xmlns:p14="http://schemas.microsoft.com/office/powerpoint/2010/main" val="3715449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934A018-E780-4F62-B123-8EE31D007C33}" type="datetimeFigureOut">
              <a:rPr lang="en-GB" smtClean="0"/>
              <a:t>02/12/2018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BD46B10-E9E3-46E9-9CBD-AA40F5B29F6E}" type="slidenum">
              <a:rPr lang="en-GB" smtClean="0"/>
              <a:t>‹#›</a:t>
            </a:fld>
            <a:endParaRPr lang="en-GB"/>
          </a:p>
        </p:txBody>
      </p:sp>
    </p:spTree>
    <p:extLst>
      <p:ext uri="{BB962C8B-B14F-4D97-AF65-F5344CB8AC3E}">
        <p14:creationId xmlns:p14="http://schemas.microsoft.com/office/powerpoint/2010/main" val="1098294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34A018-E780-4F62-B123-8EE31D007C33}" type="datetimeFigureOut">
              <a:rPr lang="en-GB" smtClean="0"/>
              <a:t>02/12/2018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BD46B10-E9E3-46E9-9CBD-AA40F5B29F6E}" type="slidenum">
              <a:rPr lang="en-GB" smtClean="0"/>
              <a:t>‹#›</a:t>
            </a:fld>
            <a:endParaRPr lang="en-GB"/>
          </a:p>
        </p:txBody>
      </p:sp>
    </p:spTree>
    <p:extLst>
      <p:ext uri="{BB962C8B-B14F-4D97-AF65-F5344CB8AC3E}">
        <p14:creationId xmlns:p14="http://schemas.microsoft.com/office/powerpoint/2010/main" val="2382104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934A018-E780-4F62-B123-8EE31D007C33}" type="datetimeFigureOut">
              <a:rPr lang="en-GB" smtClean="0"/>
              <a:t>02/12/2018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D46B10-E9E3-46E9-9CBD-AA40F5B29F6E}" type="slidenum">
              <a:rPr lang="en-GB" smtClean="0"/>
              <a:t>‹#›</a:t>
            </a:fld>
            <a:endParaRPr lang="en-GB"/>
          </a:p>
        </p:txBody>
      </p:sp>
    </p:spTree>
    <p:extLst>
      <p:ext uri="{BB962C8B-B14F-4D97-AF65-F5344CB8AC3E}">
        <p14:creationId xmlns:p14="http://schemas.microsoft.com/office/powerpoint/2010/main" val="12455826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934A018-E780-4F62-B123-8EE31D007C33}" type="datetimeFigureOut">
              <a:rPr lang="en-GB" smtClean="0"/>
              <a:t>02/12/2018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D46B10-E9E3-46E9-9CBD-AA40F5B29F6E}" type="slidenum">
              <a:rPr lang="en-GB" smtClean="0"/>
              <a:t>‹#›</a:t>
            </a:fld>
            <a:endParaRPr lang="en-GB"/>
          </a:p>
        </p:txBody>
      </p:sp>
    </p:spTree>
    <p:extLst>
      <p:ext uri="{BB962C8B-B14F-4D97-AF65-F5344CB8AC3E}">
        <p14:creationId xmlns:p14="http://schemas.microsoft.com/office/powerpoint/2010/main" val="103240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34A018-E780-4F62-B123-8EE31D007C33}" type="datetimeFigureOut">
              <a:rPr lang="en-GB" smtClean="0"/>
              <a:t>02/12/2018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D46B10-E9E3-46E9-9CBD-AA40F5B29F6E}" type="slidenum">
              <a:rPr lang="en-GB" smtClean="0"/>
              <a:t>‹#›</a:t>
            </a:fld>
            <a:endParaRPr lang="en-GB"/>
          </a:p>
        </p:txBody>
      </p:sp>
    </p:spTree>
    <p:extLst>
      <p:ext uri="{BB962C8B-B14F-4D97-AF65-F5344CB8AC3E}">
        <p14:creationId xmlns:p14="http://schemas.microsoft.com/office/powerpoint/2010/main" val="1362170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png"/><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tif"/><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hyperlink" Target="https://eurogoos.eu/models" TargetMode="External"/><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hyperlink" Target="http://eurogoos.eu/emso-task-team/" TargetMode="External"/><Relationship Id="rId3" Type="http://schemas.openxmlformats.org/officeDocument/2006/relationships/hyperlink" Target="http://eurogoos.eu/ferrybox-task-team/" TargetMode="External"/><Relationship Id="rId7" Type="http://schemas.openxmlformats.org/officeDocument/2006/relationships/hyperlink" Target="http://eurogoos.eu/euro-argo/" TargetMode="External"/><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hyperlink" Target="http://eurogoos.eu/high-frequency-radar-task-team/" TargetMode="External"/><Relationship Id="rId5" Type="http://schemas.openxmlformats.org/officeDocument/2006/relationships/hyperlink" Target="http://eurogoos.eu/gliders-task-team/" TargetMode="External"/><Relationship Id="rId4" Type="http://schemas.openxmlformats.org/officeDocument/2006/relationships/hyperlink" Target="http://eurogoos.eu/tide-gauge-task-team/" TargetMode="External"/><Relationship Id="rId9" Type="http://schemas.openxmlformats.org/officeDocument/2006/relationships/hyperlink" Target="http://eurogoos.eu/animal-borne-instruments/"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eurogoos.eu/roos/arctic-roos/" TargetMode="External"/><Relationship Id="rId7" Type="http://schemas.openxmlformats.org/officeDocument/2006/relationships/hyperlink" Target="http://eurogoos.eu/roos/mediterranean-operational-network-global-ocean-observing-system-mongoos/"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eurogoos.eu/roos/ireland-biscay-iberia-regional-operational-oceanographic-system-ibiroos/" TargetMode="External"/><Relationship Id="rId5" Type="http://schemas.openxmlformats.org/officeDocument/2006/relationships/hyperlink" Target="http://eurogoos.eu/roos/north-west-european-shelf-operational-oceanographic-system-noos/" TargetMode="External"/><Relationship Id="rId4" Type="http://schemas.openxmlformats.org/officeDocument/2006/relationships/hyperlink" Target="http://eurogoos.eu/roos/baltic-operational-oceanographic-system-boos/"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eurogoos.eu/increasing-eurogoos-awareness/working-groups/data-management-exchange-quality-working-group-data-meq/" TargetMode="External"/><Relationship Id="rId2" Type="http://schemas.openxmlformats.org/officeDocument/2006/relationships/hyperlink" Target="http://eurogoos.eu/coastal-wg/" TargetMode="Externa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eurogoos.eu/increasing-eurogoos-awareness/working-groups/technology-plan-working-group-tpwg/" TargetMode="External"/><Relationship Id="rId4" Type="http://schemas.openxmlformats.org/officeDocument/2006/relationships/hyperlink" Target="http://eurogoos.eu/increasing-eurogoos-awareness/working-groups/science-advisory-working-group-saw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Review </a:t>
            </a:r>
            <a:r>
              <a:rPr lang="en-GB" dirty="0" err="1" smtClean="0"/>
              <a:t>EuroGOOS</a:t>
            </a:r>
            <a:r>
              <a:rPr lang="en-GB" dirty="0" smtClean="0"/>
              <a:t> </a:t>
            </a:r>
            <a:r>
              <a:rPr lang="en-GB" dirty="0" err="1" smtClean="0"/>
              <a:t>ROOSes</a:t>
            </a:r>
            <a:r>
              <a:rPr lang="en-GB" dirty="0" smtClean="0"/>
              <a:t>, WGs and TTs</a:t>
            </a:r>
            <a:endParaRPr lang="en-GB" dirty="0"/>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19995451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chemeClr val="accent1"/>
                </a:solidFill>
              </a:rPr>
              <a:t>DATA MEQ, </a:t>
            </a:r>
            <a:br>
              <a:rPr lang="en-GB" dirty="0">
                <a:solidFill>
                  <a:schemeClr val="accent1"/>
                </a:solidFill>
              </a:rPr>
            </a:br>
            <a:r>
              <a:rPr lang="en-GB" dirty="0">
                <a:solidFill>
                  <a:schemeClr val="accent1"/>
                </a:solidFill>
              </a:rPr>
              <a:t>Management Exchange and quality control</a:t>
            </a:r>
            <a:endParaRPr lang="en-GB"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a:solidFill>
                  <a:schemeClr val="bg1">
                    <a:lumMod val="65000"/>
                  </a:schemeClr>
                </a:solidFill>
              </a:rPr>
              <a:t>3. How could NOOS benefit from your working group work? </a:t>
            </a:r>
            <a:r>
              <a:rPr lang="en-US" dirty="0"/>
              <a:t/>
            </a:r>
            <a:br>
              <a:rPr lang="en-US" dirty="0"/>
            </a:br>
            <a:endParaRPr lang="en-US" dirty="0"/>
          </a:p>
          <a:p>
            <a:r>
              <a:rPr lang="en-US" dirty="0"/>
              <a:t>Easy access to existing observation data and products through European Integrators ( CMEMS INSTAC, SDN, </a:t>
            </a:r>
            <a:r>
              <a:rPr lang="en-US" dirty="0" err="1"/>
              <a:t>EmodNet</a:t>
            </a:r>
            <a:r>
              <a:rPr lang="en-US" dirty="0"/>
              <a:t>)</a:t>
            </a:r>
          </a:p>
          <a:p>
            <a:r>
              <a:rPr lang="en-US" dirty="0"/>
              <a:t>Propose solution to observing System operators to process and share their observation</a:t>
            </a:r>
          </a:p>
          <a:p>
            <a:r>
              <a:rPr lang="en-US" dirty="0"/>
              <a:t>Availability of better products ( aggregated data collection, climatology, Model forecast and reanalysis,  new products ...) built from </a:t>
            </a:r>
            <a:r>
              <a:rPr lang="en-US" dirty="0" smtClean="0"/>
              <a:t>more </a:t>
            </a:r>
            <a:r>
              <a:rPr lang="en-US" dirty="0"/>
              <a:t>coherent and accessible data ,</a:t>
            </a:r>
          </a:p>
          <a:p>
            <a:r>
              <a:rPr lang="en-US" dirty="0"/>
              <a:t>Availability of Best practices and common  tools</a:t>
            </a:r>
          </a:p>
          <a:p>
            <a:r>
              <a:rPr lang="en-US" dirty="0"/>
              <a:t>Capability to build more easily new (web)services developed from those products</a:t>
            </a:r>
          </a:p>
          <a:p>
            <a:r>
              <a:rPr lang="en-US" dirty="0">
                <a:solidFill>
                  <a:srgbClr val="FF0000"/>
                </a:solidFill>
              </a:rPr>
              <a:t>Can better advocate for lack of observation when sharing is done widely in the areas </a:t>
            </a:r>
          </a:p>
          <a:p>
            <a:pPr marL="0" indent="0">
              <a:buNone/>
            </a:pPr>
            <a:r>
              <a:rPr lang="en-US" dirty="0"/>
              <a:t/>
            </a:r>
            <a:br>
              <a:rPr lang="en-US" dirty="0"/>
            </a:br>
            <a:endParaRPr lang="en-GB" dirty="0"/>
          </a:p>
        </p:txBody>
      </p:sp>
    </p:spTree>
    <p:extLst>
      <p:ext uri="{BB962C8B-B14F-4D97-AF65-F5344CB8AC3E}">
        <p14:creationId xmlns:p14="http://schemas.microsoft.com/office/powerpoint/2010/main" val="9752613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chemeClr val="accent1"/>
                </a:solidFill>
              </a:rPr>
              <a:t>DATA MEQ, </a:t>
            </a:r>
            <a:br>
              <a:rPr lang="en-GB" dirty="0">
                <a:solidFill>
                  <a:schemeClr val="accent1"/>
                </a:solidFill>
              </a:rPr>
            </a:br>
            <a:r>
              <a:rPr lang="en-GB" dirty="0">
                <a:solidFill>
                  <a:schemeClr val="accent1"/>
                </a:solidFill>
              </a:rPr>
              <a:t>Management Exchange and quality control</a:t>
            </a:r>
            <a:endParaRPr lang="en-GB"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a:solidFill>
                  <a:schemeClr val="bg1">
                    <a:lumMod val="65000"/>
                  </a:schemeClr>
                </a:solidFill>
              </a:rPr>
              <a:t> 4. How could NOOS contribute to your working group work?</a:t>
            </a:r>
          </a:p>
          <a:p>
            <a:pPr marL="0" indent="0">
              <a:buNone/>
            </a:pPr>
            <a:r>
              <a:rPr lang="en-US" dirty="0"/>
              <a:t>Name representative that are proactive in the group in building with the other members  Tools/ best practices/ </a:t>
            </a:r>
            <a:r>
              <a:rPr lang="en-US" dirty="0" smtClean="0"/>
              <a:t>products </a:t>
            </a:r>
            <a:r>
              <a:rPr lang="en-US" dirty="0"/>
              <a:t>for the NOOS community in the </a:t>
            </a:r>
            <a:r>
              <a:rPr lang="en-US" dirty="0" err="1"/>
              <a:t>EuroGOOS</a:t>
            </a:r>
            <a:r>
              <a:rPr lang="en-US" dirty="0"/>
              <a:t> context</a:t>
            </a:r>
          </a:p>
          <a:p>
            <a:pPr marL="0" indent="0">
              <a:buNone/>
            </a:pPr>
            <a:r>
              <a:rPr lang="en-US" dirty="0"/>
              <a:t>Be proactive in engaging with open data policy  and FAIR us of existing </a:t>
            </a:r>
            <a:r>
              <a:rPr lang="en-US" dirty="0" smtClean="0"/>
              <a:t>observations</a:t>
            </a:r>
          </a:p>
          <a:p>
            <a:pPr marL="0" indent="0">
              <a:buNone/>
            </a:pPr>
            <a:endParaRPr lang="en-US" dirty="0"/>
          </a:p>
          <a:p>
            <a:pPr marL="0" indent="0">
              <a:buNone/>
            </a:pPr>
            <a:r>
              <a:rPr lang="en-US" dirty="0" smtClean="0"/>
              <a:t>FAIR : Findable, Accessible, Interoperable, Re-usable</a:t>
            </a:r>
          </a:p>
          <a:p>
            <a:pPr marL="0" indent="0">
              <a:buNone/>
            </a:pPr>
            <a:endParaRPr lang="en-US" dirty="0"/>
          </a:p>
          <a:p>
            <a:pPr marL="0" indent="0">
              <a:buNone/>
            </a:pPr>
            <a:r>
              <a:rPr lang="en-US" dirty="0" smtClean="0">
                <a:solidFill>
                  <a:schemeClr val="bg1">
                    <a:lumMod val="65000"/>
                  </a:schemeClr>
                </a:solidFill>
              </a:rPr>
              <a:t>5. Liaison officer?</a:t>
            </a:r>
            <a:r>
              <a:rPr lang="en-US" dirty="0">
                <a:solidFill>
                  <a:schemeClr val="bg1">
                    <a:lumMod val="65000"/>
                  </a:schemeClr>
                </a:solidFill>
              </a:rPr>
              <a:t> </a:t>
            </a:r>
            <a:r>
              <a:rPr lang="en-US" dirty="0"/>
              <a:t/>
            </a:r>
            <a:br>
              <a:rPr lang="en-US" dirty="0"/>
            </a:br>
            <a:endParaRPr lang="en-US" dirty="0"/>
          </a:p>
          <a:p>
            <a:pPr marL="0" indent="0">
              <a:buNone/>
            </a:pPr>
            <a:r>
              <a:rPr lang="en-US" dirty="0" smtClean="0"/>
              <a:t>Kate or Susanne</a:t>
            </a:r>
            <a:r>
              <a:rPr lang="en-US" dirty="0"/>
              <a:t/>
            </a:r>
            <a:br>
              <a:rPr lang="en-US" dirty="0"/>
            </a:br>
            <a:endParaRPr lang="en-GB" dirty="0"/>
          </a:p>
        </p:txBody>
      </p:sp>
    </p:spTree>
    <p:extLst>
      <p:ext uri="{BB962C8B-B14F-4D97-AF65-F5344CB8AC3E}">
        <p14:creationId xmlns:p14="http://schemas.microsoft.com/office/powerpoint/2010/main" val="33370753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 name="Picture 5"/>
          <p:cNvPicPr/>
          <p:nvPr/>
        </p:nvPicPr>
        <p:blipFill>
          <a:blip r:embed="rId2"/>
          <a:srcRect t="33823" b="35419"/>
          <a:stretch/>
        </p:blipFill>
        <p:spPr>
          <a:xfrm>
            <a:off x="10044720" y="173520"/>
            <a:ext cx="1961640" cy="603000"/>
          </a:xfrm>
          <a:prstGeom prst="rect">
            <a:avLst/>
          </a:prstGeom>
          <a:ln>
            <a:noFill/>
          </a:ln>
        </p:spPr>
      </p:pic>
      <p:sp>
        <p:nvSpPr>
          <p:cNvPr id="79" name="CustomShape 1"/>
          <p:cNvSpPr/>
          <p:nvPr/>
        </p:nvSpPr>
        <p:spPr>
          <a:xfrm>
            <a:off x="1698120" y="3231720"/>
            <a:ext cx="8717040" cy="1736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nl-BE" sz="3600" b="1" strike="noStrike" spc="-1">
                <a:solidFill>
                  <a:srgbClr val="5B9BD5"/>
                </a:solidFill>
                <a:uFill>
                  <a:solidFill>
                    <a:srgbClr val="FFFFFF"/>
                  </a:solidFill>
                </a:uFill>
                <a:latin typeface="Calibri"/>
              </a:rPr>
              <a:t>Coastal Working Group Overview</a:t>
            </a:r>
            <a:endParaRPr lang="nl-BE" sz="1800" b="0" strike="noStrike" spc="-1">
              <a:solidFill>
                <a:srgbClr val="FF3333"/>
              </a:solidFill>
              <a:uFill>
                <a:solidFill>
                  <a:srgbClr val="FFFFFF"/>
                </a:solidFill>
              </a:uFill>
              <a:latin typeface="Arial"/>
            </a:endParaRPr>
          </a:p>
          <a:p>
            <a:pPr algn="ctr">
              <a:lnSpc>
                <a:spcPct val="100000"/>
              </a:lnSpc>
            </a:pPr>
            <a:endParaRPr lang="nl-BE" sz="1800" b="0" strike="noStrike" spc="-1">
              <a:solidFill>
                <a:srgbClr val="FF3333"/>
              </a:solidFill>
              <a:uFill>
                <a:solidFill>
                  <a:srgbClr val="FFFFFF"/>
                </a:solidFill>
              </a:uFill>
              <a:latin typeface="Arial"/>
            </a:endParaRPr>
          </a:p>
          <a:p>
            <a:pPr algn="ctr">
              <a:lnSpc>
                <a:spcPct val="100000"/>
              </a:lnSpc>
            </a:pPr>
            <a:r>
              <a:rPr lang="nl-BE" sz="1800" b="0" strike="noStrike" spc="-1">
                <a:solidFill>
                  <a:srgbClr val="5B9BD5"/>
                </a:solidFill>
                <a:uFill>
                  <a:solidFill>
                    <a:srgbClr val="FFFFFF"/>
                  </a:solidFill>
                </a:uFill>
                <a:latin typeface="Calibri"/>
              </a:rPr>
              <a:t>EuroGOOS GA, 24</a:t>
            </a:r>
            <a:r>
              <a:rPr lang="nl-BE" sz="1800" b="0" strike="noStrike" spc="-1" baseline="30000">
                <a:solidFill>
                  <a:srgbClr val="5B9BD5"/>
                </a:solidFill>
                <a:uFill>
                  <a:solidFill>
                    <a:srgbClr val="FFFFFF"/>
                  </a:solidFill>
                </a:uFill>
                <a:latin typeface="Calibri"/>
              </a:rPr>
              <a:t>th</a:t>
            </a:r>
            <a:r>
              <a:rPr lang="nl-BE" sz="1800" b="0" strike="noStrike" spc="-1">
                <a:solidFill>
                  <a:srgbClr val="5B9BD5"/>
                </a:solidFill>
                <a:uFill>
                  <a:solidFill>
                    <a:srgbClr val="FFFFFF"/>
                  </a:solidFill>
                </a:uFill>
                <a:latin typeface="Calibri"/>
              </a:rPr>
              <a:t> May 2018</a:t>
            </a:r>
            <a:endParaRPr lang="nl-BE" sz="1800" b="0" strike="noStrike" spc="-1">
              <a:solidFill>
                <a:srgbClr val="FF3333"/>
              </a:solidFill>
              <a:uFill>
                <a:solidFill>
                  <a:srgbClr val="FFFFFF"/>
                </a:solidFill>
              </a:uFill>
              <a:latin typeface="Arial"/>
            </a:endParaRPr>
          </a:p>
          <a:p>
            <a:pPr algn="ctr">
              <a:lnSpc>
                <a:spcPct val="100000"/>
              </a:lnSpc>
            </a:pPr>
            <a:endParaRPr lang="nl-BE" sz="1800" b="0" strike="noStrike" spc="-1">
              <a:solidFill>
                <a:srgbClr val="FF3333"/>
              </a:solidFill>
              <a:uFill>
                <a:solidFill>
                  <a:srgbClr val="FFFFFF"/>
                </a:solidFill>
              </a:uFill>
              <a:latin typeface="Arial"/>
            </a:endParaRPr>
          </a:p>
          <a:p>
            <a:pPr algn="ctr">
              <a:lnSpc>
                <a:spcPct val="100000"/>
              </a:lnSpc>
            </a:pPr>
            <a:r>
              <a:rPr lang="nl-BE" sz="1800" b="0" strike="noStrike" spc="-1">
                <a:solidFill>
                  <a:srgbClr val="5B9BD5"/>
                </a:solidFill>
                <a:uFill>
                  <a:solidFill>
                    <a:srgbClr val="FFFFFF"/>
                  </a:solidFill>
                </a:uFill>
                <a:latin typeface="Calibri"/>
              </a:rPr>
              <a:t>Presented by Eleanor O’Rourke on behalf of WG</a:t>
            </a:r>
            <a:endParaRPr lang="nl-BE" sz="1800" b="0" strike="noStrike" spc="-1">
              <a:solidFill>
                <a:srgbClr val="FF3333"/>
              </a:solidFill>
              <a:uFill>
                <a:solidFill>
                  <a:srgbClr val="FFFFFF"/>
                </a:solidFill>
              </a:uFill>
              <a:latin typeface="Arial"/>
            </a:endParaRPr>
          </a:p>
        </p:txBody>
      </p:sp>
      <p:sp>
        <p:nvSpPr>
          <p:cNvPr id="80" name="TextShape 2"/>
          <p:cNvSpPr txBox="1"/>
          <p:nvPr/>
        </p:nvSpPr>
        <p:spPr>
          <a:xfrm>
            <a:off x="4104000" y="1872000"/>
            <a:ext cx="3359880" cy="346320"/>
          </a:xfrm>
          <a:prstGeom prst="rect">
            <a:avLst/>
          </a:prstGeom>
          <a:noFill/>
          <a:ln>
            <a:noFill/>
          </a:ln>
        </p:spPr>
        <p:txBody>
          <a:bodyPr lIns="90000" tIns="45000" rIns="90000" bIns="45000"/>
          <a:lstStyle/>
          <a:p>
            <a:r>
              <a:rPr lang="nl-BE" sz="1800" b="0" strike="noStrike" spc="-1">
                <a:solidFill>
                  <a:srgbClr val="FF3333"/>
                </a:solidFill>
                <a:uFill>
                  <a:solidFill>
                    <a:srgbClr val="FFFFFF"/>
                  </a:solidFill>
                </a:uFill>
                <a:latin typeface="Arial"/>
              </a:rPr>
              <a:t>PRESENTATION BASED ON : </a:t>
            </a:r>
          </a:p>
        </p:txBody>
      </p:sp>
    </p:spTree>
    <p:extLst>
      <p:ext uri="{BB962C8B-B14F-4D97-AF65-F5344CB8AC3E}">
        <p14:creationId xmlns:p14="http://schemas.microsoft.com/office/powerpoint/2010/main" val="129533407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1"/>
          <p:cNvPicPr/>
          <p:nvPr/>
        </p:nvPicPr>
        <p:blipFill>
          <a:blip r:embed="rId2"/>
          <a:stretch/>
        </p:blipFill>
        <p:spPr>
          <a:xfrm>
            <a:off x="648000" y="1287360"/>
            <a:ext cx="5983200" cy="4493160"/>
          </a:xfrm>
          <a:prstGeom prst="rect">
            <a:avLst/>
          </a:prstGeom>
          <a:ln>
            <a:noFill/>
          </a:ln>
        </p:spPr>
      </p:pic>
      <p:sp>
        <p:nvSpPr>
          <p:cNvPr id="82" name="CustomShape 1"/>
          <p:cNvSpPr/>
          <p:nvPr/>
        </p:nvSpPr>
        <p:spPr>
          <a:xfrm>
            <a:off x="230760" y="328680"/>
            <a:ext cx="1162944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nl-BE" sz="2400" b="1" strike="noStrike" spc="-1">
                <a:solidFill>
                  <a:srgbClr val="5B9BD5"/>
                </a:solidFill>
                <a:uFill>
                  <a:solidFill>
                    <a:srgbClr val="FFFFFF"/>
                  </a:solidFill>
                </a:uFill>
                <a:latin typeface="Calibri"/>
              </a:rPr>
              <a:t>Coastal Working Group Members </a:t>
            </a:r>
            <a:endParaRPr lang="nl-BE" sz="1800" b="0" strike="noStrike" spc="-1">
              <a:solidFill>
                <a:srgbClr val="FF3333"/>
              </a:solidFill>
              <a:uFill>
                <a:solidFill>
                  <a:srgbClr val="FFFFFF"/>
                </a:solidFill>
              </a:uFill>
              <a:latin typeface="Arial"/>
            </a:endParaRPr>
          </a:p>
        </p:txBody>
      </p:sp>
      <p:pic>
        <p:nvPicPr>
          <p:cNvPr id="83" name="Picture 3"/>
          <p:cNvPicPr/>
          <p:nvPr/>
        </p:nvPicPr>
        <p:blipFill>
          <a:blip r:embed="rId3"/>
          <a:srcRect t="33828" b="35418"/>
          <a:stretch/>
        </p:blipFill>
        <p:spPr>
          <a:xfrm>
            <a:off x="10218240" y="137520"/>
            <a:ext cx="1721880" cy="529200"/>
          </a:xfrm>
          <a:prstGeom prst="rect">
            <a:avLst/>
          </a:prstGeom>
          <a:ln>
            <a:noFill/>
          </a:ln>
        </p:spPr>
      </p:pic>
      <p:sp>
        <p:nvSpPr>
          <p:cNvPr id="84" name="CustomShape 2"/>
          <p:cNvSpPr/>
          <p:nvPr/>
        </p:nvSpPr>
        <p:spPr>
          <a:xfrm>
            <a:off x="7093080" y="1287360"/>
            <a:ext cx="4642560" cy="4501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nl-BE" sz="1800" b="1" strike="noStrike" spc="-1" dirty="0">
                <a:solidFill>
                  <a:srgbClr val="000000"/>
                </a:solidFill>
                <a:uFill>
                  <a:solidFill>
                    <a:srgbClr val="FFFFFF"/>
                  </a:solidFill>
                </a:uFill>
                <a:latin typeface="Calibri"/>
              </a:rPr>
              <a:t>Chair</a:t>
            </a:r>
            <a:endParaRPr lang="nl-BE" sz="1800" b="0" strike="noStrike" spc="-1" dirty="0">
              <a:solidFill>
                <a:srgbClr val="FF3333"/>
              </a:solidFill>
              <a:uFill>
                <a:solidFill>
                  <a:srgbClr val="FFFFFF"/>
                </a:solidFill>
              </a:uFill>
              <a:latin typeface="Arial"/>
            </a:endParaRPr>
          </a:p>
          <a:p>
            <a:pPr>
              <a:lnSpc>
                <a:spcPct val="100000"/>
              </a:lnSpc>
            </a:pPr>
            <a:r>
              <a:rPr lang="nl-BE" sz="1600" b="0" strike="noStrike" spc="-1" dirty="0" err="1">
                <a:solidFill>
                  <a:schemeClr val="accent1"/>
                </a:solidFill>
                <a:uFill>
                  <a:solidFill>
                    <a:srgbClr val="FFFFFF"/>
                  </a:solidFill>
                </a:uFill>
                <a:latin typeface="Calibri"/>
              </a:rPr>
              <a:t>Ghada</a:t>
            </a:r>
            <a:r>
              <a:rPr lang="nl-BE" sz="1600" b="0" strike="noStrike" spc="-1" dirty="0">
                <a:solidFill>
                  <a:schemeClr val="accent1"/>
                </a:solidFill>
                <a:uFill>
                  <a:solidFill>
                    <a:srgbClr val="FFFFFF"/>
                  </a:solidFill>
                </a:uFill>
                <a:latin typeface="Calibri"/>
              </a:rPr>
              <a:t> El </a:t>
            </a:r>
            <a:r>
              <a:rPr lang="nl-BE" sz="1600" b="0" strike="noStrike" spc="-1" dirty="0" err="1">
                <a:solidFill>
                  <a:schemeClr val="accent1"/>
                </a:solidFill>
                <a:uFill>
                  <a:solidFill>
                    <a:srgbClr val="FFFFFF"/>
                  </a:solidFill>
                </a:uFill>
                <a:latin typeface="Calibri"/>
              </a:rPr>
              <a:t>Serafy</a:t>
            </a:r>
            <a:r>
              <a:rPr lang="nl-BE" sz="1600" b="0" strike="noStrike" spc="-1" dirty="0">
                <a:solidFill>
                  <a:schemeClr val="accent1"/>
                </a:solidFill>
                <a:uFill>
                  <a:solidFill>
                    <a:srgbClr val="FFFFFF"/>
                  </a:solidFill>
                </a:uFill>
                <a:latin typeface="Calibri"/>
              </a:rPr>
              <a:t> (</a:t>
            </a:r>
            <a:r>
              <a:rPr lang="nl-BE" sz="1600" b="0" strike="noStrike" spc="-1" dirty="0" err="1">
                <a:solidFill>
                  <a:schemeClr val="accent1"/>
                </a:solidFill>
                <a:uFill>
                  <a:solidFill>
                    <a:srgbClr val="FFFFFF"/>
                  </a:solidFill>
                </a:uFill>
                <a:latin typeface="Calibri"/>
              </a:rPr>
              <a:t>Deltares</a:t>
            </a:r>
            <a:r>
              <a:rPr lang="nl-BE" sz="1600" b="0" strike="noStrike" spc="-1" dirty="0">
                <a:solidFill>
                  <a:schemeClr val="accent1"/>
                </a:solidFill>
                <a:uFill>
                  <a:solidFill>
                    <a:srgbClr val="FFFFFF"/>
                  </a:solidFill>
                </a:uFill>
                <a:latin typeface="Calibri"/>
              </a:rPr>
              <a:t>, Netherlands) </a:t>
            </a:r>
            <a:endParaRPr lang="nl-BE" sz="1800" b="0" strike="noStrike" spc="-1" dirty="0">
              <a:solidFill>
                <a:schemeClr val="accent1"/>
              </a:solidFill>
              <a:uFill>
                <a:solidFill>
                  <a:srgbClr val="FFFFFF"/>
                </a:solidFill>
              </a:uFill>
              <a:latin typeface="Arial"/>
            </a:endParaRPr>
          </a:p>
          <a:p>
            <a:pPr>
              <a:lnSpc>
                <a:spcPct val="100000"/>
              </a:lnSpc>
            </a:pPr>
            <a:endParaRPr lang="nl-BE" sz="1800" b="0" strike="noStrike" spc="-1" dirty="0">
              <a:solidFill>
                <a:srgbClr val="FF3333"/>
              </a:solidFill>
              <a:uFill>
                <a:solidFill>
                  <a:srgbClr val="FFFFFF"/>
                </a:solidFill>
              </a:uFill>
              <a:latin typeface="Arial"/>
            </a:endParaRPr>
          </a:p>
          <a:p>
            <a:pPr>
              <a:lnSpc>
                <a:spcPct val="100000"/>
              </a:lnSpc>
            </a:pPr>
            <a:r>
              <a:rPr lang="nl-BE" sz="1600" b="1" strike="noStrike" spc="-1" dirty="0">
                <a:solidFill>
                  <a:srgbClr val="000000"/>
                </a:solidFill>
                <a:uFill>
                  <a:solidFill>
                    <a:srgbClr val="FFFFFF"/>
                  </a:solidFill>
                </a:uFill>
                <a:latin typeface="Calibri"/>
              </a:rPr>
              <a:t>Members</a:t>
            </a:r>
            <a:endParaRPr lang="nl-BE" sz="1800" b="0" strike="noStrike" spc="-1" dirty="0">
              <a:solidFill>
                <a:srgbClr val="FF3333"/>
              </a:solidFill>
              <a:uFill>
                <a:solidFill>
                  <a:srgbClr val="FFFFFF"/>
                </a:solidFill>
              </a:uFill>
              <a:latin typeface="Arial"/>
            </a:endParaRPr>
          </a:p>
          <a:p>
            <a:pPr>
              <a:lnSpc>
                <a:spcPct val="100000"/>
              </a:lnSpc>
            </a:pPr>
            <a:r>
              <a:rPr lang="nl-BE" sz="1600" b="0" strike="noStrike" spc="-1" dirty="0" err="1">
                <a:solidFill>
                  <a:srgbClr val="000000"/>
                </a:solidFill>
                <a:uFill>
                  <a:solidFill>
                    <a:srgbClr val="FFFFFF"/>
                  </a:solidFill>
                </a:uFill>
                <a:latin typeface="Calibri"/>
              </a:rPr>
              <a:t>Joaquin</a:t>
            </a:r>
            <a:r>
              <a:rPr lang="nl-BE" sz="1600" b="0" strike="noStrike" spc="-1" dirty="0">
                <a:solidFill>
                  <a:srgbClr val="000000"/>
                </a:solidFill>
                <a:uFill>
                  <a:solidFill>
                    <a:srgbClr val="FFFFFF"/>
                  </a:solidFill>
                </a:uFill>
                <a:latin typeface="Calibri"/>
              </a:rPr>
              <a:t> </a:t>
            </a:r>
            <a:r>
              <a:rPr lang="nl-BE" sz="1600" b="0" strike="noStrike" spc="-1" dirty="0" err="1">
                <a:solidFill>
                  <a:srgbClr val="000000"/>
                </a:solidFill>
                <a:uFill>
                  <a:solidFill>
                    <a:srgbClr val="FFFFFF"/>
                  </a:solidFill>
                </a:uFill>
                <a:latin typeface="Calibri"/>
              </a:rPr>
              <a:t>Tintore</a:t>
            </a:r>
            <a:r>
              <a:rPr lang="nl-BE" sz="1600" b="0" strike="noStrike" spc="-1" dirty="0">
                <a:solidFill>
                  <a:srgbClr val="000000"/>
                </a:solidFill>
                <a:uFill>
                  <a:solidFill>
                    <a:srgbClr val="FFFFFF"/>
                  </a:solidFill>
                </a:uFill>
                <a:latin typeface="Calibri"/>
              </a:rPr>
              <a:t> (SOCIB, Spain)</a:t>
            </a:r>
            <a:endParaRPr lang="nl-BE" sz="1800" b="0" strike="noStrike" spc="-1" dirty="0">
              <a:solidFill>
                <a:srgbClr val="FF3333"/>
              </a:solidFill>
              <a:uFill>
                <a:solidFill>
                  <a:srgbClr val="FFFFFF"/>
                </a:solidFill>
              </a:uFill>
              <a:latin typeface="Arial"/>
            </a:endParaRPr>
          </a:p>
          <a:p>
            <a:pPr>
              <a:lnSpc>
                <a:spcPct val="100000"/>
              </a:lnSpc>
            </a:pPr>
            <a:r>
              <a:rPr lang="nl-BE" sz="1600" b="0" strike="noStrike" spc="-1" dirty="0">
                <a:solidFill>
                  <a:srgbClr val="000000"/>
                </a:solidFill>
                <a:uFill>
                  <a:solidFill>
                    <a:srgbClr val="FFFFFF"/>
                  </a:solidFill>
                </a:uFill>
                <a:latin typeface="Calibri"/>
              </a:rPr>
              <a:t>Laura </a:t>
            </a:r>
            <a:r>
              <a:rPr lang="nl-BE" sz="1600" b="0" strike="noStrike" spc="-1" dirty="0" err="1">
                <a:solidFill>
                  <a:srgbClr val="000000"/>
                </a:solidFill>
                <a:uFill>
                  <a:solidFill>
                    <a:srgbClr val="FFFFFF"/>
                  </a:solidFill>
                </a:uFill>
                <a:latin typeface="Calibri"/>
              </a:rPr>
              <a:t>Ursella</a:t>
            </a:r>
            <a:r>
              <a:rPr lang="nl-BE" sz="1600" b="0" strike="noStrike" spc="-1" dirty="0">
                <a:solidFill>
                  <a:srgbClr val="000000"/>
                </a:solidFill>
                <a:uFill>
                  <a:solidFill>
                    <a:srgbClr val="FFFFFF"/>
                  </a:solidFill>
                </a:uFill>
                <a:latin typeface="Calibri"/>
              </a:rPr>
              <a:t> (OGS, Italy)</a:t>
            </a:r>
            <a:endParaRPr lang="nl-BE" sz="1800" b="0" strike="noStrike" spc="-1" dirty="0">
              <a:solidFill>
                <a:srgbClr val="FF3333"/>
              </a:solidFill>
              <a:uFill>
                <a:solidFill>
                  <a:srgbClr val="FFFFFF"/>
                </a:solidFill>
              </a:uFill>
              <a:latin typeface="Arial"/>
            </a:endParaRPr>
          </a:p>
          <a:p>
            <a:pPr>
              <a:lnSpc>
                <a:spcPct val="100000"/>
              </a:lnSpc>
            </a:pPr>
            <a:r>
              <a:rPr lang="nl-BE" sz="1600" b="0" strike="noStrike" spc="-1" dirty="0" err="1">
                <a:solidFill>
                  <a:srgbClr val="000000"/>
                </a:solidFill>
                <a:uFill>
                  <a:solidFill>
                    <a:srgbClr val="FFFFFF"/>
                  </a:solidFill>
                </a:uFill>
                <a:latin typeface="Calibri"/>
              </a:rPr>
              <a:t>Federico</a:t>
            </a:r>
            <a:r>
              <a:rPr lang="nl-BE" sz="1600" b="0" strike="noStrike" spc="-1" dirty="0">
                <a:solidFill>
                  <a:srgbClr val="000000"/>
                </a:solidFill>
                <a:uFill>
                  <a:solidFill>
                    <a:srgbClr val="FFFFFF"/>
                  </a:solidFill>
                </a:uFill>
                <a:latin typeface="Calibri"/>
              </a:rPr>
              <a:t> </a:t>
            </a:r>
            <a:r>
              <a:rPr lang="nl-BE" sz="1600" b="0" strike="noStrike" spc="-1" dirty="0" err="1">
                <a:solidFill>
                  <a:srgbClr val="000000"/>
                </a:solidFill>
                <a:uFill>
                  <a:solidFill>
                    <a:srgbClr val="FFFFFF"/>
                  </a:solidFill>
                </a:uFill>
                <a:latin typeface="Calibri"/>
              </a:rPr>
              <a:t>Falcini</a:t>
            </a:r>
            <a:r>
              <a:rPr lang="nl-BE" sz="1600" b="0" strike="noStrike" spc="-1" dirty="0">
                <a:solidFill>
                  <a:srgbClr val="000000"/>
                </a:solidFill>
                <a:uFill>
                  <a:solidFill>
                    <a:srgbClr val="FFFFFF"/>
                  </a:solidFill>
                </a:uFill>
                <a:latin typeface="Calibri"/>
              </a:rPr>
              <a:t> (CNR, Italy)</a:t>
            </a:r>
            <a:endParaRPr lang="nl-BE" sz="1800" b="0" strike="noStrike" spc="-1" dirty="0">
              <a:solidFill>
                <a:srgbClr val="FF3333"/>
              </a:solidFill>
              <a:uFill>
                <a:solidFill>
                  <a:srgbClr val="FFFFFF"/>
                </a:solidFill>
              </a:uFill>
              <a:latin typeface="Arial"/>
            </a:endParaRPr>
          </a:p>
          <a:p>
            <a:pPr>
              <a:lnSpc>
                <a:spcPct val="100000"/>
              </a:lnSpc>
            </a:pPr>
            <a:r>
              <a:rPr lang="nl-BE" sz="1600" b="0" strike="noStrike" spc="-1" dirty="0">
                <a:solidFill>
                  <a:srgbClr val="000000"/>
                </a:solidFill>
                <a:uFill>
                  <a:solidFill>
                    <a:srgbClr val="FFFFFF"/>
                  </a:solidFill>
                </a:uFill>
                <a:latin typeface="Calibri"/>
              </a:rPr>
              <a:t>Arthur </a:t>
            </a:r>
            <a:r>
              <a:rPr lang="nl-BE" sz="1600" b="0" strike="noStrike" spc="-1" dirty="0" err="1">
                <a:solidFill>
                  <a:srgbClr val="000000"/>
                </a:solidFill>
                <a:uFill>
                  <a:solidFill>
                    <a:srgbClr val="FFFFFF"/>
                  </a:solidFill>
                </a:uFill>
                <a:latin typeface="Calibri"/>
              </a:rPr>
              <a:t>Capet</a:t>
            </a:r>
            <a:r>
              <a:rPr lang="nl-BE" sz="1600" b="0" strike="noStrike" spc="-1" dirty="0">
                <a:solidFill>
                  <a:srgbClr val="000000"/>
                </a:solidFill>
                <a:uFill>
                  <a:solidFill>
                    <a:srgbClr val="FFFFFF"/>
                  </a:solidFill>
                </a:uFill>
                <a:latin typeface="Calibri"/>
              </a:rPr>
              <a:t> (Uni </a:t>
            </a:r>
            <a:r>
              <a:rPr lang="nl-BE" sz="1600" b="0" strike="noStrike" spc="-1" dirty="0" err="1">
                <a:solidFill>
                  <a:srgbClr val="000000"/>
                </a:solidFill>
                <a:uFill>
                  <a:solidFill>
                    <a:srgbClr val="FFFFFF"/>
                  </a:solidFill>
                </a:uFill>
                <a:latin typeface="Calibri"/>
              </a:rPr>
              <a:t>Liege</a:t>
            </a:r>
            <a:r>
              <a:rPr lang="nl-BE" sz="1600" b="0" strike="noStrike" spc="-1" dirty="0">
                <a:solidFill>
                  <a:srgbClr val="000000"/>
                </a:solidFill>
                <a:uFill>
                  <a:solidFill>
                    <a:srgbClr val="FFFFFF"/>
                  </a:solidFill>
                </a:uFill>
                <a:latin typeface="Calibri"/>
              </a:rPr>
              <a:t>, Belgium)</a:t>
            </a:r>
            <a:endParaRPr lang="nl-BE" sz="1800" b="0" strike="noStrike" spc="-1" dirty="0">
              <a:solidFill>
                <a:srgbClr val="FF3333"/>
              </a:solidFill>
              <a:uFill>
                <a:solidFill>
                  <a:srgbClr val="FFFFFF"/>
                </a:solidFill>
              </a:uFill>
              <a:latin typeface="Arial"/>
            </a:endParaRPr>
          </a:p>
          <a:p>
            <a:pPr>
              <a:lnSpc>
                <a:spcPct val="100000"/>
              </a:lnSpc>
            </a:pPr>
            <a:r>
              <a:rPr lang="nl-BE" sz="1600" b="0" strike="noStrike" spc="-1" dirty="0">
                <a:solidFill>
                  <a:schemeClr val="accent1"/>
                </a:solidFill>
                <a:uFill>
                  <a:solidFill>
                    <a:srgbClr val="FFFFFF"/>
                  </a:solidFill>
                </a:uFill>
                <a:latin typeface="Calibri"/>
              </a:rPr>
              <a:t>Joanna </a:t>
            </a:r>
            <a:r>
              <a:rPr lang="nl-BE" sz="1600" b="0" strike="noStrike" spc="-1" dirty="0" err="1">
                <a:solidFill>
                  <a:schemeClr val="accent1"/>
                </a:solidFill>
                <a:uFill>
                  <a:solidFill>
                    <a:srgbClr val="FFFFFF"/>
                  </a:solidFill>
                </a:uFill>
                <a:latin typeface="Calibri"/>
              </a:rPr>
              <a:t>Staneva</a:t>
            </a:r>
            <a:r>
              <a:rPr lang="nl-BE" sz="1600" b="0" strike="noStrike" spc="-1" dirty="0">
                <a:solidFill>
                  <a:schemeClr val="accent1"/>
                </a:solidFill>
                <a:uFill>
                  <a:solidFill>
                    <a:srgbClr val="FFFFFF"/>
                  </a:solidFill>
                </a:uFill>
                <a:latin typeface="Calibri"/>
              </a:rPr>
              <a:t> (HZG, Germany)</a:t>
            </a:r>
            <a:endParaRPr lang="nl-BE" sz="1800" b="0" strike="noStrike" spc="-1" dirty="0">
              <a:solidFill>
                <a:schemeClr val="accent1"/>
              </a:solidFill>
              <a:uFill>
                <a:solidFill>
                  <a:srgbClr val="FFFFFF"/>
                </a:solidFill>
              </a:uFill>
              <a:latin typeface="Arial"/>
            </a:endParaRPr>
          </a:p>
          <a:p>
            <a:pPr>
              <a:lnSpc>
                <a:spcPct val="100000"/>
              </a:lnSpc>
            </a:pPr>
            <a:r>
              <a:rPr lang="nl-BE" sz="1600" b="0" strike="noStrike" spc="-1" dirty="0">
                <a:solidFill>
                  <a:schemeClr val="accent1"/>
                </a:solidFill>
                <a:uFill>
                  <a:solidFill>
                    <a:srgbClr val="FFFFFF"/>
                  </a:solidFill>
                </a:uFill>
                <a:latin typeface="Calibri"/>
              </a:rPr>
              <a:t>Eleanor </a:t>
            </a:r>
            <a:r>
              <a:rPr lang="nl-BE" sz="1600" b="0" strike="noStrike" spc="-1" dirty="0" err="1">
                <a:solidFill>
                  <a:schemeClr val="accent1"/>
                </a:solidFill>
                <a:uFill>
                  <a:solidFill>
                    <a:srgbClr val="FFFFFF"/>
                  </a:solidFill>
                </a:uFill>
                <a:latin typeface="Calibri"/>
              </a:rPr>
              <a:t>O’Rourke</a:t>
            </a:r>
            <a:r>
              <a:rPr lang="nl-BE" sz="1600" b="0" strike="noStrike" spc="-1" dirty="0">
                <a:solidFill>
                  <a:schemeClr val="accent1"/>
                </a:solidFill>
                <a:uFill>
                  <a:solidFill>
                    <a:srgbClr val="FFFFFF"/>
                  </a:solidFill>
                </a:uFill>
                <a:latin typeface="Calibri"/>
              </a:rPr>
              <a:t> (Marine </a:t>
            </a:r>
            <a:r>
              <a:rPr lang="nl-BE" sz="1600" b="0" strike="noStrike" spc="-1" dirty="0" err="1">
                <a:solidFill>
                  <a:schemeClr val="accent1"/>
                </a:solidFill>
                <a:uFill>
                  <a:solidFill>
                    <a:srgbClr val="FFFFFF"/>
                  </a:solidFill>
                </a:uFill>
                <a:latin typeface="Calibri"/>
              </a:rPr>
              <a:t>Institute</a:t>
            </a:r>
            <a:r>
              <a:rPr lang="nl-BE" sz="1600" b="0" strike="noStrike" spc="-1" dirty="0">
                <a:solidFill>
                  <a:schemeClr val="accent1"/>
                </a:solidFill>
                <a:uFill>
                  <a:solidFill>
                    <a:srgbClr val="FFFFFF"/>
                  </a:solidFill>
                </a:uFill>
                <a:latin typeface="Calibri"/>
              </a:rPr>
              <a:t>, Ireland)</a:t>
            </a:r>
            <a:endParaRPr lang="nl-BE" sz="1800" b="0" strike="noStrike" spc="-1" dirty="0">
              <a:solidFill>
                <a:schemeClr val="accent1"/>
              </a:solidFill>
              <a:uFill>
                <a:solidFill>
                  <a:srgbClr val="FFFFFF"/>
                </a:solidFill>
              </a:uFill>
              <a:latin typeface="Arial"/>
            </a:endParaRPr>
          </a:p>
          <a:p>
            <a:pPr>
              <a:lnSpc>
                <a:spcPct val="100000"/>
              </a:lnSpc>
            </a:pPr>
            <a:r>
              <a:rPr lang="nl-BE" sz="1600" b="0" strike="noStrike" spc="-1" dirty="0">
                <a:solidFill>
                  <a:srgbClr val="000000"/>
                </a:solidFill>
                <a:uFill>
                  <a:solidFill>
                    <a:srgbClr val="FFFFFF"/>
                  </a:solidFill>
                </a:uFill>
                <a:latin typeface="Calibri"/>
              </a:rPr>
              <a:t>Francisco </a:t>
            </a:r>
            <a:r>
              <a:rPr lang="nl-BE" sz="1600" b="0" strike="noStrike" spc="-1" dirty="0" err="1">
                <a:solidFill>
                  <a:srgbClr val="000000"/>
                </a:solidFill>
                <a:uFill>
                  <a:solidFill>
                    <a:srgbClr val="FFFFFF"/>
                  </a:solidFill>
                </a:uFill>
                <a:latin typeface="Calibri"/>
              </a:rPr>
              <a:t>Campuzano</a:t>
            </a:r>
            <a:r>
              <a:rPr lang="nl-BE" sz="1600" b="0" strike="noStrike" spc="-1" dirty="0">
                <a:solidFill>
                  <a:srgbClr val="000000"/>
                </a:solidFill>
                <a:uFill>
                  <a:solidFill>
                    <a:srgbClr val="FFFFFF"/>
                  </a:solidFill>
                </a:uFill>
                <a:latin typeface="Calibri"/>
              </a:rPr>
              <a:t> (IST, Portugal)</a:t>
            </a:r>
            <a:endParaRPr lang="nl-BE" sz="1800" b="0" strike="noStrike" spc="-1" dirty="0">
              <a:solidFill>
                <a:srgbClr val="FF3333"/>
              </a:solidFill>
              <a:uFill>
                <a:solidFill>
                  <a:srgbClr val="FFFFFF"/>
                </a:solidFill>
              </a:uFill>
              <a:latin typeface="Arial"/>
            </a:endParaRPr>
          </a:p>
          <a:p>
            <a:pPr>
              <a:lnSpc>
                <a:spcPct val="100000"/>
              </a:lnSpc>
            </a:pPr>
            <a:r>
              <a:rPr lang="nl-BE" sz="1600" b="0" strike="noStrike" spc="-1" dirty="0">
                <a:solidFill>
                  <a:srgbClr val="000000"/>
                </a:solidFill>
                <a:uFill>
                  <a:solidFill>
                    <a:srgbClr val="FFFFFF"/>
                  </a:solidFill>
                </a:uFill>
                <a:latin typeface="Calibri"/>
              </a:rPr>
              <a:t>Anna </a:t>
            </a:r>
            <a:r>
              <a:rPr lang="nl-BE" sz="1600" b="0" strike="noStrike" spc="-1" dirty="0" err="1">
                <a:solidFill>
                  <a:srgbClr val="000000"/>
                </a:solidFill>
                <a:uFill>
                  <a:solidFill>
                    <a:srgbClr val="FFFFFF"/>
                  </a:solidFill>
                </a:uFill>
                <a:latin typeface="Calibri"/>
              </a:rPr>
              <a:t>Rubio</a:t>
            </a:r>
            <a:r>
              <a:rPr lang="nl-BE" sz="1600" b="0" strike="noStrike" spc="-1" dirty="0">
                <a:solidFill>
                  <a:srgbClr val="000000"/>
                </a:solidFill>
                <a:uFill>
                  <a:solidFill>
                    <a:srgbClr val="FFFFFF"/>
                  </a:solidFill>
                </a:uFill>
                <a:latin typeface="Calibri"/>
              </a:rPr>
              <a:t> (AZTI, Spain)</a:t>
            </a:r>
            <a:endParaRPr lang="nl-BE" sz="1800" b="0" strike="noStrike" spc="-1" dirty="0">
              <a:solidFill>
                <a:srgbClr val="FF3333"/>
              </a:solidFill>
              <a:uFill>
                <a:solidFill>
                  <a:srgbClr val="FFFFFF"/>
                </a:solidFill>
              </a:uFill>
              <a:latin typeface="Arial"/>
            </a:endParaRPr>
          </a:p>
          <a:p>
            <a:pPr>
              <a:lnSpc>
                <a:spcPct val="100000"/>
              </a:lnSpc>
            </a:pPr>
            <a:r>
              <a:rPr lang="nl-BE" sz="1600" b="0" strike="noStrike" spc="-1" dirty="0">
                <a:solidFill>
                  <a:schemeClr val="accent1"/>
                </a:solidFill>
                <a:uFill>
                  <a:solidFill>
                    <a:srgbClr val="FFFFFF"/>
                  </a:solidFill>
                </a:uFill>
                <a:latin typeface="Calibri"/>
              </a:rPr>
              <a:t>Jun </a:t>
            </a:r>
            <a:r>
              <a:rPr lang="nl-BE" sz="1600" b="0" strike="noStrike" spc="-1" dirty="0" err="1">
                <a:solidFill>
                  <a:schemeClr val="accent1"/>
                </a:solidFill>
                <a:uFill>
                  <a:solidFill>
                    <a:srgbClr val="FFFFFF"/>
                  </a:solidFill>
                </a:uFill>
                <a:latin typeface="Calibri"/>
              </a:rPr>
              <a:t>She</a:t>
            </a:r>
            <a:r>
              <a:rPr lang="nl-BE" sz="1600" b="0" strike="noStrike" spc="-1" dirty="0">
                <a:solidFill>
                  <a:schemeClr val="accent1"/>
                </a:solidFill>
                <a:uFill>
                  <a:solidFill>
                    <a:srgbClr val="FFFFFF"/>
                  </a:solidFill>
                </a:uFill>
                <a:latin typeface="Calibri"/>
              </a:rPr>
              <a:t> (DMI, Denmark)</a:t>
            </a:r>
            <a:endParaRPr lang="nl-BE" sz="1800" b="0" strike="noStrike" spc="-1" dirty="0">
              <a:solidFill>
                <a:schemeClr val="accent1"/>
              </a:solidFill>
              <a:uFill>
                <a:solidFill>
                  <a:srgbClr val="FFFFFF"/>
                </a:solidFill>
              </a:uFill>
              <a:latin typeface="Arial"/>
            </a:endParaRPr>
          </a:p>
          <a:p>
            <a:pPr>
              <a:lnSpc>
                <a:spcPct val="100000"/>
              </a:lnSpc>
            </a:pPr>
            <a:r>
              <a:rPr lang="nl-BE" sz="1600" b="0" strike="noStrike" spc="-1" dirty="0" err="1">
                <a:solidFill>
                  <a:schemeClr val="accent1"/>
                </a:solidFill>
                <a:uFill>
                  <a:solidFill>
                    <a:srgbClr val="FFFFFF"/>
                  </a:solidFill>
                </a:uFill>
                <a:latin typeface="Calibri"/>
              </a:rPr>
              <a:t>Paloma</a:t>
            </a:r>
            <a:r>
              <a:rPr lang="nl-BE" sz="1600" b="0" strike="noStrike" spc="-1" dirty="0">
                <a:solidFill>
                  <a:schemeClr val="accent1"/>
                </a:solidFill>
                <a:uFill>
                  <a:solidFill>
                    <a:srgbClr val="FFFFFF"/>
                  </a:solidFill>
                </a:uFill>
                <a:latin typeface="Calibri"/>
              </a:rPr>
              <a:t> de la </a:t>
            </a:r>
            <a:r>
              <a:rPr lang="nl-BE" sz="1600" b="0" strike="noStrike" spc="-1" dirty="0" err="1">
                <a:solidFill>
                  <a:schemeClr val="accent1"/>
                </a:solidFill>
                <a:uFill>
                  <a:solidFill>
                    <a:srgbClr val="FFFFFF"/>
                  </a:solidFill>
                </a:uFill>
                <a:latin typeface="Calibri"/>
              </a:rPr>
              <a:t>Vallee</a:t>
            </a:r>
            <a:r>
              <a:rPr lang="nl-BE" sz="1600" b="0" strike="noStrike" spc="-1" dirty="0">
                <a:solidFill>
                  <a:schemeClr val="accent1"/>
                </a:solidFill>
                <a:uFill>
                  <a:solidFill>
                    <a:srgbClr val="FFFFFF"/>
                  </a:solidFill>
                </a:uFill>
                <a:latin typeface="Calibri"/>
              </a:rPr>
              <a:t> </a:t>
            </a:r>
            <a:r>
              <a:rPr lang="nl-BE" sz="1600" b="0" strike="noStrike" spc="-1" dirty="0" err="1">
                <a:solidFill>
                  <a:schemeClr val="accent1"/>
                </a:solidFill>
                <a:uFill>
                  <a:solidFill>
                    <a:srgbClr val="FFFFFF"/>
                  </a:solidFill>
                </a:uFill>
                <a:latin typeface="Calibri"/>
              </a:rPr>
              <a:t>and</a:t>
            </a:r>
            <a:r>
              <a:rPr lang="nl-BE" sz="1600" b="0" strike="noStrike" spc="-1" dirty="0">
                <a:solidFill>
                  <a:schemeClr val="accent1"/>
                </a:solidFill>
                <a:uFill>
                  <a:solidFill>
                    <a:srgbClr val="FFFFFF"/>
                  </a:solidFill>
                </a:uFill>
                <a:latin typeface="Calibri"/>
              </a:rPr>
              <a:t> Sebastien Legrand (RBINS, Belgium)</a:t>
            </a:r>
            <a:endParaRPr lang="nl-BE" sz="1800" b="0" strike="noStrike" spc="-1" dirty="0">
              <a:solidFill>
                <a:schemeClr val="accent1"/>
              </a:solidFill>
              <a:uFill>
                <a:solidFill>
                  <a:srgbClr val="FFFFFF"/>
                </a:solidFill>
              </a:uFill>
              <a:latin typeface="Arial"/>
            </a:endParaRPr>
          </a:p>
          <a:p>
            <a:pPr>
              <a:lnSpc>
                <a:spcPct val="100000"/>
              </a:lnSpc>
            </a:pPr>
            <a:r>
              <a:rPr lang="nl-BE" sz="1600" b="0" strike="noStrike" spc="-1" dirty="0">
                <a:solidFill>
                  <a:schemeClr val="accent1"/>
                </a:solidFill>
                <a:uFill>
                  <a:solidFill>
                    <a:srgbClr val="FFFFFF"/>
                  </a:solidFill>
                </a:uFill>
                <a:latin typeface="Calibri"/>
              </a:rPr>
              <a:t>Bruce Hackett (Met Norway)</a:t>
            </a:r>
            <a:endParaRPr lang="nl-BE" sz="1800" b="0" strike="noStrike" spc="-1" dirty="0">
              <a:solidFill>
                <a:schemeClr val="accent1"/>
              </a:solidFill>
              <a:uFill>
                <a:solidFill>
                  <a:srgbClr val="FFFFFF"/>
                </a:solidFill>
              </a:uFill>
              <a:latin typeface="Arial"/>
            </a:endParaRPr>
          </a:p>
          <a:p>
            <a:pPr>
              <a:lnSpc>
                <a:spcPct val="100000"/>
              </a:lnSpc>
            </a:pPr>
            <a:r>
              <a:rPr lang="nl-BE" sz="1600" b="0" strike="noStrike" spc="-1" dirty="0">
                <a:solidFill>
                  <a:schemeClr val="accent1"/>
                </a:solidFill>
                <a:uFill>
                  <a:solidFill>
                    <a:srgbClr val="FFFFFF"/>
                  </a:solidFill>
                </a:uFill>
                <a:latin typeface="Calibri"/>
              </a:rPr>
              <a:t>Veronique </a:t>
            </a:r>
            <a:r>
              <a:rPr lang="nl-BE" sz="1600" b="0" strike="noStrike" spc="-1" dirty="0" err="1">
                <a:solidFill>
                  <a:schemeClr val="accent1"/>
                </a:solidFill>
                <a:uFill>
                  <a:solidFill>
                    <a:srgbClr val="FFFFFF"/>
                  </a:solidFill>
                </a:uFill>
                <a:latin typeface="Calibri"/>
              </a:rPr>
              <a:t>Creach</a:t>
            </a:r>
            <a:r>
              <a:rPr lang="nl-BE" sz="1600" b="0" strike="noStrike" spc="-1" dirty="0">
                <a:solidFill>
                  <a:schemeClr val="accent1"/>
                </a:solidFill>
                <a:uFill>
                  <a:solidFill>
                    <a:srgbClr val="FFFFFF"/>
                  </a:solidFill>
                </a:uFill>
                <a:latin typeface="Calibri"/>
              </a:rPr>
              <a:t> (</a:t>
            </a:r>
            <a:r>
              <a:rPr lang="nl-BE" sz="1600" b="0" strike="noStrike" spc="-1" dirty="0" err="1">
                <a:solidFill>
                  <a:schemeClr val="accent1"/>
                </a:solidFill>
                <a:uFill>
                  <a:solidFill>
                    <a:srgbClr val="FFFFFF"/>
                  </a:solidFill>
                </a:uFill>
                <a:latin typeface="Calibri"/>
              </a:rPr>
              <a:t>Cefas</a:t>
            </a:r>
            <a:r>
              <a:rPr lang="nl-BE" sz="1600" b="0" strike="noStrike" spc="-1" dirty="0">
                <a:solidFill>
                  <a:schemeClr val="accent1"/>
                </a:solidFill>
                <a:uFill>
                  <a:solidFill>
                    <a:srgbClr val="FFFFFF"/>
                  </a:solidFill>
                </a:uFill>
                <a:latin typeface="Calibri"/>
              </a:rPr>
              <a:t>, UK)</a:t>
            </a:r>
            <a:endParaRPr lang="nl-BE" sz="1800" b="0" strike="noStrike" spc="-1" dirty="0">
              <a:solidFill>
                <a:schemeClr val="accent1"/>
              </a:solidFill>
              <a:uFill>
                <a:solidFill>
                  <a:srgbClr val="FFFFFF"/>
                </a:solidFill>
              </a:uFill>
              <a:latin typeface="Arial"/>
            </a:endParaRPr>
          </a:p>
          <a:p>
            <a:pPr>
              <a:lnSpc>
                <a:spcPct val="100000"/>
              </a:lnSpc>
            </a:pPr>
            <a:r>
              <a:rPr lang="nl-BE" sz="1600" b="0" strike="noStrike" spc="-1" dirty="0" err="1">
                <a:solidFill>
                  <a:srgbClr val="000000"/>
                </a:solidFill>
                <a:uFill>
                  <a:solidFill>
                    <a:srgbClr val="FFFFFF"/>
                  </a:solidFill>
                </a:uFill>
                <a:latin typeface="Calibri"/>
              </a:rPr>
              <a:t>Ivane</a:t>
            </a:r>
            <a:r>
              <a:rPr lang="nl-BE" sz="1600" b="0" strike="noStrike" spc="-1" dirty="0">
                <a:solidFill>
                  <a:srgbClr val="000000"/>
                </a:solidFill>
                <a:uFill>
                  <a:solidFill>
                    <a:srgbClr val="FFFFFF"/>
                  </a:solidFill>
                </a:uFill>
                <a:latin typeface="Calibri"/>
              </a:rPr>
              <a:t> </a:t>
            </a:r>
            <a:r>
              <a:rPr lang="nl-BE" sz="1600" b="0" strike="noStrike" spc="-1" dirty="0" err="1">
                <a:solidFill>
                  <a:srgbClr val="000000"/>
                </a:solidFill>
                <a:uFill>
                  <a:solidFill>
                    <a:srgbClr val="FFFFFF"/>
                  </a:solidFill>
                </a:uFill>
                <a:latin typeface="Calibri"/>
              </a:rPr>
              <a:t>Pairaud</a:t>
            </a:r>
            <a:r>
              <a:rPr lang="nl-BE" sz="1600" b="0" strike="noStrike" spc="-1" dirty="0">
                <a:solidFill>
                  <a:srgbClr val="000000"/>
                </a:solidFill>
                <a:uFill>
                  <a:solidFill>
                    <a:srgbClr val="FFFFFF"/>
                  </a:solidFill>
                </a:uFill>
                <a:latin typeface="Calibri"/>
              </a:rPr>
              <a:t> (</a:t>
            </a:r>
            <a:r>
              <a:rPr lang="nl-BE" sz="1600" b="0" strike="noStrike" spc="-1" dirty="0" err="1">
                <a:solidFill>
                  <a:srgbClr val="000000"/>
                </a:solidFill>
                <a:uFill>
                  <a:solidFill>
                    <a:srgbClr val="FFFFFF"/>
                  </a:solidFill>
                </a:uFill>
                <a:latin typeface="Calibri"/>
              </a:rPr>
              <a:t>Ifremer</a:t>
            </a:r>
            <a:r>
              <a:rPr lang="nl-BE" sz="1600" b="0" strike="noStrike" spc="-1" dirty="0">
                <a:solidFill>
                  <a:srgbClr val="000000"/>
                </a:solidFill>
                <a:uFill>
                  <a:solidFill>
                    <a:srgbClr val="FFFFFF"/>
                  </a:solidFill>
                </a:uFill>
                <a:latin typeface="Calibri"/>
              </a:rPr>
              <a:t>, France)</a:t>
            </a:r>
            <a:endParaRPr lang="nl-BE" sz="1800" b="0" strike="noStrike" spc="-1" dirty="0">
              <a:solidFill>
                <a:srgbClr val="FF3333"/>
              </a:solidFill>
              <a:uFill>
                <a:solidFill>
                  <a:srgbClr val="FFFFFF"/>
                </a:solidFill>
              </a:uFill>
              <a:latin typeface="Arial"/>
            </a:endParaRPr>
          </a:p>
        </p:txBody>
      </p:sp>
      <p:sp>
        <p:nvSpPr>
          <p:cNvPr id="85" name="CustomShape 3"/>
          <p:cNvSpPr/>
          <p:nvPr/>
        </p:nvSpPr>
        <p:spPr>
          <a:xfrm>
            <a:off x="648000" y="5780880"/>
            <a:ext cx="5983200" cy="303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nl-BE" sz="1400" b="0" i="1" strike="noStrike" spc="-1">
                <a:solidFill>
                  <a:srgbClr val="000000"/>
                </a:solidFill>
                <a:uFill>
                  <a:solidFill>
                    <a:srgbClr val="FFFFFF"/>
                  </a:solidFill>
                </a:uFill>
                <a:latin typeface="Calibri"/>
              </a:rPr>
              <a:t>Coastal WG Kick Off Meeting, 9</a:t>
            </a:r>
            <a:r>
              <a:rPr lang="nl-BE" sz="1400" b="0" i="1" strike="noStrike" spc="-1" baseline="30000">
                <a:solidFill>
                  <a:srgbClr val="000000"/>
                </a:solidFill>
                <a:uFill>
                  <a:solidFill>
                    <a:srgbClr val="FFFFFF"/>
                  </a:solidFill>
                </a:uFill>
                <a:latin typeface="Calibri"/>
              </a:rPr>
              <a:t>th</a:t>
            </a:r>
            <a:r>
              <a:rPr lang="nl-BE" sz="1400" b="0" i="1" strike="noStrike" spc="-1">
                <a:solidFill>
                  <a:srgbClr val="000000"/>
                </a:solidFill>
                <a:uFill>
                  <a:solidFill>
                    <a:srgbClr val="FFFFFF"/>
                  </a:solidFill>
                </a:uFill>
                <a:latin typeface="Calibri"/>
              </a:rPr>
              <a:t> May 2018, Brussels </a:t>
            </a:r>
            <a:endParaRPr lang="nl-BE" sz="1800" b="0" strike="noStrike" spc="-1">
              <a:solidFill>
                <a:srgbClr val="FF3333"/>
              </a:solidFill>
              <a:uFill>
                <a:solidFill>
                  <a:srgbClr val="FFFFFF"/>
                </a:solidFill>
              </a:uFill>
              <a:latin typeface="Arial"/>
            </a:endParaRPr>
          </a:p>
        </p:txBody>
      </p:sp>
    </p:spTree>
    <p:extLst>
      <p:ext uri="{BB962C8B-B14F-4D97-AF65-F5344CB8AC3E}">
        <p14:creationId xmlns:p14="http://schemas.microsoft.com/office/powerpoint/2010/main" val="265304912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 name="Picture 1"/>
          <p:cNvPicPr/>
          <p:nvPr/>
        </p:nvPicPr>
        <p:blipFill>
          <a:blip r:embed="rId2"/>
          <a:srcRect t="33828" b="35418"/>
          <a:stretch/>
        </p:blipFill>
        <p:spPr>
          <a:xfrm>
            <a:off x="10218240" y="137520"/>
            <a:ext cx="1721880" cy="529200"/>
          </a:xfrm>
          <a:prstGeom prst="rect">
            <a:avLst/>
          </a:prstGeom>
          <a:ln>
            <a:noFill/>
          </a:ln>
        </p:spPr>
      </p:pic>
      <p:sp>
        <p:nvSpPr>
          <p:cNvPr id="87" name="CustomShape 1"/>
          <p:cNvSpPr/>
          <p:nvPr/>
        </p:nvSpPr>
        <p:spPr>
          <a:xfrm>
            <a:off x="230760" y="328680"/>
            <a:ext cx="1162944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nl-BE" sz="2400" b="1" strike="noStrike" spc="-1">
                <a:solidFill>
                  <a:srgbClr val="5B9BD5"/>
                </a:solidFill>
                <a:uFill>
                  <a:solidFill>
                    <a:srgbClr val="FFFFFF"/>
                  </a:solidFill>
                </a:uFill>
                <a:latin typeface="Calibri"/>
              </a:rPr>
              <a:t>Coastal WG Objective</a:t>
            </a:r>
            <a:endParaRPr lang="nl-BE" sz="1800" b="0" strike="noStrike" spc="-1">
              <a:solidFill>
                <a:srgbClr val="FF3333"/>
              </a:solidFill>
              <a:uFill>
                <a:solidFill>
                  <a:srgbClr val="FFFFFF"/>
                </a:solidFill>
              </a:uFill>
              <a:latin typeface="Arial"/>
            </a:endParaRPr>
          </a:p>
        </p:txBody>
      </p:sp>
      <p:sp>
        <p:nvSpPr>
          <p:cNvPr id="88" name="CustomShape 2"/>
          <p:cNvSpPr/>
          <p:nvPr/>
        </p:nvSpPr>
        <p:spPr>
          <a:xfrm>
            <a:off x="465840" y="896400"/>
            <a:ext cx="10947600" cy="1461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r>
              <a:rPr lang="nl-BE" sz="1800" b="0" i="1" strike="noStrike" spc="-1" dirty="0">
                <a:solidFill>
                  <a:srgbClr val="000000"/>
                </a:solidFill>
                <a:uFill>
                  <a:solidFill>
                    <a:srgbClr val="FFFFFF"/>
                  </a:solidFill>
                </a:uFill>
                <a:latin typeface="Calibri"/>
              </a:rPr>
              <a:t>The </a:t>
            </a:r>
            <a:r>
              <a:rPr lang="nl-BE" sz="1800" b="0" i="1" strike="noStrike" spc="-1" dirty="0" err="1">
                <a:solidFill>
                  <a:srgbClr val="000000"/>
                </a:solidFill>
                <a:uFill>
                  <a:solidFill>
                    <a:srgbClr val="FFFFFF"/>
                  </a:solidFill>
                </a:uFill>
                <a:latin typeface="Calibri"/>
              </a:rPr>
              <a:t>main</a:t>
            </a:r>
            <a:r>
              <a:rPr lang="nl-BE" sz="1800" b="0" i="1" strike="noStrike" spc="-1" dirty="0">
                <a:solidFill>
                  <a:srgbClr val="000000"/>
                </a:solidFill>
                <a:uFill>
                  <a:solidFill>
                    <a:srgbClr val="FFFFFF"/>
                  </a:solidFill>
                </a:uFill>
                <a:latin typeface="Calibri"/>
              </a:rPr>
              <a:t> </a:t>
            </a:r>
            <a:r>
              <a:rPr lang="nl-BE" sz="1800" b="0" i="1" strike="noStrike" spc="-1" dirty="0" err="1">
                <a:solidFill>
                  <a:srgbClr val="000000"/>
                </a:solidFill>
                <a:uFill>
                  <a:solidFill>
                    <a:srgbClr val="FFFFFF"/>
                  </a:solidFill>
                </a:uFill>
                <a:latin typeface="Calibri"/>
              </a:rPr>
              <a:t>objective</a:t>
            </a:r>
            <a:r>
              <a:rPr lang="nl-BE" sz="1800" b="0" i="1" strike="noStrike" spc="-1" dirty="0">
                <a:solidFill>
                  <a:srgbClr val="000000"/>
                </a:solidFill>
                <a:uFill>
                  <a:solidFill>
                    <a:srgbClr val="FFFFFF"/>
                  </a:solidFill>
                </a:uFill>
                <a:latin typeface="Calibri"/>
              </a:rPr>
              <a:t> of </a:t>
            </a:r>
            <a:r>
              <a:rPr lang="nl-BE" sz="1800" b="0" i="1" strike="noStrike" spc="-1" dirty="0" err="1">
                <a:solidFill>
                  <a:srgbClr val="000000"/>
                </a:solidFill>
                <a:uFill>
                  <a:solidFill>
                    <a:srgbClr val="FFFFFF"/>
                  </a:solidFill>
                </a:uFill>
                <a:latin typeface="Calibri"/>
              </a:rPr>
              <a:t>the</a:t>
            </a:r>
            <a:r>
              <a:rPr lang="nl-BE" sz="1800" b="0" i="1" strike="noStrike" spc="-1" dirty="0">
                <a:solidFill>
                  <a:srgbClr val="000000"/>
                </a:solidFill>
                <a:uFill>
                  <a:solidFill>
                    <a:srgbClr val="FFFFFF"/>
                  </a:solidFill>
                </a:uFill>
                <a:latin typeface="Calibri"/>
              </a:rPr>
              <a:t> </a:t>
            </a:r>
            <a:r>
              <a:rPr lang="nl-BE" sz="1800" b="0" i="1" strike="noStrike" spc="-1" dirty="0" err="1">
                <a:solidFill>
                  <a:srgbClr val="000000"/>
                </a:solidFill>
                <a:uFill>
                  <a:solidFill>
                    <a:srgbClr val="FFFFFF"/>
                  </a:solidFill>
                </a:uFill>
                <a:latin typeface="Calibri"/>
              </a:rPr>
              <a:t>Coastal</a:t>
            </a:r>
            <a:r>
              <a:rPr lang="nl-BE" sz="1800" b="0" i="1" strike="noStrike" spc="-1" dirty="0">
                <a:solidFill>
                  <a:srgbClr val="000000"/>
                </a:solidFill>
                <a:uFill>
                  <a:solidFill>
                    <a:srgbClr val="FFFFFF"/>
                  </a:solidFill>
                </a:uFill>
                <a:latin typeface="Calibri"/>
              </a:rPr>
              <a:t> </a:t>
            </a:r>
            <a:r>
              <a:rPr lang="nl-BE" sz="1800" b="0" i="1" strike="noStrike" spc="-1" dirty="0" err="1">
                <a:solidFill>
                  <a:srgbClr val="000000"/>
                </a:solidFill>
                <a:uFill>
                  <a:solidFill>
                    <a:srgbClr val="FFFFFF"/>
                  </a:solidFill>
                </a:uFill>
                <a:latin typeface="Calibri"/>
              </a:rPr>
              <a:t>Working</a:t>
            </a:r>
            <a:r>
              <a:rPr lang="nl-BE" sz="1800" b="0" i="1" strike="noStrike" spc="-1" dirty="0">
                <a:solidFill>
                  <a:srgbClr val="000000"/>
                </a:solidFill>
                <a:uFill>
                  <a:solidFill>
                    <a:srgbClr val="FFFFFF"/>
                  </a:solidFill>
                </a:uFill>
                <a:latin typeface="Calibri"/>
              </a:rPr>
              <a:t> Group is </a:t>
            </a:r>
            <a:r>
              <a:rPr lang="nl-BE" sz="1800" b="0" i="1" strike="noStrike" spc="-1" dirty="0" err="1">
                <a:solidFill>
                  <a:srgbClr val="000000"/>
                </a:solidFill>
                <a:uFill>
                  <a:solidFill>
                    <a:srgbClr val="FFFFFF"/>
                  </a:solidFill>
                </a:uFill>
                <a:latin typeface="Calibri"/>
              </a:rPr>
              <a:t>to</a:t>
            </a:r>
            <a:r>
              <a:rPr lang="nl-BE" sz="1800" b="0" i="1" strike="noStrike" spc="-1" dirty="0">
                <a:solidFill>
                  <a:srgbClr val="000000"/>
                </a:solidFill>
                <a:uFill>
                  <a:solidFill>
                    <a:srgbClr val="FFFFFF"/>
                  </a:solidFill>
                </a:uFill>
                <a:latin typeface="Calibri"/>
              </a:rPr>
              <a:t> secure </a:t>
            </a:r>
            <a:r>
              <a:rPr lang="nl-BE" sz="1800" b="1" i="1" strike="noStrike" spc="-1" dirty="0" err="1">
                <a:solidFill>
                  <a:schemeClr val="accent1"/>
                </a:solidFill>
                <a:uFill>
                  <a:solidFill>
                    <a:srgbClr val="FFFFFF"/>
                  </a:solidFill>
                </a:uFill>
                <a:latin typeface="Calibri"/>
              </a:rPr>
              <a:t>and</a:t>
            </a:r>
            <a:r>
              <a:rPr lang="nl-BE" sz="1800" b="1" i="1" strike="noStrike" spc="-1" dirty="0">
                <a:solidFill>
                  <a:schemeClr val="accent1"/>
                </a:solidFill>
                <a:uFill>
                  <a:solidFill>
                    <a:srgbClr val="FFFFFF"/>
                  </a:solidFill>
                </a:uFill>
                <a:latin typeface="Calibri"/>
              </a:rPr>
              <a:t> </a:t>
            </a:r>
            <a:r>
              <a:rPr lang="nl-BE" sz="1800" b="1" i="1" strike="noStrike" spc="-1" dirty="0" err="1">
                <a:solidFill>
                  <a:schemeClr val="accent1"/>
                </a:solidFill>
                <a:uFill>
                  <a:solidFill>
                    <a:srgbClr val="FFFFFF"/>
                  </a:solidFill>
                </a:uFill>
                <a:latin typeface="Calibri"/>
              </a:rPr>
              <a:t>improve</a:t>
            </a:r>
            <a:r>
              <a:rPr lang="nl-BE" sz="1800" b="1" i="1" strike="noStrike" spc="-1" dirty="0">
                <a:solidFill>
                  <a:schemeClr val="accent1"/>
                </a:solidFill>
                <a:uFill>
                  <a:solidFill>
                    <a:srgbClr val="FFFFFF"/>
                  </a:solidFill>
                </a:uFill>
                <a:latin typeface="Calibri"/>
              </a:rPr>
              <a:t> </a:t>
            </a:r>
            <a:r>
              <a:rPr lang="nl-BE" sz="1800" b="1" i="1" strike="noStrike" spc="-1" dirty="0" err="1">
                <a:solidFill>
                  <a:schemeClr val="accent1"/>
                </a:solidFill>
                <a:uFill>
                  <a:solidFill>
                    <a:srgbClr val="FFFFFF"/>
                  </a:solidFill>
                </a:uFill>
                <a:latin typeface="Calibri"/>
              </a:rPr>
              <a:t>all</a:t>
            </a:r>
            <a:r>
              <a:rPr lang="nl-BE" sz="1800" b="1" i="1" strike="noStrike" spc="-1" dirty="0">
                <a:solidFill>
                  <a:schemeClr val="accent1"/>
                </a:solidFill>
                <a:uFill>
                  <a:solidFill>
                    <a:srgbClr val="FFFFFF"/>
                  </a:solidFill>
                </a:uFill>
                <a:latin typeface="Calibri"/>
              </a:rPr>
              <a:t> </a:t>
            </a:r>
            <a:r>
              <a:rPr lang="nl-BE" sz="1800" b="1" i="1" strike="noStrike" spc="-1" dirty="0" err="1">
                <a:solidFill>
                  <a:schemeClr val="accent1"/>
                </a:solidFill>
                <a:uFill>
                  <a:solidFill>
                    <a:srgbClr val="FFFFFF"/>
                  </a:solidFill>
                </a:uFill>
                <a:latin typeface="Calibri"/>
              </a:rPr>
              <a:t>elements</a:t>
            </a:r>
            <a:r>
              <a:rPr lang="nl-BE" sz="1800" b="1" i="1" strike="noStrike" spc="-1" dirty="0">
                <a:solidFill>
                  <a:schemeClr val="accent1"/>
                </a:solidFill>
                <a:uFill>
                  <a:solidFill>
                    <a:srgbClr val="FFFFFF"/>
                  </a:solidFill>
                </a:uFill>
                <a:latin typeface="Calibri"/>
              </a:rPr>
              <a:t> of </a:t>
            </a:r>
            <a:r>
              <a:rPr lang="nl-BE" sz="1800" b="1" i="1" strike="noStrike" spc="-1" dirty="0" err="1">
                <a:solidFill>
                  <a:schemeClr val="accent1"/>
                </a:solidFill>
                <a:uFill>
                  <a:solidFill>
                    <a:srgbClr val="FFFFFF"/>
                  </a:solidFill>
                </a:uFill>
                <a:latin typeface="Calibri"/>
              </a:rPr>
              <a:t>the</a:t>
            </a:r>
            <a:r>
              <a:rPr lang="nl-BE" sz="1800" b="1" i="1" strike="noStrike" spc="-1" dirty="0">
                <a:solidFill>
                  <a:schemeClr val="accent1"/>
                </a:solidFill>
                <a:uFill>
                  <a:solidFill>
                    <a:srgbClr val="FFFFFF"/>
                  </a:solidFill>
                </a:uFill>
                <a:latin typeface="Calibri"/>
              </a:rPr>
              <a:t> </a:t>
            </a:r>
            <a:r>
              <a:rPr lang="nl-BE" sz="1800" b="1" i="1" strike="noStrike" spc="-1" dirty="0" err="1">
                <a:solidFill>
                  <a:schemeClr val="accent1"/>
                </a:solidFill>
                <a:uFill>
                  <a:solidFill>
                    <a:srgbClr val="FFFFFF"/>
                  </a:solidFill>
                </a:uFill>
                <a:latin typeface="Calibri"/>
              </a:rPr>
              <a:t>coastal</a:t>
            </a:r>
            <a:r>
              <a:rPr lang="nl-BE" sz="1800" b="1" i="1" strike="noStrike" spc="-1" dirty="0">
                <a:solidFill>
                  <a:schemeClr val="accent1"/>
                </a:solidFill>
                <a:uFill>
                  <a:solidFill>
                    <a:srgbClr val="FFFFFF"/>
                  </a:solidFill>
                </a:uFill>
                <a:latin typeface="Calibri"/>
              </a:rPr>
              <a:t> </a:t>
            </a:r>
            <a:r>
              <a:rPr lang="nl-BE" sz="1800" b="1" i="1" strike="noStrike" spc="-1" dirty="0" err="1">
                <a:solidFill>
                  <a:schemeClr val="accent1"/>
                </a:solidFill>
                <a:uFill>
                  <a:solidFill>
                    <a:srgbClr val="FFFFFF"/>
                  </a:solidFill>
                </a:uFill>
                <a:latin typeface="Calibri"/>
              </a:rPr>
              <a:t>value</a:t>
            </a:r>
            <a:r>
              <a:rPr lang="nl-BE" sz="1800" b="1" i="1" strike="noStrike" spc="-1" dirty="0">
                <a:solidFill>
                  <a:schemeClr val="accent1"/>
                </a:solidFill>
                <a:uFill>
                  <a:solidFill>
                    <a:srgbClr val="FFFFFF"/>
                  </a:solidFill>
                </a:uFill>
                <a:latin typeface="Calibri"/>
              </a:rPr>
              <a:t> chain</a:t>
            </a:r>
            <a:r>
              <a:rPr lang="nl-BE" sz="1800" b="0" i="1" strike="noStrike" spc="-1" dirty="0">
                <a:solidFill>
                  <a:srgbClr val="000000"/>
                </a:solidFill>
                <a:uFill>
                  <a:solidFill>
                    <a:srgbClr val="FFFFFF"/>
                  </a:solidFill>
                </a:uFill>
                <a:latin typeface="Calibri"/>
              </a:rPr>
              <a:t>, </a:t>
            </a:r>
            <a:r>
              <a:rPr lang="nl-BE" sz="1800" b="0" i="1" strike="noStrike" spc="-1" dirty="0" err="1">
                <a:solidFill>
                  <a:srgbClr val="000000"/>
                </a:solidFill>
                <a:uFill>
                  <a:solidFill>
                    <a:srgbClr val="FFFFFF"/>
                  </a:solidFill>
                </a:uFill>
                <a:latin typeface="Calibri"/>
              </a:rPr>
              <a:t>from</a:t>
            </a:r>
            <a:r>
              <a:rPr lang="nl-BE" sz="1800" b="0" i="1" strike="noStrike" spc="-1" dirty="0">
                <a:solidFill>
                  <a:srgbClr val="000000"/>
                </a:solidFill>
                <a:uFill>
                  <a:solidFill>
                    <a:srgbClr val="FFFFFF"/>
                  </a:solidFill>
                </a:uFill>
                <a:latin typeface="Calibri"/>
              </a:rPr>
              <a:t> </a:t>
            </a:r>
            <a:r>
              <a:rPr lang="nl-BE" sz="1800" b="0" i="1" strike="noStrike" spc="-1" dirty="0" err="1">
                <a:solidFill>
                  <a:srgbClr val="000000"/>
                </a:solidFill>
                <a:uFill>
                  <a:solidFill>
                    <a:srgbClr val="FFFFFF"/>
                  </a:solidFill>
                </a:uFill>
                <a:latin typeface="Calibri"/>
              </a:rPr>
              <a:t>the</a:t>
            </a:r>
            <a:r>
              <a:rPr lang="nl-BE" sz="1800" b="0" i="1" strike="noStrike" spc="-1" dirty="0">
                <a:solidFill>
                  <a:srgbClr val="000000"/>
                </a:solidFill>
                <a:uFill>
                  <a:solidFill>
                    <a:srgbClr val="FFFFFF"/>
                  </a:solidFill>
                </a:uFill>
                <a:latin typeface="Calibri"/>
              </a:rPr>
              <a:t> </a:t>
            </a:r>
            <a:r>
              <a:rPr lang="nl-BE" sz="1800" b="0" i="1" strike="noStrike" spc="-1" dirty="0" err="1">
                <a:solidFill>
                  <a:srgbClr val="000000"/>
                </a:solidFill>
                <a:uFill>
                  <a:solidFill>
                    <a:srgbClr val="FFFFFF"/>
                  </a:solidFill>
                </a:uFill>
                <a:latin typeface="Calibri"/>
              </a:rPr>
              <a:t>observations</a:t>
            </a:r>
            <a:r>
              <a:rPr lang="nl-BE" sz="1800" b="0" i="1" strike="noStrike" spc="-1" dirty="0">
                <a:solidFill>
                  <a:srgbClr val="000000"/>
                </a:solidFill>
                <a:uFill>
                  <a:solidFill>
                    <a:srgbClr val="FFFFFF"/>
                  </a:solidFill>
                </a:uFill>
                <a:latin typeface="Calibri"/>
              </a:rPr>
              <a:t> </a:t>
            </a:r>
            <a:r>
              <a:rPr lang="nl-BE" sz="1800" b="0" i="1" strike="noStrike" spc="-1" dirty="0" err="1">
                <a:solidFill>
                  <a:srgbClr val="000000"/>
                </a:solidFill>
                <a:uFill>
                  <a:solidFill>
                    <a:srgbClr val="FFFFFF"/>
                  </a:solidFill>
                </a:uFill>
                <a:latin typeface="Calibri"/>
              </a:rPr>
              <a:t>to</a:t>
            </a:r>
            <a:r>
              <a:rPr lang="nl-BE" sz="1800" b="0" i="1" strike="noStrike" spc="-1" dirty="0">
                <a:solidFill>
                  <a:srgbClr val="000000"/>
                </a:solidFill>
                <a:uFill>
                  <a:solidFill>
                    <a:srgbClr val="FFFFFF"/>
                  </a:solidFill>
                </a:uFill>
                <a:latin typeface="Calibri"/>
              </a:rPr>
              <a:t> </a:t>
            </a:r>
            <a:r>
              <a:rPr lang="nl-BE" sz="1800" b="0" i="1" strike="noStrike" spc="-1" dirty="0" err="1">
                <a:solidFill>
                  <a:srgbClr val="000000"/>
                </a:solidFill>
                <a:uFill>
                  <a:solidFill>
                    <a:srgbClr val="FFFFFF"/>
                  </a:solidFill>
                </a:uFill>
                <a:latin typeface="Calibri"/>
              </a:rPr>
              <a:t>the</a:t>
            </a:r>
            <a:r>
              <a:rPr lang="nl-BE" sz="1800" b="0" i="1" strike="noStrike" spc="-1" dirty="0">
                <a:solidFill>
                  <a:srgbClr val="000000"/>
                </a:solidFill>
                <a:uFill>
                  <a:solidFill>
                    <a:srgbClr val="FFFFFF"/>
                  </a:solidFill>
                </a:uFill>
                <a:latin typeface="Calibri"/>
              </a:rPr>
              <a:t> </a:t>
            </a:r>
            <a:r>
              <a:rPr lang="nl-BE" sz="1800" b="0" i="1" strike="noStrike" spc="-1" dirty="0" err="1">
                <a:solidFill>
                  <a:srgbClr val="000000"/>
                </a:solidFill>
                <a:uFill>
                  <a:solidFill>
                    <a:srgbClr val="FFFFFF"/>
                  </a:solidFill>
                </a:uFill>
                <a:latin typeface="Calibri"/>
              </a:rPr>
              <a:t>products</a:t>
            </a:r>
            <a:r>
              <a:rPr lang="nl-BE" sz="1800" b="0" i="1" strike="noStrike" spc="-1" dirty="0">
                <a:solidFill>
                  <a:srgbClr val="000000"/>
                </a:solidFill>
                <a:uFill>
                  <a:solidFill>
                    <a:srgbClr val="FFFFFF"/>
                  </a:solidFill>
                </a:uFill>
                <a:latin typeface="Calibri"/>
              </a:rPr>
              <a:t> </a:t>
            </a:r>
            <a:r>
              <a:rPr lang="nl-BE" sz="1800" b="0" i="1" strike="noStrike" spc="-1" dirty="0" err="1">
                <a:solidFill>
                  <a:srgbClr val="000000"/>
                </a:solidFill>
                <a:uFill>
                  <a:solidFill>
                    <a:srgbClr val="FFFFFF"/>
                  </a:solidFill>
                </a:uFill>
                <a:latin typeface="Calibri"/>
              </a:rPr>
              <a:t>and</a:t>
            </a:r>
            <a:r>
              <a:rPr lang="nl-BE" sz="1800" b="0" i="1" strike="noStrike" spc="-1" dirty="0">
                <a:solidFill>
                  <a:srgbClr val="000000"/>
                </a:solidFill>
                <a:uFill>
                  <a:solidFill>
                    <a:srgbClr val="FFFFFF"/>
                  </a:solidFill>
                </a:uFill>
                <a:latin typeface="Calibri"/>
              </a:rPr>
              <a:t> services </a:t>
            </a:r>
            <a:r>
              <a:rPr lang="nl-BE" sz="1800" b="0" i="1" strike="noStrike" spc="-1" dirty="0" err="1">
                <a:solidFill>
                  <a:srgbClr val="000000"/>
                </a:solidFill>
                <a:uFill>
                  <a:solidFill>
                    <a:srgbClr val="FFFFFF"/>
                  </a:solidFill>
                </a:uFill>
                <a:latin typeface="Calibri"/>
              </a:rPr>
              <a:t>to</a:t>
            </a:r>
            <a:r>
              <a:rPr lang="nl-BE" sz="1800" b="0" i="1" strike="noStrike" spc="-1" dirty="0">
                <a:solidFill>
                  <a:srgbClr val="000000"/>
                </a:solidFill>
                <a:uFill>
                  <a:solidFill>
                    <a:srgbClr val="FFFFFF"/>
                  </a:solidFill>
                </a:uFill>
                <a:latin typeface="Calibri"/>
              </a:rPr>
              <a:t> end users. The Group </a:t>
            </a:r>
            <a:r>
              <a:rPr lang="nl-BE" sz="1800" b="0" i="1" strike="noStrike" spc="-1" dirty="0" err="1">
                <a:solidFill>
                  <a:srgbClr val="000000"/>
                </a:solidFill>
                <a:uFill>
                  <a:solidFill>
                    <a:srgbClr val="FFFFFF"/>
                  </a:solidFill>
                </a:uFill>
                <a:latin typeface="Calibri"/>
              </a:rPr>
              <a:t>aims</a:t>
            </a:r>
            <a:r>
              <a:rPr lang="nl-BE" sz="1800" b="0" i="1" strike="noStrike" spc="-1" dirty="0">
                <a:solidFill>
                  <a:srgbClr val="000000"/>
                </a:solidFill>
                <a:uFill>
                  <a:solidFill>
                    <a:srgbClr val="FFFFFF"/>
                  </a:solidFill>
                </a:uFill>
                <a:latin typeface="Calibri"/>
              </a:rPr>
              <a:t> </a:t>
            </a:r>
            <a:r>
              <a:rPr lang="nl-BE" sz="1800" b="0" i="1" strike="noStrike" spc="-1" dirty="0" err="1">
                <a:solidFill>
                  <a:srgbClr val="000000"/>
                </a:solidFill>
                <a:uFill>
                  <a:solidFill>
                    <a:srgbClr val="FFFFFF"/>
                  </a:solidFill>
                </a:uFill>
                <a:latin typeface="Calibri"/>
              </a:rPr>
              <a:t>to</a:t>
            </a:r>
            <a:r>
              <a:rPr lang="nl-BE" sz="1800" b="0" i="1" strike="noStrike" spc="-1" dirty="0">
                <a:solidFill>
                  <a:srgbClr val="000000"/>
                </a:solidFill>
                <a:uFill>
                  <a:solidFill>
                    <a:srgbClr val="FFFFFF"/>
                  </a:solidFill>
                </a:uFill>
                <a:latin typeface="Calibri"/>
              </a:rPr>
              <a:t> </a:t>
            </a:r>
            <a:r>
              <a:rPr lang="nl-BE" sz="1800" b="0" i="1" strike="noStrike" spc="-1" dirty="0" err="1">
                <a:solidFill>
                  <a:srgbClr val="000000"/>
                </a:solidFill>
                <a:uFill>
                  <a:solidFill>
                    <a:srgbClr val="FFFFFF"/>
                  </a:solidFill>
                </a:uFill>
                <a:latin typeface="Calibri"/>
              </a:rPr>
              <a:t>provide</a:t>
            </a:r>
            <a:r>
              <a:rPr lang="nl-BE" sz="1800" b="0" i="1" strike="noStrike" spc="-1" dirty="0">
                <a:solidFill>
                  <a:srgbClr val="000000"/>
                </a:solidFill>
                <a:uFill>
                  <a:solidFill>
                    <a:srgbClr val="FFFFFF"/>
                  </a:solidFill>
                </a:uFill>
                <a:latin typeface="Calibri"/>
              </a:rPr>
              <a:t> </a:t>
            </a:r>
            <a:r>
              <a:rPr lang="nl-BE" sz="1800" b="1" i="1" strike="noStrike" spc="-1" dirty="0" err="1">
                <a:solidFill>
                  <a:schemeClr val="accent1"/>
                </a:solidFill>
                <a:uFill>
                  <a:solidFill>
                    <a:srgbClr val="FFFFFF"/>
                  </a:solidFill>
                </a:uFill>
                <a:latin typeface="Calibri"/>
              </a:rPr>
              <a:t>recommendations</a:t>
            </a:r>
            <a:r>
              <a:rPr lang="nl-BE" sz="1800" b="0" i="1" strike="noStrike" spc="-1" dirty="0">
                <a:solidFill>
                  <a:srgbClr val="000000"/>
                </a:solidFill>
                <a:uFill>
                  <a:solidFill>
                    <a:srgbClr val="FFFFFF"/>
                  </a:solidFill>
                </a:uFill>
                <a:latin typeface="Calibri"/>
              </a:rPr>
              <a:t> </a:t>
            </a:r>
            <a:r>
              <a:rPr lang="nl-BE" sz="1800" b="0" i="1" strike="noStrike" spc="-1" dirty="0" err="1">
                <a:solidFill>
                  <a:srgbClr val="000000"/>
                </a:solidFill>
                <a:uFill>
                  <a:solidFill>
                    <a:srgbClr val="FFFFFF"/>
                  </a:solidFill>
                </a:uFill>
                <a:latin typeface="Calibri"/>
              </a:rPr>
              <a:t>and</a:t>
            </a:r>
            <a:r>
              <a:rPr lang="nl-BE" sz="1800" b="0" i="1" strike="noStrike" spc="-1" dirty="0">
                <a:solidFill>
                  <a:srgbClr val="000000"/>
                </a:solidFill>
                <a:uFill>
                  <a:solidFill>
                    <a:srgbClr val="FFFFFF"/>
                  </a:solidFill>
                </a:uFill>
                <a:latin typeface="Calibri"/>
              </a:rPr>
              <a:t> </a:t>
            </a:r>
            <a:r>
              <a:rPr lang="nl-BE" sz="1800" b="0" i="1" strike="noStrike" spc="-1" dirty="0" err="1">
                <a:solidFill>
                  <a:srgbClr val="000000"/>
                </a:solidFill>
                <a:uFill>
                  <a:solidFill>
                    <a:srgbClr val="FFFFFF"/>
                  </a:solidFill>
                </a:uFill>
                <a:latin typeface="Calibri"/>
              </a:rPr>
              <a:t>facilitate</a:t>
            </a:r>
            <a:r>
              <a:rPr lang="nl-BE" sz="1800" b="0" i="1" strike="noStrike" spc="-1" dirty="0">
                <a:solidFill>
                  <a:srgbClr val="000000"/>
                </a:solidFill>
                <a:uFill>
                  <a:solidFill>
                    <a:srgbClr val="FFFFFF"/>
                  </a:solidFill>
                </a:uFill>
                <a:latin typeface="Calibri"/>
              </a:rPr>
              <a:t> </a:t>
            </a:r>
            <a:r>
              <a:rPr lang="nl-BE" sz="1800" b="0" i="1" strike="noStrike" spc="-1" dirty="0" err="1">
                <a:solidFill>
                  <a:srgbClr val="000000"/>
                </a:solidFill>
                <a:uFill>
                  <a:solidFill>
                    <a:srgbClr val="FFFFFF"/>
                  </a:solidFill>
                </a:uFill>
                <a:latin typeface="Calibri"/>
              </a:rPr>
              <a:t>the</a:t>
            </a:r>
            <a:r>
              <a:rPr lang="nl-BE" sz="1800" b="0" i="1" strike="noStrike" spc="-1" dirty="0">
                <a:solidFill>
                  <a:srgbClr val="000000"/>
                </a:solidFill>
                <a:uFill>
                  <a:solidFill>
                    <a:srgbClr val="FFFFFF"/>
                  </a:solidFill>
                </a:uFill>
                <a:latin typeface="Calibri"/>
              </a:rPr>
              <a:t> </a:t>
            </a:r>
            <a:r>
              <a:rPr lang="nl-BE" sz="1800" b="0" i="1" strike="noStrike" spc="-1" dirty="0" err="1">
                <a:solidFill>
                  <a:srgbClr val="000000"/>
                </a:solidFill>
                <a:uFill>
                  <a:solidFill>
                    <a:srgbClr val="FFFFFF"/>
                  </a:solidFill>
                </a:uFill>
                <a:latin typeface="Calibri"/>
              </a:rPr>
              <a:t>creation</a:t>
            </a:r>
            <a:r>
              <a:rPr lang="nl-BE" sz="1800" b="0" i="1" strike="noStrike" spc="-1" dirty="0">
                <a:solidFill>
                  <a:srgbClr val="000000"/>
                </a:solidFill>
                <a:uFill>
                  <a:solidFill>
                    <a:srgbClr val="FFFFFF"/>
                  </a:solidFill>
                </a:uFill>
                <a:latin typeface="Calibri"/>
              </a:rPr>
              <a:t> of </a:t>
            </a:r>
            <a:r>
              <a:rPr lang="nl-BE" sz="1800" b="0" i="1" strike="noStrike" spc="-1" dirty="0" err="1">
                <a:solidFill>
                  <a:srgbClr val="000000"/>
                </a:solidFill>
                <a:uFill>
                  <a:solidFill>
                    <a:srgbClr val="FFFFFF"/>
                  </a:solidFill>
                </a:uFill>
                <a:latin typeface="Calibri"/>
              </a:rPr>
              <a:t>products</a:t>
            </a:r>
            <a:r>
              <a:rPr lang="nl-BE" sz="1800" b="0" i="1" strike="noStrike" spc="-1" dirty="0">
                <a:solidFill>
                  <a:srgbClr val="000000"/>
                </a:solidFill>
                <a:uFill>
                  <a:solidFill>
                    <a:srgbClr val="FFFFFF"/>
                  </a:solidFill>
                </a:uFill>
                <a:latin typeface="Calibri"/>
              </a:rPr>
              <a:t> </a:t>
            </a:r>
            <a:r>
              <a:rPr lang="nl-BE" sz="1800" b="0" i="1" strike="noStrike" spc="-1" dirty="0" err="1">
                <a:solidFill>
                  <a:srgbClr val="000000"/>
                </a:solidFill>
                <a:uFill>
                  <a:solidFill>
                    <a:srgbClr val="FFFFFF"/>
                  </a:solidFill>
                </a:uFill>
                <a:latin typeface="Calibri"/>
              </a:rPr>
              <a:t>and</a:t>
            </a:r>
            <a:r>
              <a:rPr lang="nl-BE" sz="1800" b="0" i="1" strike="noStrike" spc="-1" dirty="0">
                <a:solidFill>
                  <a:srgbClr val="000000"/>
                </a:solidFill>
                <a:uFill>
                  <a:solidFill>
                    <a:srgbClr val="FFFFFF"/>
                  </a:solidFill>
                </a:uFill>
                <a:latin typeface="Calibri"/>
              </a:rPr>
              <a:t> services </a:t>
            </a:r>
            <a:r>
              <a:rPr lang="nl-BE" sz="1800" b="0" i="1" strike="noStrike" spc="-1" dirty="0" err="1">
                <a:solidFill>
                  <a:srgbClr val="000000"/>
                </a:solidFill>
                <a:uFill>
                  <a:solidFill>
                    <a:srgbClr val="FFFFFF"/>
                  </a:solidFill>
                </a:uFill>
                <a:latin typeface="Calibri"/>
              </a:rPr>
              <a:t>by</a:t>
            </a:r>
            <a:r>
              <a:rPr lang="nl-BE" sz="1800" b="0" i="1" strike="noStrike" spc="-1" dirty="0">
                <a:solidFill>
                  <a:srgbClr val="000000"/>
                </a:solidFill>
                <a:uFill>
                  <a:solidFill>
                    <a:srgbClr val="FFFFFF"/>
                  </a:solidFill>
                </a:uFill>
                <a:latin typeface="Calibri"/>
              </a:rPr>
              <a:t> </a:t>
            </a:r>
            <a:r>
              <a:rPr lang="nl-BE" sz="1800" b="0" i="1" strike="noStrike" spc="-1" dirty="0" err="1">
                <a:solidFill>
                  <a:srgbClr val="000000"/>
                </a:solidFill>
                <a:uFill>
                  <a:solidFill>
                    <a:srgbClr val="FFFFFF"/>
                  </a:solidFill>
                </a:uFill>
                <a:latin typeface="Calibri"/>
              </a:rPr>
              <a:t>groups</a:t>
            </a:r>
            <a:r>
              <a:rPr lang="nl-BE" sz="1800" b="0" i="1" strike="noStrike" spc="-1" dirty="0">
                <a:solidFill>
                  <a:srgbClr val="000000"/>
                </a:solidFill>
                <a:uFill>
                  <a:solidFill>
                    <a:srgbClr val="FFFFFF"/>
                  </a:solidFill>
                </a:uFill>
                <a:latin typeface="Calibri"/>
              </a:rPr>
              <a:t> </a:t>
            </a:r>
            <a:r>
              <a:rPr lang="nl-BE" sz="1800" b="0" i="1" strike="noStrike" spc="-1" dirty="0" err="1">
                <a:solidFill>
                  <a:srgbClr val="000000"/>
                </a:solidFill>
                <a:uFill>
                  <a:solidFill>
                    <a:srgbClr val="FFFFFF"/>
                  </a:solidFill>
                </a:uFill>
                <a:latin typeface="Calibri"/>
              </a:rPr>
              <a:t>around</a:t>
            </a:r>
            <a:r>
              <a:rPr lang="nl-BE" sz="1800" b="0" i="1" strike="noStrike" spc="-1" dirty="0">
                <a:solidFill>
                  <a:srgbClr val="000000"/>
                </a:solidFill>
                <a:uFill>
                  <a:solidFill>
                    <a:srgbClr val="FFFFFF"/>
                  </a:solidFill>
                </a:uFill>
                <a:latin typeface="Calibri"/>
              </a:rPr>
              <a:t> Europe. The Group </a:t>
            </a:r>
            <a:r>
              <a:rPr lang="nl-BE" sz="1800" b="0" i="1" strike="noStrike" spc="-1" dirty="0" err="1">
                <a:solidFill>
                  <a:srgbClr val="000000"/>
                </a:solidFill>
                <a:uFill>
                  <a:solidFill>
                    <a:srgbClr val="FFFFFF"/>
                  </a:solidFill>
                </a:uFill>
                <a:latin typeface="Calibri"/>
              </a:rPr>
              <a:t>will</a:t>
            </a:r>
            <a:r>
              <a:rPr lang="nl-BE" sz="1800" b="0" i="1" strike="noStrike" spc="-1" dirty="0">
                <a:solidFill>
                  <a:srgbClr val="000000"/>
                </a:solidFill>
                <a:uFill>
                  <a:solidFill>
                    <a:srgbClr val="FFFFFF"/>
                  </a:solidFill>
                </a:uFill>
                <a:latin typeface="Calibri"/>
              </a:rPr>
              <a:t> </a:t>
            </a:r>
            <a:r>
              <a:rPr lang="nl-BE" sz="1800" b="0" i="1" strike="noStrike" spc="-1" dirty="0" err="1">
                <a:solidFill>
                  <a:srgbClr val="000000"/>
                </a:solidFill>
                <a:uFill>
                  <a:solidFill>
                    <a:srgbClr val="FFFFFF"/>
                  </a:solidFill>
                </a:uFill>
                <a:latin typeface="Calibri"/>
              </a:rPr>
              <a:t>also</a:t>
            </a:r>
            <a:r>
              <a:rPr lang="nl-BE" sz="1800" b="0" i="1" strike="noStrike" spc="-1" dirty="0">
                <a:solidFill>
                  <a:srgbClr val="000000"/>
                </a:solidFill>
                <a:uFill>
                  <a:solidFill>
                    <a:srgbClr val="FFFFFF"/>
                  </a:solidFill>
                </a:uFill>
                <a:latin typeface="Calibri"/>
              </a:rPr>
              <a:t> help </a:t>
            </a:r>
            <a:r>
              <a:rPr lang="nl-BE" sz="1800" b="0" i="1" strike="noStrike" spc="-1" dirty="0" err="1">
                <a:solidFill>
                  <a:srgbClr val="000000"/>
                </a:solidFill>
                <a:uFill>
                  <a:solidFill>
                    <a:srgbClr val="FFFFFF"/>
                  </a:solidFill>
                </a:uFill>
                <a:latin typeface="Calibri"/>
              </a:rPr>
              <a:t>to</a:t>
            </a:r>
            <a:r>
              <a:rPr lang="nl-BE" sz="1800" b="0" i="1" strike="noStrike" spc="-1" dirty="0">
                <a:solidFill>
                  <a:srgbClr val="000000"/>
                </a:solidFill>
                <a:uFill>
                  <a:solidFill>
                    <a:srgbClr val="FFFFFF"/>
                  </a:solidFill>
                </a:uFill>
                <a:latin typeface="Calibri"/>
              </a:rPr>
              <a:t> </a:t>
            </a:r>
            <a:r>
              <a:rPr lang="nl-BE" sz="1800" b="0" i="1" strike="noStrike" spc="-1" dirty="0" err="1">
                <a:solidFill>
                  <a:srgbClr val="000000"/>
                </a:solidFill>
                <a:uFill>
                  <a:solidFill>
                    <a:srgbClr val="FFFFFF"/>
                  </a:solidFill>
                </a:uFill>
                <a:latin typeface="Calibri"/>
              </a:rPr>
              <a:t>provide</a:t>
            </a:r>
            <a:r>
              <a:rPr lang="nl-BE" sz="1800" b="0" i="1" strike="noStrike" spc="-1" dirty="0">
                <a:solidFill>
                  <a:srgbClr val="000000"/>
                </a:solidFill>
                <a:uFill>
                  <a:solidFill>
                    <a:srgbClr val="FFFFFF"/>
                  </a:solidFill>
                </a:uFill>
                <a:latin typeface="Calibri"/>
              </a:rPr>
              <a:t> information of </a:t>
            </a:r>
            <a:r>
              <a:rPr lang="nl-BE" sz="1800" b="1" i="1" strike="noStrike" spc="-1" dirty="0" err="1">
                <a:solidFill>
                  <a:schemeClr val="accent1"/>
                </a:solidFill>
                <a:uFill>
                  <a:solidFill>
                    <a:srgbClr val="FFFFFF"/>
                  </a:solidFill>
                </a:uFill>
                <a:latin typeface="Calibri"/>
              </a:rPr>
              <a:t>potential</a:t>
            </a:r>
            <a:r>
              <a:rPr lang="nl-BE" sz="1800" b="1" i="1" strike="noStrike" spc="-1" dirty="0">
                <a:solidFill>
                  <a:schemeClr val="accent1"/>
                </a:solidFill>
                <a:uFill>
                  <a:solidFill>
                    <a:srgbClr val="FFFFFF"/>
                  </a:solidFill>
                </a:uFill>
                <a:latin typeface="Calibri"/>
              </a:rPr>
              <a:t> </a:t>
            </a:r>
            <a:r>
              <a:rPr lang="nl-BE" sz="1800" b="1" i="1" strike="noStrike" spc="-1" dirty="0" err="1">
                <a:solidFill>
                  <a:schemeClr val="accent1"/>
                </a:solidFill>
                <a:uFill>
                  <a:solidFill>
                    <a:srgbClr val="FFFFFF"/>
                  </a:solidFill>
                </a:uFill>
                <a:latin typeface="Calibri"/>
              </a:rPr>
              <a:t>coastal</a:t>
            </a:r>
            <a:r>
              <a:rPr lang="nl-BE" sz="1800" b="1" i="1" strike="noStrike" spc="-1" dirty="0">
                <a:solidFill>
                  <a:schemeClr val="accent1"/>
                </a:solidFill>
                <a:uFill>
                  <a:solidFill>
                    <a:srgbClr val="FFFFFF"/>
                  </a:solidFill>
                </a:uFill>
                <a:latin typeface="Calibri"/>
              </a:rPr>
              <a:t> data sources </a:t>
            </a:r>
            <a:r>
              <a:rPr lang="nl-BE" sz="1800" b="1" i="1" strike="noStrike" spc="-1" dirty="0" err="1">
                <a:solidFill>
                  <a:schemeClr val="accent1"/>
                </a:solidFill>
                <a:uFill>
                  <a:solidFill>
                    <a:srgbClr val="FFFFFF"/>
                  </a:solidFill>
                </a:uFill>
                <a:latin typeface="Calibri"/>
              </a:rPr>
              <a:t>and</a:t>
            </a:r>
            <a:r>
              <a:rPr lang="nl-BE" sz="1800" b="1" i="1" strike="noStrike" spc="-1" dirty="0">
                <a:solidFill>
                  <a:schemeClr val="accent1"/>
                </a:solidFill>
                <a:uFill>
                  <a:solidFill>
                    <a:srgbClr val="FFFFFF"/>
                  </a:solidFill>
                </a:uFill>
                <a:latin typeface="Calibri"/>
              </a:rPr>
              <a:t> users </a:t>
            </a:r>
            <a:r>
              <a:rPr lang="nl-BE" sz="1800" b="1" i="1" strike="noStrike" spc="-1" dirty="0" err="1">
                <a:solidFill>
                  <a:schemeClr val="accent1"/>
                </a:solidFill>
                <a:uFill>
                  <a:solidFill>
                    <a:srgbClr val="FFFFFF"/>
                  </a:solidFill>
                </a:uFill>
                <a:latin typeface="Calibri"/>
              </a:rPr>
              <a:t>requirements</a:t>
            </a:r>
            <a:r>
              <a:rPr lang="nl-BE" sz="1800" b="0" i="1" strike="noStrike" spc="-1" dirty="0">
                <a:solidFill>
                  <a:srgbClr val="000000"/>
                </a:solidFill>
                <a:uFill>
                  <a:solidFill>
                    <a:srgbClr val="FFFFFF"/>
                  </a:solidFill>
                </a:uFill>
                <a:latin typeface="Calibri"/>
              </a:rPr>
              <a:t>.</a:t>
            </a:r>
            <a:endParaRPr lang="nl-BE" sz="1800" b="0" strike="noStrike" spc="-1" dirty="0">
              <a:solidFill>
                <a:srgbClr val="FF3333"/>
              </a:solidFill>
              <a:uFill>
                <a:solidFill>
                  <a:srgbClr val="FFFFFF"/>
                </a:solidFill>
              </a:uFill>
              <a:latin typeface="Arial"/>
            </a:endParaRPr>
          </a:p>
        </p:txBody>
      </p:sp>
      <p:pic>
        <p:nvPicPr>
          <p:cNvPr id="89" name="Picture 2"/>
          <p:cNvPicPr/>
          <p:nvPr/>
        </p:nvPicPr>
        <p:blipFill>
          <a:blip r:embed="rId3"/>
          <a:stretch/>
        </p:blipFill>
        <p:spPr>
          <a:xfrm>
            <a:off x="495360" y="2305440"/>
            <a:ext cx="4912560" cy="1432080"/>
          </a:xfrm>
          <a:prstGeom prst="rect">
            <a:avLst/>
          </a:prstGeom>
          <a:ln>
            <a:noFill/>
          </a:ln>
        </p:spPr>
      </p:pic>
      <p:sp>
        <p:nvSpPr>
          <p:cNvPr id="90" name="CustomShape 3"/>
          <p:cNvSpPr/>
          <p:nvPr/>
        </p:nvSpPr>
        <p:spPr>
          <a:xfrm>
            <a:off x="5677920" y="2399040"/>
            <a:ext cx="826920" cy="435240"/>
          </a:xfrm>
          <a:prstGeom prst="rightArrow">
            <a:avLst>
              <a:gd name="adj1" fmla="val 50000"/>
              <a:gd name="adj2" fmla="val 50000"/>
            </a:avLst>
          </a:prstGeom>
          <a:ln/>
        </p:spPr>
        <p:style>
          <a:lnRef idx="2">
            <a:schemeClr val="accent1">
              <a:shade val="50000"/>
            </a:schemeClr>
          </a:lnRef>
          <a:fillRef idx="1">
            <a:schemeClr val="accent1"/>
          </a:fillRef>
          <a:effectRef idx="0">
            <a:schemeClr val="accent1"/>
          </a:effectRef>
          <a:fontRef idx="minor"/>
        </p:style>
      </p:sp>
      <p:pic>
        <p:nvPicPr>
          <p:cNvPr id="91" name="Picture 4"/>
          <p:cNvPicPr/>
          <p:nvPr/>
        </p:nvPicPr>
        <p:blipFill>
          <a:blip r:embed="rId4"/>
          <a:stretch/>
        </p:blipFill>
        <p:spPr>
          <a:xfrm>
            <a:off x="6878520" y="2309760"/>
            <a:ext cx="3780360" cy="1432080"/>
          </a:xfrm>
          <a:prstGeom prst="rect">
            <a:avLst/>
          </a:prstGeom>
          <a:ln>
            <a:noFill/>
          </a:ln>
        </p:spPr>
      </p:pic>
      <p:sp>
        <p:nvSpPr>
          <p:cNvPr id="92" name="CustomShape 4"/>
          <p:cNvSpPr/>
          <p:nvPr/>
        </p:nvSpPr>
        <p:spPr>
          <a:xfrm>
            <a:off x="5843520" y="3675240"/>
            <a:ext cx="496080" cy="565560"/>
          </a:xfrm>
          <a:prstGeom prst="downArrow">
            <a:avLst>
              <a:gd name="adj1" fmla="val 50000"/>
              <a:gd name="adj2" fmla="val 50000"/>
            </a:avLst>
          </a:prstGeom>
          <a:ln/>
        </p:spPr>
        <p:style>
          <a:lnRef idx="2">
            <a:schemeClr val="accent1">
              <a:shade val="50000"/>
            </a:schemeClr>
          </a:lnRef>
          <a:fillRef idx="1">
            <a:schemeClr val="accent1"/>
          </a:fillRef>
          <a:effectRef idx="0">
            <a:schemeClr val="accent1"/>
          </a:effectRef>
          <a:fontRef idx="minor"/>
        </p:style>
      </p:sp>
      <p:pic>
        <p:nvPicPr>
          <p:cNvPr id="93" name="Billede 4"/>
          <p:cNvPicPr/>
          <p:nvPr/>
        </p:nvPicPr>
        <p:blipFill>
          <a:blip r:embed="rId5"/>
          <a:stretch/>
        </p:blipFill>
        <p:spPr>
          <a:xfrm rot="853800">
            <a:off x="8135640" y="4565880"/>
            <a:ext cx="2078640" cy="1817640"/>
          </a:xfrm>
          <a:prstGeom prst="rect">
            <a:avLst/>
          </a:prstGeom>
          <a:ln>
            <a:noFill/>
          </a:ln>
        </p:spPr>
      </p:pic>
      <p:pic>
        <p:nvPicPr>
          <p:cNvPr id="94" name="Picture 14"/>
          <p:cNvPicPr/>
          <p:nvPr/>
        </p:nvPicPr>
        <p:blipFill>
          <a:blip r:embed="rId6"/>
          <a:stretch/>
        </p:blipFill>
        <p:spPr>
          <a:xfrm rot="20785200">
            <a:off x="1574640" y="4535640"/>
            <a:ext cx="2417400" cy="1878120"/>
          </a:xfrm>
          <a:prstGeom prst="rect">
            <a:avLst/>
          </a:prstGeom>
          <a:ln>
            <a:noFill/>
          </a:ln>
        </p:spPr>
      </p:pic>
      <p:sp>
        <p:nvSpPr>
          <p:cNvPr id="95" name="CustomShape 5"/>
          <p:cNvSpPr/>
          <p:nvPr/>
        </p:nvSpPr>
        <p:spPr>
          <a:xfrm rot="20785200">
            <a:off x="1940400" y="6216120"/>
            <a:ext cx="1136160" cy="333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nl-BE" sz="800" b="1" strike="noStrike" spc="-1">
                <a:solidFill>
                  <a:srgbClr val="FFFFFF"/>
                </a:solidFill>
                <a:uFill>
                  <a:solidFill>
                    <a:srgbClr val="FFFFFF"/>
                  </a:solidFill>
                </a:uFill>
                <a:latin typeface="Calibri"/>
              </a:rPr>
              <a:t>©Swedish Coastguard</a:t>
            </a:r>
            <a:endParaRPr lang="nl-BE" sz="1800" b="0" strike="noStrike" spc="-1">
              <a:solidFill>
                <a:srgbClr val="FF3333"/>
              </a:solidFill>
              <a:uFill>
                <a:solidFill>
                  <a:srgbClr val="FFFFFF"/>
                </a:solidFill>
              </a:uFill>
              <a:latin typeface="Arial"/>
            </a:endParaRPr>
          </a:p>
        </p:txBody>
      </p:sp>
      <p:pic>
        <p:nvPicPr>
          <p:cNvPr id="96" name="Picture 16"/>
          <p:cNvPicPr/>
          <p:nvPr/>
        </p:nvPicPr>
        <p:blipFill>
          <a:blip r:embed="rId7"/>
          <a:srcRect l="12569" t="12149" r="18409" b="5136"/>
          <a:stretch/>
        </p:blipFill>
        <p:spPr>
          <a:xfrm>
            <a:off x="4132080" y="4362840"/>
            <a:ext cx="3918600" cy="2200680"/>
          </a:xfrm>
          <a:prstGeom prst="rect">
            <a:avLst/>
          </a:prstGeom>
          <a:ln>
            <a:solidFill>
              <a:schemeClr val="accent1"/>
            </a:solidFill>
          </a:ln>
        </p:spPr>
      </p:pic>
    </p:spTree>
    <p:extLst>
      <p:ext uri="{BB962C8B-B14F-4D97-AF65-F5344CB8AC3E}">
        <p14:creationId xmlns:p14="http://schemas.microsoft.com/office/powerpoint/2010/main" val="295779296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Picture 1"/>
          <p:cNvPicPr/>
          <p:nvPr/>
        </p:nvPicPr>
        <p:blipFill>
          <a:blip r:embed="rId2"/>
          <a:srcRect t="33828" b="35418"/>
          <a:stretch/>
        </p:blipFill>
        <p:spPr>
          <a:xfrm>
            <a:off x="10218240" y="137520"/>
            <a:ext cx="1721880" cy="529200"/>
          </a:xfrm>
          <a:prstGeom prst="rect">
            <a:avLst/>
          </a:prstGeom>
          <a:ln>
            <a:noFill/>
          </a:ln>
        </p:spPr>
      </p:pic>
      <p:sp>
        <p:nvSpPr>
          <p:cNvPr id="101" name="CustomShape 1"/>
          <p:cNvSpPr/>
          <p:nvPr/>
        </p:nvSpPr>
        <p:spPr>
          <a:xfrm>
            <a:off x="230760" y="328680"/>
            <a:ext cx="1162944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nl-BE" sz="2400" b="1" strike="noStrike" spc="-1" dirty="0" err="1">
                <a:solidFill>
                  <a:srgbClr val="5B9BD5"/>
                </a:solidFill>
                <a:uFill>
                  <a:solidFill>
                    <a:srgbClr val="FFFFFF"/>
                  </a:solidFill>
                </a:uFill>
                <a:latin typeface="Calibri"/>
              </a:rPr>
              <a:t>Coastal</a:t>
            </a:r>
            <a:r>
              <a:rPr lang="nl-BE" sz="2400" b="1" strike="noStrike" spc="-1" dirty="0">
                <a:solidFill>
                  <a:srgbClr val="5B9BD5"/>
                </a:solidFill>
                <a:uFill>
                  <a:solidFill>
                    <a:srgbClr val="FFFFFF"/>
                  </a:solidFill>
                </a:uFill>
                <a:latin typeface="Calibri"/>
              </a:rPr>
              <a:t> WG </a:t>
            </a:r>
            <a:r>
              <a:rPr lang="nl-BE" sz="2400" b="1" strike="noStrike" spc="-1" dirty="0" err="1">
                <a:solidFill>
                  <a:srgbClr val="5B9BD5"/>
                </a:solidFill>
                <a:uFill>
                  <a:solidFill>
                    <a:srgbClr val="FFFFFF"/>
                  </a:solidFill>
                </a:uFill>
                <a:latin typeface="Calibri"/>
              </a:rPr>
              <a:t>Main</a:t>
            </a:r>
            <a:r>
              <a:rPr lang="nl-BE" sz="2400" b="1" strike="noStrike" spc="-1" dirty="0">
                <a:solidFill>
                  <a:srgbClr val="5B9BD5"/>
                </a:solidFill>
                <a:uFill>
                  <a:solidFill>
                    <a:srgbClr val="FFFFFF"/>
                  </a:solidFill>
                </a:uFill>
                <a:latin typeface="Calibri"/>
              </a:rPr>
              <a:t> Actions </a:t>
            </a:r>
            <a:r>
              <a:rPr lang="nl-BE" sz="2400" b="1" strike="noStrike" spc="-1" dirty="0" smtClean="0">
                <a:solidFill>
                  <a:srgbClr val="5B9BD5"/>
                </a:solidFill>
                <a:uFill>
                  <a:solidFill>
                    <a:srgbClr val="FFFFFF"/>
                  </a:solidFill>
                </a:uFill>
                <a:latin typeface="Calibri"/>
              </a:rPr>
              <a:t>points</a:t>
            </a:r>
            <a:endParaRPr lang="nl-BE" sz="1800" b="0" strike="noStrike" spc="-1" dirty="0">
              <a:solidFill>
                <a:srgbClr val="FF3333"/>
              </a:solidFill>
              <a:uFill>
                <a:solidFill>
                  <a:srgbClr val="FFFFFF"/>
                </a:solidFill>
              </a:uFill>
              <a:latin typeface="Arial"/>
            </a:endParaRPr>
          </a:p>
        </p:txBody>
      </p:sp>
      <p:sp>
        <p:nvSpPr>
          <p:cNvPr id="102" name="CustomShape 2"/>
          <p:cNvSpPr/>
          <p:nvPr/>
        </p:nvSpPr>
        <p:spPr>
          <a:xfrm>
            <a:off x="618480" y="1123560"/>
            <a:ext cx="10798200" cy="5181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5750" indent="-285750">
              <a:lnSpc>
                <a:spcPct val="100000"/>
              </a:lnSpc>
              <a:buFontTx/>
              <a:buChar char="-"/>
            </a:pPr>
            <a:r>
              <a:rPr lang="nl-BE" sz="1800" b="0" strike="noStrike" spc="-1" dirty="0" smtClean="0">
                <a:solidFill>
                  <a:srgbClr val="000000"/>
                </a:solidFill>
                <a:uFill>
                  <a:solidFill>
                    <a:srgbClr val="FFFFFF"/>
                  </a:solidFill>
                </a:uFill>
                <a:latin typeface="Calibri"/>
              </a:rPr>
              <a:t>Make </a:t>
            </a:r>
            <a:r>
              <a:rPr lang="nl-BE" sz="1800" b="0" strike="noStrike" spc="-1" dirty="0" err="1">
                <a:solidFill>
                  <a:srgbClr val="000000"/>
                </a:solidFill>
                <a:uFill>
                  <a:solidFill>
                    <a:srgbClr val="FFFFFF"/>
                  </a:solidFill>
                </a:uFill>
                <a:latin typeface="Calibri"/>
              </a:rPr>
              <a:t>an</a:t>
            </a:r>
            <a:r>
              <a:rPr lang="nl-BE" sz="1800" b="0" strike="noStrike" spc="-1" dirty="0">
                <a:solidFill>
                  <a:srgbClr val="000000"/>
                </a:solidFill>
                <a:uFill>
                  <a:solidFill>
                    <a:srgbClr val="FFFFFF"/>
                  </a:solidFill>
                </a:uFill>
                <a:latin typeface="Calibri"/>
              </a:rPr>
              <a:t> </a:t>
            </a:r>
            <a:r>
              <a:rPr lang="nl-BE" sz="1800" b="1" strike="noStrike" spc="-1" dirty="0" err="1">
                <a:solidFill>
                  <a:schemeClr val="accent1"/>
                </a:solidFill>
                <a:uFill>
                  <a:solidFill>
                    <a:srgbClr val="FFFFFF"/>
                  </a:solidFill>
                </a:uFill>
                <a:latin typeface="Calibri"/>
              </a:rPr>
              <a:t>inventory</a:t>
            </a:r>
            <a:r>
              <a:rPr lang="nl-BE" sz="1800" b="1" strike="noStrike" spc="-1" dirty="0">
                <a:solidFill>
                  <a:schemeClr val="accent1"/>
                </a:solidFill>
                <a:uFill>
                  <a:solidFill>
                    <a:srgbClr val="FFFFFF"/>
                  </a:solidFill>
                </a:uFill>
                <a:latin typeface="Calibri"/>
              </a:rPr>
              <a:t> of </a:t>
            </a:r>
            <a:r>
              <a:rPr lang="nl-BE" sz="1800" b="1" strike="noStrike" spc="-1" dirty="0" err="1">
                <a:solidFill>
                  <a:schemeClr val="accent1"/>
                </a:solidFill>
                <a:uFill>
                  <a:solidFill>
                    <a:srgbClr val="FFFFFF"/>
                  </a:solidFill>
                </a:uFill>
                <a:latin typeface="Calibri"/>
              </a:rPr>
              <a:t>all</a:t>
            </a:r>
            <a:r>
              <a:rPr lang="nl-BE" sz="1800" b="1" strike="noStrike" spc="-1" dirty="0">
                <a:solidFill>
                  <a:schemeClr val="accent1"/>
                </a:solidFill>
                <a:uFill>
                  <a:solidFill>
                    <a:srgbClr val="FFFFFF"/>
                  </a:solidFill>
                </a:uFill>
                <a:latin typeface="Calibri"/>
              </a:rPr>
              <a:t> </a:t>
            </a:r>
            <a:r>
              <a:rPr lang="nl-BE" sz="1800" b="1" strike="noStrike" spc="-1" dirty="0" err="1">
                <a:solidFill>
                  <a:schemeClr val="accent1"/>
                </a:solidFill>
                <a:uFill>
                  <a:solidFill>
                    <a:srgbClr val="FFFFFF"/>
                  </a:solidFill>
                </a:uFill>
                <a:latin typeface="Calibri"/>
              </a:rPr>
              <a:t>existing</a:t>
            </a:r>
            <a:r>
              <a:rPr lang="nl-BE" sz="1800" b="1" strike="noStrike" spc="-1" dirty="0">
                <a:solidFill>
                  <a:schemeClr val="accent1"/>
                </a:solidFill>
                <a:uFill>
                  <a:solidFill>
                    <a:srgbClr val="FFFFFF"/>
                  </a:solidFill>
                </a:uFill>
                <a:latin typeface="Calibri"/>
              </a:rPr>
              <a:t> </a:t>
            </a:r>
            <a:r>
              <a:rPr lang="nl-BE" sz="1800" b="1" strike="noStrike" spc="-1" dirty="0" err="1">
                <a:solidFill>
                  <a:schemeClr val="accent1"/>
                </a:solidFill>
                <a:uFill>
                  <a:solidFill>
                    <a:srgbClr val="FFFFFF"/>
                  </a:solidFill>
                </a:uFill>
                <a:latin typeface="Calibri"/>
              </a:rPr>
              <a:t>coastal</a:t>
            </a:r>
            <a:r>
              <a:rPr lang="nl-BE" sz="1800" b="1" strike="noStrike" spc="-1" dirty="0">
                <a:solidFill>
                  <a:schemeClr val="accent1"/>
                </a:solidFill>
                <a:uFill>
                  <a:solidFill>
                    <a:srgbClr val="FFFFFF"/>
                  </a:solidFill>
                </a:uFill>
                <a:latin typeface="Calibri"/>
              </a:rPr>
              <a:t> data</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available</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and</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identify</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potential</a:t>
            </a:r>
            <a:r>
              <a:rPr lang="nl-BE" sz="1800" b="0" strike="noStrike" spc="-1" dirty="0">
                <a:solidFill>
                  <a:srgbClr val="000000"/>
                </a:solidFill>
                <a:uFill>
                  <a:solidFill>
                    <a:srgbClr val="FFFFFF"/>
                  </a:solidFill>
                </a:uFill>
                <a:latin typeface="Calibri"/>
              </a:rPr>
              <a:t> sources of </a:t>
            </a:r>
            <a:r>
              <a:rPr lang="nl-BE" sz="1800" b="0" strike="noStrike" spc="-1" dirty="0" err="1">
                <a:solidFill>
                  <a:srgbClr val="000000"/>
                </a:solidFill>
                <a:uFill>
                  <a:solidFill>
                    <a:srgbClr val="FFFFFF"/>
                  </a:solidFill>
                </a:uFill>
                <a:latin typeface="Calibri"/>
              </a:rPr>
              <a:t>coastal</a:t>
            </a:r>
            <a:r>
              <a:rPr lang="nl-BE" sz="1800" b="0" strike="noStrike" spc="-1" dirty="0">
                <a:solidFill>
                  <a:srgbClr val="000000"/>
                </a:solidFill>
                <a:uFill>
                  <a:solidFill>
                    <a:srgbClr val="FFFFFF"/>
                  </a:solidFill>
                </a:uFill>
                <a:latin typeface="Calibri"/>
              </a:rPr>
              <a:t> data. </a:t>
            </a:r>
            <a:r>
              <a:rPr lang="nl-BE" sz="1800" b="0" strike="noStrike" spc="-1" dirty="0" err="1">
                <a:solidFill>
                  <a:srgbClr val="000000"/>
                </a:solidFill>
                <a:uFill>
                  <a:solidFill>
                    <a:srgbClr val="FFFFFF"/>
                  </a:solidFill>
                </a:uFill>
                <a:latin typeface="Calibri"/>
              </a:rPr>
              <a:t>EMODnet</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Checkpoints</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and</a:t>
            </a:r>
            <a:r>
              <a:rPr lang="nl-BE" sz="1800" b="0" strike="noStrike" spc="-1" dirty="0">
                <a:solidFill>
                  <a:srgbClr val="000000"/>
                </a:solidFill>
                <a:uFill>
                  <a:solidFill>
                    <a:srgbClr val="FFFFFF"/>
                  </a:solidFill>
                </a:uFill>
                <a:latin typeface="Calibri"/>
              </a:rPr>
              <a:t> data </a:t>
            </a:r>
            <a:r>
              <a:rPr lang="nl-BE" sz="1800" b="0" strike="noStrike" spc="-1" dirty="0" err="1">
                <a:solidFill>
                  <a:srgbClr val="000000"/>
                </a:solidFill>
                <a:uFill>
                  <a:solidFill>
                    <a:srgbClr val="FFFFFF"/>
                  </a:solidFill>
                </a:uFill>
                <a:latin typeface="Calibri"/>
              </a:rPr>
              <a:t>ingestion</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can</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be</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used</a:t>
            </a:r>
            <a:r>
              <a:rPr lang="nl-BE" sz="1800" b="0" strike="noStrike" spc="-1" dirty="0">
                <a:solidFill>
                  <a:srgbClr val="000000"/>
                </a:solidFill>
                <a:uFill>
                  <a:solidFill>
                    <a:srgbClr val="FFFFFF"/>
                  </a:solidFill>
                </a:uFill>
                <a:latin typeface="Calibri"/>
              </a:rPr>
              <a:t> as a first step </a:t>
            </a:r>
            <a:r>
              <a:rPr lang="nl-BE" sz="1800" b="0" strike="noStrike" spc="-1" dirty="0" err="1">
                <a:solidFill>
                  <a:srgbClr val="000000"/>
                </a:solidFill>
                <a:uFill>
                  <a:solidFill>
                    <a:srgbClr val="FFFFFF"/>
                  </a:solidFill>
                </a:uFill>
                <a:latin typeface="Calibri"/>
              </a:rPr>
              <a:t>for</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creating</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this</a:t>
            </a:r>
            <a:r>
              <a:rPr lang="nl-BE" sz="1800" b="0" strike="noStrike" spc="-1" dirty="0">
                <a:solidFill>
                  <a:srgbClr val="000000"/>
                </a:solidFill>
                <a:uFill>
                  <a:solidFill>
                    <a:srgbClr val="FFFFFF"/>
                  </a:solidFill>
                </a:uFill>
                <a:latin typeface="Calibri"/>
              </a:rPr>
              <a:t> list</a:t>
            </a:r>
            <a:r>
              <a:rPr lang="nl-BE" sz="1800" b="0" strike="noStrike" spc="-1" dirty="0" smtClean="0">
                <a:solidFill>
                  <a:srgbClr val="000000"/>
                </a:solidFill>
                <a:uFill>
                  <a:solidFill>
                    <a:srgbClr val="FFFFFF"/>
                  </a:solidFill>
                </a:uFill>
                <a:latin typeface="Calibri"/>
              </a:rPr>
              <a:t>.</a:t>
            </a:r>
          </a:p>
          <a:p>
            <a:pPr marL="742950" lvl="1" indent="-285750">
              <a:buFontTx/>
              <a:buChar char="-"/>
            </a:pPr>
            <a:r>
              <a:rPr lang="nl-BE" spc="-1" dirty="0" smtClean="0">
                <a:solidFill>
                  <a:srgbClr val="000000"/>
                </a:solidFill>
                <a:uFill>
                  <a:solidFill>
                    <a:srgbClr val="FFFFFF"/>
                  </a:solidFill>
                </a:uFill>
                <a:latin typeface="Calibri"/>
              </a:rPr>
              <a:t>present focus on </a:t>
            </a:r>
            <a:r>
              <a:rPr lang="nl-BE" spc="-1" dirty="0" err="1" smtClean="0">
                <a:solidFill>
                  <a:srgbClr val="000000"/>
                </a:solidFill>
                <a:uFill>
                  <a:solidFill>
                    <a:srgbClr val="FFFFFF"/>
                  </a:solidFill>
                </a:uFill>
                <a:latin typeface="Calibri"/>
              </a:rPr>
              <a:t>river</a:t>
            </a:r>
            <a:r>
              <a:rPr lang="nl-BE" spc="-1" dirty="0" smtClean="0">
                <a:solidFill>
                  <a:srgbClr val="000000"/>
                </a:solidFill>
                <a:uFill>
                  <a:solidFill>
                    <a:srgbClr val="FFFFFF"/>
                  </a:solidFill>
                </a:uFill>
                <a:latin typeface="Calibri"/>
              </a:rPr>
              <a:t> discharge</a:t>
            </a:r>
            <a:endParaRPr lang="nl-BE" b="0" strike="noStrike" spc="-1" dirty="0">
              <a:solidFill>
                <a:srgbClr val="FF3333"/>
              </a:solidFill>
              <a:uFill>
                <a:solidFill>
                  <a:srgbClr val="FFFFFF"/>
                </a:solidFill>
              </a:uFill>
              <a:latin typeface="Arial"/>
            </a:endParaRPr>
          </a:p>
          <a:p>
            <a:pPr>
              <a:lnSpc>
                <a:spcPct val="100000"/>
              </a:lnSpc>
            </a:pPr>
            <a:r>
              <a:rPr lang="nl-BE" sz="1800" b="0" strike="noStrike" spc="-1" dirty="0">
                <a:solidFill>
                  <a:srgbClr val="000000"/>
                </a:solidFill>
                <a:uFill>
                  <a:solidFill>
                    <a:srgbClr val="FFFFFF"/>
                  </a:solidFill>
                </a:uFill>
                <a:latin typeface="Calibri"/>
              </a:rPr>
              <a:t> </a:t>
            </a:r>
            <a:endParaRPr lang="nl-BE" sz="1800" b="0" strike="noStrike" spc="-1" dirty="0">
              <a:solidFill>
                <a:srgbClr val="FF3333"/>
              </a:solidFill>
              <a:uFill>
                <a:solidFill>
                  <a:srgbClr val="FFFFFF"/>
                </a:solidFill>
              </a:uFill>
              <a:latin typeface="Arial"/>
            </a:endParaRPr>
          </a:p>
          <a:p>
            <a:r>
              <a:rPr lang="nl-BE" sz="2000" b="1" strike="noStrike" spc="-1" dirty="0">
                <a:solidFill>
                  <a:srgbClr val="5B9BD5"/>
                </a:solidFill>
                <a:uFill>
                  <a:solidFill>
                    <a:srgbClr val="FFFFFF"/>
                  </a:solidFill>
                </a:uFill>
                <a:latin typeface="Calibri"/>
              </a:rPr>
              <a:t>- </a:t>
            </a:r>
            <a:r>
              <a:rPr lang="nl-BE" sz="1800" b="1" strike="noStrike" spc="-1" dirty="0" err="1">
                <a:solidFill>
                  <a:schemeClr val="accent1"/>
                </a:solidFill>
                <a:uFill>
                  <a:solidFill>
                    <a:srgbClr val="FFFFFF"/>
                  </a:solidFill>
                </a:uFill>
                <a:latin typeface="Calibri"/>
              </a:rPr>
              <a:t>Develop</a:t>
            </a:r>
            <a:r>
              <a:rPr lang="nl-BE" sz="1800" b="1" strike="noStrike" spc="-1" dirty="0">
                <a:solidFill>
                  <a:schemeClr val="accent1"/>
                </a:solidFill>
                <a:uFill>
                  <a:solidFill>
                    <a:srgbClr val="FFFFFF"/>
                  </a:solidFill>
                </a:uFill>
                <a:latin typeface="Calibri"/>
              </a:rPr>
              <a:t> model </a:t>
            </a:r>
            <a:r>
              <a:rPr lang="nl-BE" sz="1800" b="1" strike="noStrike" spc="-1" dirty="0" err="1">
                <a:solidFill>
                  <a:schemeClr val="accent1"/>
                </a:solidFill>
                <a:uFill>
                  <a:solidFill>
                    <a:srgbClr val="FFFFFF"/>
                  </a:solidFill>
                </a:uFill>
                <a:latin typeface="Calibri"/>
              </a:rPr>
              <a:t>inventory</a:t>
            </a:r>
            <a:r>
              <a:rPr lang="nl-BE" sz="1800" b="1" strike="noStrike" spc="-1" dirty="0">
                <a:solidFill>
                  <a:schemeClr val="accent1"/>
                </a:solidFill>
                <a:uFill>
                  <a:solidFill>
                    <a:srgbClr val="FFFFFF"/>
                  </a:solidFill>
                </a:uFill>
                <a:latin typeface="Calibri"/>
              </a:rPr>
              <a:t> </a:t>
            </a:r>
            <a:r>
              <a:rPr lang="nl-BE" spc="-1" dirty="0" smtClean="0">
                <a:solidFill>
                  <a:srgbClr val="000000"/>
                </a:solidFill>
                <a:uFill>
                  <a:solidFill>
                    <a:srgbClr val="FFFFFF"/>
                  </a:solidFill>
                </a:uFill>
                <a:latin typeface="Calibri"/>
              </a:rPr>
              <a:t>(</a:t>
            </a:r>
            <a:r>
              <a:rPr lang="nl-BE" spc="-1" dirty="0" err="1" smtClean="0">
                <a:solidFill>
                  <a:srgbClr val="000000"/>
                </a:solidFill>
                <a:uFill>
                  <a:solidFill>
                    <a:srgbClr val="FFFFFF"/>
                  </a:solidFill>
                </a:uFill>
                <a:latin typeface="Calibri"/>
              </a:rPr>
              <a:t>s</a:t>
            </a:r>
            <a:r>
              <a:rPr lang="nl-BE" sz="1800" b="0" strike="noStrike" spc="-1" dirty="0" err="1" smtClean="0">
                <a:solidFill>
                  <a:srgbClr val="000000"/>
                </a:solidFill>
                <a:uFill>
                  <a:solidFill>
                    <a:srgbClr val="FFFFFF"/>
                  </a:solidFill>
                </a:uFill>
                <a:latin typeface="Calibri"/>
              </a:rPr>
              <a:t>ee</a:t>
            </a:r>
            <a:r>
              <a:rPr lang="nl-BE" sz="1800" b="0" strike="noStrike" spc="-1" dirty="0" smtClean="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EuroGOOS</a:t>
            </a:r>
            <a:r>
              <a:rPr lang="nl-BE" sz="1800" b="0" strike="noStrike" spc="-1" dirty="0">
                <a:solidFill>
                  <a:srgbClr val="000000"/>
                </a:solidFill>
                <a:uFill>
                  <a:solidFill>
                    <a:srgbClr val="FFFFFF"/>
                  </a:solidFill>
                </a:uFill>
                <a:latin typeface="Calibri"/>
              </a:rPr>
              <a:t> webpage </a:t>
            </a:r>
            <a:r>
              <a:rPr lang="nl-BE" sz="1800" b="0" u="sng" strike="noStrike" spc="-1" dirty="0">
                <a:solidFill>
                  <a:srgbClr val="0563C1"/>
                </a:solidFill>
                <a:uFill>
                  <a:solidFill>
                    <a:srgbClr val="FFFFFF"/>
                  </a:solidFill>
                </a:uFill>
                <a:latin typeface="Calibri"/>
                <a:hlinkClick r:id="rId3"/>
              </a:rPr>
              <a:t>https://eurogoos.eu/models</a:t>
            </a:r>
            <a:r>
              <a:rPr lang="nl-BE" sz="1800" b="0" strike="noStrike" spc="-1" dirty="0">
                <a:solidFill>
                  <a:srgbClr val="000000"/>
                </a:solidFill>
                <a:uFill>
                  <a:solidFill>
                    <a:srgbClr val="FFFFFF"/>
                  </a:solidFill>
                </a:uFill>
                <a:latin typeface="Calibri"/>
              </a:rPr>
              <a:t>). </a:t>
            </a:r>
            <a:endParaRPr lang="nl-BE" sz="1800" b="0" strike="noStrike" spc="-1" dirty="0">
              <a:solidFill>
                <a:srgbClr val="FF3333"/>
              </a:solidFill>
              <a:uFill>
                <a:solidFill>
                  <a:srgbClr val="FFFFFF"/>
                </a:solidFill>
              </a:uFill>
              <a:latin typeface="Arial"/>
            </a:endParaRPr>
          </a:p>
          <a:p>
            <a:pPr>
              <a:lnSpc>
                <a:spcPct val="100000"/>
              </a:lnSpc>
            </a:pPr>
            <a:r>
              <a:rPr lang="nl-BE" sz="1800" b="0" strike="noStrike" spc="-1" dirty="0">
                <a:solidFill>
                  <a:srgbClr val="000000"/>
                </a:solidFill>
                <a:uFill>
                  <a:solidFill>
                    <a:srgbClr val="FFFFFF"/>
                  </a:solidFill>
                </a:uFill>
                <a:latin typeface="Calibri"/>
              </a:rPr>
              <a:t> </a:t>
            </a:r>
            <a:endParaRPr lang="nl-BE" sz="1800" b="0" strike="noStrike" spc="-1" dirty="0">
              <a:solidFill>
                <a:srgbClr val="FF3333"/>
              </a:solidFill>
              <a:uFill>
                <a:solidFill>
                  <a:srgbClr val="FFFFFF"/>
                </a:solidFill>
              </a:uFill>
              <a:latin typeface="Arial"/>
            </a:endParaRPr>
          </a:p>
          <a:p>
            <a:pPr>
              <a:lnSpc>
                <a:spcPct val="100000"/>
              </a:lnSpc>
            </a:pPr>
            <a:r>
              <a:rPr lang="nl-BE" sz="2000" b="1" strike="noStrike" spc="-1" dirty="0">
                <a:solidFill>
                  <a:srgbClr val="5B9BD5"/>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Define</a:t>
            </a:r>
            <a:r>
              <a:rPr lang="nl-BE" sz="1800" b="0" strike="noStrike" spc="-1" dirty="0">
                <a:solidFill>
                  <a:srgbClr val="000000"/>
                </a:solidFill>
                <a:uFill>
                  <a:solidFill>
                    <a:srgbClr val="FFFFFF"/>
                  </a:solidFill>
                </a:uFill>
                <a:latin typeface="Calibri"/>
              </a:rPr>
              <a:t> a </a:t>
            </a:r>
            <a:r>
              <a:rPr lang="nl-BE" sz="1800" b="0" strike="noStrike" spc="-1" dirty="0" err="1">
                <a:solidFill>
                  <a:srgbClr val="000000"/>
                </a:solidFill>
                <a:uFill>
                  <a:solidFill>
                    <a:srgbClr val="FFFFFF"/>
                  </a:solidFill>
                </a:uFill>
                <a:latin typeface="Calibri"/>
              </a:rPr>
              <a:t>framework</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for</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integration</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and</a:t>
            </a:r>
            <a:r>
              <a:rPr lang="nl-BE" sz="1800" b="0" strike="noStrike" spc="-1" dirty="0">
                <a:solidFill>
                  <a:srgbClr val="000000"/>
                </a:solidFill>
                <a:uFill>
                  <a:solidFill>
                    <a:srgbClr val="FFFFFF"/>
                  </a:solidFill>
                </a:uFill>
                <a:latin typeface="Calibri"/>
              </a:rPr>
              <a:t> data </a:t>
            </a:r>
            <a:r>
              <a:rPr lang="nl-BE" sz="1800" b="0" strike="noStrike" spc="-1" dirty="0" err="1">
                <a:solidFill>
                  <a:srgbClr val="000000"/>
                </a:solidFill>
                <a:uFill>
                  <a:solidFill>
                    <a:srgbClr val="FFFFFF"/>
                  </a:solidFill>
                </a:uFill>
                <a:latin typeface="Calibri"/>
              </a:rPr>
              <a:t>assimilation</a:t>
            </a:r>
            <a:r>
              <a:rPr lang="nl-BE" sz="1800" b="0" strike="noStrike" spc="-1" dirty="0">
                <a:solidFill>
                  <a:srgbClr val="000000"/>
                </a:solidFill>
                <a:uFill>
                  <a:solidFill>
                    <a:srgbClr val="FFFFFF"/>
                  </a:solidFill>
                </a:uFill>
                <a:latin typeface="Calibri"/>
              </a:rPr>
              <a:t> of in-situ data </a:t>
            </a:r>
            <a:r>
              <a:rPr lang="nl-BE" sz="1800" b="0" strike="noStrike" spc="-1" dirty="0" err="1">
                <a:solidFill>
                  <a:srgbClr val="000000"/>
                </a:solidFill>
                <a:uFill>
                  <a:solidFill>
                    <a:srgbClr val="FFFFFF"/>
                  </a:solidFill>
                </a:uFill>
                <a:latin typeface="Calibri"/>
              </a:rPr>
              <a:t>into</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models</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to</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better</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define</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the</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observation</a:t>
            </a:r>
            <a:r>
              <a:rPr lang="nl-BE" sz="1800" b="0" strike="noStrike" spc="-1" dirty="0">
                <a:solidFill>
                  <a:srgbClr val="000000"/>
                </a:solidFill>
                <a:uFill>
                  <a:solidFill>
                    <a:srgbClr val="FFFFFF"/>
                  </a:solidFill>
                </a:uFill>
                <a:latin typeface="Calibri"/>
              </a:rPr>
              <a:t> points.</a:t>
            </a:r>
            <a:endParaRPr lang="nl-BE" sz="1800" b="0" strike="noStrike" spc="-1" dirty="0">
              <a:solidFill>
                <a:srgbClr val="FF3333"/>
              </a:solidFill>
              <a:uFill>
                <a:solidFill>
                  <a:srgbClr val="FFFFFF"/>
                </a:solidFill>
              </a:uFill>
              <a:latin typeface="Arial"/>
            </a:endParaRPr>
          </a:p>
          <a:p>
            <a:pPr>
              <a:lnSpc>
                <a:spcPct val="100000"/>
              </a:lnSpc>
            </a:pPr>
            <a:r>
              <a:rPr lang="nl-BE" sz="1800" b="0" strike="noStrike" spc="-1" dirty="0">
                <a:solidFill>
                  <a:srgbClr val="000000"/>
                </a:solidFill>
                <a:uFill>
                  <a:solidFill>
                    <a:srgbClr val="FFFFFF"/>
                  </a:solidFill>
                </a:uFill>
                <a:latin typeface="Calibri"/>
              </a:rPr>
              <a:t> </a:t>
            </a:r>
            <a:endParaRPr lang="nl-BE" sz="1800" b="0" strike="noStrike" spc="-1" dirty="0">
              <a:solidFill>
                <a:srgbClr val="FF3333"/>
              </a:solidFill>
              <a:uFill>
                <a:solidFill>
                  <a:srgbClr val="FFFFFF"/>
                </a:solidFill>
              </a:uFill>
              <a:latin typeface="Arial"/>
            </a:endParaRPr>
          </a:p>
          <a:p>
            <a:pPr>
              <a:lnSpc>
                <a:spcPct val="100000"/>
              </a:lnSpc>
            </a:pPr>
            <a:r>
              <a:rPr lang="nl-BE" sz="2000" b="1" strike="noStrike" spc="-1" dirty="0">
                <a:solidFill>
                  <a:srgbClr val="5B9BD5"/>
                </a:solidFill>
                <a:uFill>
                  <a:solidFill>
                    <a:srgbClr val="FFFFFF"/>
                  </a:solidFill>
                </a:uFill>
                <a:latin typeface="Calibri"/>
              </a:rPr>
              <a:t>- </a:t>
            </a:r>
            <a:r>
              <a:rPr lang="nl-BE" sz="1800" b="0" strike="noStrike" spc="-1" dirty="0">
                <a:solidFill>
                  <a:srgbClr val="000000"/>
                </a:solidFill>
                <a:uFill>
                  <a:solidFill>
                    <a:srgbClr val="FFFFFF"/>
                  </a:solidFill>
                </a:uFill>
                <a:latin typeface="Calibri"/>
              </a:rPr>
              <a:t>Inventory of </a:t>
            </a:r>
            <a:r>
              <a:rPr lang="nl-BE" sz="1800" b="0" strike="noStrike" spc="-1" dirty="0" err="1">
                <a:solidFill>
                  <a:srgbClr val="000000"/>
                </a:solidFill>
                <a:uFill>
                  <a:solidFill>
                    <a:srgbClr val="FFFFFF"/>
                  </a:solidFill>
                </a:uFill>
                <a:latin typeface="Calibri"/>
              </a:rPr>
              <a:t>integrated</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coastal</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oceanographic</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coastal</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products</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using</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combination</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models</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satellite</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and</a:t>
            </a:r>
            <a:r>
              <a:rPr lang="nl-BE" sz="1800" b="0" strike="noStrike" spc="-1" dirty="0">
                <a:solidFill>
                  <a:srgbClr val="000000"/>
                </a:solidFill>
                <a:uFill>
                  <a:solidFill>
                    <a:srgbClr val="FFFFFF"/>
                  </a:solidFill>
                </a:uFill>
                <a:latin typeface="Calibri"/>
              </a:rPr>
              <a:t> in-situ </a:t>
            </a:r>
            <a:r>
              <a:rPr lang="nl-BE" sz="1800" b="0" strike="noStrike" spc="-1" dirty="0" err="1">
                <a:solidFill>
                  <a:srgbClr val="000000"/>
                </a:solidFill>
                <a:uFill>
                  <a:solidFill>
                    <a:srgbClr val="FFFFFF"/>
                  </a:solidFill>
                </a:uFill>
                <a:latin typeface="Calibri"/>
              </a:rPr>
              <a:t>observations</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broader</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one</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than</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the</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coastal</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oceanographic</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products</a:t>
            </a:r>
            <a:r>
              <a:rPr lang="nl-BE" sz="1800" b="0" strike="noStrike" spc="-1" dirty="0">
                <a:solidFill>
                  <a:srgbClr val="000000"/>
                </a:solidFill>
                <a:uFill>
                  <a:solidFill>
                    <a:srgbClr val="FFFFFF"/>
                  </a:solidFill>
                </a:uFill>
                <a:latin typeface="Calibri"/>
              </a:rPr>
              <a:t> at </a:t>
            </a:r>
            <a:r>
              <a:rPr lang="nl-BE" sz="1800" b="0" strike="noStrike" spc="-1" dirty="0" err="1">
                <a:solidFill>
                  <a:srgbClr val="000000"/>
                </a:solidFill>
                <a:uFill>
                  <a:solidFill>
                    <a:srgbClr val="FFFFFF"/>
                  </a:solidFill>
                </a:uFill>
                <a:latin typeface="Calibri"/>
              </a:rPr>
              <a:t>EuroGOOS</a:t>
            </a:r>
            <a:r>
              <a:rPr lang="nl-BE" sz="1800" b="0" strike="noStrike" spc="-1" dirty="0">
                <a:solidFill>
                  <a:srgbClr val="000000"/>
                </a:solidFill>
                <a:uFill>
                  <a:solidFill>
                    <a:srgbClr val="FFFFFF"/>
                  </a:solidFill>
                </a:uFill>
                <a:latin typeface="Calibri"/>
              </a:rPr>
              <a:t>) </a:t>
            </a:r>
            <a:endParaRPr lang="nl-BE" sz="1800" b="0" strike="noStrike" spc="-1" dirty="0">
              <a:solidFill>
                <a:srgbClr val="FF3333"/>
              </a:solidFill>
              <a:uFill>
                <a:solidFill>
                  <a:srgbClr val="FFFFFF"/>
                </a:solidFill>
              </a:uFill>
              <a:latin typeface="Arial"/>
            </a:endParaRPr>
          </a:p>
          <a:p>
            <a:pPr>
              <a:lnSpc>
                <a:spcPct val="100000"/>
              </a:lnSpc>
            </a:pPr>
            <a:endParaRPr lang="nl-BE" sz="1800" b="0" strike="noStrike" spc="-1" dirty="0">
              <a:solidFill>
                <a:srgbClr val="FF3333"/>
              </a:solidFill>
              <a:uFill>
                <a:solidFill>
                  <a:srgbClr val="FFFFFF"/>
                </a:solidFill>
              </a:uFill>
              <a:latin typeface="Arial"/>
            </a:endParaRPr>
          </a:p>
          <a:p>
            <a:pPr marL="285750" indent="-285750">
              <a:lnSpc>
                <a:spcPct val="100000"/>
              </a:lnSpc>
              <a:buFontTx/>
              <a:buChar char="-"/>
            </a:pPr>
            <a:r>
              <a:rPr lang="nl-BE" sz="1800" b="0" strike="noStrike" spc="-1" dirty="0" err="1" smtClean="0">
                <a:solidFill>
                  <a:srgbClr val="000000"/>
                </a:solidFill>
                <a:uFill>
                  <a:solidFill>
                    <a:srgbClr val="FFFFFF"/>
                  </a:solidFill>
                </a:uFill>
                <a:latin typeface="Calibri"/>
              </a:rPr>
              <a:t>Jointly</a:t>
            </a:r>
            <a:r>
              <a:rPr lang="nl-BE" sz="1800" b="0" strike="noStrike" spc="-1" dirty="0" smtClean="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assess</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the</a:t>
            </a:r>
            <a:r>
              <a:rPr lang="nl-BE" sz="1800" b="0" strike="noStrike" spc="-1" dirty="0">
                <a:solidFill>
                  <a:srgbClr val="000000"/>
                </a:solidFill>
                <a:uFill>
                  <a:solidFill>
                    <a:srgbClr val="FFFFFF"/>
                  </a:solidFill>
                </a:uFill>
                <a:latin typeface="Calibri"/>
              </a:rPr>
              <a:t> fitness </a:t>
            </a:r>
            <a:r>
              <a:rPr lang="nl-BE" sz="1800" b="0" strike="noStrike" spc="-1" dirty="0" err="1">
                <a:solidFill>
                  <a:srgbClr val="000000"/>
                </a:solidFill>
                <a:uFill>
                  <a:solidFill>
                    <a:srgbClr val="FFFFFF"/>
                  </a:solidFill>
                </a:uFill>
                <a:latin typeface="Calibri"/>
              </a:rPr>
              <a:t>for</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purpose</a:t>
            </a:r>
            <a:r>
              <a:rPr lang="nl-BE" sz="1800" b="0" strike="noStrike" spc="-1" dirty="0">
                <a:solidFill>
                  <a:srgbClr val="000000"/>
                </a:solidFill>
                <a:uFill>
                  <a:solidFill>
                    <a:srgbClr val="FFFFFF"/>
                  </a:solidFill>
                </a:uFill>
                <a:latin typeface="Calibri"/>
              </a:rPr>
              <a:t> of </a:t>
            </a:r>
            <a:r>
              <a:rPr lang="nl-BE" sz="1800" b="0" strike="noStrike" spc="-1" dirty="0" err="1">
                <a:solidFill>
                  <a:srgbClr val="000000"/>
                </a:solidFill>
                <a:uFill>
                  <a:solidFill>
                    <a:srgbClr val="FFFFFF"/>
                  </a:solidFill>
                </a:uFill>
                <a:latin typeface="Calibri"/>
              </a:rPr>
              <a:t>the</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current</a:t>
            </a:r>
            <a:r>
              <a:rPr lang="nl-BE" sz="1800" b="0" strike="noStrike" spc="-1" dirty="0">
                <a:solidFill>
                  <a:srgbClr val="000000"/>
                </a:solidFill>
                <a:uFill>
                  <a:solidFill>
                    <a:srgbClr val="FFFFFF"/>
                  </a:solidFill>
                </a:uFill>
                <a:latin typeface="Calibri"/>
              </a:rPr>
              <a:t> product portfolio </a:t>
            </a:r>
            <a:r>
              <a:rPr lang="nl-BE" sz="1800" b="0" strike="noStrike" spc="-1" dirty="0" err="1">
                <a:solidFill>
                  <a:srgbClr val="000000"/>
                </a:solidFill>
                <a:uFill>
                  <a:solidFill>
                    <a:srgbClr val="FFFFFF"/>
                  </a:solidFill>
                </a:uFill>
                <a:latin typeface="Calibri"/>
              </a:rPr>
              <a:t>and</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suggest</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future</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produced</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that</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could</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be</a:t>
            </a:r>
            <a:r>
              <a:rPr lang="nl-BE" sz="1800" b="0" strike="noStrike" spc="-1" dirty="0">
                <a:solidFill>
                  <a:srgbClr val="000000"/>
                </a:solidFill>
                <a:uFill>
                  <a:solidFill>
                    <a:srgbClr val="FFFFFF"/>
                  </a:solidFill>
                </a:uFill>
                <a:latin typeface="Calibri"/>
              </a:rPr>
              <a:t> co/</a:t>
            </a:r>
            <a:r>
              <a:rPr lang="nl-BE" sz="1800" b="0" strike="noStrike" spc="-1" dirty="0" err="1">
                <a:solidFill>
                  <a:srgbClr val="000000"/>
                </a:solidFill>
                <a:uFill>
                  <a:solidFill>
                    <a:srgbClr val="FFFFFF"/>
                  </a:solidFill>
                </a:uFill>
                <a:latin typeface="Calibri"/>
              </a:rPr>
              <a:t>developed</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for</a:t>
            </a:r>
            <a:r>
              <a:rPr lang="nl-BE" sz="1800" b="0" strike="noStrike" spc="-1" dirty="0">
                <a:solidFill>
                  <a:srgbClr val="000000"/>
                </a:solidFill>
                <a:uFill>
                  <a:solidFill>
                    <a:srgbClr val="FFFFFF"/>
                  </a:solidFill>
                </a:uFill>
                <a:latin typeface="Calibri"/>
              </a:rPr>
              <a:t> users (</a:t>
            </a:r>
            <a:r>
              <a:rPr lang="nl-BE" sz="1800" b="0" strike="noStrike" spc="-1" dirty="0" err="1">
                <a:solidFill>
                  <a:srgbClr val="000000"/>
                </a:solidFill>
                <a:uFill>
                  <a:solidFill>
                    <a:srgbClr val="FFFFFF"/>
                  </a:solidFill>
                </a:uFill>
                <a:latin typeface="Calibri"/>
              </a:rPr>
              <a:t>which</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will</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also</a:t>
            </a:r>
            <a:r>
              <a:rPr lang="nl-BE" sz="1800" b="0" strike="noStrike" spc="-1" dirty="0">
                <a:solidFill>
                  <a:srgbClr val="000000"/>
                </a:solidFill>
                <a:uFill>
                  <a:solidFill>
                    <a:srgbClr val="FFFFFF"/>
                  </a:solidFill>
                </a:uFill>
                <a:latin typeface="Calibri"/>
              </a:rPr>
              <a:t> help </a:t>
            </a:r>
            <a:r>
              <a:rPr lang="nl-BE" sz="1800" b="0" strike="noStrike" spc="-1" dirty="0" err="1">
                <a:solidFill>
                  <a:srgbClr val="000000"/>
                </a:solidFill>
                <a:uFill>
                  <a:solidFill>
                    <a:srgbClr val="FFFFFF"/>
                  </a:solidFill>
                </a:uFill>
                <a:latin typeface="Calibri"/>
              </a:rPr>
              <a:t>to</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identify</a:t>
            </a:r>
            <a:r>
              <a:rPr lang="nl-BE" sz="1800" b="0" strike="noStrike" spc="-1" dirty="0">
                <a:solidFill>
                  <a:srgbClr val="000000"/>
                </a:solidFill>
                <a:uFill>
                  <a:solidFill>
                    <a:srgbClr val="FFFFFF"/>
                  </a:solidFill>
                </a:uFill>
                <a:latin typeface="Calibri"/>
              </a:rPr>
              <a:t> </a:t>
            </a:r>
            <a:r>
              <a:rPr lang="nl-BE" sz="1800" b="0" strike="noStrike" spc="-1" dirty="0" err="1">
                <a:solidFill>
                  <a:srgbClr val="000000"/>
                </a:solidFill>
                <a:uFill>
                  <a:solidFill>
                    <a:srgbClr val="FFFFFF"/>
                  </a:solidFill>
                </a:uFill>
                <a:latin typeface="Calibri"/>
              </a:rPr>
              <a:t>the</a:t>
            </a:r>
            <a:r>
              <a:rPr lang="nl-BE" sz="1800" b="0" strike="noStrike" spc="-1" dirty="0">
                <a:solidFill>
                  <a:srgbClr val="000000"/>
                </a:solidFill>
                <a:uFill>
                  <a:solidFill>
                    <a:srgbClr val="FFFFFF"/>
                  </a:solidFill>
                </a:uFill>
                <a:latin typeface="Calibri"/>
              </a:rPr>
              <a:t> users</a:t>
            </a:r>
            <a:r>
              <a:rPr lang="nl-BE" sz="1800" b="0" strike="noStrike" spc="-1" dirty="0" smtClean="0">
                <a:solidFill>
                  <a:srgbClr val="000000"/>
                </a:solidFill>
                <a:uFill>
                  <a:solidFill>
                    <a:srgbClr val="FFFFFF"/>
                  </a:solidFill>
                </a:uFill>
                <a:latin typeface="Calibri"/>
              </a:rPr>
              <a:t>)</a:t>
            </a:r>
          </a:p>
          <a:p>
            <a:pPr marL="285750" indent="-285750">
              <a:lnSpc>
                <a:spcPct val="100000"/>
              </a:lnSpc>
              <a:buFontTx/>
              <a:buChar char="-"/>
            </a:pPr>
            <a:endParaRPr lang="nl-BE" spc="-1" dirty="0">
              <a:solidFill>
                <a:srgbClr val="000000"/>
              </a:solidFill>
              <a:uFill>
                <a:solidFill>
                  <a:srgbClr val="FFFFFF"/>
                </a:solidFill>
              </a:uFill>
              <a:latin typeface="Calibri"/>
            </a:endParaRPr>
          </a:p>
          <a:p>
            <a:pPr marL="285750" indent="-285750">
              <a:lnSpc>
                <a:spcPct val="100000"/>
              </a:lnSpc>
              <a:buFontTx/>
              <a:buChar char="-"/>
            </a:pPr>
            <a:endParaRPr lang="nl-BE" sz="1800" b="0" strike="noStrike" spc="-1" dirty="0">
              <a:solidFill>
                <a:srgbClr val="FF3333"/>
              </a:solidFill>
              <a:uFill>
                <a:solidFill>
                  <a:srgbClr val="FFFFFF"/>
                </a:solidFill>
              </a:uFill>
              <a:latin typeface="Arial"/>
            </a:endParaRPr>
          </a:p>
          <a:p>
            <a:pPr>
              <a:lnSpc>
                <a:spcPct val="100000"/>
              </a:lnSpc>
            </a:pPr>
            <a:endParaRPr lang="nl-BE" sz="1800" b="0" strike="noStrike" spc="-1" dirty="0">
              <a:solidFill>
                <a:srgbClr val="FF3333"/>
              </a:solidFill>
              <a:uFill>
                <a:solidFill>
                  <a:srgbClr val="FFFFFF"/>
                </a:solidFill>
              </a:uFill>
              <a:latin typeface="Arial"/>
            </a:endParaRPr>
          </a:p>
          <a:p>
            <a:pPr>
              <a:lnSpc>
                <a:spcPct val="100000"/>
              </a:lnSpc>
            </a:pPr>
            <a:endParaRPr lang="nl-BE" sz="1800" b="0" strike="noStrike" spc="-1" dirty="0">
              <a:solidFill>
                <a:srgbClr val="FF3333"/>
              </a:solidFill>
              <a:uFill>
                <a:solidFill>
                  <a:srgbClr val="FFFFFF"/>
                </a:solidFill>
              </a:uFill>
              <a:latin typeface="Arial"/>
            </a:endParaRPr>
          </a:p>
        </p:txBody>
      </p:sp>
      <p:sp>
        <p:nvSpPr>
          <p:cNvPr id="2" name="TextBox 1"/>
          <p:cNvSpPr txBox="1"/>
          <p:nvPr/>
        </p:nvSpPr>
        <p:spPr>
          <a:xfrm>
            <a:off x="1712068" y="5544767"/>
            <a:ext cx="7733489" cy="954107"/>
          </a:xfrm>
          <a:prstGeom prst="rect">
            <a:avLst/>
          </a:prstGeom>
          <a:noFill/>
          <a:ln w="19050">
            <a:solidFill>
              <a:schemeClr val="accent2"/>
            </a:solidFill>
          </a:ln>
        </p:spPr>
        <p:txBody>
          <a:bodyPr wrap="square" rtlCol="0">
            <a:spAutoFit/>
          </a:bodyPr>
          <a:lstStyle/>
          <a:p>
            <a:pPr algn="ctr"/>
            <a:r>
              <a:rPr lang="nl-BE" sz="2800" b="1" spc="-1" dirty="0" smtClean="0">
                <a:solidFill>
                  <a:schemeClr val="accent2"/>
                </a:solidFill>
                <a:uFill>
                  <a:solidFill>
                    <a:srgbClr val="FFFFFF"/>
                  </a:solidFill>
                </a:uFill>
              </a:rPr>
              <a:t>Are </a:t>
            </a:r>
            <a:r>
              <a:rPr lang="nl-BE" sz="2800" b="1" spc="-1" dirty="0" err="1" smtClean="0">
                <a:solidFill>
                  <a:schemeClr val="accent2"/>
                </a:solidFill>
                <a:uFill>
                  <a:solidFill>
                    <a:srgbClr val="FFFFFF"/>
                  </a:solidFill>
                </a:uFill>
              </a:rPr>
              <a:t>their</a:t>
            </a:r>
            <a:r>
              <a:rPr lang="nl-BE" sz="2800" b="1" spc="-1" dirty="0" smtClean="0">
                <a:solidFill>
                  <a:schemeClr val="accent2"/>
                </a:solidFill>
                <a:uFill>
                  <a:solidFill>
                    <a:srgbClr val="FFFFFF"/>
                  </a:solidFill>
                </a:uFill>
              </a:rPr>
              <a:t> actions </a:t>
            </a:r>
            <a:r>
              <a:rPr lang="nl-BE" sz="2800" b="1" spc="-1" dirty="0" err="1" smtClean="0">
                <a:solidFill>
                  <a:schemeClr val="accent2"/>
                </a:solidFill>
                <a:uFill>
                  <a:solidFill>
                    <a:srgbClr val="FFFFFF"/>
                  </a:solidFill>
                </a:uFill>
              </a:rPr>
              <a:t>too</a:t>
            </a:r>
            <a:r>
              <a:rPr lang="nl-BE" sz="2800" b="1" spc="-1" dirty="0" smtClean="0">
                <a:solidFill>
                  <a:schemeClr val="accent2"/>
                </a:solidFill>
                <a:uFill>
                  <a:solidFill>
                    <a:srgbClr val="FFFFFF"/>
                  </a:solidFill>
                </a:uFill>
              </a:rPr>
              <a:t> </a:t>
            </a:r>
            <a:r>
              <a:rPr lang="nl-BE" sz="2800" b="1" spc="-1" dirty="0" err="1">
                <a:solidFill>
                  <a:schemeClr val="accent2"/>
                </a:solidFill>
                <a:uFill>
                  <a:solidFill>
                    <a:srgbClr val="FFFFFF"/>
                  </a:solidFill>
                </a:uFill>
              </a:rPr>
              <a:t>specific</a:t>
            </a:r>
            <a:r>
              <a:rPr lang="nl-BE" sz="2800" b="1" spc="-1" dirty="0">
                <a:solidFill>
                  <a:schemeClr val="accent2"/>
                </a:solidFill>
                <a:uFill>
                  <a:solidFill>
                    <a:srgbClr val="FFFFFF"/>
                  </a:solidFill>
                </a:uFill>
              </a:rPr>
              <a:t> </a:t>
            </a:r>
            <a:r>
              <a:rPr lang="nl-BE" sz="2800" b="1" spc="-1" dirty="0" smtClean="0">
                <a:solidFill>
                  <a:schemeClr val="accent2"/>
                </a:solidFill>
                <a:uFill>
                  <a:solidFill>
                    <a:srgbClr val="FFFFFF"/>
                  </a:solidFill>
                </a:uFill>
              </a:rPr>
              <a:t>?</a:t>
            </a:r>
          </a:p>
          <a:p>
            <a:pPr algn="ctr"/>
            <a:r>
              <a:rPr lang="nl-BE" sz="2800" b="1" spc="-1" dirty="0" smtClean="0">
                <a:solidFill>
                  <a:schemeClr val="accent2"/>
                </a:solidFill>
                <a:uFill>
                  <a:solidFill>
                    <a:srgbClr val="FFFFFF"/>
                  </a:solidFill>
                </a:uFill>
              </a:rPr>
              <a:t> </a:t>
            </a:r>
            <a:r>
              <a:rPr lang="nl-BE" sz="2800" b="1" spc="-1" dirty="0" smtClean="0">
                <a:solidFill>
                  <a:schemeClr val="accent2"/>
                </a:solidFill>
                <a:uFill>
                  <a:solidFill>
                    <a:srgbClr val="FFFFFF"/>
                  </a:solidFill>
                </a:uFill>
              </a:rPr>
              <a:t>Should they seek for more support from ROOSes?</a:t>
            </a:r>
            <a:endParaRPr lang="nl-BE" sz="2000" b="0" strike="noStrike" spc="-1" dirty="0" smtClean="0">
              <a:solidFill>
                <a:schemeClr val="accent2"/>
              </a:solidFill>
              <a:uFill>
                <a:solidFill>
                  <a:srgbClr val="FFFFFF"/>
                </a:solidFill>
              </a:uFill>
              <a:latin typeface="Arial"/>
            </a:endParaRPr>
          </a:p>
        </p:txBody>
      </p:sp>
    </p:spTree>
    <p:extLst>
      <p:ext uri="{BB962C8B-B14F-4D97-AF65-F5344CB8AC3E}">
        <p14:creationId xmlns:p14="http://schemas.microsoft.com/office/powerpoint/2010/main" val="141554929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225"/>
            <a:ext cx="10515600" cy="1325563"/>
          </a:xfrm>
        </p:spPr>
        <p:txBody>
          <a:bodyPr/>
          <a:lstStyle/>
          <a:p>
            <a:r>
              <a:rPr lang="en-GB" dirty="0" err="1" smtClean="0">
                <a:solidFill>
                  <a:schemeClr val="accent1"/>
                </a:solidFill>
              </a:rPr>
              <a:t>EuroGOOS</a:t>
            </a:r>
            <a:r>
              <a:rPr lang="en-GB" dirty="0" smtClean="0">
                <a:solidFill>
                  <a:schemeClr val="accent1"/>
                </a:solidFill>
              </a:rPr>
              <a:t> task teams</a:t>
            </a:r>
            <a:br>
              <a:rPr lang="en-GB" dirty="0" smtClean="0">
                <a:solidFill>
                  <a:schemeClr val="accent1"/>
                </a:solidFill>
              </a:rPr>
            </a:br>
            <a:r>
              <a:rPr lang="en-GB" dirty="0" smtClean="0">
                <a:solidFill>
                  <a:schemeClr val="accent1"/>
                </a:solidFill>
              </a:rPr>
              <a:t>“EOOS operational components”</a:t>
            </a:r>
            <a:endParaRPr lang="en-GB" dirty="0">
              <a:solidFill>
                <a:schemeClr val="accent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20100" y="1451888"/>
            <a:ext cx="3276600" cy="2943225"/>
          </a:xfrm>
          <a:prstGeom prst="rect">
            <a:avLst/>
          </a:prstGeom>
        </p:spPr>
      </p:pic>
      <p:sp>
        <p:nvSpPr>
          <p:cNvPr id="6" name="TextBox 5"/>
          <p:cNvSpPr txBox="1"/>
          <p:nvPr/>
        </p:nvSpPr>
        <p:spPr>
          <a:xfrm>
            <a:off x="1028700" y="1704072"/>
            <a:ext cx="5346700" cy="2677656"/>
          </a:xfrm>
          <a:prstGeom prst="rect">
            <a:avLst/>
          </a:prstGeom>
          <a:noFill/>
        </p:spPr>
        <p:txBody>
          <a:bodyPr wrap="square" rtlCol="0">
            <a:spAutoFit/>
          </a:bodyPr>
          <a:lstStyle/>
          <a:p>
            <a:r>
              <a:rPr lang="fr-BE" sz="2400" dirty="0" err="1">
                <a:hlinkClick r:id="rId3"/>
              </a:rPr>
              <a:t>FerryBox</a:t>
            </a:r>
            <a:r>
              <a:rPr lang="fr-BE" sz="2400" dirty="0"/>
              <a:t>;</a:t>
            </a:r>
          </a:p>
          <a:p>
            <a:r>
              <a:rPr lang="fr-BE" sz="2400" dirty="0">
                <a:hlinkClick r:id="rId4"/>
              </a:rPr>
              <a:t>Tide gauges</a:t>
            </a:r>
            <a:r>
              <a:rPr lang="fr-BE" sz="2400" dirty="0"/>
              <a:t>;</a:t>
            </a:r>
          </a:p>
          <a:p>
            <a:r>
              <a:rPr lang="fr-BE" sz="2400" dirty="0" err="1">
                <a:hlinkClick r:id="rId5"/>
              </a:rPr>
              <a:t>Gliders</a:t>
            </a:r>
            <a:r>
              <a:rPr lang="fr-BE" sz="2400" dirty="0"/>
              <a:t>;</a:t>
            </a:r>
          </a:p>
          <a:p>
            <a:r>
              <a:rPr lang="fr-BE" sz="2400" dirty="0">
                <a:hlinkClick r:id="rId6"/>
              </a:rPr>
              <a:t>HF radars</a:t>
            </a:r>
            <a:r>
              <a:rPr lang="fr-BE" sz="2400" dirty="0"/>
              <a:t>;</a:t>
            </a:r>
          </a:p>
          <a:p>
            <a:r>
              <a:rPr lang="fr-BE" sz="2400" dirty="0" err="1">
                <a:hlinkClick r:id="rId7"/>
              </a:rPr>
              <a:t>Argo</a:t>
            </a:r>
            <a:r>
              <a:rPr lang="fr-BE" sz="2400" dirty="0">
                <a:hlinkClick r:id="rId7"/>
              </a:rPr>
              <a:t> </a:t>
            </a:r>
            <a:r>
              <a:rPr lang="fr-BE" sz="2400" dirty="0" err="1">
                <a:hlinkClick r:id="rId7"/>
              </a:rPr>
              <a:t>floats</a:t>
            </a:r>
            <a:r>
              <a:rPr lang="fr-BE" sz="2400" dirty="0">
                <a:hlinkClick r:id="rId7"/>
              </a:rPr>
              <a:t> (Euro-</a:t>
            </a:r>
            <a:r>
              <a:rPr lang="fr-BE" sz="2400" dirty="0" err="1">
                <a:hlinkClick r:id="rId7"/>
              </a:rPr>
              <a:t>Argo</a:t>
            </a:r>
            <a:r>
              <a:rPr lang="fr-BE" sz="2400" dirty="0">
                <a:hlinkClick r:id="rId7"/>
              </a:rPr>
              <a:t>)</a:t>
            </a:r>
            <a:r>
              <a:rPr lang="fr-BE" sz="2400" dirty="0"/>
              <a:t>;</a:t>
            </a:r>
          </a:p>
          <a:p>
            <a:r>
              <a:rPr lang="fr-BE" sz="2400" dirty="0" err="1">
                <a:hlinkClick r:id="rId8"/>
              </a:rPr>
              <a:t>Fixed</a:t>
            </a:r>
            <a:r>
              <a:rPr lang="fr-BE" sz="2400" dirty="0">
                <a:hlinkClick r:id="rId8"/>
              </a:rPr>
              <a:t> </a:t>
            </a:r>
            <a:r>
              <a:rPr lang="fr-BE" sz="2400" dirty="0" err="1">
                <a:hlinkClick r:id="rId8"/>
              </a:rPr>
              <a:t>platforms</a:t>
            </a:r>
            <a:r>
              <a:rPr lang="fr-BE" sz="2400" dirty="0">
                <a:hlinkClick r:id="rId8"/>
              </a:rPr>
              <a:t> (EMSO)</a:t>
            </a:r>
            <a:r>
              <a:rPr lang="fr-BE" sz="2400" dirty="0"/>
              <a:t>; and</a:t>
            </a:r>
          </a:p>
          <a:p>
            <a:r>
              <a:rPr lang="fr-BE" sz="2400" dirty="0">
                <a:hlinkClick r:id="rId9"/>
              </a:rPr>
              <a:t>Animal-borne instruments</a:t>
            </a:r>
            <a:r>
              <a:rPr lang="fr-BE" sz="2400" dirty="0"/>
              <a:t>.</a:t>
            </a:r>
          </a:p>
        </p:txBody>
      </p:sp>
      <p:sp>
        <p:nvSpPr>
          <p:cNvPr id="7" name="TextBox 6"/>
          <p:cNvSpPr txBox="1"/>
          <p:nvPr/>
        </p:nvSpPr>
        <p:spPr>
          <a:xfrm>
            <a:off x="838200" y="4395113"/>
            <a:ext cx="10858500" cy="2308324"/>
          </a:xfrm>
          <a:prstGeom prst="rect">
            <a:avLst/>
          </a:prstGeom>
          <a:noFill/>
        </p:spPr>
        <p:txBody>
          <a:bodyPr wrap="square" rtlCol="0">
            <a:spAutoFit/>
          </a:bodyPr>
          <a:lstStyle/>
          <a:p>
            <a:pPr marL="342900" indent="-342900">
              <a:buFont typeface="+mj-lt"/>
              <a:buAutoNum type="arabicPeriod"/>
            </a:pPr>
            <a:r>
              <a:rPr lang="en-US" sz="2400" dirty="0"/>
              <a:t>Coordinate the existing efforts of the individual observation communities;</a:t>
            </a:r>
          </a:p>
          <a:p>
            <a:pPr marL="342900" indent="-342900">
              <a:buFont typeface="+mj-lt"/>
              <a:buAutoNum type="arabicPeriod"/>
            </a:pPr>
            <a:r>
              <a:rPr lang="en-US" sz="2400" dirty="0"/>
              <a:t>Provide an up to date picture of the reporting platforms in Europe;</a:t>
            </a:r>
          </a:p>
          <a:p>
            <a:pPr marL="342900" indent="-342900">
              <a:buFont typeface="+mj-lt"/>
              <a:buAutoNum type="arabicPeriod"/>
            </a:pPr>
            <a:r>
              <a:rPr lang="en-US" sz="2400" dirty="0"/>
              <a:t>Facilitate development of common operational data procedures and services (incl. data quality control and data management);</a:t>
            </a:r>
          </a:p>
          <a:p>
            <a:pPr marL="342900" indent="-342900">
              <a:buFont typeface="+mj-lt"/>
              <a:buAutoNum type="arabicPeriod"/>
            </a:pPr>
            <a:r>
              <a:rPr lang="en-US" sz="2400" dirty="0"/>
              <a:t>Foster scientific and technological development, joint </a:t>
            </a:r>
            <a:r>
              <a:rPr lang="en-US" sz="2400" dirty="0" err="1"/>
              <a:t>programmes</a:t>
            </a:r>
            <a:r>
              <a:rPr lang="en-US" sz="2400" dirty="0"/>
              <a:t> and concerted actions, enhancing the European marine infrastructure capacity.</a:t>
            </a:r>
          </a:p>
        </p:txBody>
      </p:sp>
    </p:spTree>
    <p:extLst>
      <p:ext uri="{BB962C8B-B14F-4D97-AF65-F5344CB8AC3E}">
        <p14:creationId xmlns:p14="http://schemas.microsoft.com/office/powerpoint/2010/main" val="42652066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1"/>
                </a:solidFill>
              </a:rPr>
              <a:t>Tide gauge TT</a:t>
            </a:r>
            <a:endParaRPr lang="en-GB" dirty="0">
              <a:solidFill>
                <a:schemeClr val="accent1"/>
              </a:solidFill>
            </a:endParaRPr>
          </a:p>
        </p:txBody>
      </p:sp>
      <p:sp>
        <p:nvSpPr>
          <p:cNvPr id="3" name="Content Placeholder 2"/>
          <p:cNvSpPr>
            <a:spLocks noGrp="1"/>
          </p:cNvSpPr>
          <p:nvPr>
            <p:ph idx="1"/>
          </p:nvPr>
        </p:nvSpPr>
        <p:spPr/>
        <p:txBody>
          <a:bodyPr/>
          <a:lstStyle/>
          <a:p>
            <a:pPr marL="0" indent="0">
              <a:buNone/>
            </a:pPr>
            <a:r>
              <a:rPr lang="en-US" dirty="0" smtClean="0">
                <a:solidFill>
                  <a:schemeClr val="bg1">
                    <a:lumMod val="65000"/>
                  </a:schemeClr>
                </a:solidFill>
              </a:rPr>
              <a:t>1</a:t>
            </a:r>
            <a:r>
              <a:rPr lang="en-US" dirty="0">
                <a:solidFill>
                  <a:schemeClr val="bg1">
                    <a:lumMod val="65000"/>
                  </a:schemeClr>
                </a:solidFill>
              </a:rPr>
              <a:t>. In a short sentence, how would you define your TT?</a:t>
            </a:r>
          </a:p>
          <a:p>
            <a:r>
              <a:rPr lang="en-US" dirty="0" err="1"/>
              <a:t>EuroGOOS</a:t>
            </a:r>
            <a:r>
              <a:rPr lang="en-US" dirty="0"/>
              <a:t> initiative established for recovering the European and adjacent seas tide gauge community in order to deal with the new challenges of coastal sea level monitoring in a context of climate change and increasing sea level hazards</a:t>
            </a:r>
          </a:p>
          <a:p>
            <a:endParaRPr lang="en-GB" dirty="0"/>
          </a:p>
        </p:txBody>
      </p:sp>
    </p:spTree>
    <p:extLst>
      <p:ext uri="{BB962C8B-B14F-4D97-AF65-F5344CB8AC3E}">
        <p14:creationId xmlns:p14="http://schemas.microsoft.com/office/powerpoint/2010/main" val="39897089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8425"/>
            <a:ext cx="10515600" cy="1325563"/>
          </a:xfrm>
        </p:spPr>
        <p:txBody>
          <a:bodyPr/>
          <a:lstStyle/>
          <a:p>
            <a:r>
              <a:rPr lang="en-GB" dirty="0" smtClean="0">
                <a:solidFill>
                  <a:schemeClr val="accent1"/>
                </a:solidFill>
              </a:rPr>
              <a:t>Tide gauge TT</a:t>
            </a:r>
            <a:endParaRPr lang="en-GB" dirty="0">
              <a:solidFill>
                <a:schemeClr val="accent1"/>
              </a:solidFill>
            </a:endParaRPr>
          </a:p>
        </p:txBody>
      </p:sp>
      <p:sp>
        <p:nvSpPr>
          <p:cNvPr id="3" name="Content Placeholder 2"/>
          <p:cNvSpPr>
            <a:spLocks noGrp="1"/>
          </p:cNvSpPr>
          <p:nvPr>
            <p:ph idx="1"/>
          </p:nvPr>
        </p:nvSpPr>
        <p:spPr>
          <a:xfrm>
            <a:off x="838200" y="1460500"/>
            <a:ext cx="10515600" cy="4940300"/>
          </a:xfrm>
        </p:spPr>
        <p:txBody>
          <a:bodyPr>
            <a:normAutofit fontScale="77500" lnSpcReduction="20000"/>
          </a:bodyPr>
          <a:lstStyle/>
          <a:p>
            <a:pPr marL="0" indent="0">
              <a:buNone/>
            </a:pPr>
            <a:r>
              <a:rPr lang="en-US" dirty="0" smtClean="0">
                <a:solidFill>
                  <a:schemeClr val="bg1">
                    <a:lumMod val="65000"/>
                  </a:schemeClr>
                </a:solidFill>
              </a:rPr>
              <a:t>2</a:t>
            </a:r>
            <a:r>
              <a:rPr lang="en-US" dirty="0">
                <a:solidFill>
                  <a:schemeClr val="bg1">
                    <a:lumMod val="65000"/>
                  </a:schemeClr>
                </a:solidFill>
              </a:rPr>
              <a:t>. What are your main objective(s)/priorities for the next few years</a:t>
            </a:r>
            <a:r>
              <a:rPr lang="en-US" dirty="0" smtClean="0">
                <a:solidFill>
                  <a:schemeClr val="bg1">
                    <a:lumMod val="65000"/>
                  </a:schemeClr>
                </a:solidFill>
              </a:rPr>
              <a:t>?</a:t>
            </a:r>
          </a:p>
          <a:p>
            <a:pPr marL="0" indent="0">
              <a:buNone/>
            </a:pPr>
            <a:r>
              <a:rPr lang="en-US" dirty="0" smtClean="0">
                <a:solidFill>
                  <a:schemeClr val="bg1">
                    <a:lumMod val="65000"/>
                  </a:schemeClr>
                </a:solidFill>
              </a:rPr>
              <a:t>3</a:t>
            </a:r>
            <a:r>
              <a:rPr lang="en-US" dirty="0">
                <a:solidFill>
                  <a:schemeClr val="bg1">
                    <a:lumMod val="65000"/>
                  </a:schemeClr>
                </a:solidFill>
              </a:rPr>
              <a:t>. How could NOOS benefit from your TT work?</a:t>
            </a:r>
            <a:r>
              <a:rPr lang="en-US" dirty="0"/>
              <a:t> </a:t>
            </a:r>
            <a:br>
              <a:rPr lang="en-US" dirty="0"/>
            </a:br>
            <a:endParaRPr lang="en-US" dirty="0"/>
          </a:p>
          <a:p>
            <a:r>
              <a:rPr lang="en-US" dirty="0"/>
              <a:t>sustainability of the existing networks</a:t>
            </a:r>
          </a:p>
          <a:p>
            <a:r>
              <a:rPr lang="en-US" dirty="0"/>
              <a:t>contribution/support to the implementation of GLOSS (Global Sea Level Observing System) and the PSMSL (Permanent Service for Mean Sea Level) objectives in the region</a:t>
            </a:r>
          </a:p>
          <a:p>
            <a:r>
              <a:rPr lang="en-US" dirty="0"/>
              <a:t>explore new technologies</a:t>
            </a:r>
          </a:p>
          <a:p>
            <a:r>
              <a:rPr lang="en-US" dirty="0"/>
              <a:t>increase knowledge of vertical land movement and common reference definition at each station </a:t>
            </a:r>
          </a:p>
          <a:p>
            <a:r>
              <a:rPr lang="en-US" dirty="0"/>
              <a:t>adequate integration of tide gauge data in new CMEMS services, coordination with existing data portals to avoid duplicities </a:t>
            </a:r>
          </a:p>
          <a:p>
            <a:r>
              <a:rPr lang="en-US" dirty="0"/>
              <a:t>adequate integration of data with CMEMS altimetry and modelling communities</a:t>
            </a:r>
          </a:p>
          <a:p>
            <a:r>
              <a:rPr lang="en-US" dirty="0"/>
              <a:t>improve knowledge about the impact of waves in sea level measurements (extremes</a:t>
            </a:r>
            <a:r>
              <a:rPr lang="en-US" dirty="0" smtClean="0"/>
              <a:t>)</a:t>
            </a:r>
            <a:endParaRPr lang="en-GB" dirty="0"/>
          </a:p>
        </p:txBody>
      </p:sp>
    </p:spTree>
    <p:extLst>
      <p:ext uri="{BB962C8B-B14F-4D97-AF65-F5344CB8AC3E}">
        <p14:creationId xmlns:p14="http://schemas.microsoft.com/office/powerpoint/2010/main" val="39535020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8425"/>
            <a:ext cx="10515600" cy="1325563"/>
          </a:xfrm>
        </p:spPr>
        <p:txBody>
          <a:bodyPr/>
          <a:lstStyle/>
          <a:p>
            <a:r>
              <a:rPr lang="en-GB" dirty="0" smtClean="0">
                <a:solidFill>
                  <a:schemeClr val="accent1"/>
                </a:solidFill>
              </a:rPr>
              <a:t>Tide gauge TT</a:t>
            </a:r>
            <a:endParaRPr lang="en-GB" dirty="0">
              <a:solidFill>
                <a:schemeClr val="accent1"/>
              </a:solidFill>
            </a:endParaRPr>
          </a:p>
        </p:txBody>
      </p:sp>
      <p:sp>
        <p:nvSpPr>
          <p:cNvPr id="3" name="Content Placeholder 2"/>
          <p:cNvSpPr>
            <a:spLocks noGrp="1"/>
          </p:cNvSpPr>
          <p:nvPr>
            <p:ph idx="1"/>
          </p:nvPr>
        </p:nvSpPr>
        <p:spPr>
          <a:xfrm>
            <a:off x="838200" y="1460500"/>
            <a:ext cx="10515600" cy="4940300"/>
          </a:xfrm>
        </p:spPr>
        <p:txBody>
          <a:bodyPr>
            <a:normAutofit lnSpcReduction="10000"/>
          </a:bodyPr>
          <a:lstStyle/>
          <a:p>
            <a:pPr marL="0" indent="0">
              <a:buNone/>
            </a:pPr>
            <a:r>
              <a:rPr lang="en-US" dirty="0" smtClean="0">
                <a:solidFill>
                  <a:schemeClr val="bg1">
                    <a:lumMod val="65000"/>
                  </a:schemeClr>
                </a:solidFill>
              </a:rPr>
              <a:t>4</a:t>
            </a:r>
            <a:r>
              <a:rPr lang="en-US" dirty="0">
                <a:solidFill>
                  <a:schemeClr val="bg1">
                    <a:lumMod val="65000"/>
                  </a:schemeClr>
                </a:solidFill>
              </a:rPr>
              <a:t>. How could NOOS contribute to your TT work?</a:t>
            </a:r>
            <a:r>
              <a:rPr lang="en-US" dirty="0"/>
              <a:t/>
            </a:r>
            <a:br>
              <a:rPr lang="en-US" dirty="0"/>
            </a:br>
            <a:r>
              <a:rPr lang="en-US" dirty="0" smtClean="0"/>
              <a:t>We </a:t>
            </a:r>
            <a:r>
              <a:rPr lang="en-US" dirty="0"/>
              <a:t>are working on a new </a:t>
            </a:r>
            <a:r>
              <a:rPr lang="en-US" dirty="0">
                <a:solidFill>
                  <a:srgbClr val="FF0000"/>
                </a:solidFill>
              </a:rPr>
              <a:t>updated inventory of all </a:t>
            </a:r>
            <a:r>
              <a:rPr lang="en-US" dirty="0" err="1">
                <a:solidFill>
                  <a:srgbClr val="FF0000"/>
                </a:solidFill>
              </a:rPr>
              <a:t>european</a:t>
            </a:r>
            <a:r>
              <a:rPr lang="en-US" dirty="0">
                <a:solidFill>
                  <a:srgbClr val="FF0000"/>
                </a:solidFill>
              </a:rPr>
              <a:t> tide gauges</a:t>
            </a:r>
            <a:r>
              <a:rPr lang="en-US" dirty="0"/>
              <a:t>. There are many in the region, and relevant metadata information such as datum, tide gauge bench mark is still not included in CMEMS, for example. So one of the main difficulties is getting all relevant metadata information for all the stations in the region. As an example, at this moment we have  only been able to gather information of reference to the ellipsoid for a few subset of tide gauges in the UK, France and Denmark</a:t>
            </a:r>
            <a:r>
              <a:rPr lang="en-US" dirty="0" smtClean="0"/>
              <a:t>.</a:t>
            </a:r>
          </a:p>
          <a:p>
            <a:pPr marL="0" indent="0">
              <a:buNone/>
            </a:pPr>
            <a:r>
              <a:rPr lang="en-US" dirty="0"/>
              <a:t/>
            </a:r>
            <a:br>
              <a:rPr lang="en-US" dirty="0"/>
            </a:br>
            <a:r>
              <a:rPr lang="en-US" dirty="0" smtClean="0">
                <a:solidFill>
                  <a:schemeClr val="bg1">
                    <a:lumMod val="65000"/>
                  </a:schemeClr>
                </a:solidFill>
              </a:rPr>
              <a:t>5</a:t>
            </a:r>
            <a:r>
              <a:rPr lang="en-US" dirty="0">
                <a:solidFill>
                  <a:schemeClr val="bg1">
                    <a:lumMod val="65000"/>
                  </a:schemeClr>
                </a:solidFill>
              </a:rPr>
              <a:t>. Do you think it could be useful to appoint a "liaison officer" between NOOS and your TT? </a:t>
            </a:r>
            <a:endParaRPr lang="en-US" dirty="0" smtClean="0">
              <a:solidFill>
                <a:schemeClr val="bg1">
                  <a:lumMod val="65000"/>
                </a:schemeClr>
              </a:solidFill>
            </a:endParaRPr>
          </a:p>
          <a:p>
            <a:pPr marL="0" indent="0">
              <a:buNone/>
            </a:pPr>
            <a:r>
              <a:rPr lang="en-US" dirty="0"/>
              <a:t>I think this could be a good idea. </a:t>
            </a:r>
          </a:p>
        </p:txBody>
      </p:sp>
    </p:spTree>
    <p:extLst>
      <p:ext uri="{BB962C8B-B14F-4D97-AF65-F5344CB8AC3E}">
        <p14:creationId xmlns:p14="http://schemas.microsoft.com/office/powerpoint/2010/main" val="932918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small survey</a:t>
            </a:r>
            <a:endParaRPr lang="en-GB" dirty="0"/>
          </a:p>
        </p:txBody>
      </p:sp>
      <p:sp>
        <p:nvSpPr>
          <p:cNvPr id="12" name="Content Placeholder 11"/>
          <p:cNvSpPr>
            <a:spLocks noGrp="1"/>
          </p:cNvSpPr>
          <p:nvPr>
            <p:ph idx="1"/>
          </p:nvPr>
        </p:nvSpPr>
        <p:spPr>
          <a:xfrm>
            <a:off x="838200" y="2435556"/>
            <a:ext cx="10515600" cy="3304844"/>
          </a:xfrm>
        </p:spPr>
        <p:txBody>
          <a:bodyPr>
            <a:normAutofit/>
          </a:bodyPr>
          <a:lstStyle/>
          <a:p>
            <a:pPr marL="514350" indent="-514350">
              <a:buAutoNum type="arabicPeriod"/>
            </a:pPr>
            <a:r>
              <a:rPr lang="en-US" dirty="0"/>
              <a:t>In a short sentence, how would you define your </a:t>
            </a:r>
            <a:r>
              <a:rPr lang="en-US" dirty="0" smtClean="0"/>
              <a:t>WG or TT? </a:t>
            </a:r>
            <a:endParaRPr lang="en-US" dirty="0"/>
          </a:p>
          <a:p>
            <a:pPr marL="0" indent="0">
              <a:buNone/>
            </a:pPr>
            <a:r>
              <a:rPr lang="en-US" dirty="0" smtClean="0"/>
              <a:t>2</a:t>
            </a:r>
            <a:r>
              <a:rPr lang="en-US" dirty="0"/>
              <a:t>. What are your main objective(s)/priorities for the next few years?</a:t>
            </a:r>
          </a:p>
          <a:p>
            <a:pPr marL="0" indent="0">
              <a:buNone/>
            </a:pPr>
            <a:r>
              <a:rPr lang="en-US" dirty="0" smtClean="0"/>
              <a:t>3</a:t>
            </a:r>
            <a:r>
              <a:rPr lang="en-US" dirty="0"/>
              <a:t>. How could NOOS benefit from your </a:t>
            </a:r>
            <a:r>
              <a:rPr lang="en-US" dirty="0" smtClean="0"/>
              <a:t>work</a:t>
            </a:r>
            <a:r>
              <a:rPr lang="en-US" dirty="0"/>
              <a:t>?</a:t>
            </a:r>
          </a:p>
          <a:p>
            <a:pPr marL="0" indent="0">
              <a:buNone/>
            </a:pPr>
            <a:r>
              <a:rPr lang="en-US" dirty="0" smtClean="0"/>
              <a:t>4</a:t>
            </a:r>
            <a:r>
              <a:rPr lang="en-US" dirty="0"/>
              <a:t>. How could NOOS contribute to your </a:t>
            </a:r>
            <a:r>
              <a:rPr lang="en-US" dirty="0" smtClean="0"/>
              <a:t>work</a:t>
            </a:r>
            <a:r>
              <a:rPr lang="en-US" dirty="0"/>
              <a:t>?</a:t>
            </a:r>
          </a:p>
          <a:p>
            <a:pPr marL="0" indent="0">
              <a:buNone/>
            </a:pPr>
            <a:r>
              <a:rPr lang="en-US" dirty="0" smtClean="0"/>
              <a:t>5</a:t>
            </a:r>
            <a:r>
              <a:rPr lang="en-US" dirty="0"/>
              <a:t>. Do you think it could be useful to appoint a "liaison officer" between NOOS and your </a:t>
            </a:r>
            <a:r>
              <a:rPr lang="en-US" dirty="0" smtClean="0"/>
              <a:t>WG or TT? </a:t>
            </a:r>
            <a:endParaRPr lang="en-US" dirty="0"/>
          </a:p>
          <a:p>
            <a:endParaRPr lang="en-GB" dirty="0"/>
          </a:p>
        </p:txBody>
      </p:sp>
      <p:pic>
        <p:nvPicPr>
          <p:cNvPr id="11" name="Picture 10"/>
          <p:cNvPicPr>
            <a:picLocks noChangeAspect="1"/>
          </p:cNvPicPr>
          <p:nvPr/>
        </p:nvPicPr>
        <p:blipFill>
          <a:blip r:embed="rId2"/>
          <a:stretch>
            <a:fillRect/>
          </a:stretch>
        </p:blipFill>
        <p:spPr>
          <a:xfrm>
            <a:off x="6781800" y="412695"/>
            <a:ext cx="3486180" cy="1848291"/>
          </a:xfrm>
          <a:prstGeom prst="rect">
            <a:avLst/>
          </a:prstGeom>
        </p:spPr>
      </p:pic>
    </p:spTree>
    <p:extLst>
      <p:ext uri="{BB962C8B-B14F-4D97-AF65-F5344CB8AC3E}">
        <p14:creationId xmlns:p14="http://schemas.microsoft.com/office/powerpoint/2010/main" val="24227084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65800" y="856034"/>
            <a:ext cx="6316664" cy="5495578"/>
          </a:xfrm>
          <a:prstGeom prst="rect">
            <a:avLst/>
          </a:prstGeom>
        </p:spPr>
      </p:pic>
      <p:sp>
        <p:nvSpPr>
          <p:cNvPr id="2" name="Title 1"/>
          <p:cNvSpPr>
            <a:spLocks noGrp="1"/>
          </p:cNvSpPr>
          <p:nvPr>
            <p:ph type="title"/>
          </p:nvPr>
        </p:nvSpPr>
        <p:spPr/>
        <p:txBody>
          <a:bodyPr/>
          <a:lstStyle/>
          <a:p>
            <a:r>
              <a:rPr lang="en-GB" dirty="0" err="1" smtClean="0"/>
              <a:t>EuroGOOS</a:t>
            </a:r>
            <a:r>
              <a:rPr lang="en-GB" dirty="0" smtClean="0"/>
              <a:t> </a:t>
            </a:r>
            <a:r>
              <a:rPr lang="en-GB" dirty="0" err="1" smtClean="0"/>
              <a:t>ROOSes</a:t>
            </a:r>
            <a:endParaRPr lang="en-GB" dirty="0"/>
          </a:p>
        </p:txBody>
      </p:sp>
      <p:sp>
        <p:nvSpPr>
          <p:cNvPr id="3" name="Content Placeholder 2"/>
          <p:cNvSpPr>
            <a:spLocks noGrp="1"/>
          </p:cNvSpPr>
          <p:nvPr>
            <p:ph idx="1"/>
          </p:nvPr>
        </p:nvSpPr>
        <p:spPr>
          <a:xfrm>
            <a:off x="838200" y="1845754"/>
            <a:ext cx="10515600" cy="4351338"/>
          </a:xfrm>
        </p:spPr>
        <p:txBody>
          <a:bodyPr/>
          <a:lstStyle/>
          <a:p>
            <a:r>
              <a:rPr lang="fr-BE" dirty="0" err="1">
                <a:hlinkClick r:id="rId3" tooltip="Arctic ROOS"/>
              </a:rPr>
              <a:t>Arctic</a:t>
            </a:r>
            <a:r>
              <a:rPr lang="fr-BE" dirty="0">
                <a:hlinkClick r:id="rId3" tooltip="Arctic ROOS"/>
              </a:rPr>
              <a:t> ROOS</a:t>
            </a:r>
            <a:endParaRPr lang="fr-BE" dirty="0"/>
          </a:p>
          <a:p>
            <a:r>
              <a:rPr lang="fr-BE" dirty="0" err="1">
                <a:hlinkClick r:id="rId4"/>
              </a:rPr>
              <a:t>Baltic</a:t>
            </a:r>
            <a:r>
              <a:rPr lang="fr-BE" dirty="0">
                <a:hlinkClick r:id="rId4"/>
              </a:rPr>
              <a:t> ROOS, BOOS</a:t>
            </a:r>
            <a:endParaRPr lang="fr-BE" dirty="0"/>
          </a:p>
          <a:p>
            <a:r>
              <a:rPr lang="fr-BE" dirty="0" err="1">
                <a:hlinkClick r:id="rId5"/>
              </a:rPr>
              <a:t>North-West</a:t>
            </a:r>
            <a:r>
              <a:rPr lang="fr-BE" dirty="0">
                <a:hlinkClick r:id="rId5"/>
              </a:rPr>
              <a:t> </a:t>
            </a:r>
            <a:r>
              <a:rPr lang="fr-BE" dirty="0" err="1">
                <a:hlinkClick r:id="rId5"/>
              </a:rPr>
              <a:t>Shelf</a:t>
            </a:r>
            <a:r>
              <a:rPr lang="fr-BE" dirty="0">
                <a:hlinkClick r:id="rId5"/>
              </a:rPr>
              <a:t> ROOS, NOOS</a:t>
            </a:r>
            <a:endParaRPr lang="fr-BE" dirty="0"/>
          </a:p>
          <a:p>
            <a:r>
              <a:rPr lang="fr-BE" dirty="0">
                <a:hlinkClick r:id="rId6"/>
              </a:rPr>
              <a:t>Ireland-</a:t>
            </a:r>
            <a:r>
              <a:rPr lang="fr-BE" dirty="0" err="1">
                <a:hlinkClick r:id="rId6"/>
              </a:rPr>
              <a:t>Biscay</a:t>
            </a:r>
            <a:r>
              <a:rPr lang="fr-BE" dirty="0">
                <a:hlinkClick r:id="rId6"/>
              </a:rPr>
              <a:t>-Iberia ROOS, IBI-ROOS</a:t>
            </a:r>
            <a:endParaRPr lang="fr-BE" dirty="0"/>
          </a:p>
          <a:p>
            <a:r>
              <a:rPr lang="fr-BE" dirty="0" err="1">
                <a:hlinkClick r:id="rId7" tooltip="Mediterranean Operational Network for the Global Ocean Observing System (MONGOOS)"/>
              </a:rPr>
              <a:t>Mediterranean</a:t>
            </a:r>
            <a:r>
              <a:rPr lang="fr-BE" dirty="0">
                <a:hlinkClick r:id="rId7" tooltip="Mediterranean Operational Network for the Global Ocean Observing System (MONGOOS)"/>
              </a:rPr>
              <a:t> ROOS, MONGOOS</a:t>
            </a:r>
            <a:r>
              <a:rPr lang="fr-BE" dirty="0"/>
              <a:t>.</a:t>
            </a:r>
          </a:p>
          <a:p>
            <a:endParaRPr lang="en-GB" dirty="0"/>
          </a:p>
        </p:txBody>
      </p:sp>
    </p:spTree>
    <p:extLst>
      <p:ext uri="{BB962C8B-B14F-4D97-AF65-F5344CB8AC3E}">
        <p14:creationId xmlns:p14="http://schemas.microsoft.com/office/powerpoint/2010/main" val="2231345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BOOS, NOOS twin ROOS</a:t>
            </a:r>
            <a:endParaRPr lang="en-GB" dirty="0"/>
          </a:p>
        </p:txBody>
      </p:sp>
      <p:sp>
        <p:nvSpPr>
          <p:cNvPr id="3" name="Content Placeholder 2"/>
          <p:cNvSpPr>
            <a:spLocks noGrp="1"/>
          </p:cNvSpPr>
          <p:nvPr>
            <p:ph idx="1"/>
          </p:nvPr>
        </p:nvSpPr>
        <p:spPr/>
        <p:txBody>
          <a:bodyPr>
            <a:normAutofit/>
          </a:bodyPr>
          <a:lstStyle/>
          <a:p>
            <a:pPr lvl="1"/>
            <a:r>
              <a:rPr lang="en-GB" sz="3200" dirty="0" smtClean="0"/>
              <a:t>NOOS activities presented at BOOS annual meeting in May</a:t>
            </a:r>
          </a:p>
          <a:p>
            <a:pPr lvl="1"/>
            <a:r>
              <a:rPr lang="en-GB" sz="3200" dirty="0" smtClean="0"/>
              <a:t>Possible collaboration</a:t>
            </a:r>
          </a:p>
          <a:p>
            <a:pPr lvl="2"/>
            <a:r>
              <a:rPr lang="en-US" sz="2800" dirty="0" smtClean="0"/>
              <a:t> sharing of boundary conditions for forecasting system</a:t>
            </a:r>
          </a:p>
          <a:p>
            <a:pPr lvl="2"/>
            <a:r>
              <a:rPr lang="en-US" sz="2800" dirty="0" smtClean="0"/>
              <a:t>MME (as done since 2012)    </a:t>
            </a:r>
          </a:p>
          <a:p>
            <a:pPr lvl="2"/>
            <a:r>
              <a:rPr lang="en-US" sz="2800" dirty="0" smtClean="0"/>
              <a:t>future BONUS joint initiatives. </a:t>
            </a:r>
          </a:p>
          <a:p>
            <a:pPr lvl="2"/>
            <a:r>
              <a:rPr lang="en-US" sz="2800" dirty="0" smtClean="0"/>
              <a:t>Common cal./val. tools </a:t>
            </a:r>
          </a:p>
          <a:p>
            <a:pPr lvl="2"/>
            <a:r>
              <a:rPr lang="en-US" sz="2800" dirty="0"/>
              <a:t>D</a:t>
            </a:r>
            <a:r>
              <a:rPr lang="en-US" sz="2800" dirty="0" smtClean="0"/>
              <a:t>ata assimilation WG (around PDAF)</a:t>
            </a:r>
          </a:p>
          <a:p>
            <a:pPr lvl="1"/>
            <a:r>
              <a:rPr lang="en-GB" sz="3200" dirty="0" smtClean="0"/>
              <a:t>Opportunities through the joint BONUS initiative?</a:t>
            </a:r>
            <a:endParaRPr lang="en-GB" sz="3200" dirty="0"/>
          </a:p>
        </p:txBody>
      </p:sp>
      <p:pic>
        <p:nvPicPr>
          <p:cNvPr id="5" name="Picture 4"/>
          <p:cNvPicPr>
            <a:picLocks noChangeAspect="1"/>
          </p:cNvPicPr>
          <p:nvPr/>
        </p:nvPicPr>
        <p:blipFill>
          <a:blip r:embed="rId2"/>
          <a:stretch>
            <a:fillRect/>
          </a:stretch>
        </p:blipFill>
        <p:spPr>
          <a:xfrm>
            <a:off x="7972425" y="351631"/>
            <a:ext cx="3381375" cy="1352550"/>
          </a:xfrm>
          <a:prstGeom prst="rect">
            <a:avLst/>
          </a:prstGeom>
        </p:spPr>
      </p:pic>
    </p:spTree>
    <p:extLst>
      <p:ext uri="{BB962C8B-B14F-4D97-AF65-F5344CB8AC3E}">
        <p14:creationId xmlns:p14="http://schemas.microsoft.com/office/powerpoint/2010/main" val="38150688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IBI-ROOS</a:t>
            </a:r>
            <a:endParaRPr lang="en-GB" dirty="0"/>
          </a:p>
        </p:txBody>
      </p:sp>
      <p:sp>
        <p:nvSpPr>
          <p:cNvPr id="3" name="Content Placeholder 2"/>
          <p:cNvSpPr>
            <a:spLocks noGrp="1"/>
          </p:cNvSpPr>
          <p:nvPr>
            <p:ph idx="1"/>
          </p:nvPr>
        </p:nvSpPr>
        <p:spPr/>
        <p:txBody>
          <a:bodyPr/>
          <a:lstStyle/>
          <a:p>
            <a:r>
              <a:rPr lang="en-GB" dirty="0" smtClean="0"/>
              <a:t>Atlantic-arc (Portugal, Spain, France, Ireland) </a:t>
            </a:r>
          </a:p>
          <a:p>
            <a:r>
              <a:rPr lang="en-GB" dirty="0" smtClean="0"/>
              <a:t>Project-based approach (</a:t>
            </a:r>
            <a:r>
              <a:rPr lang="en-GB" dirty="0" err="1" smtClean="0"/>
              <a:t>MyCoast</a:t>
            </a:r>
            <a:r>
              <a:rPr lang="en-GB" dirty="0" smtClean="0"/>
              <a:t>,…)</a:t>
            </a:r>
          </a:p>
          <a:p>
            <a:r>
              <a:rPr lang="en-GB" dirty="0" smtClean="0"/>
              <a:t>They missed UK partners</a:t>
            </a:r>
          </a:p>
          <a:p>
            <a:endParaRPr lang="en-GB" dirty="0"/>
          </a:p>
          <a:p>
            <a:r>
              <a:rPr lang="en-GB" dirty="0" smtClean="0"/>
              <a:t>A half day NOOS-IBI-ROOS meeting will be organised in Spring 2019 (somewhere in UK), Back to back IBI-ROOS meeting </a:t>
            </a:r>
          </a:p>
        </p:txBody>
      </p:sp>
      <p:pic>
        <p:nvPicPr>
          <p:cNvPr id="4" name="Picture 3"/>
          <p:cNvPicPr>
            <a:picLocks noChangeAspect="1"/>
          </p:cNvPicPr>
          <p:nvPr/>
        </p:nvPicPr>
        <p:blipFill>
          <a:blip r:embed="rId2"/>
          <a:stretch>
            <a:fillRect/>
          </a:stretch>
        </p:blipFill>
        <p:spPr>
          <a:xfrm>
            <a:off x="8613775" y="245435"/>
            <a:ext cx="2740025" cy="1445253"/>
          </a:xfrm>
          <a:prstGeom prst="rect">
            <a:avLst/>
          </a:prstGeom>
        </p:spPr>
      </p:pic>
    </p:spTree>
    <p:extLst>
      <p:ext uri="{BB962C8B-B14F-4D97-AF65-F5344CB8AC3E}">
        <p14:creationId xmlns:p14="http://schemas.microsoft.com/office/powerpoint/2010/main" val="4043339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EuroGOOS</a:t>
            </a:r>
            <a:r>
              <a:rPr lang="en-GB" dirty="0" smtClean="0"/>
              <a:t> Working Groups</a:t>
            </a:r>
            <a:endParaRPr lang="en-GB" dirty="0"/>
          </a:p>
        </p:txBody>
      </p:sp>
      <p:sp>
        <p:nvSpPr>
          <p:cNvPr id="3" name="Content Placeholder 2"/>
          <p:cNvSpPr>
            <a:spLocks noGrp="1"/>
          </p:cNvSpPr>
          <p:nvPr>
            <p:ph idx="1"/>
          </p:nvPr>
        </p:nvSpPr>
        <p:spPr/>
        <p:txBody>
          <a:bodyPr/>
          <a:lstStyle/>
          <a:p>
            <a:r>
              <a:rPr lang="en-US" b="1" dirty="0">
                <a:hlinkClick r:id="rId2" tooltip="Coastal Ocean and Shelf Seas Modelling Working Group (COSMO WG)"/>
              </a:rPr>
              <a:t>Coastal Working Group</a:t>
            </a:r>
            <a:endParaRPr lang="en-US" dirty="0"/>
          </a:p>
          <a:p>
            <a:r>
              <a:rPr lang="en-US" b="1" dirty="0">
                <a:hlinkClick r:id="rId3" tooltip="Data Management, Exchange and Quality Working Group (DATA-MEQ)"/>
              </a:rPr>
              <a:t>Data Management, Exchange and Quality Working Group</a:t>
            </a:r>
            <a:endParaRPr lang="en-US" dirty="0"/>
          </a:p>
          <a:p>
            <a:r>
              <a:rPr lang="en-US" b="1" dirty="0">
                <a:hlinkClick r:id="rId4" tooltip="Science Advisory Working Group (SAWG)"/>
              </a:rPr>
              <a:t>Science Advisory Working Group</a:t>
            </a:r>
            <a:endParaRPr lang="en-US" dirty="0"/>
          </a:p>
          <a:p>
            <a:r>
              <a:rPr lang="en-US" b="1" dirty="0">
                <a:hlinkClick r:id="rId5" tooltip="Technology Plan Working Group (TPWG)"/>
              </a:rPr>
              <a:t>Technology Plan Working Group</a:t>
            </a:r>
            <a:endParaRPr lang="en-US" dirty="0"/>
          </a:p>
          <a:p>
            <a:endParaRPr lang="en-GB" dirty="0"/>
          </a:p>
        </p:txBody>
      </p:sp>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29628" y="2993143"/>
            <a:ext cx="4524172" cy="3545060"/>
          </a:xfrm>
          <a:prstGeom prst="rect">
            <a:avLst/>
          </a:prstGeom>
        </p:spPr>
      </p:pic>
    </p:spTree>
    <p:extLst>
      <p:ext uri="{BB962C8B-B14F-4D97-AF65-F5344CB8AC3E}">
        <p14:creationId xmlns:p14="http://schemas.microsoft.com/office/powerpoint/2010/main" val="28160709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1"/>
                </a:solidFill>
              </a:rPr>
              <a:t>Science Advisory WG </a:t>
            </a:r>
            <a:endParaRPr lang="en-GB" dirty="0">
              <a:solidFill>
                <a:schemeClr val="accent1"/>
              </a:solidFill>
            </a:endParaRPr>
          </a:p>
        </p:txBody>
      </p:sp>
      <p:sp>
        <p:nvSpPr>
          <p:cNvPr id="3" name="Content Placeholder 2"/>
          <p:cNvSpPr>
            <a:spLocks noGrp="1"/>
          </p:cNvSpPr>
          <p:nvPr>
            <p:ph idx="1"/>
          </p:nvPr>
        </p:nvSpPr>
        <p:spPr>
          <a:xfrm>
            <a:off x="838200" y="1429970"/>
            <a:ext cx="10515600" cy="4854001"/>
          </a:xfrm>
        </p:spPr>
        <p:txBody>
          <a:bodyPr>
            <a:normAutofit fontScale="77500" lnSpcReduction="20000"/>
          </a:bodyPr>
          <a:lstStyle/>
          <a:p>
            <a:pPr marL="514350" indent="-514350">
              <a:buAutoNum type="arabicPeriod"/>
            </a:pPr>
            <a:r>
              <a:rPr lang="en-US" dirty="0" smtClean="0">
                <a:solidFill>
                  <a:schemeClr val="bg1">
                    <a:lumMod val="75000"/>
                  </a:schemeClr>
                </a:solidFill>
              </a:rPr>
              <a:t>In a short sentence, how would you define your working group? </a:t>
            </a:r>
          </a:p>
          <a:p>
            <a:pPr marL="0" indent="0">
              <a:buNone/>
            </a:pPr>
            <a:r>
              <a:rPr lang="en-US" dirty="0" smtClean="0"/>
              <a:t>provide advisories and stimulate scientific coordination among </a:t>
            </a:r>
            <a:r>
              <a:rPr lang="en-US" dirty="0" err="1" smtClean="0"/>
              <a:t>EuroGOOS</a:t>
            </a:r>
            <a:r>
              <a:rPr lang="en-US" dirty="0" smtClean="0"/>
              <a:t> members on strategic operational oceanography research    </a:t>
            </a:r>
          </a:p>
          <a:p>
            <a:pPr marL="0" indent="0">
              <a:buNone/>
            </a:pPr>
            <a:r>
              <a:rPr lang="en-US" dirty="0">
                <a:solidFill>
                  <a:schemeClr val="bg1">
                    <a:lumMod val="75000"/>
                  </a:schemeClr>
                </a:solidFill>
              </a:rPr>
              <a:t>2. What are your main objective(s)/priorities for the next few years?</a:t>
            </a:r>
          </a:p>
          <a:p>
            <a:pPr marL="0" indent="0">
              <a:buNone/>
            </a:pPr>
            <a:r>
              <a:rPr lang="en-US" dirty="0" smtClean="0"/>
              <a:t>Help to define research priorities in EOOS and coastal WG, foster scientific coordination among ROOSs as well as promote joint research proposals    </a:t>
            </a:r>
          </a:p>
          <a:p>
            <a:pPr marL="0" indent="0">
              <a:buNone/>
            </a:pPr>
            <a:r>
              <a:rPr lang="en-US" dirty="0">
                <a:solidFill>
                  <a:schemeClr val="bg1">
                    <a:lumMod val="75000"/>
                  </a:schemeClr>
                </a:solidFill>
              </a:rPr>
              <a:t>3. How could NOOS benefit from your working group work?</a:t>
            </a:r>
          </a:p>
          <a:p>
            <a:pPr marL="0" indent="0">
              <a:buNone/>
            </a:pPr>
            <a:r>
              <a:rPr lang="en-US" dirty="0" smtClean="0"/>
              <a:t>NOOS may use SAWG White paper as a reference to define NOOS priority research areas and goals. SAWG may facilitate ROOS cooperation.    </a:t>
            </a:r>
          </a:p>
          <a:p>
            <a:pPr marL="0" indent="0">
              <a:buNone/>
            </a:pPr>
            <a:r>
              <a:rPr lang="en-US" dirty="0" smtClean="0">
                <a:solidFill>
                  <a:schemeClr val="bg1">
                    <a:lumMod val="75000"/>
                  </a:schemeClr>
                </a:solidFill>
              </a:rPr>
              <a:t>4</a:t>
            </a:r>
            <a:r>
              <a:rPr lang="en-US" dirty="0">
                <a:solidFill>
                  <a:schemeClr val="bg1">
                    <a:lumMod val="75000"/>
                  </a:schemeClr>
                </a:solidFill>
              </a:rPr>
              <a:t>. How could NOOS contribute to your working group work?</a:t>
            </a:r>
          </a:p>
          <a:p>
            <a:pPr marL="0" indent="0">
              <a:buNone/>
            </a:pPr>
            <a:r>
              <a:rPr lang="en-US" dirty="0" smtClean="0"/>
              <a:t>Through identifying NOOS R&amp;D priorities, potential contribution to EOOS, sharing NOOS best practices and R&amp;D progresses to SAWG, NOOS will be able to contribute to SAWG.    </a:t>
            </a:r>
          </a:p>
          <a:p>
            <a:pPr marL="0" indent="0">
              <a:buNone/>
            </a:pPr>
            <a:r>
              <a:rPr lang="en-US" dirty="0" smtClean="0">
                <a:solidFill>
                  <a:schemeClr val="bg1">
                    <a:lumMod val="75000"/>
                  </a:schemeClr>
                </a:solidFill>
              </a:rPr>
              <a:t>5. Do you think it could be useful to appoint a "liaison officer" between NOOS and your working group? </a:t>
            </a:r>
          </a:p>
          <a:p>
            <a:pPr marL="0" indent="0">
              <a:buNone/>
            </a:pPr>
            <a:r>
              <a:rPr lang="en-US" dirty="0" smtClean="0"/>
              <a:t>NOOS SAWG members : Henning </a:t>
            </a:r>
            <a:r>
              <a:rPr lang="en-US" dirty="0" err="1" smtClean="0"/>
              <a:t>Wehde</a:t>
            </a:r>
            <a:r>
              <a:rPr lang="en-US" dirty="0" smtClean="0"/>
              <a:t>, John </a:t>
            </a:r>
            <a:r>
              <a:rPr lang="en-US" dirty="0" err="1" smtClean="0"/>
              <a:t>Siddorn</a:t>
            </a:r>
            <a:r>
              <a:rPr lang="en-US" dirty="0" smtClean="0"/>
              <a:t>,  Emil </a:t>
            </a:r>
            <a:r>
              <a:rPr lang="en-US" dirty="0" err="1" smtClean="0"/>
              <a:t>Stanev</a:t>
            </a:r>
            <a:endParaRPr lang="en-US" dirty="0" smtClean="0"/>
          </a:p>
        </p:txBody>
      </p:sp>
    </p:spTree>
    <p:extLst>
      <p:ext uri="{BB962C8B-B14F-4D97-AF65-F5344CB8AC3E}">
        <p14:creationId xmlns:p14="http://schemas.microsoft.com/office/powerpoint/2010/main" val="3269185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1"/>
                </a:solidFill>
              </a:rPr>
              <a:t>DATA MEQ, </a:t>
            </a:r>
            <a:br>
              <a:rPr lang="en-GB" dirty="0" smtClean="0">
                <a:solidFill>
                  <a:schemeClr val="accent1"/>
                </a:solidFill>
              </a:rPr>
            </a:br>
            <a:r>
              <a:rPr lang="en-GB" dirty="0" smtClean="0">
                <a:solidFill>
                  <a:schemeClr val="accent1"/>
                </a:solidFill>
              </a:rPr>
              <a:t>Management Exchange and quality control</a:t>
            </a:r>
            <a:endParaRPr lang="en-GB" dirty="0">
              <a:solidFill>
                <a:schemeClr val="accent1"/>
              </a:solidFill>
            </a:endParaRPr>
          </a:p>
        </p:txBody>
      </p:sp>
      <p:sp>
        <p:nvSpPr>
          <p:cNvPr id="5" name="Content Placeholder 4"/>
          <p:cNvSpPr>
            <a:spLocks noGrp="1"/>
          </p:cNvSpPr>
          <p:nvPr>
            <p:ph idx="1"/>
          </p:nvPr>
        </p:nvSpPr>
        <p:spPr/>
        <p:txBody>
          <a:bodyPr>
            <a:normAutofit fontScale="92500" lnSpcReduction="10000"/>
          </a:bodyPr>
          <a:lstStyle/>
          <a:p>
            <a:r>
              <a:rPr lang="en-US" dirty="0"/>
              <a:t>Develop an overall concept for the management of </a:t>
            </a:r>
            <a:r>
              <a:rPr lang="en-US" dirty="0" err="1"/>
              <a:t>EuroGOOS</a:t>
            </a:r>
            <a:r>
              <a:rPr lang="en-US" dirty="0"/>
              <a:t> observation data taking into consideration existing data management systems;</a:t>
            </a:r>
          </a:p>
          <a:p>
            <a:r>
              <a:rPr lang="en-US" dirty="0"/>
              <a:t>Identify observations required for either in real-time or in delayed mode data;</a:t>
            </a:r>
          </a:p>
          <a:p>
            <a:r>
              <a:rPr lang="en-US" dirty="0"/>
              <a:t>Propose the most effective ways to make observation data readily available for operational purposes;</a:t>
            </a:r>
          </a:p>
          <a:p>
            <a:r>
              <a:rPr lang="en-US" dirty="0"/>
              <a:t>Propose mechanisms to ease access to delayed mode observation data in cooperation with National Oceanographic Data </a:t>
            </a:r>
            <a:r>
              <a:rPr lang="en-US" dirty="0" err="1"/>
              <a:t>Centres</a:t>
            </a:r>
            <a:r>
              <a:rPr lang="en-US" dirty="0"/>
              <a:t> (NODCs), keeping aware of the progress in </a:t>
            </a:r>
            <a:r>
              <a:rPr lang="en-US" dirty="0" err="1"/>
              <a:t>SeaDataNet</a:t>
            </a:r>
            <a:r>
              <a:rPr lang="en-US" dirty="0"/>
              <a:t>;</a:t>
            </a:r>
          </a:p>
          <a:p>
            <a:r>
              <a:rPr lang="en-US" dirty="0"/>
              <a:t>Draft a minimum set of standards for data quality control which is related to observation data collection, processing and exchange procedures.</a:t>
            </a:r>
          </a:p>
          <a:p>
            <a:endParaRPr lang="en-GB" dirty="0"/>
          </a:p>
        </p:txBody>
      </p:sp>
      <p:sp>
        <p:nvSpPr>
          <p:cNvPr id="6" name="TextBox 5"/>
          <p:cNvSpPr txBox="1"/>
          <p:nvPr/>
        </p:nvSpPr>
        <p:spPr>
          <a:xfrm>
            <a:off x="165100" y="6060334"/>
            <a:ext cx="11887470" cy="738664"/>
          </a:xfrm>
          <a:prstGeom prst="rect">
            <a:avLst/>
          </a:prstGeom>
          <a:noFill/>
        </p:spPr>
        <p:txBody>
          <a:bodyPr wrap="square" rtlCol="0">
            <a:spAutoFit/>
          </a:bodyPr>
          <a:lstStyle/>
          <a:p>
            <a:r>
              <a:rPr lang="fr-BE" sz="2400" dirty="0" smtClean="0">
                <a:solidFill>
                  <a:schemeClr val="accent2"/>
                </a:solidFill>
              </a:rPr>
              <a:t>NOOS participants : Susanne Tamm (BSH), Kate </a:t>
            </a:r>
            <a:r>
              <a:rPr lang="fr-BE" sz="2400" dirty="0" err="1" smtClean="0">
                <a:solidFill>
                  <a:schemeClr val="accent2"/>
                </a:solidFill>
              </a:rPr>
              <a:t>Collingridge</a:t>
            </a:r>
            <a:r>
              <a:rPr lang="fr-BE" sz="2400" dirty="0" smtClean="0">
                <a:solidFill>
                  <a:schemeClr val="accent2"/>
                </a:solidFill>
              </a:rPr>
              <a:t> (</a:t>
            </a:r>
            <a:r>
              <a:rPr lang="fr-BE" sz="2400" dirty="0" err="1" smtClean="0">
                <a:solidFill>
                  <a:schemeClr val="accent2"/>
                </a:solidFill>
              </a:rPr>
              <a:t>Cefas</a:t>
            </a:r>
            <a:r>
              <a:rPr lang="fr-BE" sz="2400" dirty="0" smtClean="0">
                <a:solidFill>
                  <a:schemeClr val="accent2"/>
                </a:solidFill>
              </a:rPr>
              <a:t>), Wilhelm Petersen (HZG)</a:t>
            </a:r>
          </a:p>
          <a:p>
            <a:endParaRPr lang="en-GB" dirty="0"/>
          </a:p>
        </p:txBody>
      </p:sp>
    </p:spTree>
    <p:extLst>
      <p:ext uri="{BB962C8B-B14F-4D97-AF65-F5344CB8AC3E}">
        <p14:creationId xmlns:p14="http://schemas.microsoft.com/office/powerpoint/2010/main" val="18245023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chemeClr val="accent1"/>
                </a:solidFill>
              </a:rPr>
              <a:t>DATA MEQ, </a:t>
            </a:r>
            <a:br>
              <a:rPr lang="en-GB" dirty="0">
                <a:solidFill>
                  <a:schemeClr val="accent1"/>
                </a:solidFill>
              </a:rPr>
            </a:br>
            <a:r>
              <a:rPr lang="en-GB" dirty="0">
                <a:solidFill>
                  <a:schemeClr val="accent1"/>
                </a:solidFill>
              </a:rPr>
              <a:t>Management Exchange and quality control</a:t>
            </a:r>
            <a:endParaRPr lang="en-GB"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solidFill>
                  <a:schemeClr val="bg1">
                    <a:lumMod val="65000"/>
                  </a:schemeClr>
                </a:solidFill>
              </a:rPr>
              <a:t>1</a:t>
            </a:r>
            <a:r>
              <a:rPr lang="en-US" dirty="0">
                <a:solidFill>
                  <a:schemeClr val="bg1">
                    <a:lumMod val="65000"/>
                  </a:schemeClr>
                </a:solidFill>
              </a:rPr>
              <a:t>. In a short sentence, how would you define your working group? Otherwise stated, what is your vision of Data-MEQ</a:t>
            </a:r>
            <a:r>
              <a:rPr lang="en-US" dirty="0" smtClean="0">
                <a:solidFill>
                  <a:schemeClr val="bg1">
                    <a:lumMod val="65000"/>
                  </a:schemeClr>
                </a:solidFill>
              </a:rPr>
              <a:t>?</a:t>
            </a:r>
            <a:endParaRPr lang="en-US" dirty="0">
              <a:solidFill>
                <a:schemeClr val="bg1">
                  <a:lumMod val="65000"/>
                </a:schemeClr>
              </a:solidFill>
            </a:endParaRPr>
          </a:p>
          <a:p>
            <a:r>
              <a:rPr lang="en-US" dirty="0"/>
              <a:t>DATA-MEQ aims at enhancing  European ocean observation data and products </a:t>
            </a:r>
            <a:r>
              <a:rPr lang="en-US" dirty="0" err="1"/>
              <a:t>FAIRness</a:t>
            </a:r>
            <a:r>
              <a:rPr lang="en-US" dirty="0"/>
              <a:t> </a:t>
            </a:r>
            <a:r>
              <a:rPr lang="en-US" dirty="0" smtClean="0"/>
              <a:t>taking benefit </a:t>
            </a:r>
            <a:r>
              <a:rPr lang="en-US" dirty="0"/>
              <a:t>of the </a:t>
            </a:r>
            <a:r>
              <a:rPr lang="en-US" dirty="0" err="1"/>
              <a:t>EuroGOOS</a:t>
            </a:r>
            <a:r>
              <a:rPr lang="en-US" dirty="0"/>
              <a:t> activities as well as the EU and International projects that help funding the activities </a:t>
            </a:r>
            <a:endParaRPr lang="en-US" dirty="0" smtClean="0"/>
          </a:p>
          <a:p>
            <a:pPr marL="0" indent="0">
              <a:buNone/>
            </a:pPr>
            <a:r>
              <a:rPr lang="en-US" dirty="0" smtClean="0">
                <a:solidFill>
                  <a:schemeClr val="bg1">
                    <a:lumMod val="65000"/>
                  </a:schemeClr>
                </a:solidFill>
              </a:rPr>
              <a:t>2</a:t>
            </a:r>
            <a:r>
              <a:rPr lang="en-US" dirty="0">
                <a:solidFill>
                  <a:schemeClr val="bg1">
                    <a:lumMod val="65000"/>
                  </a:schemeClr>
                </a:solidFill>
              </a:rPr>
              <a:t>. What are your main objective(s)/priorities for the next few years</a:t>
            </a:r>
            <a:r>
              <a:rPr lang="en-US" dirty="0" smtClean="0">
                <a:solidFill>
                  <a:schemeClr val="bg1">
                    <a:lumMod val="65000"/>
                  </a:schemeClr>
                </a:solidFill>
              </a:rPr>
              <a:t>?</a:t>
            </a:r>
            <a:endParaRPr lang="en-US" dirty="0">
              <a:solidFill>
                <a:schemeClr val="bg1">
                  <a:lumMod val="65000"/>
                </a:schemeClr>
              </a:solidFill>
            </a:endParaRPr>
          </a:p>
          <a:p>
            <a:r>
              <a:rPr lang="en-US" dirty="0"/>
              <a:t>We have made a lot of work on physical observations between CMEMS INSTAC , </a:t>
            </a:r>
            <a:r>
              <a:rPr lang="en-US" dirty="0" err="1"/>
              <a:t>SeaDataNet</a:t>
            </a:r>
            <a:r>
              <a:rPr lang="en-US" dirty="0"/>
              <a:t> and </a:t>
            </a:r>
            <a:r>
              <a:rPr lang="en-US" dirty="0" err="1"/>
              <a:t>EmodNet</a:t>
            </a:r>
            <a:r>
              <a:rPr lang="en-US" dirty="0"/>
              <a:t>-physics . The challenge is now on the</a:t>
            </a:r>
            <a:r>
              <a:rPr lang="en-US" b="1" dirty="0">
                <a:solidFill>
                  <a:srgbClr val="FF0000"/>
                </a:solidFill>
              </a:rPr>
              <a:t> </a:t>
            </a:r>
            <a:r>
              <a:rPr lang="en-US" b="1" u="sng" dirty="0">
                <a:solidFill>
                  <a:srgbClr val="FF0000"/>
                </a:solidFill>
              </a:rPr>
              <a:t>BGC variables</a:t>
            </a:r>
            <a:endParaRPr lang="en-US" b="1" dirty="0">
              <a:solidFill>
                <a:srgbClr val="FF0000"/>
              </a:solidFill>
            </a:endParaRPr>
          </a:p>
          <a:p>
            <a:r>
              <a:rPr lang="en-US" b="1" u="sng" dirty="0">
                <a:solidFill>
                  <a:srgbClr val="FF0000"/>
                </a:solidFill>
              </a:rPr>
              <a:t>Open data policy</a:t>
            </a:r>
            <a:r>
              <a:rPr lang="en-US" dirty="0"/>
              <a:t> and how to engage with all contributors in particular the institute involve in ROOS and </a:t>
            </a:r>
            <a:r>
              <a:rPr lang="en-US" dirty="0" err="1"/>
              <a:t>EuroGOOS</a:t>
            </a:r>
            <a:endParaRPr lang="en-US" dirty="0"/>
          </a:p>
          <a:p>
            <a:r>
              <a:rPr lang="en-US" dirty="0"/>
              <a:t>Develop </a:t>
            </a:r>
            <a:r>
              <a:rPr lang="en-US" b="1" dirty="0">
                <a:solidFill>
                  <a:srgbClr val="FF0000"/>
                </a:solidFill>
              </a:rPr>
              <a:t>Best Practices</a:t>
            </a:r>
            <a:r>
              <a:rPr lang="en-US" dirty="0"/>
              <a:t> on topics identified by he community such as </a:t>
            </a:r>
            <a:r>
              <a:rPr lang="en-US" dirty="0" err="1"/>
              <a:t>standardisations</a:t>
            </a:r>
            <a:r>
              <a:rPr lang="en-US" dirty="0"/>
              <a:t>, DOIs, QC procedures on selected EOV  in link with international developments but also other Environment RI ( ENVRI community ) </a:t>
            </a:r>
            <a:br>
              <a:rPr lang="en-US" dirty="0"/>
            </a:br>
            <a:endParaRPr lang="en-US" dirty="0"/>
          </a:p>
          <a:p>
            <a:pPr marL="0" indent="0">
              <a:buNone/>
            </a:pPr>
            <a:r>
              <a:rPr lang="en-US" dirty="0"/>
              <a:t/>
            </a:r>
            <a:br>
              <a:rPr lang="en-US" dirty="0"/>
            </a:br>
            <a:endParaRPr lang="en-GB" dirty="0"/>
          </a:p>
        </p:txBody>
      </p:sp>
    </p:spTree>
    <p:extLst>
      <p:ext uri="{BB962C8B-B14F-4D97-AF65-F5344CB8AC3E}">
        <p14:creationId xmlns:p14="http://schemas.microsoft.com/office/powerpoint/2010/main" val="26697371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TotalTime>
  <Words>920</Words>
  <Application>Microsoft Office PowerPoint</Application>
  <PresentationFormat>Custom</PresentationFormat>
  <Paragraphs>149</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Review EuroGOOS ROOSes, WGs and TTs</vt:lpstr>
      <vt:lpstr>A small survey</vt:lpstr>
      <vt:lpstr>EuroGOOS ROOSes</vt:lpstr>
      <vt:lpstr>BOOS, NOOS twin ROOS</vt:lpstr>
      <vt:lpstr>IBI-ROOS</vt:lpstr>
      <vt:lpstr>EuroGOOS Working Groups</vt:lpstr>
      <vt:lpstr>Science Advisory WG </vt:lpstr>
      <vt:lpstr>DATA MEQ,  Management Exchange and quality control</vt:lpstr>
      <vt:lpstr>DATA MEQ,  Management Exchange and quality control</vt:lpstr>
      <vt:lpstr>DATA MEQ,  Management Exchange and quality control</vt:lpstr>
      <vt:lpstr>DATA MEQ,  Management Exchange and quality control</vt:lpstr>
      <vt:lpstr>PowerPoint Presentation</vt:lpstr>
      <vt:lpstr>PowerPoint Presentation</vt:lpstr>
      <vt:lpstr>PowerPoint Presentation</vt:lpstr>
      <vt:lpstr>PowerPoint Presentation</vt:lpstr>
      <vt:lpstr>EuroGOOS task teams “EOOS operational components”</vt:lpstr>
      <vt:lpstr>Tide gauge TT</vt:lpstr>
      <vt:lpstr>Tide gauge TT</vt:lpstr>
      <vt:lpstr>Tide gauge TT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 EuroGOOS ROOSes, WGs and TTs</dc:title>
  <dc:creator>Sebastien Legrand</dc:creator>
  <cp:lastModifiedBy>ODN-USERS</cp:lastModifiedBy>
  <cp:revision>16</cp:revision>
  <dcterms:created xsi:type="dcterms:W3CDTF">2018-11-19T08:57:58Z</dcterms:created>
  <dcterms:modified xsi:type="dcterms:W3CDTF">2018-12-02T19:15:52Z</dcterms:modified>
</cp:coreProperties>
</file>