
<file path=[Content_Types].xml><?xml version="1.0" encoding="utf-8"?>
<Types xmlns="http://schemas.openxmlformats.org/package/2006/content-types"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1"/>
  </p:notesMasterIdLst>
  <p:sldIdLst>
    <p:sldId id="256" r:id="rId2"/>
    <p:sldId id="413" r:id="rId3"/>
    <p:sldId id="414" r:id="rId4"/>
    <p:sldId id="415" r:id="rId5"/>
    <p:sldId id="420" r:id="rId6"/>
    <p:sldId id="417" r:id="rId7"/>
    <p:sldId id="418" r:id="rId8"/>
    <p:sldId id="419" r:id="rId9"/>
    <p:sldId id="378" r:id="rId10"/>
  </p:sldIdLst>
  <p:sldSz cx="9144000" cy="6858000" type="screen4x3"/>
  <p:notesSz cx="6808788" cy="9940925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22838BEF-8BB2-4498-84A7-C5851F593DF1}" styleName="Medium Style 4 - Accent 5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5"/>
              </a:solidFill>
            </a:ln>
          </a:left>
          <a:right>
            <a:ln w="12700" cmpd="sng">
              <a:solidFill>
                <a:schemeClr val="accent5"/>
              </a:solidFill>
            </a:ln>
          </a:right>
          <a:top>
            <a:ln w="12700" cmpd="sng">
              <a:solidFill>
                <a:schemeClr val="accent5"/>
              </a:solidFill>
            </a:ln>
          </a:top>
          <a:bottom>
            <a:ln w="12700" cmpd="sng">
              <a:solidFill>
                <a:schemeClr val="accent5"/>
              </a:solidFill>
            </a:ln>
          </a:bottom>
          <a:insideH>
            <a:ln w="12700" cmpd="sng">
              <a:solidFill>
                <a:schemeClr val="accent5"/>
              </a:solidFill>
            </a:ln>
          </a:insideH>
          <a:insideV>
            <a:ln w="12700" cmpd="sng">
              <a:solidFill>
                <a:schemeClr val="accent5"/>
              </a:solidFill>
            </a:ln>
          </a:insideV>
        </a:tcBdr>
        <a:fill>
          <a:solidFill>
            <a:schemeClr val="accent5">
              <a:tint val="20000"/>
            </a:schemeClr>
          </a:solidFill>
        </a:fill>
      </a:tcStyle>
    </a:wholeTbl>
    <a:band1H>
      <a:tcStyle>
        <a:tcBdr/>
        <a:fill>
          <a:solidFill>
            <a:schemeClr val="accent5">
              <a:tint val="40000"/>
            </a:schemeClr>
          </a:solidFill>
        </a:fill>
      </a:tcStyle>
    </a:band1H>
    <a:band1V>
      <a:tcStyle>
        <a:tcBdr/>
        <a:fill>
          <a:solidFill>
            <a:schemeClr val="accent5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5"/>
              </a:solidFill>
            </a:ln>
          </a:top>
        </a:tcBdr>
        <a:fill>
          <a:solidFill>
            <a:schemeClr val="accent5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5">
              <a:tint val="20000"/>
            </a:schemeClr>
          </a:solidFill>
        </a:fill>
      </a:tcStyle>
    </a:firstRow>
  </a:tblStyle>
  <a:tblStyle styleId="{5C22544A-7EE6-4342-B048-85BDC9FD1C3A}" styleName="Mellemlayout 2 - Markering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708" autoAdjust="0"/>
    <p:restoredTop sz="94660"/>
  </p:normalViewPr>
  <p:slideViewPr>
    <p:cSldViewPr>
      <p:cViewPr>
        <p:scale>
          <a:sx n="98" d="100"/>
          <a:sy n="98" d="100"/>
        </p:scale>
        <p:origin x="-1356" y="-28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notesMaster" Target="notesMasters/notesMaster1.xml"/><Relationship Id="rId5" Type="http://schemas.openxmlformats.org/officeDocument/2006/relationships/slide" Target="slides/slide4.xml"/><Relationship Id="rId15" Type="http://schemas.openxmlformats.org/officeDocument/2006/relationships/tableStyles" Target="tableStyle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theme" Target="theme/theme1.xml"/></Relationships>
</file>

<file path=ppt/media/image1.png>
</file>

<file path=ppt/media/image2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Pladsholder til sidehoved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50475" cy="49704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da-DK"/>
          </a:p>
        </p:txBody>
      </p:sp>
      <p:sp>
        <p:nvSpPr>
          <p:cNvPr id="3" name="Pladsholder til dato 2"/>
          <p:cNvSpPr>
            <a:spLocks noGrp="1"/>
          </p:cNvSpPr>
          <p:nvPr>
            <p:ph type="dt" idx="1"/>
          </p:nvPr>
        </p:nvSpPr>
        <p:spPr>
          <a:xfrm>
            <a:off x="3856737" y="0"/>
            <a:ext cx="2950475" cy="497046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C3057ABE-D9D5-42EF-95EE-3210E1A8F4E9}" type="datetimeFigureOut">
              <a:rPr lang="da-DK" smtClean="0"/>
              <a:t>14-11-2018</a:t>
            </a:fld>
            <a:endParaRPr lang="da-DK"/>
          </a:p>
        </p:txBody>
      </p:sp>
      <p:sp>
        <p:nvSpPr>
          <p:cNvPr id="4" name="Pladsholder til diasbillede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6125"/>
            <a:ext cx="4967288" cy="3727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da-DK"/>
          </a:p>
        </p:txBody>
      </p:sp>
      <p:sp>
        <p:nvSpPr>
          <p:cNvPr id="5" name="Pladsholder til noter 4"/>
          <p:cNvSpPr>
            <a:spLocks noGrp="1"/>
          </p:cNvSpPr>
          <p:nvPr>
            <p:ph type="body" sz="quarter" idx="3"/>
          </p:nvPr>
        </p:nvSpPr>
        <p:spPr>
          <a:xfrm>
            <a:off x="680879" y="4721940"/>
            <a:ext cx="5447030" cy="4473416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da-DK" smtClean="0"/>
              <a:t>Klik for at redigere i master</a:t>
            </a:r>
          </a:p>
          <a:p>
            <a:pPr lvl="1"/>
            <a:r>
              <a:rPr lang="da-DK" smtClean="0"/>
              <a:t>Andet niveau</a:t>
            </a:r>
          </a:p>
          <a:p>
            <a:pPr lvl="2"/>
            <a:r>
              <a:rPr lang="da-DK" smtClean="0"/>
              <a:t>Tredje niveau</a:t>
            </a:r>
          </a:p>
          <a:p>
            <a:pPr lvl="3"/>
            <a:r>
              <a:rPr lang="da-DK" smtClean="0"/>
              <a:t>Fjerde niveau</a:t>
            </a:r>
          </a:p>
          <a:p>
            <a:pPr lvl="4"/>
            <a:r>
              <a:rPr lang="da-DK" smtClean="0"/>
              <a:t>Femte niveau</a:t>
            </a:r>
            <a:endParaRPr lang="da-DK"/>
          </a:p>
        </p:txBody>
      </p:sp>
      <p:sp>
        <p:nvSpPr>
          <p:cNvPr id="6" name="Pladsholder til sidefod 5"/>
          <p:cNvSpPr>
            <a:spLocks noGrp="1"/>
          </p:cNvSpPr>
          <p:nvPr>
            <p:ph type="ftr" sz="quarter" idx="4"/>
          </p:nvPr>
        </p:nvSpPr>
        <p:spPr>
          <a:xfrm>
            <a:off x="0" y="9442154"/>
            <a:ext cx="2950475" cy="49704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da-DK"/>
          </a:p>
        </p:txBody>
      </p:sp>
      <p:sp>
        <p:nvSpPr>
          <p:cNvPr id="7" name="Pladsholder til diasnummer 6"/>
          <p:cNvSpPr>
            <a:spLocks noGrp="1"/>
          </p:cNvSpPr>
          <p:nvPr>
            <p:ph type="sldNum" sz="quarter" idx="5"/>
          </p:nvPr>
        </p:nvSpPr>
        <p:spPr>
          <a:xfrm>
            <a:off x="3856737" y="9442154"/>
            <a:ext cx="2950475" cy="497046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2B070D33-3C99-4D95-9FAE-B383FC70C039}" type="slidenum">
              <a:rPr lang="da-DK" smtClean="0"/>
              <a:t>‹nr.›</a:t>
            </a:fld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1176090741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www.google.dk/url?sa=i&amp;rct=j&amp;q=&amp;esrc=s&amp;source=images&amp;cd=&amp;cad=rja&amp;uact=8&amp;ved=0ahUKEwj6r4qrq4TUAhUJXiwKHU-hCxgQjRwIBw&amp;url=http://www.boos.org/&amp;psig=AFQjCNEywICpb_k94T-zsuzNYX5CS-Ep-A&amp;ust=1495571282131669" TargetMode="External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png"/><Relationship Id="rId2" Type="http://schemas.openxmlformats.org/officeDocument/2006/relationships/hyperlink" Target="http://www.google.dk/url?sa=i&amp;rct=j&amp;q=&amp;esrc=s&amp;source=images&amp;cd=&amp;cad=rja&amp;uact=8&amp;ved=0ahUKEwj6r4qrq4TUAhUJXiwKHU-hCxgQjRwIBw&amp;url=http://www.boos.org/&amp;psig=AFQjCNEywICpb_k94T-zsuzNYX5CS-Ep-A&amp;ust=1495571282131669" TargetMode="External"/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 sz="1800" i="1"/>
            </a:lvl1pPr>
          </a:lstStyle>
          <a:p>
            <a:r>
              <a:rPr lang="en-US" dirty="0" smtClean="0"/>
              <a:t>BOOS Annual Meeting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  <p:pic>
        <p:nvPicPr>
          <p:cNvPr id="1026" name="Picture 2" descr="Billedresultat for BOOS logo Baltic Sea">
            <a:hlinkClick r:id="rId2"/>
          </p:cNvPr>
          <p:cNvPicPr>
            <a:picLocks noChangeAspect="1" noChangeArrowheads="1"/>
          </p:cNvPicPr>
          <p:nvPr userDrawn="1"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1197" b="15054"/>
          <a:stretch/>
        </p:blipFill>
        <p:spPr bwMode="auto">
          <a:xfrm>
            <a:off x="6620095" y="14514"/>
            <a:ext cx="2447705" cy="97608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313718651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  <p:pic>
        <p:nvPicPr>
          <p:cNvPr id="7" name="Picture 3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9021" y="27709"/>
            <a:ext cx="2533650" cy="1066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742761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  <p:pic>
        <p:nvPicPr>
          <p:cNvPr id="7" name="Picture 3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9021" y="27709"/>
            <a:ext cx="2533650" cy="1066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4667843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BOOS Annual Meeting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  <p:pic>
        <p:nvPicPr>
          <p:cNvPr id="7" name="Picture 2" descr="Billedresultat for BOOS logo Baltic Sea">
            <a:hlinkClick r:id="rId2"/>
          </p:cNvPr>
          <p:cNvPicPr>
            <a:picLocks noChangeAspect="1" noChangeArrowheads="1"/>
          </p:cNvPicPr>
          <p:nvPr userDrawn="1"/>
        </p:nvPicPr>
        <p:blipFill rotWithShape="1"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1197" b="15054"/>
          <a:stretch/>
        </p:blipFill>
        <p:spPr bwMode="auto">
          <a:xfrm>
            <a:off x="6620095" y="14514"/>
            <a:ext cx="2447705" cy="97608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</p:spTree>
    <p:extLst>
      <p:ext uri="{BB962C8B-B14F-4D97-AF65-F5344CB8AC3E}">
        <p14:creationId xmlns:p14="http://schemas.microsoft.com/office/powerpoint/2010/main" val="478051970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BOOS Annual meeting</a:t>
            </a:r>
            <a:endParaRPr lang="en-US" dirty="0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  <p:pic>
        <p:nvPicPr>
          <p:cNvPr id="7" name="Picture 3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9021" y="27709"/>
            <a:ext cx="1743941" cy="73429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18816413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 dirty="0" smtClean="0"/>
              <a:t>BOOS Annual Meeting</a:t>
            </a:r>
            <a:endParaRPr lang="en-US" dirty="0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8667690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  <p:pic>
        <p:nvPicPr>
          <p:cNvPr id="10" name="Picture 3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9021" y="27709"/>
            <a:ext cx="2533650" cy="1066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2047362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  <p:pic>
        <p:nvPicPr>
          <p:cNvPr id="6" name="Picture 3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9021" y="27710"/>
            <a:ext cx="1699779" cy="715696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211736336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271242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  <p:pic>
        <p:nvPicPr>
          <p:cNvPr id="8" name="Picture 3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9021" y="27709"/>
            <a:ext cx="2533650" cy="1066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51724491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  <p:pic>
        <p:nvPicPr>
          <p:cNvPr id="8" name="Picture 3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9021" y="27709"/>
            <a:ext cx="2533650" cy="1066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734554799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hyperlink" Target="http://www.google.dk/url?sa=i&amp;rct=j&amp;q=&amp;esrc=s&amp;source=images&amp;cd=&amp;cad=rja&amp;uact=8&amp;ved=0ahUKEwj6r4qrq4TUAhUJXiwKHU-hCxgQjRwIBw&amp;url=http://www.boos.org/&amp;psig=AFQjCNEywICpb_k94T-zsuzNYX5CS-Ep-A&amp;ust=1495571282131669" TargetMode="Externa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image" Target="../media/image2.png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F6B6AE-8FE3-4B82-9D38-AD122A075E4B}" type="datetimeFigureOut">
              <a:rPr lang="en-US" smtClean="0"/>
              <a:t>11/14/2018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800" i="1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r>
              <a:rPr lang="en-US" dirty="0" smtClean="0"/>
              <a:t>BOOS Annual Meeting</a:t>
            </a: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6545362-8A9B-447C-B3BC-B16970DB36BA}" type="slidenum">
              <a:rPr lang="en-US" smtClean="0"/>
              <a:t>‹nr.›</a:t>
            </a:fld>
            <a:endParaRPr lang="en-US"/>
          </a:p>
        </p:txBody>
      </p:sp>
      <p:pic>
        <p:nvPicPr>
          <p:cNvPr id="7" name="Picture 2" descr="Billedresultat for BOOS logo Baltic Sea">
            <a:hlinkClick r:id="rId13"/>
          </p:cNvPr>
          <p:cNvPicPr>
            <a:picLocks noChangeAspect="1" noChangeArrowheads="1"/>
          </p:cNvPicPr>
          <p:nvPr userDrawn="1"/>
        </p:nvPicPr>
        <p:blipFill rotWithShape="1">
          <a:blip r:embed="rId14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t="21197" b="15054"/>
          <a:stretch/>
        </p:blipFill>
        <p:spPr bwMode="auto">
          <a:xfrm>
            <a:off x="6620095" y="14514"/>
            <a:ext cx="2447705" cy="976086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8" name="Picture 3"/>
          <p:cNvPicPr>
            <a:picLocks noChangeAspect="1"/>
          </p:cNvPicPr>
          <p:nvPr userDrawn="1"/>
        </p:nvPicPr>
        <p:blipFill>
          <a:blip r:embed="rId1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29021" y="27708"/>
            <a:ext cx="1924917" cy="810491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9156988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hyperlink" Target="mailto:js@dmi.dk" TargetMode="Externa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1295399"/>
            <a:ext cx="7772400" cy="2609851"/>
          </a:xfrm>
        </p:spPr>
        <p:txBody>
          <a:bodyPr>
            <a:normAutofit/>
          </a:bodyPr>
          <a:lstStyle/>
          <a:p>
            <a:r>
              <a:rPr lang="de-DE" sz="3600" b="1" dirty="0" smtClean="0">
                <a:solidFill>
                  <a:srgbClr val="002060"/>
                </a:solidFill>
              </a:rPr>
              <a:t>BOOS – NOOS </a:t>
            </a:r>
            <a:r>
              <a:rPr lang="de-DE" sz="3600" b="1" dirty="0" err="1" smtClean="0">
                <a:solidFill>
                  <a:srgbClr val="002060"/>
                </a:solidFill>
              </a:rPr>
              <a:t>cooperation</a:t>
            </a:r>
            <a:endParaRPr lang="en-US" sz="3600" b="1" dirty="0">
              <a:solidFill>
                <a:srgbClr val="002060"/>
              </a:solidFill>
            </a:endParaRP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191000"/>
            <a:ext cx="6400800" cy="1752600"/>
          </a:xfrm>
        </p:spPr>
        <p:txBody>
          <a:bodyPr>
            <a:normAutofit/>
          </a:bodyPr>
          <a:lstStyle/>
          <a:p>
            <a:r>
              <a:rPr lang="de-DE" sz="2000" dirty="0" smtClean="0">
                <a:solidFill>
                  <a:schemeClr val="tx1"/>
                </a:solidFill>
              </a:rPr>
              <a:t>Jun She, </a:t>
            </a:r>
            <a:r>
              <a:rPr lang="de-DE" sz="2000" dirty="0" smtClean="0">
                <a:solidFill>
                  <a:schemeClr val="tx1"/>
                </a:solidFill>
                <a:hlinkClick r:id="rId2"/>
              </a:rPr>
              <a:t>js@dmi.dk</a:t>
            </a:r>
            <a:r>
              <a:rPr lang="de-DE" sz="2000" dirty="0" smtClean="0">
                <a:solidFill>
                  <a:schemeClr val="tx1"/>
                </a:solidFill>
              </a:rPr>
              <a:t>  </a:t>
            </a:r>
          </a:p>
          <a:p>
            <a:r>
              <a:rPr lang="de-DE" sz="2000" dirty="0" err="1" smtClean="0">
                <a:solidFill>
                  <a:schemeClr val="tx1"/>
                </a:solidFill>
              </a:rPr>
              <a:t>Chair</a:t>
            </a:r>
            <a:r>
              <a:rPr lang="de-DE" sz="2000" dirty="0" smtClean="0">
                <a:solidFill>
                  <a:schemeClr val="tx1"/>
                </a:solidFill>
              </a:rPr>
              <a:t> </a:t>
            </a:r>
            <a:r>
              <a:rPr lang="de-DE" sz="2000" dirty="0" err="1" smtClean="0">
                <a:solidFill>
                  <a:schemeClr val="tx1"/>
                </a:solidFill>
              </a:rPr>
              <a:t>of</a:t>
            </a:r>
            <a:r>
              <a:rPr lang="de-DE" sz="2000" dirty="0" smtClean="0">
                <a:solidFill>
                  <a:schemeClr val="tx1"/>
                </a:solidFill>
              </a:rPr>
              <a:t> </a:t>
            </a:r>
            <a:r>
              <a:rPr lang="en-US" sz="2000" dirty="0" smtClean="0">
                <a:solidFill>
                  <a:schemeClr val="tx1"/>
                </a:solidFill>
              </a:rPr>
              <a:t>BOOS Steering Group</a:t>
            </a:r>
          </a:p>
          <a:p>
            <a:endParaRPr lang="en-US" sz="2000" dirty="0" smtClean="0">
              <a:solidFill>
                <a:schemeClr val="tx1"/>
              </a:solidFill>
            </a:endParaRPr>
          </a:p>
          <a:p>
            <a:r>
              <a:rPr lang="en-US" sz="2400" baseline="30000" dirty="0" smtClean="0">
                <a:solidFill>
                  <a:schemeClr val="tx1"/>
                </a:solidFill>
              </a:rPr>
              <a:t>Presented by Jens </a:t>
            </a:r>
            <a:r>
              <a:rPr lang="en-US" sz="2400" baseline="30000" dirty="0" err="1" smtClean="0">
                <a:solidFill>
                  <a:schemeClr val="tx1"/>
                </a:solidFill>
              </a:rPr>
              <a:t>Murawski</a:t>
            </a:r>
            <a:endParaRPr lang="en-US" sz="2400" baseline="30000" dirty="0" smtClean="0">
              <a:solidFill>
                <a:schemeClr val="tx1"/>
              </a:solidFill>
            </a:endParaRPr>
          </a:p>
          <a:p>
            <a:r>
              <a:rPr lang="en-US" sz="2400" baseline="30000" dirty="0" smtClean="0">
                <a:solidFill>
                  <a:schemeClr val="tx1"/>
                </a:solidFill>
              </a:rPr>
              <a:t>Danish Meteorological Institute</a:t>
            </a:r>
          </a:p>
        </p:txBody>
      </p:sp>
    </p:spTree>
    <p:extLst>
      <p:ext uri="{BB962C8B-B14F-4D97-AF65-F5344CB8AC3E}">
        <p14:creationId xmlns:p14="http://schemas.microsoft.com/office/powerpoint/2010/main" val="226817890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a-DK" sz="3200" b="1" dirty="0" err="1" smtClean="0">
                <a:solidFill>
                  <a:schemeClr val="tx2"/>
                </a:solidFill>
              </a:rPr>
              <a:t>Topics</a:t>
            </a:r>
            <a:r>
              <a:rPr lang="da-DK" sz="3200" b="1" dirty="0" smtClean="0">
                <a:solidFill>
                  <a:schemeClr val="tx2"/>
                </a:solidFill>
              </a:rPr>
              <a:t> for </a:t>
            </a:r>
            <a:r>
              <a:rPr lang="da-DK" sz="3200" b="1" dirty="0" err="1" smtClean="0">
                <a:solidFill>
                  <a:schemeClr val="tx2"/>
                </a:solidFill>
              </a:rPr>
              <a:t>cooperation</a:t>
            </a:r>
            <a:endParaRPr lang="da-DK" sz="3200" b="1" dirty="0">
              <a:solidFill>
                <a:schemeClr val="tx2"/>
              </a:solidFill>
            </a:endParaRPr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da-DK" dirty="0" err="1" smtClean="0"/>
              <a:t>Sharing</a:t>
            </a:r>
            <a:r>
              <a:rPr lang="da-DK" dirty="0" smtClean="0"/>
              <a:t> </a:t>
            </a:r>
            <a:r>
              <a:rPr lang="da-DK" dirty="0"/>
              <a:t>of </a:t>
            </a:r>
            <a:r>
              <a:rPr lang="da-DK" dirty="0" smtClean="0"/>
              <a:t>model </a:t>
            </a:r>
            <a:r>
              <a:rPr lang="da-DK" dirty="0" err="1" smtClean="0"/>
              <a:t>boundary</a:t>
            </a:r>
            <a:r>
              <a:rPr lang="da-DK" dirty="0" smtClean="0"/>
              <a:t> </a:t>
            </a:r>
            <a:r>
              <a:rPr lang="da-DK" dirty="0" err="1" smtClean="0"/>
              <a:t>conditions</a:t>
            </a:r>
            <a:endParaRPr lang="da-DK" dirty="0" smtClean="0"/>
          </a:p>
          <a:p>
            <a:pPr lvl="0"/>
            <a:r>
              <a:rPr lang="da-DK" dirty="0" smtClean="0"/>
              <a:t>MME </a:t>
            </a:r>
          </a:p>
          <a:p>
            <a:pPr lvl="0"/>
            <a:r>
              <a:rPr lang="da-DK" dirty="0" smtClean="0"/>
              <a:t>River </a:t>
            </a:r>
            <a:r>
              <a:rPr lang="da-DK" dirty="0" err="1" smtClean="0"/>
              <a:t>runoff</a:t>
            </a:r>
            <a:endParaRPr lang="da-DK" dirty="0" smtClean="0"/>
          </a:p>
          <a:p>
            <a:pPr lvl="0"/>
            <a:r>
              <a:rPr lang="da-DK" dirty="0" smtClean="0"/>
              <a:t>Common </a:t>
            </a:r>
            <a:r>
              <a:rPr lang="da-DK" dirty="0" err="1"/>
              <a:t>cal</a:t>
            </a:r>
            <a:r>
              <a:rPr lang="da-DK" dirty="0"/>
              <a:t>./val. </a:t>
            </a:r>
            <a:r>
              <a:rPr lang="da-DK" dirty="0" err="1"/>
              <a:t>tools</a:t>
            </a:r>
            <a:r>
              <a:rPr lang="da-DK" dirty="0"/>
              <a:t> </a:t>
            </a:r>
            <a:endParaRPr lang="da-DK" dirty="0" smtClean="0"/>
          </a:p>
          <a:p>
            <a:pPr lvl="0"/>
            <a:r>
              <a:rPr lang="da-DK" dirty="0"/>
              <a:t>D</a:t>
            </a:r>
            <a:r>
              <a:rPr lang="da-DK" dirty="0" smtClean="0"/>
              <a:t>ata </a:t>
            </a:r>
            <a:r>
              <a:rPr lang="da-DK" dirty="0"/>
              <a:t>assimilation </a:t>
            </a:r>
            <a:r>
              <a:rPr lang="da-DK" dirty="0" smtClean="0"/>
              <a:t>WG</a:t>
            </a:r>
          </a:p>
          <a:p>
            <a:r>
              <a:rPr lang="da-DK" dirty="0"/>
              <a:t>Future BONUS joint </a:t>
            </a:r>
            <a:r>
              <a:rPr lang="da-DK" dirty="0" err="1"/>
              <a:t>initiatives</a:t>
            </a:r>
            <a:endParaRPr lang="da-DK" dirty="0"/>
          </a:p>
          <a:p>
            <a:pPr lvl="0"/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1164611078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524000" y="0"/>
            <a:ext cx="5181600" cy="1143000"/>
          </a:xfrm>
        </p:spPr>
        <p:txBody>
          <a:bodyPr>
            <a:normAutofit fontScale="90000"/>
          </a:bodyPr>
          <a:lstStyle/>
          <a:p>
            <a:r>
              <a:rPr lang="da-DK" sz="3200" b="1" dirty="0" err="1" smtClean="0">
                <a:solidFill>
                  <a:schemeClr val="tx2"/>
                </a:solidFill>
              </a:rPr>
              <a:t>Sharing</a:t>
            </a:r>
            <a:r>
              <a:rPr lang="da-DK" sz="3200" b="1" dirty="0" smtClean="0">
                <a:solidFill>
                  <a:schemeClr val="tx2"/>
                </a:solidFill>
              </a:rPr>
              <a:t> </a:t>
            </a:r>
            <a:r>
              <a:rPr lang="da-DK" sz="3200" b="1" dirty="0">
                <a:solidFill>
                  <a:schemeClr val="tx2"/>
                </a:solidFill>
              </a:rPr>
              <a:t>of </a:t>
            </a:r>
            <a:r>
              <a:rPr lang="da-DK" sz="3200" b="1" dirty="0" err="1">
                <a:solidFill>
                  <a:schemeClr val="tx2"/>
                </a:solidFill>
              </a:rPr>
              <a:t>boundary</a:t>
            </a:r>
            <a:r>
              <a:rPr lang="da-DK" sz="3200" b="1" dirty="0">
                <a:solidFill>
                  <a:schemeClr val="tx2"/>
                </a:solidFill>
              </a:rPr>
              <a:t> </a:t>
            </a:r>
            <a:r>
              <a:rPr lang="da-DK" sz="3200" b="1" dirty="0" err="1">
                <a:solidFill>
                  <a:schemeClr val="tx2"/>
                </a:solidFill>
              </a:rPr>
              <a:t>conditions</a:t>
            </a:r>
            <a:r>
              <a:rPr lang="da-DK" sz="3200" b="1" dirty="0">
                <a:solidFill>
                  <a:schemeClr val="tx2"/>
                </a:solidFill>
              </a:rPr>
              <a:t> for </a:t>
            </a:r>
            <a:r>
              <a:rPr lang="da-DK" sz="3200" b="1" dirty="0" err="1">
                <a:solidFill>
                  <a:schemeClr val="tx2"/>
                </a:solidFill>
              </a:rPr>
              <a:t>forecasting</a:t>
            </a:r>
            <a:r>
              <a:rPr lang="da-DK" sz="3200" b="1" dirty="0">
                <a:solidFill>
                  <a:schemeClr val="tx2"/>
                </a:solidFill>
              </a:rPr>
              <a:t> systems</a:t>
            </a:r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pPr lvl="0"/>
            <a:r>
              <a:rPr lang="da-DK" dirty="0" smtClean="0"/>
              <a:t>Status in </a:t>
            </a:r>
            <a:r>
              <a:rPr lang="da-DK" dirty="0" err="1" smtClean="0"/>
              <a:t>Baltic</a:t>
            </a:r>
            <a:r>
              <a:rPr lang="da-DK" dirty="0" smtClean="0"/>
              <a:t> Sea</a:t>
            </a:r>
          </a:p>
          <a:p>
            <a:pPr lvl="1"/>
            <a:r>
              <a:rPr lang="da-DK" dirty="0" smtClean="0"/>
              <a:t>BAL MFC - NWS MFC: </a:t>
            </a:r>
            <a:r>
              <a:rPr lang="da-DK" dirty="0" err="1" smtClean="0"/>
              <a:t>using</a:t>
            </a:r>
            <a:r>
              <a:rPr lang="da-DK" dirty="0" smtClean="0"/>
              <a:t> </a:t>
            </a:r>
            <a:r>
              <a:rPr lang="da-DK" dirty="0" err="1" smtClean="0"/>
              <a:t>boundary</a:t>
            </a:r>
            <a:r>
              <a:rPr lang="da-DK" dirty="0" smtClean="0"/>
              <a:t> </a:t>
            </a:r>
            <a:r>
              <a:rPr lang="da-DK" dirty="0" err="1" smtClean="0"/>
              <a:t>conditions</a:t>
            </a:r>
            <a:r>
              <a:rPr lang="da-DK" dirty="0" smtClean="0"/>
              <a:t> (BC) for </a:t>
            </a:r>
            <a:r>
              <a:rPr lang="da-DK" dirty="0" err="1" smtClean="0"/>
              <a:t>forecast</a:t>
            </a:r>
            <a:r>
              <a:rPr lang="da-DK" dirty="0" smtClean="0"/>
              <a:t> and </a:t>
            </a:r>
            <a:r>
              <a:rPr lang="da-DK" dirty="0" err="1" smtClean="0"/>
              <a:t>reanalysis</a:t>
            </a:r>
            <a:r>
              <a:rPr lang="da-DK" dirty="0" smtClean="0"/>
              <a:t>  </a:t>
            </a:r>
          </a:p>
          <a:p>
            <a:r>
              <a:rPr lang="da-DK" dirty="0" smtClean="0"/>
              <a:t>Future </a:t>
            </a:r>
            <a:r>
              <a:rPr lang="da-DK" dirty="0" err="1" smtClean="0"/>
              <a:t>activities</a:t>
            </a:r>
            <a:endParaRPr lang="da-DK" dirty="0" smtClean="0"/>
          </a:p>
          <a:p>
            <a:pPr lvl="1"/>
            <a:r>
              <a:rPr lang="da-DK" dirty="0" smtClean="0"/>
              <a:t>To </a:t>
            </a:r>
            <a:r>
              <a:rPr lang="da-DK" dirty="0" err="1"/>
              <a:t>i</a:t>
            </a:r>
            <a:r>
              <a:rPr lang="da-DK" dirty="0" err="1" smtClean="0"/>
              <a:t>nitiate</a:t>
            </a:r>
            <a:r>
              <a:rPr lang="da-DK" dirty="0" smtClean="0"/>
              <a:t> </a:t>
            </a:r>
            <a:r>
              <a:rPr lang="da-DK" dirty="0"/>
              <a:t>a BOOS-NOOS </a:t>
            </a:r>
            <a:r>
              <a:rPr lang="da-DK" dirty="0" err="1"/>
              <a:t>task</a:t>
            </a:r>
            <a:r>
              <a:rPr lang="da-DK" dirty="0"/>
              <a:t> on BC </a:t>
            </a:r>
            <a:r>
              <a:rPr lang="da-DK" dirty="0" err="1"/>
              <a:t>exchange</a:t>
            </a:r>
            <a:r>
              <a:rPr lang="da-DK" dirty="0"/>
              <a:t> </a:t>
            </a:r>
            <a:endParaRPr lang="da-DK" dirty="0" smtClean="0"/>
          </a:p>
          <a:p>
            <a:pPr lvl="1"/>
            <a:r>
              <a:rPr lang="da-DK" dirty="0" smtClean="0"/>
              <a:t>To </a:t>
            </a:r>
            <a:r>
              <a:rPr lang="da-DK" dirty="0" err="1" smtClean="0"/>
              <a:t>identify</a:t>
            </a:r>
            <a:r>
              <a:rPr lang="da-DK" dirty="0" smtClean="0"/>
              <a:t> if CMEMS products </a:t>
            </a:r>
            <a:r>
              <a:rPr lang="da-DK" dirty="0" err="1" smtClean="0"/>
              <a:t>meet</a:t>
            </a:r>
            <a:r>
              <a:rPr lang="da-DK" dirty="0" smtClean="0"/>
              <a:t> the </a:t>
            </a:r>
            <a:r>
              <a:rPr lang="da-DK" dirty="0" smtClean="0"/>
              <a:t>BOOS-NOOS </a:t>
            </a:r>
            <a:r>
              <a:rPr lang="da-DK" dirty="0" err="1" smtClean="0"/>
              <a:t>needs</a:t>
            </a:r>
            <a:r>
              <a:rPr lang="da-DK" dirty="0" smtClean="0"/>
              <a:t> on </a:t>
            </a:r>
            <a:r>
              <a:rPr lang="da-DK" dirty="0" err="1" smtClean="0"/>
              <a:t>dynamic</a:t>
            </a:r>
            <a:r>
              <a:rPr lang="da-DK" dirty="0" smtClean="0"/>
              <a:t> BC (</a:t>
            </a:r>
            <a:r>
              <a:rPr lang="da-DK" dirty="0" err="1" smtClean="0"/>
              <a:t>spatiotemporal</a:t>
            </a:r>
            <a:r>
              <a:rPr lang="da-DK" dirty="0" smtClean="0"/>
              <a:t>  resolution)</a:t>
            </a:r>
            <a:endParaRPr lang="da-DK" dirty="0" smtClean="0"/>
          </a:p>
          <a:p>
            <a:pPr lvl="1"/>
            <a:r>
              <a:rPr lang="da-DK" dirty="0" smtClean="0"/>
              <a:t>To </a:t>
            </a:r>
            <a:r>
              <a:rPr lang="da-DK" dirty="0" err="1" smtClean="0"/>
              <a:t>identify</a:t>
            </a:r>
            <a:r>
              <a:rPr lang="da-DK" dirty="0" smtClean="0"/>
              <a:t> </a:t>
            </a:r>
            <a:r>
              <a:rPr lang="da-DK" dirty="0" err="1" smtClean="0"/>
              <a:t>what</a:t>
            </a:r>
            <a:r>
              <a:rPr lang="da-DK" dirty="0" smtClean="0"/>
              <a:t> to do in the BC </a:t>
            </a:r>
            <a:r>
              <a:rPr lang="da-DK" dirty="0" err="1" smtClean="0"/>
              <a:t>task</a:t>
            </a:r>
            <a:r>
              <a:rPr lang="da-DK" dirty="0" smtClean="0"/>
              <a:t> team: </a:t>
            </a:r>
          </a:p>
          <a:p>
            <a:pPr lvl="2"/>
            <a:r>
              <a:rPr lang="da-DK" dirty="0" err="1" smtClean="0"/>
              <a:t>Identifying</a:t>
            </a:r>
            <a:r>
              <a:rPr lang="da-DK" dirty="0" smtClean="0"/>
              <a:t> location of BC</a:t>
            </a:r>
          </a:p>
          <a:p>
            <a:pPr lvl="2"/>
            <a:r>
              <a:rPr lang="da-DK" dirty="0" err="1" smtClean="0"/>
              <a:t>Who</a:t>
            </a:r>
            <a:r>
              <a:rPr lang="da-DK" dirty="0" smtClean="0"/>
              <a:t> </a:t>
            </a:r>
            <a:r>
              <a:rPr lang="da-DK" dirty="0" err="1" smtClean="0"/>
              <a:t>are</a:t>
            </a:r>
            <a:r>
              <a:rPr lang="da-DK" dirty="0" smtClean="0"/>
              <a:t> the </a:t>
            </a:r>
            <a:r>
              <a:rPr lang="da-DK" dirty="0" err="1" smtClean="0"/>
              <a:t>users</a:t>
            </a:r>
            <a:r>
              <a:rPr lang="da-DK" dirty="0" smtClean="0"/>
              <a:t> and </a:t>
            </a:r>
            <a:r>
              <a:rPr lang="da-DK" dirty="0" err="1" smtClean="0"/>
              <a:t>providers</a:t>
            </a:r>
            <a:r>
              <a:rPr lang="da-DK" dirty="0" smtClean="0"/>
              <a:t> of BC data?</a:t>
            </a:r>
          </a:p>
          <a:p>
            <a:pPr lvl="2"/>
            <a:r>
              <a:rPr lang="da-DK" dirty="0" smtClean="0"/>
              <a:t>How to </a:t>
            </a:r>
            <a:r>
              <a:rPr lang="da-DK" dirty="0" err="1" smtClean="0"/>
              <a:t>get</a:t>
            </a:r>
            <a:r>
              <a:rPr lang="da-DK" dirty="0" smtClean="0"/>
              <a:t> the BC data?</a:t>
            </a:r>
          </a:p>
          <a:p>
            <a:pPr lvl="2"/>
            <a:r>
              <a:rPr lang="da-DK" dirty="0" err="1" smtClean="0"/>
              <a:t>Impacts</a:t>
            </a:r>
            <a:r>
              <a:rPr lang="da-DK" dirty="0" smtClean="0"/>
              <a:t> of </a:t>
            </a:r>
            <a:r>
              <a:rPr lang="da-DK" dirty="0" err="1" smtClean="0"/>
              <a:t>using</a:t>
            </a:r>
            <a:r>
              <a:rPr lang="da-DK" dirty="0" smtClean="0"/>
              <a:t> </a:t>
            </a:r>
            <a:r>
              <a:rPr lang="da-DK" dirty="0" err="1" smtClean="0"/>
              <a:t>dynamic</a:t>
            </a:r>
            <a:r>
              <a:rPr lang="da-DK" dirty="0" smtClean="0"/>
              <a:t> BC data (</a:t>
            </a:r>
            <a:r>
              <a:rPr lang="da-DK" dirty="0" err="1" smtClean="0"/>
              <a:t>sensitivity</a:t>
            </a:r>
            <a:r>
              <a:rPr lang="da-DK" dirty="0" smtClean="0"/>
              <a:t> </a:t>
            </a:r>
            <a:r>
              <a:rPr lang="da-DK" dirty="0" err="1" smtClean="0"/>
              <a:t>experiments</a:t>
            </a:r>
            <a:r>
              <a:rPr lang="da-DK" dirty="0" smtClean="0"/>
              <a:t>?)</a:t>
            </a:r>
          </a:p>
          <a:p>
            <a:pPr lvl="2"/>
            <a:r>
              <a:rPr lang="da-DK" dirty="0" smtClean="0"/>
              <a:t>….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199709017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1676400" y="274638"/>
            <a:ext cx="5715000" cy="1143000"/>
          </a:xfrm>
        </p:spPr>
        <p:txBody>
          <a:bodyPr>
            <a:normAutofit/>
          </a:bodyPr>
          <a:lstStyle/>
          <a:p>
            <a:r>
              <a:rPr lang="da-DK" sz="3200" b="1" dirty="0" err="1" smtClean="0">
                <a:solidFill>
                  <a:schemeClr val="tx2"/>
                </a:solidFill>
              </a:rPr>
              <a:t>Multi</a:t>
            </a:r>
            <a:r>
              <a:rPr lang="da-DK" sz="3200" b="1" dirty="0" smtClean="0">
                <a:solidFill>
                  <a:schemeClr val="tx2"/>
                </a:solidFill>
              </a:rPr>
              <a:t>-model ensemble </a:t>
            </a:r>
            <a:r>
              <a:rPr lang="da-DK" sz="3200" b="1" dirty="0" err="1" smtClean="0">
                <a:solidFill>
                  <a:schemeClr val="tx2"/>
                </a:solidFill>
              </a:rPr>
              <a:t>forecast</a:t>
            </a:r>
            <a:endParaRPr lang="da-DK" sz="3200" b="1" dirty="0">
              <a:solidFill>
                <a:schemeClr val="tx2"/>
              </a:solidFill>
            </a:endParaRPr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da-DK" dirty="0" smtClean="0"/>
              <a:t>Status in the </a:t>
            </a:r>
            <a:r>
              <a:rPr lang="da-DK" dirty="0" err="1" smtClean="0"/>
              <a:t>Baltic</a:t>
            </a:r>
            <a:r>
              <a:rPr lang="da-DK" dirty="0" smtClean="0"/>
              <a:t> Sea</a:t>
            </a:r>
          </a:p>
          <a:p>
            <a:pPr lvl="1"/>
            <a:r>
              <a:rPr lang="da-DK" dirty="0" smtClean="0"/>
              <a:t>BOOS </a:t>
            </a:r>
            <a:r>
              <a:rPr lang="da-DK" dirty="0" err="1" smtClean="0"/>
              <a:t>Task</a:t>
            </a:r>
            <a:r>
              <a:rPr lang="da-DK" dirty="0" smtClean="0"/>
              <a:t> team on </a:t>
            </a:r>
            <a:r>
              <a:rPr lang="da-DK" dirty="0" err="1" smtClean="0"/>
              <a:t>sea</a:t>
            </a:r>
            <a:r>
              <a:rPr lang="da-DK" dirty="0" smtClean="0"/>
              <a:t> </a:t>
            </a:r>
            <a:r>
              <a:rPr lang="da-DK" dirty="0" err="1" smtClean="0"/>
              <a:t>level</a:t>
            </a:r>
            <a:r>
              <a:rPr lang="da-DK" dirty="0" smtClean="0"/>
              <a:t> MME for </a:t>
            </a:r>
            <a:r>
              <a:rPr lang="da-DK" dirty="0" err="1" smtClean="0"/>
              <a:t>operational</a:t>
            </a:r>
            <a:r>
              <a:rPr lang="da-DK" dirty="0" smtClean="0"/>
              <a:t> </a:t>
            </a:r>
            <a:r>
              <a:rPr lang="da-DK" dirty="0" err="1" smtClean="0"/>
              <a:t>use</a:t>
            </a:r>
            <a:r>
              <a:rPr lang="da-DK" dirty="0" smtClean="0"/>
              <a:t> </a:t>
            </a:r>
          </a:p>
          <a:p>
            <a:pPr lvl="2"/>
            <a:r>
              <a:rPr lang="da-DK" dirty="0" err="1" smtClean="0"/>
              <a:t>Task</a:t>
            </a:r>
            <a:r>
              <a:rPr lang="da-DK" dirty="0" smtClean="0"/>
              <a:t> team </a:t>
            </a:r>
            <a:r>
              <a:rPr lang="da-DK" dirty="0" err="1" smtClean="0"/>
              <a:t>lead</a:t>
            </a:r>
            <a:r>
              <a:rPr lang="da-DK" dirty="0"/>
              <a:t>:</a:t>
            </a:r>
            <a:r>
              <a:rPr lang="da-DK" dirty="0" smtClean="0"/>
              <a:t> Laura </a:t>
            </a:r>
            <a:r>
              <a:rPr lang="da-DK" dirty="0" err="1" smtClean="0"/>
              <a:t>Tuomi</a:t>
            </a:r>
            <a:endParaRPr lang="da-DK" dirty="0"/>
          </a:p>
          <a:p>
            <a:pPr lvl="2"/>
            <a:r>
              <a:rPr lang="da-DK" dirty="0" smtClean="0"/>
              <a:t>Purpose: </a:t>
            </a:r>
            <a:r>
              <a:rPr lang="da-DK" dirty="0" err="1" smtClean="0"/>
              <a:t>use</a:t>
            </a:r>
            <a:r>
              <a:rPr lang="da-DK" dirty="0" smtClean="0"/>
              <a:t> </a:t>
            </a:r>
            <a:r>
              <a:rPr lang="da-DK" dirty="0" err="1" smtClean="0"/>
              <a:t>sea</a:t>
            </a:r>
            <a:r>
              <a:rPr lang="da-DK" dirty="0" smtClean="0"/>
              <a:t> </a:t>
            </a:r>
            <a:r>
              <a:rPr lang="da-DK" dirty="0" err="1" smtClean="0"/>
              <a:t>level</a:t>
            </a:r>
            <a:r>
              <a:rPr lang="da-DK" dirty="0" smtClean="0"/>
              <a:t> MME in national storm </a:t>
            </a:r>
            <a:r>
              <a:rPr lang="da-DK" dirty="0" err="1" smtClean="0"/>
              <a:t>surge</a:t>
            </a:r>
            <a:r>
              <a:rPr lang="da-DK" dirty="0" smtClean="0"/>
              <a:t> </a:t>
            </a:r>
            <a:r>
              <a:rPr lang="da-DK" dirty="0" err="1" smtClean="0"/>
              <a:t>warning</a:t>
            </a:r>
            <a:endParaRPr lang="da-DK" dirty="0" smtClean="0"/>
          </a:p>
          <a:p>
            <a:pPr lvl="2"/>
            <a:r>
              <a:rPr lang="da-DK" dirty="0" err="1" smtClean="0"/>
              <a:t>Premise</a:t>
            </a:r>
            <a:r>
              <a:rPr lang="da-DK" dirty="0" smtClean="0"/>
              <a:t>: at national </a:t>
            </a:r>
            <a:r>
              <a:rPr lang="da-DK" dirty="0" err="1" smtClean="0"/>
              <a:t>level</a:t>
            </a:r>
            <a:r>
              <a:rPr lang="da-DK" dirty="0" smtClean="0"/>
              <a:t>, </a:t>
            </a:r>
            <a:r>
              <a:rPr lang="da-DK" dirty="0" err="1" smtClean="0"/>
              <a:t>forecasters</a:t>
            </a:r>
            <a:r>
              <a:rPr lang="da-DK" dirty="0" smtClean="0"/>
              <a:t> </a:t>
            </a:r>
            <a:r>
              <a:rPr lang="da-DK" dirty="0" err="1" smtClean="0"/>
              <a:t>would</a:t>
            </a:r>
            <a:r>
              <a:rPr lang="da-DK" dirty="0" smtClean="0"/>
              <a:t> </a:t>
            </a:r>
            <a:r>
              <a:rPr lang="da-DK" dirty="0" err="1" smtClean="0"/>
              <a:t>like</a:t>
            </a:r>
            <a:r>
              <a:rPr lang="da-DK" dirty="0" smtClean="0"/>
              <a:t> to </a:t>
            </a:r>
            <a:r>
              <a:rPr lang="da-DK" dirty="0" smtClean="0"/>
              <a:t>run MME </a:t>
            </a:r>
            <a:r>
              <a:rPr lang="da-DK" dirty="0" err="1" smtClean="0"/>
              <a:t>locally</a:t>
            </a:r>
            <a:endParaRPr lang="da-DK" dirty="0" smtClean="0"/>
          </a:p>
          <a:p>
            <a:pPr lvl="2"/>
            <a:r>
              <a:rPr lang="da-DK" dirty="0" smtClean="0"/>
              <a:t>Distributed approach: </a:t>
            </a:r>
            <a:endParaRPr lang="da-DK" dirty="0" smtClean="0"/>
          </a:p>
          <a:p>
            <a:pPr lvl="3"/>
            <a:r>
              <a:rPr lang="da-DK" dirty="0" smtClean="0"/>
              <a:t>Action 1: </a:t>
            </a:r>
            <a:r>
              <a:rPr lang="da-DK" dirty="0" err="1" smtClean="0"/>
              <a:t>extend</a:t>
            </a:r>
            <a:r>
              <a:rPr lang="da-DK" dirty="0" smtClean="0"/>
              <a:t> station list to cover </a:t>
            </a:r>
            <a:r>
              <a:rPr lang="en-US" dirty="0" smtClean="0">
                <a:solidFill>
                  <a:srgbClr val="FF0000"/>
                </a:solidFill>
              </a:rPr>
              <a:t>ALL</a:t>
            </a:r>
            <a:r>
              <a:rPr lang="en-US" dirty="0" smtClean="0"/>
              <a:t> stations (</a:t>
            </a:r>
            <a:r>
              <a:rPr lang="en-US" dirty="0" err="1" smtClean="0"/>
              <a:t>BSH+All</a:t>
            </a:r>
            <a:r>
              <a:rPr lang="en-US" dirty="0" smtClean="0"/>
              <a:t>). </a:t>
            </a:r>
          </a:p>
          <a:p>
            <a:pPr lvl="3"/>
            <a:r>
              <a:rPr lang="en-US" dirty="0" smtClean="0"/>
              <a:t>Action 2: exchange data for all stations</a:t>
            </a:r>
          </a:p>
          <a:p>
            <a:pPr lvl="3"/>
            <a:r>
              <a:rPr lang="en-US" dirty="0" smtClean="0"/>
              <a:t>Action 3: install and run MME locally </a:t>
            </a:r>
          </a:p>
          <a:p>
            <a:r>
              <a:rPr lang="en-US" dirty="0" smtClean="0"/>
              <a:t>Joint </a:t>
            </a:r>
            <a:r>
              <a:rPr lang="en-US" dirty="0" smtClean="0"/>
              <a:t>activities with NOOS</a:t>
            </a:r>
            <a:r>
              <a:rPr lang="en-US" dirty="0" smtClean="0"/>
              <a:t>?</a:t>
            </a:r>
          </a:p>
          <a:p>
            <a:pPr lvl="1"/>
            <a:r>
              <a:rPr lang="da-DK" dirty="0" smtClean="0"/>
              <a:t>Will NOOS promote a </a:t>
            </a:r>
            <a:r>
              <a:rPr lang="da-DK" dirty="0" err="1" smtClean="0"/>
              <a:t>similar</a:t>
            </a:r>
            <a:r>
              <a:rPr lang="da-DK" dirty="0" smtClean="0"/>
              <a:t> </a:t>
            </a:r>
            <a:r>
              <a:rPr lang="da-DK" dirty="0" err="1" smtClean="0"/>
              <a:t>task</a:t>
            </a:r>
            <a:r>
              <a:rPr lang="da-DK" dirty="0" smtClean="0"/>
              <a:t> and approach?</a:t>
            </a:r>
          </a:p>
          <a:p>
            <a:pPr lvl="1"/>
            <a:r>
              <a:rPr lang="da-DK" dirty="0" err="1" smtClean="0"/>
              <a:t>Validate</a:t>
            </a:r>
            <a:r>
              <a:rPr lang="da-DK" dirty="0" smtClean="0"/>
              <a:t> MME on </a:t>
            </a:r>
            <a:r>
              <a:rPr lang="da-DK" dirty="0" err="1" smtClean="0"/>
              <a:t>sea</a:t>
            </a:r>
            <a:r>
              <a:rPr lang="da-DK" dirty="0" smtClean="0"/>
              <a:t> </a:t>
            </a:r>
            <a:r>
              <a:rPr lang="da-DK" dirty="0" err="1" smtClean="0"/>
              <a:t>level</a:t>
            </a:r>
            <a:r>
              <a:rPr lang="da-DK" dirty="0" smtClean="0"/>
              <a:t> </a:t>
            </a:r>
            <a:r>
              <a:rPr lang="da-DK" dirty="0" err="1" smtClean="0"/>
              <a:t>extreme</a:t>
            </a:r>
            <a:r>
              <a:rPr lang="da-DK" dirty="0" smtClean="0"/>
              <a:t> </a:t>
            </a:r>
            <a:endParaRPr lang="da-DK" dirty="0" smtClean="0"/>
          </a:p>
          <a:p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2278230469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1" end="1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da-DK" dirty="0" smtClean="0"/>
              <a:t>River </a:t>
            </a:r>
            <a:r>
              <a:rPr lang="da-DK" dirty="0" err="1" smtClean="0"/>
              <a:t>discharge</a:t>
            </a:r>
            <a:endParaRPr lang="da-DK" dirty="0"/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da-DK" dirty="0" smtClean="0"/>
              <a:t>Status in the </a:t>
            </a:r>
            <a:r>
              <a:rPr lang="da-DK" dirty="0" err="1" smtClean="0"/>
              <a:t>Baltic</a:t>
            </a:r>
            <a:r>
              <a:rPr lang="da-DK" dirty="0" smtClean="0"/>
              <a:t> Sea</a:t>
            </a:r>
          </a:p>
          <a:p>
            <a:pPr lvl="1"/>
            <a:r>
              <a:rPr lang="da-DK" dirty="0" smtClean="0"/>
              <a:t>E-</a:t>
            </a:r>
            <a:r>
              <a:rPr lang="da-DK" dirty="0" err="1" smtClean="0"/>
              <a:t>hype</a:t>
            </a:r>
            <a:r>
              <a:rPr lang="da-DK" dirty="0" smtClean="0"/>
              <a:t> data </a:t>
            </a:r>
            <a:r>
              <a:rPr lang="da-DK" dirty="0" err="1" smtClean="0"/>
              <a:t>are</a:t>
            </a:r>
            <a:r>
              <a:rPr lang="da-DK" dirty="0" smtClean="0"/>
              <a:t> </a:t>
            </a:r>
            <a:r>
              <a:rPr lang="da-DK" dirty="0" err="1" smtClean="0"/>
              <a:t>currently</a:t>
            </a:r>
            <a:r>
              <a:rPr lang="da-DK" dirty="0" smtClean="0"/>
              <a:t> </a:t>
            </a:r>
            <a:r>
              <a:rPr lang="da-DK" dirty="0" err="1" smtClean="0"/>
              <a:t>used</a:t>
            </a:r>
            <a:r>
              <a:rPr lang="da-DK" dirty="0" smtClean="0"/>
              <a:t> by </a:t>
            </a:r>
            <a:r>
              <a:rPr lang="da-DK" dirty="0" err="1" smtClean="0"/>
              <a:t>Baltic</a:t>
            </a:r>
            <a:r>
              <a:rPr lang="da-DK" dirty="0" smtClean="0"/>
              <a:t> Sea partners </a:t>
            </a:r>
            <a:r>
              <a:rPr lang="da-DK" dirty="0" err="1" smtClean="0"/>
              <a:t>both</a:t>
            </a:r>
            <a:r>
              <a:rPr lang="da-DK" dirty="0" smtClean="0"/>
              <a:t> for national and CMEMS purposes </a:t>
            </a:r>
            <a:r>
              <a:rPr lang="da-DK" dirty="0" err="1" smtClean="0"/>
              <a:t>based</a:t>
            </a:r>
            <a:r>
              <a:rPr lang="da-DK" dirty="0" smtClean="0"/>
              <a:t> on </a:t>
            </a:r>
            <a:r>
              <a:rPr lang="da-DK" dirty="0" err="1" smtClean="0"/>
              <a:t>purchase</a:t>
            </a:r>
            <a:r>
              <a:rPr lang="da-DK" dirty="0" smtClean="0"/>
              <a:t>. </a:t>
            </a:r>
          </a:p>
          <a:p>
            <a:pPr lvl="1"/>
            <a:r>
              <a:rPr lang="da-DK" dirty="0" err="1" smtClean="0"/>
              <a:t>There</a:t>
            </a:r>
            <a:r>
              <a:rPr lang="da-DK" dirty="0" smtClean="0"/>
              <a:t> </a:t>
            </a:r>
            <a:r>
              <a:rPr lang="da-DK" dirty="0" err="1" smtClean="0"/>
              <a:t>are</a:t>
            </a:r>
            <a:r>
              <a:rPr lang="da-DK" dirty="0" smtClean="0"/>
              <a:t> </a:t>
            </a:r>
            <a:r>
              <a:rPr lang="da-DK" dirty="0" err="1" smtClean="0"/>
              <a:t>no</a:t>
            </a:r>
            <a:r>
              <a:rPr lang="da-DK" dirty="0" smtClean="0"/>
              <a:t> </a:t>
            </a:r>
            <a:r>
              <a:rPr lang="da-DK" dirty="0" err="1" smtClean="0"/>
              <a:t>common</a:t>
            </a:r>
            <a:r>
              <a:rPr lang="da-DK" dirty="0" smtClean="0"/>
              <a:t> </a:t>
            </a:r>
            <a:r>
              <a:rPr lang="da-DK" dirty="0" err="1" smtClean="0"/>
              <a:t>task</a:t>
            </a:r>
            <a:r>
              <a:rPr lang="da-DK" dirty="0" smtClean="0"/>
              <a:t> in BOOS for </a:t>
            </a:r>
            <a:r>
              <a:rPr lang="da-DK" dirty="0" err="1" smtClean="0"/>
              <a:t>sharing</a:t>
            </a:r>
            <a:r>
              <a:rPr lang="da-DK" dirty="0" smtClean="0"/>
              <a:t> river data and data </a:t>
            </a:r>
            <a:r>
              <a:rPr lang="da-DK" dirty="0" err="1" smtClean="0"/>
              <a:t>processing</a:t>
            </a:r>
            <a:r>
              <a:rPr lang="da-DK" dirty="0" smtClean="0"/>
              <a:t> but DMI and BSH have </a:t>
            </a:r>
            <a:r>
              <a:rPr lang="da-DK" dirty="0" err="1" smtClean="0"/>
              <a:t>shared</a:t>
            </a:r>
            <a:r>
              <a:rPr lang="da-DK" dirty="0" smtClean="0"/>
              <a:t> river data </a:t>
            </a:r>
            <a:r>
              <a:rPr lang="da-DK" dirty="0" err="1" smtClean="0"/>
              <a:t>processing</a:t>
            </a:r>
            <a:endParaRPr lang="da-DK" dirty="0" smtClean="0"/>
          </a:p>
          <a:p>
            <a:r>
              <a:rPr lang="da-DK" dirty="0" smtClean="0"/>
              <a:t>Suggestions for BOOS-NOOS </a:t>
            </a:r>
            <a:r>
              <a:rPr lang="da-DK" dirty="0" err="1" smtClean="0"/>
              <a:t>cooperation</a:t>
            </a:r>
            <a:r>
              <a:rPr lang="da-DK" dirty="0" smtClean="0"/>
              <a:t>?</a:t>
            </a:r>
          </a:p>
          <a:p>
            <a:pPr lvl="1"/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2305030335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a-DK" sz="3200" b="1" dirty="0" smtClean="0">
                <a:solidFill>
                  <a:schemeClr val="tx2"/>
                </a:solidFill>
              </a:rPr>
              <a:t>Common </a:t>
            </a:r>
            <a:r>
              <a:rPr lang="da-DK" sz="3200" b="1" dirty="0" err="1" smtClean="0">
                <a:solidFill>
                  <a:schemeClr val="tx2"/>
                </a:solidFill>
              </a:rPr>
              <a:t>cal</a:t>
            </a:r>
            <a:r>
              <a:rPr lang="da-DK" sz="3200" b="1" dirty="0" smtClean="0">
                <a:solidFill>
                  <a:schemeClr val="tx2"/>
                </a:solidFill>
              </a:rPr>
              <a:t>/val </a:t>
            </a:r>
            <a:r>
              <a:rPr lang="da-DK" sz="3200" b="1" dirty="0" err="1" smtClean="0">
                <a:solidFill>
                  <a:schemeClr val="tx2"/>
                </a:solidFill>
              </a:rPr>
              <a:t>tools</a:t>
            </a:r>
            <a:endParaRPr lang="da-DK" sz="3200" b="1" dirty="0">
              <a:solidFill>
                <a:schemeClr val="tx2"/>
              </a:solidFill>
            </a:endParaRPr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 lvl="0"/>
            <a:r>
              <a:rPr lang="da-DK" dirty="0" smtClean="0"/>
              <a:t>Status in the </a:t>
            </a:r>
            <a:r>
              <a:rPr lang="da-DK" dirty="0" err="1" smtClean="0"/>
              <a:t>Baltic</a:t>
            </a:r>
            <a:r>
              <a:rPr lang="da-DK" dirty="0" smtClean="0"/>
              <a:t> Sea: </a:t>
            </a:r>
          </a:p>
          <a:p>
            <a:pPr lvl="1"/>
            <a:r>
              <a:rPr lang="en-US" dirty="0"/>
              <a:t>BOOS Cal/Val Task </a:t>
            </a:r>
            <a:r>
              <a:rPr lang="en-US" dirty="0" smtClean="0"/>
              <a:t>Team: DMI</a:t>
            </a:r>
            <a:r>
              <a:rPr lang="en-US" dirty="0"/>
              <a:t>, BSH, MSI, HZG, FCOO, IOUG, FMI, </a:t>
            </a:r>
            <a:r>
              <a:rPr lang="en-US" dirty="0" smtClean="0"/>
              <a:t>SMHI</a:t>
            </a:r>
          </a:p>
          <a:p>
            <a:pPr lvl="1"/>
            <a:r>
              <a:rPr lang="en-US" dirty="0" smtClean="0"/>
              <a:t>Lead: </a:t>
            </a:r>
            <a:r>
              <a:rPr lang="en-US" dirty="0" err="1"/>
              <a:t>Thorger</a:t>
            </a:r>
            <a:r>
              <a:rPr lang="en-US" dirty="0"/>
              <a:t> </a:t>
            </a:r>
            <a:r>
              <a:rPr lang="en-US" dirty="0" err="1"/>
              <a:t>Bruening</a:t>
            </a:r>
            <a:r>
              <a:rPr lang="en-US" dirty="0"/>
              <a:t> (</a:t>
            </a:r>
            <a:r>
              <a:rPr lang="en-US" dirty="0" smtClean="0"/>
              <a:t>BSH) </a:t>
            </a:r>
          </a:p>
          <a:p>
            <a:pPr lvl="1"/>
            <a:r>
              <a:rPr lang="en-US" dirty="0" smtClean="0"/>
              <a:t>Phase 1: </a:t>
            </a:r>
            <a:r>
              <a:rPr lang="en-US" dirty="0" err="1" smtClean="0"/>
              <a:t>cal</a:t>
            </a:r>
            <a:r>
              <a:rPr lang="en-US" dirty="0" smtClean="0"/>
              <a:t>/</a:t>
            </a:r>
            <a:r>
              <a:rPr lang="en-US" dirty="0" err="1" smtClean="0"/>
              <a:t>val</a:t>
            </a:r>
            <a:r>
              <a:rPr lang="en-US" dirty="0" smtClean="0"/>
              <a:t> tool for BAL MFC partners</a:t>
            </a:r>
          </a:p>
          <a:p>
            <a:pPr lvl="2"/>
            <a:r>
              <a:rPr lang="en-US" dirty="0" smtClean="0"/>
              <a:t>BAL </a:t>
            </a:r>
            <a:r>
              <a:rPr lang="en-US" dirty="0"/>
              <a:t>MFC </a:t>
            </a:r>
            <a:r>
              <a:rPr lang="en-US" dirty="0" smtClean="0"/>
              <a:t>Cal/</a:t>
            </a:r>
            <a:r>
              <a:rPr lang="en-US" dirty="0" err="1" smtClean="0"/>
              <a:t>val</a:t>
            </a:r>
            <a:r>
              <a:rPr lang="en-US" dirty="0" smtClean="0"/>
              <a:t> </a:t>
            </a:r>
            <a:r>
              <a:rPr lang="en-US" dirty="0"/>
              <a:t>tool </a:t>
            </a:r>
            <a:r>
              <a:rPr lang="en-US" dirty="0" smtClean="0"/>
              <a:t>workshop, September 2018, BSH</a:t>
            </a:r>
          </a:p>
          <a:p>
            <a:pPr lvl="2"/>
            <a:r>
              <a:rPr lang="en-US" dirty="0" smtClean="0"/>
              <a:t>Cal/</a:t>
            </a:r>
            <a:r>
              <a:rPr lang="en-US" dirty="0" err="1" smtClean="0"/>
              <a:t>val</a:t>
            </a:r>
            <a:r>
              <a:rPr lang="en-US" dirty="0" smtClean="0"/>
              <a:t> tool box Skype meeting, Nov. 2018</a:t>
            </a:r>
          </a:p>
          <a:p>
            <a:pPr lvl="1"/>
            <a:r>
              <a:rPr lang="en-US" dirty="0" smtClean="0"/>
              <a:t>Phase 2: </a:t>
            </a:r>
            <a:r>
              <a:rPr lang="en-US" dirty="0" err="1" smtClean="0"/>
              <a:t>cal</a:t>
            </a:r>
            <a:r>
              <a:rPr lang="en-US" dirty="0" smtClean="0"/>
              <a:t>/</a:t>
            </a:r>
            <a:r>
              <a:rPr lang="en-US" dirty="0" err="1" smtClean="0"/>
              <a:t>val</a:t>
            </a:r>
            <a:r>
              <a:rPr lang="en-US" dirty="0" smtClean="0"/>
              <a:t> tool for wider BOOS partners</a:t>
            </a:r>
          </a:p>
          <a:p>
            <a:r>
              <a:rPr lang="en-US" dirty="0" smtClean="0"/>
              <a:t>Suggestions for BOOS-NOOS cooperation?</a:t>
            </a:r>
          </a:p>
          <a:p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834060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3" fill="hold">
                      <p:stCondLst>
                        <p:cond delay="indefinite"/>
                      </p:stCondLst>
                      <p:childTnLst>
                        <p:par>
                          <p:cTn id="24" fill="hold">
                            <p:stCondLst>
                              <p:cond delay="0"/>
                            </p:stCondLst>
                            <p:childTnLst>
                              <p:par>
                                <p:cTn id="2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a-DK" sz="3200" b="1" dirty="0" smtClean="0">
                <a:solidFill>
                  <a:schemeClr val="tx2"/>
                </a:solidFill>
              </a:rPr>
              <a:t>Data assimilation </a:t>
            </a:r>
            <a:endParaRPr lang="da-DK" sz="3200" b="1" dirty="0">
              <a:solidFill>
                <a:schemeClr val="tx2"/>
              </a:solidFill>
            </a:endParaRPr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da-DK" dirty="0" smtClean="0"/>
              <a:t>Status in the </a:t>
            </a:r>
            <a:r>
              <a:rPr lang="da-DK" dirty="0" err="1" smtClean="0"/>
              <a:t>Baltic</a:t>
            </a:r>
            <a:r>
              <a:rPr lang="da-DK" dirty="0" smtClean="0"/>
              <a:t> Sea</a:t>
            </a:r>
          </a:p>
          <a:p>
            <a:pPr lvl="1"/>
            <a:r>
              <a:rPr lang="da-DK" b="1" dirty="0" smtClean="0"/>
              <a:t>PDAF WG</a:t>
            </a:r>
            <a:r>
              <a:rPr lang="da-DK" dirty="0" smtClean="0"/>
              <a:t>: </a:t>
            </a:r>
            <a:r>
              <a:rPr lang="en-US" dirty="0" smtClean="0"/>
              <a:t>SMHI</a:t>
            </a:r>
            <a:r>
              <a:rPr lang="en-US" dirty="0"/>
              <a:t>, DMI, BSH, </a:t>
            </a:r>
            <a:r>
              <a:rPr lang="en-US" dirty="0" smtClean="0"/>
              <a:t>FMI, AWI. </a:t>
            </a:r>
            <a:endParaRPr lang="en-US" dirty="0" smtClean="0"/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smtClean="0"/>
              <a:t>Lead</a:t>
            </a:r>
            <a:r>
              <a:rPr lang="en-US" dirty="0" smtClean="0"/>
              <a:t>: Jun She, Adam Nord</a:t>
            </a:r>
          </a:p>
          <a:p>
            <a:pPr lvl="1"/>
            <a:r>
              <a:rPr lang="en-US" b="1" dirty="0" smtClean="0"/>
              <a:t>BOOS DAWG</a:t>
            </a:r>
            <a:r>
              <a:rPr lang="en-US" dirty="0" smtClean="0"/>
              <a:t>: </a:t>
            </a:r>
            <a:r>
              <a:rPr lang="en-US" dirty="0"/>
              <a:t>SMHI, DMI, BSH, MSI, </a:t>
            </a:r>
            <a:r>
              <a:rPr lang="en-US" dirty="0" smtClean="0"/>
              <a:t>HZG, FMI. </a:t>
            </a:r>
            <a:endParaRPr lang="en-US" dirty="0" smtClean="0"/>
          </a:p>
          <a:p>
            <a:pPr marL="457200" lvl="1" indent="0">
              <a:buNone/>
            </a:pPr>
            <a:r>
              <a:rPr lang="en-US" dirty="0"/>
              <a:t>	</a:t>
            </a:r>
            <a:r>
              <a:rPr lang="en-US" dirty="0" smtClean="0"/>
              <a:t>Lead</a:t>
            </a:r>
            <a:r>
              <a:rPr lang="en-US" dirty="0" smtClean="0"/>
              <a:t>: Lars </a:t>
            </a:r>
            <a:r>
              <a:rPr lang="en-US" dirty="0" err="1" smtClean="0"/>
              <a:t>Axell</a:t>
            </a:r>
            <a:endParaRPr lang="en-US" dirty="0"/>
          </a:p>
          <a:p>
            <a:pPr lvl="1"/>
            <a:r>
              <a:rPr lang="en-US" b="1" dirty="0" smtClean="0"/>
              <a:t>Purpose</a:t>
            </a:r>
            <a:r>
              <a:rPr lang="en-US" dirty="0" smtClean="0"/>
              <a:t>: </a:t>
            </a:r>
            <a:r>
              <a:rPr lang="en-US" dirty="0" smtClean="0"/>
              <a:t>joint developing </a:t>
            </a:r>
            <a:r>
              <a:rPr lang="en-US" dirty="0"/>
              <a:t>DA </a:t>
            </a:r>
            <a:r>
              <a:rPr lang="en-US" dirty="0" smtClean="0"/>
              <a:t>tools, sharing DA knowledge and experiences</a:t>
            </a:r>
            <a:r>
              <a:rPr lang="en-US" dirty="0" smtClean="0"/>
              <a:t>.</a:t>
            </a:r>
          </a:p>
          <a:p>
            <a:pPr lvl="1"/>
            <a:r>
              <a:rPr lang="en-US" b="1" dirty="0" smtClean="0"/>
              <a:t>Existing DA tools</a:t>
            </a:r>
            <a:r>
              <a:rPr lang="en-US" dirty="0" smtClean="0"/>
              <a:t>: PDAF (including several filters, </a:t>
            </a:r>
            <a:r>
              <a:rPr lang="en-US" dirty="0" err="1" smtClean="0"/>
              <a:t>eg</a:t>
            </a:r>
            <a:r>
              <a:rPr lang="en-US" dirty="0" smtClean="0"/>
              <a:t> LESTKF, LSEIK </a:t>
            </a:r>
            <a:r>
              <a:rPr lang="en-US" dirty="0" err="1" smtClean="0"/>
              <a:t>etc</a:t>
            </a:r>
            <a:r>
              <a:rPr lang="en-US" dirty="0" smtClean="0"/>
              <a:t>), 3D/4D </a:t>
            </a:r>
            <a:r>
              <a:rPr lang="en-US" dirty="0" err="1" smtClean="0"/>
              <a:t>Var</a:t>
            </a:r>
            <a:r>
              <a:rPr lang="en-US" dirty="0" smtClean="0"/>
              <a:t>, </a:t>
            </a:r>
            <a:r>
              <a:rPr lang="en-US" dirty="0" err="1" smtClean="0"/>
              <a:t>EnOI</a:t>
            </a:r>
            <a:r>
              <a:rPr lang="en-US" dirty="0" smtClean="0"/>
              <a:t>  </a:t>
            </a:r>
            <a:endParaRPr lang="da-DK" dirty="0"/>
          </a:p>
          <a:p>
            <a:r>
              <a:rPr lang="en-US" dirty="0" smtClean="0"/>
              <a:t>BOOS-NOOS joint DA activities?</a:t>
            </a:r>
            <a:r>
              <a:rPr lang="en-US" dirty="0"/>
              <a:t> </a:t>
            </a:r>
            <a:endParaRPr lang="en-US" dirty="0" smtClean="0"/>
          </a:p>
          <a:p>
            <a:pPr lvl="1"/>
            <a:r>
              <a:rPr lang="en-US" dirty="0" smtClean="0"/>
              <a:t>DA development</a:t>
            </a:r>
          </a:p>
          <a:p>
            <a:pPr lvl="1"/>
            <a:r>
              <a:rPr lang="en-US" dirty="0" smtClean="0"/>
              <a:t>OSSE/OSEs?</a:t>
            </a:r>
            <a:endParaRPr lang="da-DK" dirty="0"/>
          </a:p>
          <a:p>
            <a:pPr lvl="1"/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211268706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7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1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da-DK" sz="3200" b="1" dirty="0" smtClean="0">
                <a:solidFill>
                  <a:schemeClr val="tx2"/>
                </a:solidFill>
              </a:rPr>
              <a:t>BONUS joint </a:t>
            </a:r>
            <a:r>
              <a:rPr lang="da-DK" sz="3200" b="1" dirty="0" err="1" smtClean="0">
                <a:solidFill>
                  <a:schemeClr val="tx2"/>
                </a:solidFill>
              </a:rPr>
              <a:t>initiatives</a:t>
            </a:r>
            <a:endParaRPr lang="da-DK" sz="3200" b="1" dirty="0">
              <a:solidFill>
                <a:schemeClr val="tx2"/>
              </a:solidFill>
            </a:endParaRPr>
          </a:p>
        </p:txBody>
      </p:sp>
      <p:sp>
        <p:nvSpPr>
          <p:cNvPr id="3" name="Pladsholder til indhold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da-DK" dirty="0" smtClean="0"/>
              <a:t>Status of </a:t>
            </a:r>
            <a:r>
              <a:rPr lang="da-DK" dirty="0" smtClean="0"/>
              <a:t>BONUS2 – a joint EC-national </a:t>
            </a:r>
            <a:r>
              <a:rPr lang="da-DK" dirty="0" err="1" smtClean="0"/>
              <a:t>funding</a:t>
            </a:r>
            <a:r>
              <a:rPr lang="da-DK" dirty="0" smtClean="0"/>
              <a:t> </a:t>
            </a:r>
            <a:r>
              <a:rPr lang="da-DK" dirty="0" err="1" smtClean="0"/>
              <a:t>scheme</a:t>
            </a:r>
            <a:endParaRPr lang="da-DK" dirty="0" smtClean="0"/>
          </a:p>
          <a:p>
            <a:pPr lvl="1"/>
            <a:r>
              <a:rPr lang="da-DK" dirty="0" smtClean="0"/>
              <a:t>2018-2020: on-</a:t>
            </a:r>
            <a:r>
              <a:rPr lang="da-DK" dirty="0" err="1" smtClean="0"/>
              <a:t>going</a:t>
            </a:r>
            <a:r>
              <a:rPr lang="da-DK" dirty="0" smtClean="0"/>
              <a:t> H2020 </a:t>
            </a:r>
            <a:r>
              <a:rPr lang="da-DK" dirty="0" err="1" smtClean="0"/>
              <a:t>project</a:t>
            </a:r>
            <a:r>
              <a:rPr lang="da-DK" dirty="0" smtClean="0"/>
              <a:t> to </a:t>
            </a:r>
            <a:r>
              <a:rPr lang="da-DK" dirty="0" err="1" smtClean="0"/>
              <a:t>define</a:t>
            </a:r>
            <a:r>
              <a:rPr lang="da-DK" dirty="0" smtClean="0"/>
              <a:t> the BONUS2 program</a:t>
            </a:r>
          </a:p>
          <a:p>
            <a:pPr lvl="1"/>
            <a:r>
              <a:rPr lang="da-DK" dirty="0" smtClean="0"/>
              <a:t>BONUS2 </a:t>
            </a:r>
            <a:r>
              <a:rPr lang="da-DK" dirty="0" err="1" smtClean="0"/>
              <a:t>period</a:t>
            </a:r>
            <a:r>
              <a:rPr lang="da-DK" dirty="0" smtClean="0"/>
              <a:t>: 2021-2023</a:t>
            </a:r>
          </a:p>
          <a:p>
            <a:pPr lvl="1"/>
            <a:r>
              <a:rPr lang="da-DK" dirty="0" smtClean="0"/>
              <a:t>BONUS2 budget: 100M€ for </a:t>
            </a:r>
            <a:r>
              <a:rPr lang="da-DK" dirty="0" err="1" smtClean="0"/>
              <a:t>Baltic</a:t>
            </a:r>
            <a:r>
              <a:rPr lang="da-DK" dirty="0" smtClean="0"/>
              <a:t>, 100M€ for North Sea</a:t>
            </a:r>
          </a:p>
          <a:p>
            <a:r>
              <a:rPr lang="da-DK" dirty="0" smtClean="0"/>
              <a:t>BOOS-NOOS </a:t>
            </a:r>
            <a:r>
              <a:rPr lang="da-DK" dirty="0" err="1" smtClean="0"/>
              <a:t>cooperation</a:t>
            </a:r>
            <a:r>
              <a:rPr lang="da-DK" dirty="0" smtClean="0"/>
              <a:t> on BONUS2</a:t>
            </a:r>
          </a:p>
          <a:p>
            <a:pPr lvl="1"/>
            <a:r>
              <a:rPr lang="da-DK" dirty="0" smtClean="0"/>
              <a:t>Purpose: to </a:t>
            </a:r>
            <a:r>
              <a:rPr lang="da-DK" dirty="0" err="1" smtClean="0"/>
              <a:t>enhance</a:t>
            </a:r>
            <a:r>
              <a:rPr lang="da-DK" dirty="0" smtClean="0"/>
              <a:t> </a:t>
            </a:r>
            <a:r>
              <a:rPr lang="da-DK" dirty="0" err="1" smtClean="0"/>
              <a:t>involvement</a:t>
            </a:r>
            <a:r>
              <a:rPr lang="da-DK" dirty="0" smtClean="0"/>
              <a:t> of </a:t>
            </a:r>
            <a:r>
              <a:rPr lang="da-DK" dirty="0" err="1" smtClean="0"/>
              <a:t>operational</a:t>
            </a:r>
            <a:r>
              <a:rPr lang="da-DK" dirty="0" smtClean="0"/>
              <a:t> </a:t>
            </a:r>
            <a:r>
              <a:rPr lang="da-DK" dirty="0" err="1" smtClean="0"/>
              <a:t>oceanography</a:t>
            </a:r>
            <a:r>
              <a:rPr lang="da-DK" dirty="0" smtClean="0"/>
              <a:t> approach in BONUS2</a:t>
            </a:r>
          </a:p>
          <a:p>
            <a:pPr lvl="1"/>
            <a:r>
              <a:rPr lang="da-DK" dirty="0" smtClean="0"/>
              <a:t>Actions: </a:t>
            </a:r>
          </a:p>
          <a:p>
            <a:pPr lvl="2"/>
            <a:r>
              <a:rPr lang="da-DK" dirty="0" err="1" smtClean="0"/>
              <a:t>Establish</a:t>
            </a:r>
            <a:r>
              <a:rPr lang="da-DK" dirty="0" smtClean="0"/>
              <a:t> a small </a:t>
            </a:r>
            <a:r>
              <a:rPr lang="da-DK" dirty="0" err="1" smtClean="0"/>
              <a:t>working</a:t>
            </a:r>
            <a:r>
              <a:rPr lang="da-DK" dirty="0" smtClean="0"/>
              <a:t> </a:t>
            </a:r>
            <a:r>
              <a:rPr lang="da-DK" dirty="0" err="1" smtClean="0"/>
              <a:t>group</a:t>
            </a:r>
            <a:r>
              <a:rPr lang="da-DK" dirty="0" smtClean="0"/>
              <a:t> on BONUS2</a:t>
            </a:r>
          </a:p>
          <a:p>
            <a:pPr lvl="2"/>
            <a:r>
              <a:rPr lang="da-DK" dirty="0" err="1" smtClean="0"/>
              <a:t>Establish</a:t>
            </a:r>
            <a:r>
              <a:rPr lang="da-DK" dirty="0" smtClean="0"/>
              <a:t> </a:t>
            </a:r>
            <a:r>
              <a:rPr lang="da-DK" dirty="0" err="1" smtClean="0"/>
              <a:t>contacts</a:t>
            </a:r>
            <a:r>
              <a:rPr lang="da-DK" dirty="0" smtClean="0"/>
              <a:t> with national BONUS2 </a:t>
            </a:r>
            <a:r>
              <a:rPr lang="da-DK" dirty="0" err="1" smtClean="0"/>
              <a:t>representatives</a:t>
            </a:r>
            <a:endParaRPr lang="da-DK" dirty="0" smtClean="0"/>
          </a:p>
          <a:p>
            <a:pPr lvl="2"/>
            <a:r>
              <a:rPr lang="da-DK" dirty="0" err="1" smtClean="0"/>
              <a:t>Contribute</a:t>
            </a:r>
            <a:r>
              <a:rPr lang="da-DK" dirty="0" smtClean="0"/>
              <a:t> to BONUS2??  </a:t>
            </a:r>
          </a:p>
          <a:p>
            <a:pPr lvl="2"/>
            <a:r>
              <a:rPr lang="da-DK" dirty="0" err="1" smtClean="0"/>
              <a:t>Prepare</a:t>
            </a:r>
            <a:r>
              <a:rPr lang="da-DK" dirty="0" smtClean="0"/>
              <a:t> joint BOOS-NOOS </a:t>
            </a:r>
            <a:r>
              <a:rPr lang="da-DK" dirty="0" err="1" smtClean="0"/>
              <a:t>proposals</a:t>
            </a:r>
            <a:r>
              <a:rPr lang="da-DK" dirty="0" smtClean="0"/>
              <a:t> </a:t>
            </a:r>
            <a:endParaRPr lang="da-DK" dirty="0"/>
          </a:p>
        </p:txBody>
      </p:sp>
    </p:spTree>
    <p:extLst>
      <p:ext uri="{BB962C8B-B14F-4D97-AF65-F5344CB8AC3E}">
        <p14:creationId xmlns:p14="http://schemas.microsoft.com/office/powerpoint/2010/main" val="3582245818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5" fill="hold">
                      <p:stCondLst>
                        <p:cond delay="indefinite"/>
                      </p:stCondLst>
                      <p:childTnLst>
                        <p:par>
                          <p:cTn id="26" fill="hold">
                            <p:stCondLst>
                              <p:cond delay="0"/>
                            </p:stCondLst>
                            <p:childTnLst>
                              <p:par>
                                <p:cTn id="27" presetID="1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29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1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8" end="8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3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9" end="9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  <p:par>
                                <p:cTn id="35" presetID="1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>
                                            <p:txEl>
                                              <p:pRg st="10" end="1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el 4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da-DK" dirty="0" err="1" smtClean="0"/>
              <a:t>Thank</a:t>
            </a:r>
            <a:r>
              <a:rPr lang="da-DK" dirty="0" smtClean="0"/>
              <a:t> </a:t>
            </a:r>
            <a:r>
              <a:rPr lang="da-DK" dirty="0" err="1" smtClean="0"/>
              <a:t>you</a:t>
            </a:r>
            <a:r>
              <a:rPr lang="da-DK" dirty="0" smtClean="0"/>
              <a:t> for </a:t>
            </a:r>
            <a:r>
              <a:rPr lang="da-DK" dirty="0" err="1" smtClean="0"/>
              <a:t>your</a:t>
            </a:r>
            <a:r>
              <a:rPr lang="da-DK" dirty="0" smtClean="0"/>
              <a:t> time!</a:t>
            </a:r>
            <a:endParaRPr lang="da-DK" dirty="0"/>
          </a:p>
        </p:txBody>
      </p:sp>
      <p:sp>
        <p:nvSpPr>
          <p:cNvPr id="6" name="Undertitel 5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da-DK"/>
          </a:p>
        </p:txBody>
      </p:sp>
    </p:spTree>
    <p:extLst>
      <p:ext uri="{BB962C8B-B14F-4D97-AF65-F5344CB8AC3E}">
        <p14:creationId xmlns:p14="http://schemas.microsoft.com/office/powerpoint/2010/main" val="3759851045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Kontortema">
  <a:themeElements>
    <a:clrScheme name="Kontor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Kontor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ontor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45147</TotalTime>
  <Words>475</Words>
  <Application>Microsoft Office PowerPoint</Application>
  <PresentationFormat>Skærmshow (4:3)</PresentationFormat>
  <Paragraphs>76</Paragraphs>
  <Slides>9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Diastitler</vt:lpstr>
      </vt:variant>
      <vt:variant>
        <vt:i4>9</vt:i4>
      </vt:variant>
    </vt:vector>
  </HeadingPairs>
  <TitlesOfParts>
    <vt:vector size="10" baseType="lpstr">
      <vt:lpstr>Office Theme</vt:lpstr>
      <vt:lpstr>BOOS – NOOS cooperation</vt:lpstr>
      <vt:lpstr>Topics for cooperation</vt:lpstr>
      <vt:lpstr>Sharing of boundary conditions for forecasting systems</vt:lpstr>
      <vt:lpstr>Multi-model ensemble forecast</vt:lpstr>
      <vt:lpstr>River discharge</vt:lpstr>
      <vt:lpstr>Common cal/val tools</vt:lpstr>
      <vt:lpstr>Data assimilation </vt:lpstr>
      <vt:lpstr>BONUS joint initiatives</vt:lpstr>
      <vt:lpstr>Thank you for your time!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Jens Murawski</dc:creator>
  <cp:lastModifiedBy>Jun She</cp:lastModifiedBy>
  <cp:revision>248</cp:revision>
  <cp:lastPrinted>2018-11-14T10:20:08Z</cp:lastPrinted>
  <dcterms:created xsi:type="dcterms:W3CDTF">2016-03-17T12:06:50Z</dcterms:created>
  <dcterms:modified xsi:type="dcterms:W3CDTF">2018-11-14T13:25:00Z</dcterms:modified>
</cp:coreProperties>
</file>