
<file path=[Content_Types].xml><?xml version="1.0" encoding="utf-8"?>
<Types xmlns="http://schemas.openxmlformats.org/package/2006/content-types">
  <Default Extension="png" ContentType="image/png"/>
  <Default Extension="jpeg" ContentType="image/jpeg"/>
  <Default Extension="emf" ContentType="image/x-emf"/>
  <Default Extension="m4a" ContentType="audio/mp4"/>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40" r:id="rId2"/>
    <p:sldMasterId id="2147483755" r:id="rId3"/>
    <p:sldMasterId id="2147483768" r:id="rId4"/>
  </p:sldMasterIdLst>
  <p:notesMasterIdLst>
    <p:notesMasterId r:id="rId57"/>
  </p:notesMasterIdLst>
  <p:sldIdLst>
    <p:sldId id="257" r:id="rId5"/>
    <p:sldId id="671" r:id="rId6"/>
    <p:sldId id="672" r:id="rId7"/>
    <p:sldId id="388" r:id="rId8"/>
    <p:sldId id="367" r:id="rId9"/>
    <p:sldId id="344" r:id="rId10"/>
    <p:sldId id="371" r:id="rId11"/>
    <p:sldId id="458" r:id="rId12"/>
    <p:sldId id="454" r:id="rId13"/>
    <p:sldId id="768" r:id="rId14"/>
    <p:sldId id="368" r:id="rId15"/>
    <p:sldId id="778" r:id="rId16"/>
    <p:sldId id="769" r:id="rId17"/>
    <p:sldId id="392" r:id="rId18"/>
    <p:sldId id="340" r:id="rId19"/>
    <p:sldId id="766" r:id="rId20"/>
    <p:sldId id="258" r:id="rId21"/>
    <p:sldId id="270" r:id="rId22"/>
    <p:sldId id="389" r:id="rId23"/>
    <p:sldId id="390" r:id="rId24"/>
    <p:sldId id="269" r:id="rId25"/>
    <p:sldId id="273" r:id="rId26"/>
    <p:sldId id="278" r:id="rId27"/>
    <p:sldId id="266" r:id="rId28"/>
    <p:sldId id="268" r:id="rId29"/>
    <p:sldId id="328" r:id="rId30"/>
    <p:sldId id="260" r:id="rId31"/>
    <p:sldId id="767" r:id="rId32"/>
    <p:sldId id="265" r:id="rId33"/>
    <p:sldId id="329" r:id="rId34"/>
    <p:sldId id="272" r:id="rId35"/>
    <p:sldId id="377" r:id="rId36"/>
    <p:sldId id="280" r:id="rId37"/>
    <p:sldId id="380" r:id="rId38"/>
    <p:sldId id="383" r:id="rId39"/>
    <p:sldId id="379" r:id="rId40"/>
    <p:sldId id="385" r:id="rId41"/>
    <p:sldId id="674" r:id="rId42"/>
    <p:sldId id="680" r:id="rId43"/>
    <p:sldId id="673" r:id="rId44"/>
    <p:sldId id="675" r:id="rId45"/>
    <p:sldId id="676" r:id="rId46"/>
    <p:sldId id="678" r:id="rId47"/>
    <p:sldId id="771" r:id="rId48"/>
    <p:sldId id="772" r:id="rId49"/>
    <p:sldId id="776" r:id="rId50"/>
    <p:sldId id="773" r:id="rId51"/>
    <p:sldId id="775" r:id="rId52"/>
    <p:sldId id="256" r:id="rId53"/>
    <p:sldId id="770" r:id="rId54"/>
    <p:sldId id="259" r:id="rId55"/>
    <p:sldId id="777" r:id="rId56"/>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k Buch" initials="EB"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7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50" autoAdjust="0"/>
    <p:restoredTop sz="94660"/>
  </p:normalViewPr>
  <p:slideViewPr>
    <p:cSldViewPr snapToGrid="0">
      <p:cViewPr varScale="1">
        <p:scale>
          <a:sx n="78" d="100"/>
          <a:sy n="78" d="100"/>
        </p:scale>
        <p:origin x="192" y="584"/>
      </p:cViewPr>
      <p:guideLst>
        <p:guide orient="horz" pos="2136"/>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file:////C:\Users\Vicente%20Fernandez\Desktop\EEA\EEA%20-sustainability\Survey%20results_clean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Vicente%20Fernandez\Desktop\EEA\EEA%20-sustainability\Survey%20results_clean2.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i="0" baseline="0">
                <a:effectLst/>
              </a:rPr>
              <a:t>Source of Funding (%) - All systems</a:t>
            </a:r>
            <a:endParaRPr lang="en-US" sz="1400" b="1">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6"/>
              </a:solidFill>
              <a:ln>
                <a:noFill/>
              </a:ln>
              <a:effectLst/>
            </c:spPr>
            <c:extLst>
              <c:ext xmlns:c16="http://schemas.microsoft.com/office/drawing/2014/chart" uri="{C3380CC4-5D6E-409C-BE32-E72D297353CC}">
                <c16:uniqueId val="{00000001-2E17-0140-8681-685A54B7252F}"/>
              </c:ext>
            </c:extLst>
          </c:dPt>
          <c:dPt>
            <c:idx val="2"/>
            <c:invertIfNegative val="0"/>
            <c:bubble3D val="0"/>
            <c:spPr>
              <a:solidFill>
                <a:schemeClr val="accent1">
                  <a:lumMod val="50000"/>
                </a:schemeClr>
              </a:solidFill>
              <a:ln>
                <a:noFill/>
              </a:ln>
              <a:effectLst/>
            </c:spPr>
            <c:extLst>
              <c:ext xmlns:c16="http://schemas.microsoft.com/office/drawing/2014/chart" uri="{C3380CC4-5D6E-409C-BE32-E72D297353CC}">
                <c16:uniqueId val="{00000003-2E17-0140-8681-685A54B7252F}"/>
              </c:ext>
            </c:extLst>
          </c:dPt>
          <c:cat>
            <c:strRef>
              <c:f>'source of funding'!$A$28:$A$30</c:f>
              <c:strCache>
                <c:ptCount val="3"/>
                <c:pt idx="0">
                  <c:v>Mixed Research/Institutional/Private</c:v>
                </c:pt>
                <c:pt idx="1">
                  <c:v>Institutional funds (annual budget)</c:v>
                </c:pt>
                <c:pt idx="2">
                  <c:v>Only Research Funds (European/National)</c:v>
                </c:pt>
              </c:strCache>
            </c:strRef>
          </c:cat>
          <c:val>
            <c:numRef>
              <c:f>'source of funding'!$B$28:$B$30</c:f>
              <c:numCache>
                <c:formatCode>0.0%</c:formatCode>
                <c:ptCount val="3"/>
                <c:pt idx="0">
                  <c:v>0.43956043956043966</c:v>
                </c:pt>
                <c:pt idx="1">
                  <c:v>0.28571428571428598</c:v>
                </c:pt>
                <c:pt idx="2">
                  <c:v>0.27472527472527475</c:v>
                </c:pt>
              </c:numCache>
            </c:numRef>
          </c:val>
          <c:extLst>
            <c:ext xmlns:c16="http://schemas.microsoft.com/office/drawing/2014/chart" uri="{C3380CC4-5D6E-409C-BE32-E72D297353CC}">
              <c16:uniqueId val="{00000004-2E17-0140-8681-685A54B7252F}"/>
            </c:ext>
          </c:extLst>
        </c:ser>
        <c:dLbls>
          <c:showLegendKey val="0"/>
          <c:showVal val="0"/>
          <c:showCatName val="0"/>
          <c:showSerName val="0"/>
          <c:showPercent val="0"/>
          <c:showBubbleSize val="0"/>
        </c:dLbls>
        <c:gapWidth val="219"/>
        <c:overlap val="-27"/>
        <c:axId val="476500352"/>
        <c:axId val="476493136"/>
      </c:barChart>
      <c:catAx>
        <c:axId val="476500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76493136"/>
        <c:crosses val="autoZero"/>
        <c:auto val="1"/>
        <c:lblAlgn val="ctr"/>
        <c:lblOffset val="100"/>
        <c:noMultiLvlLbl val="0"/>
      </c:catAx>
      <c:valAx>
        <c:axId val="47649313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76500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pct5">
      <a:fgClr>
        <a:schemeClr val="bg2">
          <a:lumMod val="90000"/>
        </a:schemeClr>
      </a:fgClr>
      <a:bgClr>
        <a:schemeClr val="bg1"/>
      </a:bgClr>
    </a:pattFill>
    <a:ln w="38100" cap="rnd" cmpd="tri" algn="ctr">
      <a:solidFill>
        <a:schemeClr val="tx2">
          <a:lumMod val="60000"/>
          <a:lumOff val="40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[Survey results_clean2.xlsx]sustainability!TablaDinámica2</c:name>
    <c:fmtId val="-1"/>
  </c:pivotSource>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a:t>Funding</a:t>
            </a:r>
            <a:r>
              <a:rPr lang="en-US" b="1" baseline="0"/>
              <a:t> Sustainability (%) - All Systems</a:t>
            </a:r>
            <a:endParaRPr lang="en-US" b="1"/>
          </a:p>
        </c:rich>
      </c:tx>
      <c:layout>
        <c:manualLayout>
          <c:xMode val="edge"/>
          <c:yMode val="edge"/>
          <c:x val="0.27325497876140953"/>
          <c:y val="5.1364494331825543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a:noFill/>
          </a:ln>
          <a:effectLst/>
        </c:spPr>
        <c:marker>
          <c:symbol val="none"/>
        </c:marker>
      </c:pivotFmt>
      <c:pivotFmt>
        <c:idx val="1"/>
        <c:spPr>
          <a:solidFill>
            <a:schemeClr val="accent1"/>
          </a:solidFill>
          <a:ln>
            <a:noFill/>
          </a:ln>
          <a:effectLst/>
        </c:spPr>
        <c:marker>
          <c:symbol val="none"/>
        </c:marker>
      </c:pivotFmt>
      <c:pivotFmt>
        <c:idx val="2"/>
        <c:spPr>
          <a:solidFill>
            <a:schemeClr val="accent1"/>
          </a:solidFill>
          <a:ln>
            <a:noFill/>
          </a:ln>
          <a:effectLst/>
        </c:spPr>
        <c:marker>
          <c:symbol val="none"/>
        </c:marker>
      </c:pivotFmt>
      <c:pivotFmt>
        <c:idx val="3"/>
        <c:spPr>
          <a:solidFill>
            <a:schemeClr val="accent1"/>
          </a:solidFill>
          <a:ln>
            <a:noFill/>
          </a:ln>
          <a:effectLst/>
        </c:spPr>
        <c:marker>
          <c:symbol val="none"/>
        </c:marker>
      </c:pivotFmt>
      <c:pivotFmt>
        <c:idx val="4"/>
        <c:spPr>
          <a:solidFill>
            <a:schemeClr val="accent1"/>
          </a:solidFill>
          <a:ln>
            <a:noFill/>
          </a:ln>
          <a:effectLst/>
        </c:spPr>
        <c:marker>
          <c:symbol val="none"/>
        </c:marker>
      </c:pivotFmt>
      <c:pivotFmt>
        <c:idx val="5"/>
        <c:spPr>
          <a:solidFill>
            <a:schemeClr val="accent1"/>
          </a:solidFill>
          <a:ln>
            <a:noFill/>
          </a:ln>
          <a:effectLst/>
        </c:spPr>
        <c:marker>
          <c:symbol val="none"/>
        </c:marker>
      </c:pivotFmt>
      <c:pivotFmt>
        <c:idx val="6"/>
        <c:spPr>
          <a:solidFill>
            <a:schemeClr val="accent1"/>
          </a:solidFill>
          <a:ln>
            <a:noFill/>
          </a:ln>
          <a:effectLst/>
        </c:spPr>
        <c:marker>
          <c:symbol val="none"/>
        </c:marker>
      </c:pivotFmt>
      <c:pivotFmt>
        <c:idx val="7"/>
        <c:spPr>
          <a:solidFill>
            <a:schemeClr val="accent1"/>
          </a:solidFill>
          <a:ln>
            <a:noFill/>
          </a:ln>
          <a:effectLst/>
        </c:spPr>
        <c:marker>
          <c:symbol val="none"/>
        </c:marker>
      </c:pivotFmt>
      <c:pivotFmt>
        <c:idx val="8"/>
        <c:spPr>
          <a:solidFill>
            <a:schemeClr val="accent1"/>
          </a:solidFill>
          <a:ln>
            <a:noFill/>
          </a:ln>
          <a:effectLst/>
        </c:spPr>
        <c:marker>
          <c:symbol val="none"/>
        </c:marker>
      </c:pivotFmt>
      <c:pivotFmt>
        <c:idx val="9"/>
        <c:spPr>
          <a:solidFill>
            <a:schemeClr val="accent1"/>
          </a:solidFill>
          <a:ln>
            <a:noFill/>
          </a:ln>
          <a:effectLst/>
        </c:spPr>
        <c:marker>
          <c:symbol val="none"/>
        </c:marker>
      </c:pivotFmt>
      <c:pivotFmt>
        <c:idx val="10"/>
      </c:pivotFmt>
      <c:pivotFmt>
        <c:idx val="11"/>
        <c:spPr>
          <a:solidFill>
            <a:schemeClr val="accent6"/>
          </a:solidFill>
          <a:ln>
            <a:noFill/>
          </a:ln>
          <a:effectLst/>
        </c:spPr>
      </c:pivotFmt>
      <c:pivotFmt>
        <c:idx val="12"/>
        <c:spPr>
          <a:solidFill>
            <a:srgbClr val="C00000"/>
          </a:solidFill>
          <a:ln>
            <a:noFill/>
          </a:ln>
          <a:effectLst/>
        </c:spPr>
      </c:pivotFmt>
      <c:pivotFmt>
        <c:idx val="13"/>
        <c:spPr>
          <a:solidFill>
            <a:schemeClr val="accent1"/>
          </a:solidFill>
          <a:ln>
            <a:noFill/>
          </a:ln>
          <a:effectLst/>
        </c:spPr>
        <c:marker>
          <c:symbol val="none"/>
        </c:marker>
      </c:pivotFmt>
      <c:pivotFmt>
        <c:idx val="14"/>
        <c:spPr>
          <a:solidFill>
            <a:schemeClr val="accent1"/>
          </a:solidFill>
          <a:ln>
            <a:noFill/>
          </a:ln>
          <a:effectLst/>
        </c:spPr>
        <c:marker>
          <c:symbol val="none"/>
        </c:marker>
      </c:pivotFmt>
      <c:pivotFmt>
        <c:idx val="15"/>
        <c:spPr>
          <a:solidFill>
            <a:schemeClr val="accent1"/>
          </a:solidFill>
          <a:ln>
            <a:noFill/>
          </a:ln>
          <a:effectLst/>
        </c:spPr>
        <c:marker>
          <c:symbol val="none"/>
        </c:marker>
      </c:pivotFmt>
      <c:pivotFmt>
        <c:idx val="16"/>
        <c:spPr>
          <a:solidFill>
            <a:schemeClr val="accent1"/>
          </a:solidFill>
          <a:ln>
            <a:noFill/>
          </a:ln>
          <a:effectLst/>
        </c:spPr>
        <c:marker>
          <c:symbol val="none"/>
        </c:marker>
      </c:pivotFmt>
      <c:pivotFmt>
        <c:idx val="17"/>
        <c:spPr>
          <a:solidFill>
            <a:schemeClr val="accent1"/>
          </a:solidFill>
          <a:ln>
            <a:noFill/>
          </a:ln>
          <a:effectLst/>
        </c:spPr>
        <c:marker>
          <c:symbol val="none"/>
        </c:marker>
      </c:pivotFmt>
      <c:pivotFmt>
        <c:idx val="18"/>
        <c:spPr>
          <a:solidFill>
            <a:schemeClr val="accent1"/>
          </a:solidFill>
          <a:ln>
            <a:noFill/>
          </a:ln>
          <a:effectLst/>
        </c:spPr>
        <c:marker>
          <c:symbol val="none"/>
        </c:marker>
      </c:pivotFmt>
      <c:pivotFmt>
        <c:idx val="19"/>
        <c:spPr>
          <a:solidFill>
            <a:schemeClr val="accent1"/>
          </a:solidFill>
          <a:ln>
            <a:noFill/>
          </a:ln>
          <a:effectLst/>
        </c:spPr>
        <c:marker>
          <c:symbol val="none"/>
        </c:marker>
      </c:pivotFmt>
      <c:pivotFmt>
        <c:idx val="20"/>
        <c:spPr>
          <a:solidFill>
            <a:schemeClr val="accent1"/>
          </a:solidFill>
          <a:ln>
            <a:noFill/>
          </a:ln>
          <a:effectLst/>
        </c:spPr>
        <c:marker>
          <c:symbol val="none"/>
        </c:marker>
      </c:pivotFmt>
      <c:pivotFmt>
        <c:idx val="21"/>
        <c:spPr>
          <a:solidFill>
            <a:srgbClr val="00B0F0"/>
          </a:solidFill>
          <a:ln>
            <a:noFill/>
          </a:ln>
          <a:effectLst/>
        </c:spPr>
        <c:marker>
          <c:symbol val="none"/>
        </c:marker>
      </c:pivotFmt>
      <c:pivotFmt>
        <c:idx val="22"/>
        <c:spPr>
          <a:solidFill>
            <a:srgbClr val="00B050"/>
          </a:solidFill>
          <a:ln>
            <a:noFill/>
          </a:ln>
          <a:effectLst/>
        </c:spPr>
      </c:pivotFmt>
      <c:pivotFmt>
        <c:idx val="23"/>
        <c:spPr>
          <a:solidFill>
            <a:srgbClr val="0070C0"/>
          </a:solidFill>
          <a:ln>
            <a:noFill/>
          </a:ln>
          <a:effectLst/>
        </c:spPr>
      </c:pivotFmt>
      <c:pivotFmt>
        <c:idx val="24"/>
        <c:spPr>
          <a:solidFill>
            <a:srgbClr val="C00000"/>
          </a:solidFill>
          <a:ln>
            <a:noFill/>
          </a:ln>
          <a:effectLst/>
        </c:spPr>
      </c:pivotFmt>
      <c:pivotFmt>
        <c:idx val="25"/>
        <c:spPr>
          <a:solidFill>
            <a:srgbClr val="7030A0"/>
          </a:solidFill>
          <a:ln>
            <a:noFill/>
          </a:ln>
          <a:effectLst/>
        </c:spPr>
      </c:pivotFmt>
      <c:pivotFmt>
        <c:idx val="26"/>
        <c:spPr>
          <a:solidFill>
            <a:srgbClr val="00B0F0"/>
          </a:solidFill>
          <a:ln>
            <a:noFill/>
          </a:ln>
          <a:effectLst/>
        </c:spPr>
        <c:marker>
          <c:symbol val="none"/>
        </c:marker>
      </c:pivotFmt>
      <c:pivotFmt>
        <c:idx val="27"/>
        <c:spPr>
          <a:solidFill>
            <a:srgbClr val="00B050"/>
          </a:solidFill>
          <a:ln>
            <a:noFill/>
          </a:ln>
          <a:effectLst/>
        </c:spPr>
      </c:pivotFmt>
      <c:pivotFmt>
        <c:idx val="28"/>
        <c:spPr>
          <a:solidFill>
            <a:srgbClr val="0070C0"/>
          </a:solidFill>
          <a:ln>
            <a:noFill/>
          </a:ln>
          <a:effectLst/>
        </c:spPr>
      </c:pivotFmt>
      <c:pivotFmt>
        <c:idx val="29"/>
        <c:spPr>
          <a:solidFill>
            <a:srgbClr val="C00000"/>
          </a:solidFill>
          <a:ln>
            <a:noFill/>
          </a:ln>
          <a:effectLst/>
        </c:spPr>
      </c:pivotFmt>
      <c:pivotFmt>
        <c:idx val="30"/>
        <c:spPr>
          <a:solidFill>
            <a:srgbClr val="7030A0"/>
          </a:solidFill>
          <a:ln>
            <a:noFill/>
          </a:ln>
          <a:effectLst/>
        </c:spPr>
      </c:pivotFmt>
      <c:pivotFmt>
        <c:idx val="31"/>
        <c:spPr>
          <a:solidFill>
            <a:srgbClr val="00B0F0"/>
          </a:solidFill>
          <a:ln>
            <a:noFill/>
          </a:ln>
          <a:effectLst/>
        </c:spPr>
        <c:marker>
          <c:symbol val="none"/>
        </c:marker>
      </c:pivotFmt>
      <c:pivotFmt>
        <c:idx val="32"/>
        <c:spPr>
          <a:solidFill>
            <a:srgbClr val="00B050"/>
          </a:solidFill>
          <a:ln>
            <a:noFill/>
          </a:ln>
          <a:effectLst/>
        </c:spPr>
      </c:pivotFmt>
      <c:pivotFmt>
        <c:idx val="33"/>
        <c:spPr>
          <a:solidFill>
            <a:srgbClr val="0070C0"/>
          </a:solidFill>
          <a:ln>
            <a:noFill/>
          </a:ln>
          <a:effectLst/>
        </c:spPr>
      </c:pivotFmt>
      <c:pivotFmt>
        <c:idx val="34"/>
        <c:spPr>
          <a:solidFill>
            <a:srgbClr val="C00000"/>
          </a:solidFill>
          <a:ln>
            <a:noFill/>
          </a:ln>
          <a:effectLst/>
        </c:spPr>
      </c:pivotFmt>
      <c:pivotFmt>
        <c:idx val="35"/>
        <c:spPr>
          <a:solidFill>
            <a:srgbClr val="7030A0"/>
          </a:solidFill>
          <a:ln>
            <a:noFill/>
          </a:ln>
          <a:effectLst/>
        </c:spPr>
      </c:pivotFmt>
    </c:pivotFmts>
    <c:plotArea>
      <c:layout/>
      <c:barChart>
        <c:barDir val="col"/>
        <c:grouping val="clustered"/>
        <c:varyColors val="0"/>
        <c:ser>
          <c:idx val="0"/>
          <c:order val="0"/>
          <c:tx>
            <c:strRef>
              <c:f>sustainability!$B$4:$B$5</c:f>
              <c:strCache>
                <c:ptCount val="1"/>
                <c:pt idx="0">
                  <c:v>Total</c:v>
                </c:pt>
              </c:strCache>
            </c:strRef>
          </c:tx>
          <c:spPr>
            <a:solidFill>
              <a:srgbClr val="00B0F0"/>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5772-F24D-931F-2BEAB531185F}"/>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5772-F24D-931F-2BEAB531185F}"/>
              </c:ext>
            </c:extLst>
          </c:dPt>
          <c:dPt>
            <c:idx val="2"/>
            <c:invertIfNegative val="0"/>
            <c:bubble3D val="0"/>
            <c:spPr>
              <a:solidFill>
                <a:srgbClr val="0070C0"/>
              </a:solidFill>
              <a:ln>
                <a:noFill/>
              </a:ln>
              <a:effectLst/>
            </c:spPr>
            <c:extLst>
              <c:ext xmlns:c16="http://schemas.microsoft.com/office/drawing/2014/chart" uri="{C3380CC4-5D6E-409C-BE32-E72D297353CC}">
                <c16:uniqueId val="{00000005-5772-F24D-931F-2BEAB531185F}"/>
              </c:ext>
            </c:extLst>
          </c:dPt>
          <c:dPt>
            <c:idx val="3"/>
            <c:invertIfNegative val="0"/>
            <c:bubble3D val="0"/>
            <c:spPr>
              <a:solidFill>
                <a:srgbClr val="C00000"/>
              </a:solidFill>
              <a:ln>
                <a:noFill/>
              </a:ln>
              <a:effectLst/>
            </c:spPr>
            <c:extLst>
              <c:ext xmlns:c16="http://schemas.microsoft.com/office/drawing/2014/chart" uri="{C3380CC4-5D6E-409C-BE32-E72D297353CC}">
                <c16:uniqueId val="{00000007-5772-F24D-931F-2BEAB531185F}"/>
              </c:ext>
            </c:extLst>
          </c:dPt>
          <c:dPt>
            <c:idx val="4"/>
            <c:invertIfNegative val="0"/>
            <c:bubble3D val="0"/>
            <c:spPr>
              <a:solidFill>
                <a:srgbClr val="7030A0"/>
              </a:solidFill>
              <a:ln>
                <a:noFill/>
              </a:ln>
              <a:effectLst/>
            </c:spPr>
            <c:extLst>
              <c:ext xmlns:c16="http://schemas.microsoft.com/office/drawing/2014/chart" uri="{C3380CC4-5D6E-409C-BE32-E72D297353CC}">
                <c16:uniqueId val="{00000009-5772-F24D-931F-2BEAB531185F}"/>
              </c:ext>
            </c:extLst>
          </c:dPt>
          <c:cat>
            <c:strRef>
              <c:f>sustainability!$A$6:$A$11</c:f>
              <c:strCache>
                <c:ptCount val="5"/>
                <c:pt idx="0">
                  <c:v>Solved today, but problems foreseen in 2-3 years</c:v>
                </c:pt>
                <c:pt idx="1">
                  <c:v>Solved today, no problems foreseen in the future</c:v>
                </c:pt>
                <c:pt idx="2">
                  <c:v>No funding today and no plans for funding in the near future</c:v>
                </c:pt>
                <c:pt idx="3">
                  <c:v>No funding today, but plans for funding in the near future is under way</c:v>
                </c:pt>
                <c:pt idx="4">
                  <c:v>Other</c:v>
                </c:pt>
              </c:strCache>
            </c:strRef>
          </c:cat>
          <c:val>
            <c:numRef>
              <c:f>sustainability!$B$6:$B$11</c:f>
              <c:numCache>
                <c:formatCode>0.0%</c:formatCode>
                <c:ptCount val="5"/>
                <c:pt idx="0">
                  <c:v>0.52747252747252749</c:v>
                </c:pt>
                <c:pt idx="1">
                  <c:v>0.27472527472527475</c:v>
                </c:pt>
                <c:pt idx="2">
                  <c:v>8.7912087912087919E-2</c:v>
                </c:pt>
                <c:pt idx="3">
                  <c:v>6.5934065934065936E-2</c:v>
                </c:pt>
                <c:pt idx="4">
                  <c:v>4.3956043956043959E-2</c:v>
                </c:pt>
              </c:numCache>
            </c:numRef>
          </c:val>
          <c:extLst>
            <c:ext xmlns:c16="http://schemas.microsoft.com/office/drawing/2014/chart" uri="{C3380CC4-5D6E-409C-BE32-E72D297353CC}">
              <c16:uniqueId val="{0000000A-5772-F24D-931F-2BEAB531185F}"/>
            </c:ext>
          </c:extLst>
        </c:ser>
        <c:dLbls>
          <c:showLegendKey val="0"/>
          <c:showVal val="0"/>
          <c:showCatName val="0"/>
          <c:showSerName val="0"/>
          <c:showPercent val="0"/>
          <c:showBubbleSize val="0"/>
        </c:dLbls>
        <c:gapWidth val="219"/>
        <c:axId val="569822432"/>
        <c:axId val="569823088"/>
      </c:barChart>
      <c:catAx>
        <c:axId val="569822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569823088"/>
        <c:crosses val="autoZero"/>
        <c:auto val="1"/>
        <c:lblAlgn val="ctr"/>
        <c:lblOffset val="100"/>
        <c:noMultiLvlLbl val="0"/>
      </c:catAx>
      <c:valAx>
        <c:axId val="5698230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5698224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2CC08F-2796-604F-BB7E-E37412ED338E}" type="doc">
      <dgm:prSet loTypeId="urn:microsoft.com/office/officeart/2005/8/layout/venn2" loCatId="" qsTypeId="urn:microsoft.com/office/officeart/2005/8/quickstyle/simple1" qsCatId="simple" csTypeId="urn:microsoft.com/office/officeart/2005/8/colors/accent5_4" csCatId="accent5" phldr="1"/>
      <dgm:spPr/>
      <dgm:t>
        <a:bodyPr/>
        <a:lstStyle/>
        <a:p>
          <a:endParaRPr lang="da-DK"/>
        </a:p>
      </dgm:t>
    </dgm:pt>
    <dgm:pt modelId="{DAF36AD5-3D32-1A40-BD23-9BEC9C75240B}">
      <dgm:prSet phldrT="[Tekst]" custT="1"/>
      <dgm:spPr>
        <a:solidFill>
          <a:srgbClr val="FFC000"/>
        </a:solidFill>
      </dgm:spPr>
      <dgm:t>
        <a:bodyPr/>
        <a:lstStyle/>
        <a:p>
          <a:r>
            <a:rPr lang="da-DK" sz="1400" b="1" dirty="0">
              <a:solidFill>
                <a:schemeClr val="tx1"/>
              </a:solidFill>
            </a:rPr>
            <a:t>Products and services</a:t>
          </a:r>
        </a:p>
      </dgm:t>
    </dgm:pt>
    <dgm:pt modelId="{28AAFE4B-5172-7442-BD4F-8BBBF0796C8B}" type="parTrans" cxnId="{63FBDAC0-DF5D-0F47-9A44-C4B242D280D9}">
      <dgm:prSet/>
      <dgm:spPr/>
      <dgm:t>
        <a:bodyPr/>
        <a:lstStyle/>
        <a:p>
          <a:endParaRPr lang="da-DK"/>
        </a:p>
      </dgm:t>
    </dgm:pt>
    <dgm:pt modelId="{EAE99537-9831-A044-973D-3982DA9D2A8D}" type="sibTrans" cxnId="{63FBDAC0-DF5D-0F47-9A44-C4B242D280D9}">
      <dgm:prSet/>
      <dgm:spPr/>
      <dgm:t>
        <a:bodyPr/>
        <a:lstStyle/>
        <a:p>
          <a:endParaRPr lang="da-DK"/>
        </a:p>
      </dgm:t>
    </dgm:pt>
    <dgm:pt modelId="{C4A7A358-C782-0F42-96A1-B9C03B89C649}">
      <dgm:prSet phldrT="[Tekst]" custT="1"/>
      <dgm:spPr>
        <a:solidFill>
          <a:srgbClr val="92D050"/>
        </a:solidFill>
      </dgm:spPr>
      <dgm:t>
        <a:bodyPr/>
        <a:lstStyle/>
        <a:p>
          <a:r>
            <a:rPr lang="da-DK" sz="1400" b="1" dirty="0" err="1">
              <a:solidFill>
                <a:schemeClr val="tx1"/>
              </a:solidFill>
            </a:rPr>
            <a:t>Production</a:t>
          </a:r>
          <a:r>
            <a:rPr lang="da-DK" sz="1400" b="1" dirty="0">
              <a:solidFill>
                <a:schemeClr val="tx1"/>
              </a:solidFill>
            </a:rPr>
            <a:t> system</a:t>
          </a:r>
        </a:p>
      </dgm:t>
    </dgm:pt>
    <dgm:pt modelId="{09A37F85-DB85-104E-BFCE-8BBE9D996039}" type="parTrans" cxnId="{245CFD32-8DDA-1C45-A417-A5BB03952503}">
      <dgm:prSet/>
      <dgm:spPr/>
      <dgm:t>
        <a:bodyPr/>
        <a:lstStyle/>
        <a:p>
          <a:endParaRPr lang="da-DK"/>
        </a:p>
      </dgm:t>
    </dgm:pt>
    <dgm:pt modelId="{D96492DE-B48A-1F48-8230-F15B7AFF3187}" type="sibTrans" cxnId="{245CFD32-8DDA-1C45-A417-A5BB03952503}">
      <dgm:prSet/>
      <dgm:spPr/>
      <dgm:t>
        <a:bodyPr/>
        <a:lstStyle/>
        <a:p>
          <a:endParaRPr lang="da-DK"/>
        </a:p>
      </dgm:t>
    </dgm:pt>
    <dgm:pt modelId="{4BB3F540-AFD8-5649-BB56-C16FD7AEC22C}">
      <dgm:prSet phldrT="[Tekst]" custT="1"/>
      <dgm:spPr/>
      <dgm:t>
        <a:bodyPr/>
        <a:lstStyle/>
        <a:p>
          <a:r>
            <a:rPr lang="da-DK" sz="1600" b="1" dirty="0">
              <a:solidFill>
                <a:srgbClr val="FF0000"/>
              </a:solidFill>
            </a:rPr>
            <a:t>Stakeholders</a:t>
          </a:r>
        </a:p>
      </dgm:t>
    </dgm:pt>
    <dgm:pt modelId="{AFDDE4C0-F74B-0846-8C41-35C75D6DC422}" type="parTrans" cxnId="{273DB847-DB87-D94F-AEE8-51EBA929688E}">
      <dgm:prSet/>
      <dgm:spPr/>
      <dgm:t>
        <a:bodyPr/>
        <a:lstStyle/>
        <a:p>
          <a:endParaRPr lang="da-DK"/>
        </a:p>
      </dgm:t>
    </dgm:pt>
    <dgm:pt modelId="{0BECACD8-CCFB-9A43-85A8-3E66B568F406}" type="sibTrans" cxnId="{273DB847-DB87-D94F-AEE8-51EBA929688E}">
      <dgm:prSet/>
      <dgm:spPr/>
      <dgm:t>
        <a:bodyPr/>
        <a:lstStyle/>
        <a:p>
          <a:endParaRPr lang="da-DK"/>
        </a:p>
      </dgm:t>
    </dgm:pt>
    <dgm:pt modelId="{C44D12BD-7449-0141-B5B6-599C75701783}" type="pres">
      <dgm:prSet presAssocID="{5C2CC08F-2796-604F-BB7E-E37412ED338E}" presName="Name0" presStyleCnt="0">
        <dgm:presLayoutVars>
          <dgm:chMax val="7"/>
          <dgm:resizeHandles val="exact"/>
        </dgm:presLayoutVars>
      </dgm:prSet>
      <dgm:spPr/>
    </dgm:pt>
    <dgm:pt modelId="{507169B5-1659-FB46-8725-DC3A77CF01F5}" type="pres">
      <dgm:prSet presAssocID="{5C2CC08F-2796-604F-BB7E-E37412ED338E}" presName="comp1" presStyleCnt="0"/>
      <dgm:spPr/>
    </dgm:pt>
    <dgm:pt modelId="{F7837730-534E-3349-9300-27960048E0BC}" type="pres">
      <dgm:prSet presAssocID="{5C2CC08F-2796-604F-BB7E-E37412ED338E}" presName="circle1" presStyleLbl="node1" presStyleIdx="0" presStyleCnt="3"/>
      <dgm:spPr/>
    </dgm:pt>
    <dgm:pt modelId="{041A3A8C-1C85-134E-90A5-2896F775D824}" type="pres">
      <dgm:prSet presAssocID="{5C2CC08F-2796-604F-BB7E-E37412ED338E}" presName="c1text" presStyleLbl="node1" presStyleIdx="0" presStyleCnt="3">
        <dgm:presLayoutVars>
          <dgm:bulletEnabled val="1"/>
        </dgm:presLayoutVars>
      </dgm:prSet>
      <dgm:spPr/>
    </dgm:pt>
    <dgm:pt modelId="{AA1CEE60-9F42-0F4A-9D98-C822D25CD817}" type="pres">
      <dgm:prSet presAssocID="{5C2CC08F-2796-604F-BB7E-E37412ED338E}" presName="comp2" presStyleCnt="0"/>
      <dgm:spPr/>
    </dgm:pt>
    <dgm:pt modelId="{E820DF45-DC62-C34D-8246-BB5ED00F20EE}" type="pres">
      <dgm:prSet presAssocID="{5C2CC08F-2796-604F-BB7E-E37412ED338E}" presName="circle2" presStyleLbl="node1" presStyleIdx="1" presStyleCnt="3"/>
      <dgm:spPr/>
    </dgm:pt>
    <dgm:pt modelId="{070011D2-6E29-F144-BAD6-2E47ACBA5BFC}" type="pres">
      <dgm:prSet presAssocID="{5C2CC08F-2796-604F-BB7E-E37412ED338E}" presName="c2text" presStyleLbl="node1" presStyleIdx="1" presStyleCnt="3">
        <dgm:presLayoutVars>
          <dgm:bulletEnabled val="1"/>
        </dgm:presLayoutVars>
      </dgm:prSet>
      <dgm:spPr/>
    </dgm:pt>
    <dgm:pt modelId="{E6D40BCB-6EF7-A641-9158-85E3607EA0D1}" type="pres">
      <dgm:prSet presAssocID="{5C2CC08F-2796-604F-BB7E-E37412ED338E}" presName="comp3" presStyleCnt="0"/>
      <dgm:spPr/>
    </dgm:pt>
    <dgm:pt modelId="{F8FA4C86-6E10-D840-A314-42DFBAF54BA2}" type="pres">
      <dgm:prSet presAssocID="{5C2CC08F-2796-604F-BB7E-E37412ED338E}" presName="circle3" presStyleLbl="node1" presStyleIdx="2" presStyleCnt="3" custScaleX="122236"/>
      <dgm:spPr/>
    </dgm:pt>
    <dgm:pt modelId="{A94FE6CB-036C-CB41-91D6-A25985BC31A3}" type="pres">
      <dgm:prSet presAssocID="{5C2CC08F-2796-604F-BB7E-E37412ED338E}" presName="c3text" presStyleLbl="node1" presStyleIdx="2" presStyleCnt="3">
        <dgm:presLayoutVars>
          <dgm:bulletEnabled val="1"/>
        </dgm:presLayoutVars>
      </dgm:prSet>
      <dgm:spPr/>
    </dgm:pt>
  </dgm:ptLst>
  <dgm:cxnLst>
    <dgm:cxn modelId="{9E8A0A0C-FF42-2841-A078-74FE73A94B5E}" type="presOf" srcId="{5C2CC08F-2796-604F-BB7E-E37412ED338E}" destId="{C44D12BD-7449-0141-B5B6-599C75701783}" srcOrd="0" destOrd="0" presId="urn:microsoft.com/office/officeart/2005/8/layout/venn2"/>
    <dgm:cxn modelId="{245CFD32-8DDA-1C45-A417-A5BB03952503}" srcId="{5C2CC08F-2796-604F-BB7E-E37412ED338E}" destId="{C4A7A358-C782-0F42-96A1-B9C03B89C649}" srcOrd="1" destOrd="0" parTransId="{09A37F85-DB85-104E-BFCE-8BBE9D996039}" sibTransId="{D96492DE-B48A-1F48-8230-F15B7AFF3187}"/>
    <dgm:cxn modelId="{6E89BE3C-A567-A447-BD21-672BF9AF2576}" type="presOf" srcId="{4BB3F540-AFD8-5649-BB56-C16FD7AEC22C}" destId="{A94FE6CB-036C-CB41-91D6-A25985BC31A3}" srcOrd="1" destOrd="0" presId="urn:microsoft.com/office/officeart/2005/8/layout/venn2"/>
    <dgm:cxn modelId="{273DB847-DB87-D94F-AEE8-51EBA929688E}" srcId="{5C2CC08F-2796-604F-BB7E-E37412ED338E}" destId="{4BB3F540-AFD8-5649-BB56-C16FD7AEC22C}" srcOrd="2" destOrd="0" parTransId="{AFDDE4C0-F74B-0846-8C41-35C75D6DC422}" sibTransId="{0BECACD8-CCFB-9A43-85A8-3E66B568F406}"/>
    <dgm:cxn modelId="{7FCDA7A6-C5A9-AF40-AE12-45BF16DB81BD}" type="presOf" srcId="{DAF36AD5-3D32-1A40-BD23-9BEC9C75240B}" destId="{F7837730-534E-3349-9300-27960048E0BC}" srcOrd="0" destOrd="0" presId="urn:microsoft.com/office/officeart/2005/8/layout/venn2"/>
    <dgm:cxn modelId="{0904DDAC-2D6E-AA4E-985D-291897AA1503}" type="presOf" srcId="{C4A7A358-C782-0F42-96A1-B9C03B89C649}" destId="{E820DF45-DC62-C34D-8246-BB5ED00F20EE}" srcOrd="0" destOrd="0" presId="urn:microsoft.com/office/officeart/2005/8/layout/venn2"/>
    <dgm:cxn modelId="{58EA6CBA-08D4-7E42-9BF8-A24772AEBA24}" type="presOf" srcId="{C4A7A358-C782-0F42-96A1-B9C03B89C649}" destId="{070011D2-6E29-F144-BAD6-2E47ACBA5BFC}" srcOrd="1" destOrd="0" presId="urn:microsoft.com/office/officeart/2005/8/layout/venn2"/>
    <dgm:cxn modelId="{9A95D9C0-A4EF-1A43-A64F-C1FDFDD55F40}" type="presOf" srcId="{4BB3F540-AFD8-5649-BB56-C16FD7AEC22C}" destId="{F8FA4C86-6E10-D840-A314-42DFBAF54BA2}" srcOrd="0" destOrd="0" presId="urn:microsoft.com/office/officeart/2005/8/layout/venn2"/>
    <dgm:cxn modelId="{63FBDAC0-DF5D-0F47-9A44-C4B242D280D9}" srcId="{5C2CC08F-2796-604F-BB7E-E37412ED338E}" destId="{DAF36AD5-3D32-1A40-BD23-9BEC9C75240B}" srcOrd="0" destOrd="0" parTransId="{28AAFE4B-5172-7442-BD4F-8BBBF0796C8B}" sibTransId="{EAE99537-9831-A044-973D-3982DA9D2A8D}"/>
    <dgm:cxn modelId="{E94771ED-65C0-6E4A-83F0-EBF8F7BF8418}" type="presOf" srcId="{DAF36AD5-3D32-1A40-BD23-9BEC9C75240B}" destId="{041A3A8C-1C85-134E-90A5-2896F775D824}" srcOrd="1" destOrd="0" presId="urn:microsoft.com/office/officeart/2005/8/layout/venn2"/>
    <dgm:cxn modelId="{0FE9654A-A512-714F-9EC3-5EB7C8A8F30D}" type="presParOf" srcId="{C44D12BD-7449-0141-B5B6-599C75701783}" destId="{507169B5-1659-FB46-8725-DC3A77CF01F5}" srcOrd="0" destOrd="0" presId="urn:microsoft.com/office/officeart/2005/8/layout/venn2"/>
    <dgm:cxn modelId="{A8574580-68EC-3746-AFC2-658E7478FE39}" type="presParOf" srcId="{507169B5-1659-FB46-8725-DC3A77CF01F5}" destId="{F7837730-534E-3349-9300-27960048E0BC}" srcOrd="0" destOrd="0" presId="urn:microsoft.com/office/officeart/2005/8/layout/venn2"/>
    <dgm:cxn modelId="{17389A8E-6484-894F-9CF4-7FD3B5377886}" type="presParOf" srcId="{507169B5-1659-FB46-8725-DC3A77CF01F5}" destId="{041A3A8C-1C85-134E-90A5-2896F775D824}" srcOrd="1" destOrd="0" presId="urn:microsoft.com/office/officeart/2005/8/layout/venn2"/>
    <dgm:cxn modelId="{CD791C7A-F8DB-E344-8E98-07ADCF952A6A}" type="presParOf" srcId="{C44D12BD-7449-0141-B5B6-599C75701783}" destId="{AA1CEE60-9F42-0F4A-9D98-C822D25CD817}" srcOrd="1" destOrd="0" presId="urn:microsoft.com/office/officeart/2005/8/layout/venn2"/>
    <dgm:cxn modelId="{ED0BCC1D-64E0-FD4A-A816-5263C367410D}" type="presParOf" srcId="{AA1CEE60-9F42-0F4A-9D98-C822D25CD817}" destId="{E820DF45-DC62-C34D-8246-BB5ED00F20EE}" srcOrd="0" destOrd="0" presId="urn:microsoft.com/office/officeart/2005/8/layout/venn2"/>
    <dgm:cxn modelId="{18B4CAE6-3AD2-2749-8787-778747B8E02F}" type="presParOf" srcId="{AA1CEE60-9F42-0F4A-9D98-C822D25CD817}" destId="{070011D2-6E29-F144-BAD6-2E47ACBA5BFC}" srcOrd="1" destOrd="0" presId="urn:microsoft.com/office/officeart/2005/8/layout/venn2"/>
    <dgm:cxn modelId="{C3A2D407-17DE-3845-80D9-679FFE324C33}" type="presParOf" srcId="{C44D12BD-7449-0141-B5B6-599C75701783}" destId="{E6D40BCB-6EF7-A641-9158-85E3607EA0D1}" srcOrd="2" destOrd="0" presId="urn:microsoft.com/office/officeart/2005/8/layout/venn2"/>
    <dgm:cxn modelId="{6D324549-1B4C-6D4F-B0E0-885D68A26FA2}" type="presParOf" srcId="{E6D40BCB-6EF7-A641-9158-85E3607EA0D1}" destId="{F8FA4C86-6E10-D840-A314-42DFBAF54BA2}" srcOrd="0" destOrd="0" presId="urn:microsoft.com/office/officeart/2005/8/layout/venn2"/>
    <dgm:cxn modelId="{444C5108-BDF6-414D-91A3-DC2FEB8310A9}" type="presParOf" srcId="{E6D40BCB-6EF7-A641-9158-85E3607EA0D1}" destId="{A94FE6CB-036C-CB41-91D6-A25985BC31A3}"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0CF8F6-6941-734E-8AA3-75A8054C18B3}" type="doc">
      <dgm:prSet loTypeId="urn:microsoft.com/office/officeart/2005/8/layout/venn1" loCatId="" qsTypeId="urn:microsoft.com/office/officeart/2005/8/quickstyle/simple3" qsCatId="simple" csTypeId="urn:microsoft.com/office/officeart/2005/8/colors/accent6_5" csCatId="accent6" phldr="1"/>
      <dgm:spPr/>
    </dgm:pt>
    <dgm:pt modelId="{68291C97-DF9B-9C42-AB1D-A016392BA899}">
      <dgm:prSet phldrT="[Tekst]" custT="1"/>
      <dgm:spPr>
        <a:solidFill>
          <a:srgbClr val="0070C0">
            <a:alpha val="50000"/>
          </a:srgbClr>
        </a:solidFill>
      </dgm:spPr>
      <dgm:t>
        <a:bodyPr/>
        <a:lstStyle/>
        <a:p>
          <a:r>
            <a:rPr lang="da-DK" sz="2000" b="1" dirty="0">
              <a:solidFill>
                <a:srgbClr val="FF0000"/>
              </a:solidFill>
            </a:rPr>
            <a:t>REMOTE SENSING</a:t>
          </a:r>
        </a:p>
      </dgm:t>
    </dgm:pt>
    <dgm:pt modelId="{5F7163B8-600C-0D4F-896C-85E9AE614676}" type="parTrans" cxnId="{C800A035-9F92-DC4E-8B9B-6F32CBFE9FE3}">
      <dgm:prSet/>
      <dgm:spPr/>
      <dgm:t>
        <a:bodyPr/>
        <a:lstStyle/>
        <a:p>
          <a:endParaRPr lang="da-DK"/>
        </a:p>
      </dgm:t>
    </dgm:pt>
    <dgm:pt modelId="{39BAE6BA-8548-6D41-8B0C-714904D5E275}" type="sibTrans" cxnId="{C800A035-9F92-DC4E-8B9B-6F32CBFE9FE3}">
      <dgm:prSet/>
      <dgm:spPr/>
      <dgm:t>
        <a:bodyPr/>
        <a:lstStyle/>
        <a:p>
          <a:endParaRPr lang="da-DK"/>
        </a:p>
      </dgm:t>
    </dgm:pt>
    <dgm:pt modelId="{2570BA4B-9AB0-7D46-A1A6-1ADE647E4D07}">
      <dgm:prSet phldrT="[Tekst]" custT="1"/>
      <dgm:spPr>
        <a:solidFill>
          <a:srgbClr val="FFFF00">
            <a:alpha val="65000"/>
          </a:srgbClr>
        </a:solidFill>
      </dgm:spPr>
      <dgm:t>
        <a:bodyPr/>
        <a:lstStyle/>
        <a:p>
          <a:r>
            <a:rPr lang="da-DK" sz="2000" b="1" dirty="0">
              <a:solidFill>
                <a:srgbClr val="FF0000"/>
              </a:solidFill>
            </a:rPr>
            <a:t>MODELLING</a:t>
          </a:r>
        </a:p>
      </dgm:t>
    </dgm:pt>
    <dgm:pt modelId="{66448161-B600-A44C-8A7C-7E7386C8E83B}" type="parTrans" cxnId="{7E505BD4-70B0-2A4D-80DF-435B54D97925}">
      <dgm:prSet/>
      <dgm:spPr/>
      <dgm:t>
        <a:bodyPr/>
        <a:lstStyle/>
        <a:p>
          <a:endParaRPr lang="da-DK"/>
        </a:p>
      </dgm:t>
    </dgm:pt>
    <dgm:pt modelId="{2C37075F-9AAC-D241-AEED-34F0C643EE4C}" type="sibTrans" cxnId="{7E505BD4-70B0-2A4D-80DF-435B54D97925}">
      <dgm:prSet/>
      <dgm:spPr/>
      <dgm:t>
        <a:bodyPr/>
        <a:lstStyle/>
        <a:p>
          <a:endParaRPr lang="da-DK"/>
        </a:p>
      </dgm:t>
    </dgm:pt>
    <dgm:pt modelId="{4D9B0C7A-26DF-E743-B066-02D91CE2FA25}">
      <dgm:prSet phldrT="[Tekst]" custT="1"/>
      <dgm:spPr>
        <a:solidFill>
          <a:srgbClr val="00B050">
            <a:alpha val="80000"/>
          </a:srgbClr>
        </a:solidFill>
      </dgm:spPr>
      <dgm:t>
        <a:bodyPr/>
        <a:lstStyle/>
        <a:p>
          <a:r>
            <a:rPr lang="da-DK" sz="2400" b="1" dirty="0">
              <a:solidFill>
                <a:srgbClr val="FF0000"/>
              </a:solidFill>
            </a:rPr>
            <a:t>IN-SITU</a:t>
          </a:r>
        </a:p>
      </dgm:t>
    </dgm:pt>
    <dgm:pt modelId="{60AC2C1D-F862-914D-B54B-DA765976E25B}" type="parTrans" cxnId="{926EA3D3-EB35-3947-AE01-2F370364D887}">
      <dgm:prSet/>
      <dgm:spPr/>
      <dgm:t>
        <a:bodyPr/>
        <a:lstStyle/>
        <a:p>
          <a:endParaRPr lang="da-DK"/>
        </a:p>
      </dgm:t>
    </dgm:pt>
    <dgm:pt modelId="{CFF2FF8C-4544-DB43-876C-13560323E736}" type="sibTrans" cxnId="{926EA3D3-EB35-3947-AE01-2F370364D887}">
      <dgm:prSet/>
      <dgm:spPr/>
      <dgm:t>
        <a:bodyPr/>
        <a:lstStyle/>
        <a:p>
          <a:endParaRPr lang="da-DK"/>
        </a:p>
      </dgm:t>
    </dgm:pt>
    <dgm:pt modelId="{05EA50B1-A3CD-6243-AB97-16262FB02C04}" type="pres">
      <dgm:prSet presAssocID="{D50CF8F6-6941-734E-8AA3-75A8054C18B3}" presName="compositeShape" presStyleCnt="0">
        <dgm:presLayoutVars>
          <dgm:chMax val="7"/>
          <dgm:dir/>
          <dgm:resizeHandles val="exact"/>
        </dgm:presLayoutVars>
      </dgm:prSet>
      <dgm:spPr/>
    </dgm:pt>
    <dgm:pt modelId="{7D405093-1F0B-A644-9BB6-A78102AE72E5}" type="pres">
      <dgm:prSet presAssocID="{68291C97-DF9B-9C42-AB1D-A016392BA899}" presName="circ1" presStyleLbl="vennNode1" presStyleIdx="0" presStyleCnt="3"/>
      <dgm:spPr/>
    </dgm:pt>
    <dgm:pt modelId="{22D24A85-3D02-9E42-8238-3925B2EF8BDA}" type="pres">
      <dgm:prSet presAssocID="{68291C97-DF9B-9C42-AB1D-A016392BA899}" presName="circ1Tx" presStyleLbl="revTx" presStyleIdx="0" presStyleCnt="0">
        <dgm:presLayoutVars>
          <dgm:chMax val="0"/>
          <dgm:chPref val="0"/>
          <dgm:bulletEnabled val="1"/>
        </dgm:presLayoutVars>
      </dgm:prSet>
      <dgm:spPr/>
    </dgm:pt>
    <dgm:pt modelId="{194406DF-048F-D445-A05D-382F2F265819}" type="pres">
      <dgm:prSet presAssocID="{2570BA4B-9AB0-7D46-A1A6-1ADE647E4D07}" presName="circ2" presStyleLbl="vennNode1" presStyleIdx="1" presStyleCnt="3" custScaleX="103226"/>
      <dgm:spPr/>
    </dgm:pt>
    <dgm:pt modelId="{55C65AC6-1313-884C-88BC-F544AD9A9767}" type="pres">
      <dgm:prSet presAssocID="{2570BA4B-9AB0-7D46-A1A6-1ADE647E4D07}" presName="circ2Tx" presStyleLbl="revTx" presStyleIdx="0" presStyleCnt="0">
        <dgm:presLayoutVars>
          <dgm:chMax val="0"/>
          <dgm:chPref val="0"/>
          <dgm:bulletEnabled val="1"/>
        </dgm:presLayoutVars>
      </dgm:prSet>
      <dgm:spPr/>
    </dgm:pt>
    <dgm:pt modelId="{7D8AC6F3-AA26-8B40-911C-21422F49403B}" type="pres">
      <dgm:prSet presAssocID="{4D9B0C7A-26DF-E743-B066-02D91CE2FA25}" presName="circ3" presStyleLbl="vennNode1" presStyleIdx="2" presStyleCnt="3" custLinFactNeighborX="-11114" custLinFactNeighborY="868"/>
      <dgm:spPr/>
    </dgm:pt>
    <dgm:pt modelId="{F29BF85D-C7C6-0340-9B6E-2B5DEF5AD883}" type="pres">
      <dgm:prSet presAssocID="{4D9B0C7A-26DF-E743-B066-02D91CE2FA25}" presName="circ3Tx" presStyleLbl="revTx" presStyleIdx="0" presStyleCnt="0">
        <dgm:presLayoutVars>
          <dgm:chMax val="0"/>
          <dgm:chPref val="0"/>
          <dgm:bulletEnabled val="1"/>
        </dgm:presLayoutVars>
      </dgm:prSet>
      <dgm:spPr/>
    </dgm:pt>
  </dgm:ptLst>
  <dgm:cxnLst>
    <dgm:cxn modelId="{C800A035-9F92-DC4E-8B9B-6F32CBFE9FE3}" srcId="{D50CF8F6-6941-734E-8AA3-75A8054C18B3}" destId="{68291C97-DF9B-9C42-AB1D-A016392BA899}" srcOrd="0" destOrd="0" parTransId="{5F7163B8-600C-0D4F-896C-85E9AE614676}" sibTransId="{39BAE6BA-8548-6D41-8B0C-714904D5E275}"/>
    <dgm:cxn modelId="{71CC3153-45BC-F84D-AC55-FD4D1707094C}" type="presOf" srcId="{68291C97-DF9B-9C42-AB1D-A016392BA899}" destId="{7D405093-1F0B-A644-9BB6-A78102AE72E5}" srcOrd="0" destOrd="0" presId="urn:microsoft.com/office/officeart/2005/8/layout/venn1"/>
    <dgm:cxn modelId="{FDB63F58-8BCD-AD4F-9BD3-32A622BE4DE6}" type="presOf" srcId="{D50CF8F6-6941-734E-8AA3-75A8054C18B3}" destId="{05EA50B1-A3CD-6243-AB97-16262FB02C04}" srcOrd="0" destOrd="0" presId="urn:microsoft.com/office/officeart/2005/8/layout/venn1"/>
    <dgm:cxn modelId="{E66AF961-3C8A-D743-9282-54CA9D23DF27}" type="presOf" srcId="{2570BA4B-9AB0-7D46-A1A6-1ADE647E4D07}" destId="{194406DF-048F-D445-A05D-382F2F265819}" srcOrd="0" destOrd="0" presId="urn:microsoft.com/office/officeart/2005/8/layout/venn1"/>
    <dgm:cxn modelId="{C212446A-3870-674B-894E-7D97A251676B}" type="presOf" srcId="{4D9B0C7A-26DF-E743-B066-02D91CE2FA25}" destId="{7D8AC6F3-AA26-8B40-911C-21422F49403B}" srcOrd="0" destOrd="0" presId="urn:microsoft.com/office/officeart/2005/8/layout/venn1"/>
    <dgm:cxn modelId="{16F699A1-0C1D-E840-9497-4050DB91430E}" type="presOf" srcId="{2570BA4B-9AB0-7D46-A1A6-1ADE647E4D07}" destId="{55C65AC6-1313-884C-88BC-F544AD9A9767}" srcOrd="1" destOrd="0" presId="urn:microsoft.com/office/officeart/2005/8/layout/venn1"/>
    <dgm:cxn modelId="{926EA3D3-EB35-3947-AE01-2F370364D887}" srcId="{D50CF8F6-6941-734E-8AA3-75A8054C18B3}" destId="{4D9B0C7A-26DF-E743-B066-02D91CE2FA25}" srcOrd="2" destOrd="0" parTransId="{60AC2C1D-F862-914D-B54B-DA765976E25B}" sibTransId="{CFF2FF8C-4544-DB43-876C-13560323E736}"/>
    <dgm:cxn modelId="{7E505BD4-70B0-2A4D-80DF-435B54D97925}" srcId="{D50CF8F6-6941-734E-8AA3-75A8054C18B3}" destId="{2570BA4B-9AB0-7D46-A1A6-1ADE647E4D07}" srcOrd="1" destOrd="0" parTransId="{66448161-B600-A44C-8A7C-7E7386C8E83B}" sibTransId="{2C37075F-9AAC-D241-AEED-34F0C643EE4C}"/>
    <dgm:cxn modelId="{0F55DDEB-8C7F-8D46-8930-6681DC8CFF9C}" type="presOf" srcId="{4D9B0C7A-26DF-E743-B066-02D91CE2FA25}" destId="{F29BF85D-C7C6-0340-9B6E-2B5DEF5AD883}" srcOrd="1" destOrd="0" presId="urn:microsoft.com/office/officeart/2005/8/layout/venn1"/>
    <dgm:cxn modelId="{1E07C1FD-9C5A-0E44-9893-7AFC852A08BB}" type="presOf" srcId="{68291C97-DF9B-9C42-AB1D-A016392BA899}" destId="{22D24A85-3D02-9E42-8238-3925B2EF8BDA}" srcOrd="1" destOrd="0" presId="urn:microsoft.com/office/officeart/2005/8/layout/venn1"/>
    <dgm:cxn modelId="{86C458C6-73AF-2D49-867E-6D32171B41E7}" type="presParOf" srcId="{05EA50B1-A3CD-6243-AB97-16262FB02C04}" destId="{7D405093-1F0B-A644-9BB6-A78102AE72E5}" srcOrd="0" destOrd="0" presId="urn:microsoft.com/office/officeart/2005/8/layout/venn1"/>
    <dgm:cxn modelId="{73E07BF1-6C53-424D-AC5B-9551CFBDC12C}" type="presParOf" srcId="{05EA50B1-A3CD-6243-AB97-16262FB02C04}" destId="{22D24A85-3D02-9E42-8238-3925B2EF8BDA}" srcOrd="1" destOrd="0" presId="urn:microsoft.com/office/officeart/2005/8/layout/venn1"/>
    <dgm:cxn modelId="{246CD4F5-683B-D54F-81CC-1A579D430865}" type="presParOf" srcId="{05EA50B1-A3CD-6243-AB97-16262FB02C04}" destId="{194406DF-048F-D445-A05D-382F2F265819}" srcOrd="2" destOrd="0" presId="urn:microsoft.com/office/officeart/2005/8/layout/venn1"/>
    <dgm:cxn modelId="{1DCCAC12-1096-654B-8EE0-A146F9D948AF}" type="presParOf" srcId="{05EA50B1-A3CD-6243-AB97-16262FB02C04}" destId="{55C65AC6-1313-884C-88BC-F544AD9A9767}" srcOrd="3" destOrd="0" presId="urn:microsoft.com/office/officeart/2005/8/layout/venn1"/>
    <dgm:cxn modelId="{25B4AC75-3E2E-7D4D-B3B7-C1198352B531}" type="presParOf" srcId="{05EA50B1-A3CD-6243-AB97-16262FB02C04}" destId="{7D8AC6F3-AA26-8B40-911C-21422F49403B}" srcOrd="4" destOrd="0" presId="urn:microsoft.com/office/officeart/2005/8/layout/venn1"/>
    <dgm:cxn modelId="{E72D2D0D-F4AE-104E-BCAD-A1CA960F1BE5}" type="presParOf" srcId="{05EA50B1-A3CD-6243-AB97-16262FB02C04}" destId="{F29BF85D-C7C6-0340-9B6E-2B5DEF5AD883}"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37730-534E-3349-9300-27960048E0BC}">
      <dsp:nvSpPr>
        <dsp:cNvPr id="0" name=""/>
        <dsp:cNvSpPr/>
      </dsp:nvSpPr>
      <dsp:spPr>
        <a:xfrm>
          <a:off x="415130" y="0"/>
          <a:ext cx="4351338" cy="4351338"/>
        </a:xfrm>
        <a:prstGeom prst="ellips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a-DK" sz="1400" b="1" kern="1200" dirty="0">
              <a:solidFill>
                <a:schemeClr val="tx1"/>
              </a:solidFill>
            </a:rPr>
            <a:t>Products and services</a:t>
          </a:r>
        </a:p>
      </dsp:txBody>
      <dsp:txXfrm>
        <a:off x="1830403" y="217566"/>
        <a:ext cx="1520792" cy="652700"/>
      </dsp:txXfrm>
    </dsp:sp>
    <dsp:sp modelId="{E820DF45-DC62-C34D-8246-BB5ED00F20EE}">
      <dsp:nvSpPr>
        <dsp:cNvPr id="0" name=""/>
        <dsp:cNvSpPr/>
      </dsp:nvSpPr>
      <dsp:spPr>
        <a:xfrm>
          <a:off x="959048" y="1087834"/>
          <a:ext cx="3263503" cy="3263503"/>
        </a:xfrm>
        <a:prstGeom prst="ellipse">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a-DK" sz="1400" b="1" kern="1200" dirty="0" err="1">
              <a:solidFill>
                <a:schemeClr val="tx1"/>
              </a:solidFill>
            </a:rPr>
            <a:t>Production</a:t>
          </a:r>
          <a:r>
            <a:rPr lang="da-DK" sz="1400" b="1" kern="1200" dirty="0">
              <a:solidFill>
                <a:schemeClr val="tx1"/>
              </a:solidFill>
            </a:rPr>
            <a:t> system</a:t>
          </a:r>
        </a:p>
      </dsp:txBody>
      <dsp:txXfrm>
        <a:off x="1830403" y="1291803"/>
        <a:ext cx="1520792" cy="611906"/>
      </dsp:txXfrm>
    </dsp:sp>
    <dsp:sp modelId="{F8FA4C86-6E10-D840-A314-42DFBAF54BA2}">
      <dsp:nvSpPr>
        <dsp:cNvPr id="0" name=""/>
        <dsp:cNvSpPr/>
      </dsp:nvSpPr>
      <dsp:spPr>
        <a:xfrm>
          <a:off x="1261074" y="2175669"/>
          <a:ext cx="2659450" cy="2175669"/>
        </a:xfrm>
        <a:prstGeom prst="ellipse">
          <a:avLst/>
        </a:prstGeom>
        <a:solidFill>
          <a:schemeClr val="accent5">
            <a:shade val="50000"/>
            <a:hueOff val="222839"/>
            <a:satOff val="5970"/>
            <a:lumOff val="263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a-DK" sz="1600" b="1" kern="1200" dirty="0">
              <a:solidFill>
                <a:srgbClr val="FF0000"/>
              </a:solidFill>
            </a:rPr>
            <a:t>Stakeholders</a:t>
          </a:r>
        </a:p>
      </dsp:txBody>
      <dsp:txXfrm>
        <a:off x="1650542" y="2719586"/>
        <a:ext cx="1880515" cy="10878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405093-1F0B-A644-9BB6-A78102AE72E5}">
      <dsp:nvSpPr>
        <dsp:cNvPr id="0" name=""/>
        <dsp:cNvSpPr/>
      </dsp:nvSpPr>
      <dsp:spPr>
        <a:xfrm>
          <a:off x="1264342" y="54391"/>
          <a:ext cx="2610802" cy="2610802"/>
        </a:xfrm>
        <a:prstGeom prst="ellipse">
          <a:avLst/>
        </a:prstGeom>
        <a:solidFill>
          <a:srgbClr val="0070C0">
            <a:alpha val="50000"/>
          </a:srgb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da-DK" sz="2000" b="1" kern="1200" dirty="0">
              <a:solidFill>
                <a:srgbClr val="FF0000"/>
              </a:solidFill>
            </a:rPr>
            <a:t>REMOTE SENSING</a:t>
          </a:r>
        </a:p>
      </dsp:txBody>
      <dsp:txXfrm>
        <a:off x="1612449" y="511282"/>
        <a:ext cx="1914588" cy="1174861"/>
      </dsp:txXfrm>
    </dsp:sp>
    <dsp:sp modelId="{194406DF-048F-D445-A05D-382F2F265819}">
      <dsp:nvSpPr>
        <dsp:cNvPr id="0" name=""/>
        <dsp:cNvSpPr/>
      </dsp:nvSpPr>
      <dsp:spPr>
        <a:xfrm>
          <a:off x="2164294" y="1686143"/>
          <a:ext cx="2695027" cy="2610802"/>
        </a:xfrm>
        <a:prstGeom prst="ellipse">
          <a:avLst/>
        </a:prstGeom>
        <a:solidFill>
          <a:srgbClr val="FFFF00">
            <a:alpha val="65000"/>
          </a:srgb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da-DK" sz="2000" b="1" kern="1200" dirty="0">
              <a:solidFill>
                <a:srgbClr val="FF0000"/>
              </a:solidFill>
            </a:rPr>
            <a:t>MODELLING</a:t>
          </a:r>
        </a:p>
      </dsp:txBody>
      <dsp:txXfrm>
        <a:off x="2988524" y="2360600"/>
        <a:ext cx="1617016" cy="1435941"/>
      </dsp:txXfrm>
    </dsp:sp>
    <dsp:sp modelId="{7D8AC6F3-AA26-8B40-911C-21422F49403B}">
      <dsp:nvSpPr>
        <dsp:cNvPr id="0" name=""/>
        <dsp:cNvSpPr/>
      </dsp:nvSpPr>
      <dsp:spPr>
        <a:xfrm>
          <a:off x="32113" y="1708805"/>
          <a:ext cx="2610802" cy="2610802"/>
        </a:xfrm>
        <a:prstGeom prst="ellipse">
          <a:avLst/>
        </a:prstGeom>
        <a:solidFill>
          <a:srgbClr val="00B050">
            <a:alpha val="80000"/>
          </a:srgb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da-DK" sz="2400" b="1" kern="1200" dirty="0">
              <a:solidFill>
                <a:srgbClr val="FF0000"/>
              </a:solidFill>
            </a:rPr>
            <a:t>IN-SITU</a:t>
          </a:r>
        </a:p>
      </dsp:txBody>
      <dsp:txXfrm>
        <a:off x="277963" y="2383262"/>
        <a:ext cx="1566481" cy="1435941"/>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C15B7D-1E43-44EC-85B2-4740E7BAC31D}" type="datetimeFigureOut">
              <a:rPr lang="da-DK" smtClean="0"/>
              <a:t>19/11/2018</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18626E-6998-43C4-945D-6A8AC2168504}" type="slidenum">
              <a:rPr lang="da-DK" smtClean="0"/>
              <a:t>‹#›</a:t>
            </a:fld>
            <a:endParaRPr lang="da-DK"/>
          </a:p>
        </p:txBody>
      </p:sp>
    </p:spTree>
    <p:extLst>
      <p:ext uri="{BB962C8B-B14F-4D97-AF65-F5344CB8AC3E}">
        <p14:creationId xmlns:p14="http://schemas.microsoft.com/office/powerpoint/2010/main" val="3592876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A169987-D483-4550-93DF-64F8212283DC}" type="slidenum">
              <a:rPr lang="en-US" smtClean="0"/>
              <a:t>8</a:t>
            </a:fld>
            <a:endParaRPr lang="en-US"/>
          </a:p>
        </p:txBody>
      </p:sp>
    </p:spTree>
    <p:extLst>
      <p:ext uri="{BB962C8B-B14F-4D97-AF65-F5344CB8AC3E}">
        <p14:creationId xmlns:p14="http://schemas.microsoft.com/office/powerpoint/2010/main" val="3831899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A169987-D483-4550-93DF-64F8212283DC}" type="slidenum">
              <a:rPr lang="en-US" smtClean="0"/>
              <a:t>9</a:t>
            </a:fld>
            <a:endParaRPr lang="en-US"/>
          </a:p>
        </p:txBody>
      </p:sp>
    </p:spTree>
    <p:extLst>
      <p:ext uri="{BB962C8B-B14F-4D97-AF65-F5344CB8AC3E}">
        <p14:creationId xmlns:p14="http://schemas.microsoft.com/office/powerpoint/2010/main" val="3902705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5d92cf1a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45d92cf1a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13570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10"/>
          </p:nvPr>
        </p:nvSpPr>
        <p:spPr/>
        <p:txBody>
          <a:bodyPr/>
          <a:lstStyle/>
          <a:p>
            <a:fld id="{ACBFF3EE-955B-4D77-9E83-1A9A079490CC}" type="slidenum">
              <a:rPr lang="sv-SE" smtClean="0"/>
              <a:t>14</a:t>
            </a:fld>
            <a:endParaRPr lang="sv-SE"/>
          </a:p>
        </p:txBody>
      </p:sp>
    </p:spTree>
    <p:extLst>
      <p:ext uri="{BB962C8B-B14F-4D97-AF65-F5344CB8AC3E}">
        <p14:creationId xmlns:p14="http://schemas.microsoft.com/office/powerpoint/2010/main" val="4043934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5619C5-AB92-4CC6-9607-64E0C5D957EE}" type="slidenum">
              <a:rPr lang="en-US" smtClean="0"/>
              <a:t>34</a:t>
            </a:fld>
            <a:endParaRPr lang="en-US"/>
          </a:p>
        </p:txBody>
      </p:sp>
    </p:spTree>
    <p:extLst>
      <p:ext uri="{BB962C8B-B14F-4D97-AF65-F5344CB8AC3E}">
        <p14:creationId xmlns:p14="http://schemas.microsoft.com/office/powerpoint/2010/main" val="83888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5619C5-AB92-4CC6-9607-64E0C5D957EE}" type="slidenum">
              <a:rPr lang="en-US" smtClean="0"/>
              <a:t>35</a:t>
            </a:fld>
            <a:endParaRPr lang="en-US"/>
          </a:p>
        </p:txBody>
      </p:sp>
    </p:spTree>
    <p:extLst>
      <p:ext uri="{BB962C8B-B14F-4D97-AF65-F5344CB8AC3E}">
        <p14:creationId xmlns:p14="http://schemas.microsoft.com/office/powerpoint/2010/main" val="3537846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slide">
    <p:spTree>
      <p:nvGrpSpPr>
        <p:cNvPr id="1" name=""/>
        <p:cNvGrpSpPr/>
        <p:nvPr/>
      </p:nvGrpSpPr>
      <p:grpSpPr>
        <a:xfrm>
          <a:off x="0" y="0"/>
          <a:ext cx="0" cy="0"/>
          <a:chOff x="0" y="0"/>
          <a:chExt cx="0" cy="0"/>
        </a:xfrm>
      </p:grpSpPr>
      <p:sp>
        <p:nvSpPr>
          <p:cNvPr id="3" name="Undertitel 2"/>
          <p:cNvSpPr>
            <a:spLocks noGrp="1"/>
          </p:cNvSpPr>
          <p:nvPr>
            <p:ph type="subTitle" idx="1"/>
          </p:nvPr>
        </p:nvSpPr>
        <p:spPr>
          <a:xfrm>
            <a:off x="1656522" y="2515360"/>
            <a:ext cx="9144000" cy="1655762"/>
          </a:xfrm>
          <a:prstGeom prst="rect">
            <a:avLst/>
          </a:prstGeom>
        </p:spPr>
        <p:txBody>
          <a:bodyPr>
            <a:normAutofit/>
          </a:bodyPr>
          <a:lstStyle>
            <a:lvl1pPr marL="0" indent="0" algn="ctr">
              <a:buNone/>
              <a:defRPr sz="4400">
                <a:solidFill>
                  <a:srgbClr val="FF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redigere i master</a:t>
            </a:r>
          </a:p>
        </p:txBody>
      </p:sp>
    </p:spTree>
    <p:extLst>
      <p:ext uri="{BB962C8B-B14F-4D97-AF65-F5344CB8AC3E}">
        <p14:creationId xmlns:p14="http://schemas.microsoft.com/office/powerpoint/2010/main" val="508619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lodret titel 2"/>
          <p:cNvSpPr>
            <a:spLocks noGrp="1"/>
          </p:cNvSpPr>
          <p:nvPr>
            <p:ph type="body" orient="vert" idx="1"/>
          </p:nvPr>
        </p:nvSpPr>
        <p:spPr>
          <a:xfrm>
            <a:off x="838200" y="1825625"/>
            <a:ext cx="10515600" cy="4351338"/>
          </a:xfrm>
          <a:prstGeom prst="rect">
            <a:avLst/>
          </a:prstGeom>
        </p:spPr>
        <p:txBody>
          <a:bodyPr vert="eaVert"/>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2383712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a:t>Klik for at redigere i master</a:t>
            </a:r>
          </a:p>
        </p:txBody>
      </p:sp>
      <p:sp>
        <p:nvSpPr>
          <p:cNvPr id="3" name="Pladsholder til lodret titel 2"/>
          <p:cNvSpPr>
            <a:spLocks noGrp="1"/>
          </p:cNvSpPr>
          <p:nvPr>
            <p:ph type="body" orient="vert" idx="1"/>
          </p:nvPr>
        </p:nvSpPr>
        <p:spPr>
          <a:xfrm>
            <a:off x="838200" y="365125"/>
            <a:ext cx="7734300" cy="5811838"/>
          </a:xfrm>
          <a:prstGeom prst="rect">
            <a:avLst/>
          </a:prstGeom>
        </p:spPr>
        <p:txBody>
          <a:bodyPr vert="eaVert"/>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753819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bu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1809167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518" y="1420283"/>
            <a:ext cx="5185201" cy="980017"/>
          </a:xfrm>
        </p:spPr>
        <p:txBody>
          <a:bodyPr/>
          <a:lstStyle/>
          <a:p>
            <a:r>
              <a:rPr lang="en-US"/>
              <a:t>Click to edit Master title style</a:t>
            </a:r>
          </a:p>
        </p:txBody>
      </p:sp>
      <p:sp>
        <p:nvSpPr>
          <p:cNvPr id="3" name="Subtitle 2"/>
          <p:cNvSpPr>
            <a:spLocks noGrp="1"/>
          </p:cNvSpPr>
          <p:nvPr>
            <p:ph type="subTitle" idx="1"/>
          </p:nvPr>
        </p:nvSpPr>
        <p:spPr>
          <a:xfrm>
            <a:off x="915036" y="2590800"/>
            <a:ext cx="4270165"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87803704"/>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38156894"/>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vsnittsrubri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085633"/>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327136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2677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04031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06889128"/>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BU1">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1825625"/>
            <a:ext cx="10515600" cy="4351338"/>
          </a:xfrm>
          <a:prstGeom prst="rect">
            <a:avLst/>
          </a:prstGeom>
        </p:spPr>
        <p:txBody>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2" name="Titel 1"/>
          <p:cNvSpPr>
            <a:spLocks noGrp="1"/>
          </p:cNvSpPr>
          <p:nvPr>
            <p:ph type="title"/>
          </p:nvPr>
        </p:nvSpPr>
        <p:spPr/>
        <p:txBody>
          <a:bodyPr/>
          <a:lstStyle/>
          <a:p>
            <a:r>
              <a:rPr lang="da-DK"/>
              <a:t>Klik for at redigere titeltypografien i masteren</a:t>
            </a:r>
            <a:endParaRPr lang="en-GB"/>
          </a:p>
        </p:txBody>
      </p:sp>
    </p:spTree>
    <p:extLst>
      <p:ext uri="{BB962C8B-B14F-4D97-AF65-F5344CB8AC3E}">
        <p14:creationId xmlns:p14="http://schemas.microsoft.com/office/powerpoint/2010/main" val="14011936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47139069"/>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3548264"/>
      </p:ext>
    </p:extLst>
  </p:cSld>
  <p:clrMapOvr>
    <a:masterClrMapping/>
  </p:clrMapOvr>
  <p:hf hdr="0"/>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75246284"/>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72933612"/>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1442097"/>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4377938"/>
      </p:ext>
    </p:extLst>
  </p:cSld>
  <p:clrMapOvr>
    <a:masterClrMapping/>
  </p:clrMapOvr>
  <p:hf hdr="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53491172"/>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11/19/18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90030281"/>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EBU1">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1825625"/>
            <a:ext cx="10515600" cy="4351338"/>
          </a:xfrm>
          <a:prstGeom prst="rect">
            <a:avLst/>
          </a:prstGeom>
        </p:spPr>
        <p:txBody>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2" name="Titel 1"/>
          <p:cNvSpPr>
            <a:spLocks noGrp="1"/>
          </p:cNvSpPr>
          <p:nvPr>
            <p:ph type="title"/>
          </p:nvPr>
        </p:nvSpPr>
        <p:spPr/>
        <p:txBody>
          <a:bodyPr/>
          <a:lstStyle/>
          <a:p>
            <a:r>
              <a:rPr lang="da-DK"/>
              <a:t>Klik for at redigere titeltypografien i masteren</a:t>
            </a:r>
            <a:endParaRPr lang="en-GB"/>
          </a:p>
        </p:txBody>
      </p:sp>
    </p:spTree>
    <p:extLst>
      <p:ext uri="{BB962C8B-B14F-4D97-AF65-F5344CB8AC3E}">
        <p14:creationId xmlns:p14="http://schemas.microsoft.com/office/powerpoint/2010/main" val="6545304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00207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a:t>Klik for at redigere i master</a:t>
            </a:r>
          </a:p>
        </p:txBody>
      </p:sp>
      <p:sp>
        <p:nvSpPr>
          <p:cNvPr id="3" name="Pladsholder til tekst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i master</a:t>
            </a:r>
          </a:p>
        </p:txBody>
      </p:sp>
    </p:spTree>
    <p:extLst>
      <p:ext uri="{BB962C8B-B14F-4D97-AF65-F5344CB8AC3E}">
        <p14:creationId xmlns:p14="http://schemas.microsoft.com/office/powerpoint/2010/main" val="199105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518" y="1420283"/>
            <a:ext cx="5185201" cy="980017"/>
          </a:xfrm>
        </p:spPr>
        <p:txBody>
          <a:bodyPr/>
          <a:lstStyle/>
          <a:p>
            <a:r>
              <a:rPr lang="en-US"/>
              <a:t>Click to edit Master title style</a:t>
            </a:r>
          </a:p>
        </p:txBody>
      </p:sp>
      <p:sp>
        <p:nvSpPr>
          <p:cNvPr id="3" name="Subtitle 2"/>
          <p:cNvSpPr>
            <a:spLocks noGrp="1"/>
          </p:cNvSpPr>
          <p:nvPr>
            <p:ph type="subTitle" idx="1"/>
          </p:nvPr>
        </p:nvSpPr>
        <p:spPr>
          <a:xfrm>
            <a:off x="915036" y="2590800"/>
            <a:ext cx="4270165"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79585190"/>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63685393"/>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877" y="2937934"/>
            <a:ext cx="5185201"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877" y="1937809"/>
            <a:ext cx="5185201"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21323665"/>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5012" y="1066800"/>
            <a:ext cx="2694271"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100953" y="1066800"/>
            <a:ext cx="2694271"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02386221"/>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5012" y="1023409"/>
            <a:ext cx="2695330"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5012" y="1449917"/>
            <a:ext cx="2695330"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8836" y="1023409"/>
            <a:ext cx="269638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8836" y="1449917"/>
            <a:ext cx="269638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11/19/18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01456689"/>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11/19/18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91445200"/>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11/19/18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49803466"/>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5012" y="182033"/>
            <a:ext cx="2006936"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5023" y="182034"/>
            <a:ext cx="3410202"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5012" y="956734"/>
            <a:ext cx="2006936"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22298806"/>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5689" y="3200400"/>
            <a:ext cx="3660142"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5689" y="408517"/>
            <a:ext cx="3660142"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5689" y="3578225"/>
            <a:ext cx="3660142"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6017023"/>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85207031"/>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Eurogoos">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4000"/>
            </a:lvl1pPr>
          </a:lstStyle>
          <a:p>
            <a:r>
              <a:rPr lang="da-DK" dirty="0"/>
              <a:t>Klik for at redigere i master</a:t>
            </a:r>
          </a:p>
        </p:txBody>
      </p:sp>
      <p:sp>
        <p:nvSpPr>
          <p:cNvPr id="3" name="Pladsholder til indhold 2"/>
          <p:cNvSpPr>
            <a:spLocks noGrp="1"/>
          </p:cNvSpPr>
          <p:nvPr>
            <p:ph sz="half" idx="1"/>
          </p:nvPr>
        </p:nvSpPr>
        <p:spPr>
          <a:xfrm>
            <a:off x="838200" y="1825625"/>
            <a:ext cx="5181600" cy="4351338"/>
          </a:xfrm>
          <a:prstGeom prst="rect">
            <a:avLst/>
          </a:prstGeom>
        </p:spPr>
        <p:txBody>
          <a:bodyPr/>
          <a:lstStyle>
            <a:lvl1pPr>
              <a:defRPr sz="3200"/>
            </a:lvl1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Pladsholder til indhold 3"/>
          <p:cNvSpPr>
            <a:spLocks noGrp="1"/>
          </p:cNvSpPr>
          <p:nvPr>
            <p:ph sz="half" idx="2"/>
          </p:nvPr>
        </p:nvSpPr>
        <p:spPr>
          <a:xfrm>
            <a:off x="6172200" y="1825625"/>
            <a:ext cx="5181600" cy="4351338"/>
          </a:xfrm>
          <a:prstGeom prst="rect">
            <a:avLst/>
          </a:prstGeom>
        </p:spPr>
        <p:txBody>
          <a:bodyPr/>
          <a:lstStyle>
            <a:lvl1pPr>
              <a:defRPr sz="3200"/>
            </a:lvl1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34696940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22671" y="183092"/>
            <a:ext cx="1372553"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5012" y="183092"/>
            <a:ext cx="4015989"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11786239"/>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Avsnittsrubri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911222"/>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571C1-4BAC-4109-BA20-4468BD7651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01278038-435A-4C99-A056-75D78B81AB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AF0EDE6C-A393-4CC8-BA0D-8EACDAF84AAB}"/>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5" name="Footer Placeholder 4">
            <a:extLst>
              <a:ext uri="{FF2B5EF4-FFF2-40B4-BE49-F238E27FC236}">
                <a16:creationId xmlns:a16="http://schemas.microsoft.com/office/drawing/2014/main" id="{DB368702-FE12-4F20-B749-1DD5EEF0428E}"/>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3E1614C9-6696-4519-95BA-610146762B2E}"/>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15185312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22DF-ECB6-4067-9B1B-D50CC78E02C2}"/>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24114D87-AAA7-4848-A3E8-BA86DB4965D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9F02B933-3778-4496-8F4E-814A22B09A14}"/>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5" name="Footer Placeholder 4">
            <a:extLst>
              <a:ext uri="{FF2B5EF4-FFF2-40B4-BE49-F238E27FC236}">
                <a16:creationId xmlns:a16="http://schemas.microsoft.com/office/drawing/2014/main" id="{03F3FE86-0C5D-4A5F-80D6-9EFEF14149F9}"/>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96A21C11-AD89-44CC-A8A1-7D618DD27D05}"/>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2310093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4B0FC-9FC2-4D0C-841E-609DED27C6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92896E9F-37D1-451E-9C30-29A74AAA93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CEEADB0-BEBD-4B44-8137-3B42A1BC6811}"/>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5" name="Footer Placeholder 4">
            <a:extLst>
              <a:ext uri="{FF2B5EF4-FFF2-40B4-BE49-F238E27FC236}">
                <a16:creationId xmlns:a16="http://schemas.microsoft.com/office/drawing/2014/main" id="{B44C8F19-76DC-4C2B-A6E6-94A0EBC37389}"/>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C48A5BC7-C0D5-40C1-B290-68F9404AE90C}"/>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21123181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98AFC-D2E3-41B0-85A7-44BC99C04E51}"/>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9B48C9C3-3B63-42D5-A05D-2CCEA4CB777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E35C7DB2-E3E8-4AE8-B47E-DE210B700B8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FB9F4BBF-CCF7-413E-ABA6-CBC950C36A95}"/>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6" name="Footer Placeholder 5">
            <a:extLst>
              <a:ext uri="{FF2B5EF4-FFF2-40B4-BE49-F238E27FC236}">
                <a16:creationId xmlns:a16="http://schemas.microsoft.com/office/drawing/2014/main" id="{2F5089B4-CE7C-48A0-A0EF-133A59612257}"/>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B3E8CA33-0298-4621-968D-F90B7E97DDB6}"/>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2116239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6D1C0-9FA8-4D95-81C3-52342C8998B5}"/>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E646E980-7452-4C71-853D-82F46B178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6EBD15C-4236-4783-A468-5A41C614E37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9FB502AA-F931-45F5-89FC-F778AE536B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4A85ED2-D986-4859-A362-4857B719B5C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06FDEF87-6C83-4D79-AACC-00F1825941A4}"/>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8" name="Footer Placeholder 7">
            <a:extLst>
              <a:ext uri="{FF2B5EF4-FFF2-40B4-BE49-F238E27FC236}">
                <a16:creationId xmlns:a16="http://schemas.microsoft.com/office/drawing/2014/main" id="{6DDEB281-F32B-4951-B829-72C461AD7C97}"/>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6458086A-B606-4FA0-A894-E776920DB634}"/>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16143555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DD7CE-50AC-4063-B7BB-B6EC633D259E}"/>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29013959-E5A1-45F7-BFB6-030A3CFC60FF}"/>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4" name="Footer Placeholder 3">
            <a:extLst>
              <a:ext uri="{FF2B5EF4-FFF2-40B4-BE49-F238E27FC236}">
                <a16:creationId xmlns:a16="http://schemas.microsoft.com/office/drawing/2014/main" id="{2810BCBE-424D-4EF5-AF31-F23480B2ACD7}"/>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370AB408-5AF7-4523-9E74-E62CBC422F45}"/>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388332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6E04CE-5B71-4834-ADFB-BB18F99B53E7}"/>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3" name="Footer Placeholder 2">
            <a:extLst>
              <a:ext uri="{FF2B5EF4-FFF2-40B4-BE49-F238E27FC236}">
                <a16:creationId xmlns:a16="http://schemas.microsoft.com/office/drawing/2014/main" id="{54494A06-EF8F-46D7-B24A-9EFBA46D25B5}"/>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5F26AAFF-7225-4C0C-9D0B-8F480B8B493C}"/>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26171174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3E1C3-3D57-4AAB-A55A-0B393C1EB9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EDC8661F-7EA8-45D3-9D11-33E62A71E4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DB76D66F-E35D-49C8-8EC2-4AB7D24CF4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3707A0F-1D64-4917-94B5-1405806670F2}"/>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6" name="Footer Placeholder 5">
            <a:extLst>
              <a:ext uri="{FF2B5EF4-FFF2-40B4-BE49-F238E27FC236}">
                <a16:creationId xmlns:a16="http://schemas.microsoft.com/office/drawing/2014/main" id="{E49E38A3-1D56-4E30-9DCA-96F8F4BFFFED}"/>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E2CAAFB2-88AC-41A1-B8BE-03FD629FFE36}"/>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4164979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759255" y="0"/>
            <a:ext cx="7432745" cy="1325563"/>
          </a:xfrm>
        </p:spPr>
        <p:txBody>
          <a:bodyPr/>
          <a:lstStyle/>
          <a:p>
            <a:r>
              <a:rPr lang="da-DK"/>
              <a:t>Klik for at redigere i master</a:t>
            </a:r>
          </a:p>
        </p:txBody>
      </p:sp>
      <p:sp>
        <p:nvSpPr>
          <p:cNvPr id="3" name="Pladsholder til tekst 2"/>
          <p:cNvSpPr>
            <a:spLocks noGrp="1"/>
          </p:cNvSpPr>
          <p:nvPr>
            <p:ph type="body" idx="1"/>
          </p:nvPr>
        </p:nvSpPr>
        <p:spPr>
          <a:xfrm>
            <a:off x="839788" y="1681163"/>
            <a:ext cx="5157787" cy="823912"/>
          </a:xfrm>
          <a:prstGeom prst="rect">
            <a:avLst/>
          </a:prstGeo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a:t>Klik for at redigere i master</a:t>
            </a:r>
          </a:p>
        </p:txBody>
      </p:sp>
      <p:sp>
        <p:nvSpPr>
          <p:cNvPr id="4" name="Pladsholder til indhold 3"/>
          <p:cNvSpPr>
            <a:spLocks noGrp="1"/>
          </p:cNvSpPr>
          <p:nvPr>
            <p:ph sz="half" idx="2"/>
          </p:nvPr>
        </p:nvSpPr>
        <p:spPr>
          <a:xfrm>
            <a:off x="839788" y="2505075"/>
            <a:ext cx="5157787" cy="3684588"/>
          </a:xfrm>
          <a:prstGeom prst="rect">
            <a:avLst/>
          </a:prstGeom>
        </p:spPr>
        <p:txBody>
          <a:bodyPr/>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5" name="Pladsholder til tekst 4"/>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a:t>Klik for at redigere i master</a:t>
            </a:r>
          </a:p>
        </p:txBody>
      </p:sp>
      <p:sp>
        <p:nvSpPr>
          <p:cNvPr id="6" name="Pladsholder til indhold 5"/>
          <p:cNvSpPr>
            <a:spLocks noGrp="1"/>
          </p:cNvSpPr>
          <p:nvPr>
            <p:ph sz="quarter" idx="4"/>
          </p:nvPr>
        </p:nvSpPr>
        <p:spPr>
          <a:xfrm>
            <a:off x="6172200" y="2505075"/>
            <a:ext cx="5183188" cy="3684588"/>
          </a:xfrm>
          <a:prstGeom prst="rect">
            <a:avLst/>
          </a:prstGeom>
        </p:spPr>
        <p:txBody>
          <a:bodyPr/>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41367797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E34B6-0FC7-41C8-8CFE-2E4556194F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750A761E-A219-4D9B-B5C2-CD4736CEFB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13DAADC4-3898-47F3-9522-1702B663EB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8D196AC-DC61-488D-87D1-F7F3F542DBD7}"/>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6" name="Footer Placeholder 5">
            <a:extLst>
              <a:ext uri="{FF2B5EF4-FFF2-40B4-BE49-F238E27FC236}">
                <a16:creationId xmlns:a16="http://schemas.microsoft.com/office/drawing/2014/main" id="{68201014-EB82-4923-924C-4CF8AC0BA315}"/>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4F68C54F-F651-4E8D-A43F-419F1BA5630C}"/>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12345704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96FDF-1412-4993-86F3-0530664F8A6B}"/>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4AE7BE67-2033-4027-A5A7-72E301ADEB6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C6C19D77-BE19-46CE-A2A5-5B1960AF8072}"/>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5" name="Footer Placeholder 4">
            <a:extLst>
              <a:ext uri="{FF2B5EF4-FFF2-40B4-BE49-F238E27FC236}">
                <a16:creationId xmlns:a16="http://schemas.microsoft.com/office/drawing/2014/main" id="{B502BEC3-B81C-4B96-8CBE-3C0F4E3AD819}"/>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24EA2D08-9B26-44B5-BB94-427153076071}"/>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7181595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C6958C-6B5A-4F8A-A235-AB63F135601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5123A516-9F5E-457C-A61C-0DC4705099A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B21C4A4B-67C5-47F0-A5E6-1E1A1321F0D0}"/>
              </a:ext>
            </a:extLst>
          </p:cNvPr>
          <p:cNvSpPr>
            <a:spLocks noGrp="1"/>
          </p:cNvSpPr>
          <p:nvPr>
            <p:ph type="dt" sz="half" idx="10"/>
          </p:nvPr>
        </p:nvSpPr>
        <p:spPr/>
        <p:txBody>
          <a:bodyPr/>
          <a:lstStyle/>
          <a:p>
            <a:fld id="{9D5F6DDF-133F-471F-8123-954E76AD0C41}" type="datetimeFigureOut">
              <a:rPr lang="en-BE" smtClean="0"/>
              <a:t>11/19/18</a:t>
            </a:fld>
            <a:endParaRPr lang="en-BE"/>
          </a:p>
        </p:txBody>
      </p:sp>
      <p:sp>
        <p:nvSpPr>
          <p:cNvPr id="5" name="Footer Placeholder 4">
            <a:extLst>
              <a:ext uri="{FF2B5EF4-FFF2-40B4-BE49-F238E27FC236}">
                <a16:creationId xmlns:a16="http://schemas.microsoft.com/office/drawing/2014/main" id="{DBC3AAA8-C5F3-42A0-B416-250839C1056A}"/>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685C9C0B-F6DC-4492-BBB7-BF26F6D0215D}"/>
              </a:ext>
            </a:extLst>
          </p:cNvPr>
          <p:cNvSpPr>
            <a:spLocks noGrp="1"/>
          </p:cNvSpPr>
          <p:nvPr>
            <p:ph type="sldNum" sz="quarter" idx="12"/>
          </p:nvPr>
        </p:nvSpPr>
        <p:spPr/>
        <p:txBody>
          <a:bodyPr/>
          <a:lstStyle/>
          <a:p>
            <a:fld id="{5FA7E8A7-EA15-42F8-9F94-470486E188F2}" type="slidenum">
              <a:rPr lang="en-BE" smtClean="0"/>
              <a:t>‹#›</a:t>
            </a:fld>
            <a:endParaRPr lang="en-BE"/>
          </a:p>
        </p:txBody>
      </p:sp>
    </p:spTree>
    <p:extLst>
      <p:ext uri="{BB962C8B-B14F-4D97-AF65-F5344CB8AC3E}">
        <p14:creationId xmlns:p14="http://schemas.microsoft.com/office/powerpoint/2010/main" val="2981966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2915085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BU">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3879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indhold 2"/>
          <p:cNvSpPr>
            <a:spLocks noGrp="1"/>
          </p:cNvSpPr>
          <p:nvPr>
            <p:ph idx="1"/>
          </p:nvPr>
        </p:nvSpPr>
        <p:spPr>
          <a:xfrm>
            <a:off x="5183188" y="987425"/>
            <a:ext cx="6172200" cy="4873625"/>
          </a:xfrm>
          <a:prstGeom prst="rect">
            <a:avLst/>
          </a:prstGeom>
        </p:spPr>
        <p:txBody>
          <a:bodyPr/>
          <a:lstStyle>
            <a:lvl1pPr>
              <a:defRPr sz="3200">
                <a:solidFill>
                  <a:schemeClr val="accent4"/>
                </a:solidFill>
              </a:defRPr>
            </a:lvl1pPr>
            <a:lvl2pPr>
              <a:defRPr sz="2800">
                <a:solidFill>
                  <a:schemeClr val="accent4"/>
                </a:solidFill>
              </a:defRPr>
            </a:lvl2pPr>
            <a:lvl3pPr>
              <a:defRPr sz="2400">
                <a:solidFill>
                  <a:schemeClr val="accent4"/>
                </a:solidFill>
              </a:defRPr>
            </a:lvl3pPr>
            <a:lvl4pPr>
              <a:defRPr sz="2000">
                <a:solidFill>
                  <a:schemeClr val="accent4"/>
                </a:solidFill>
              </a:defRPr>
            </a:lvl4pPr>
            <a:lvl5pPr>
              <a:defRPr sz="2000">
                <a:solidFill>
                  <a:schemeClr val="accent4"/>
                </a:solidFill>
              </a:defRPr>
            </a:lvl5pPr>
            <a:lvl6pPr>
              <a:defRPr sz="2000"/>
            </a:lvl6pPr>
            <a:lvl7pPr>
              <a:defRPr sz="2000"/>
            </a:lvl7pPr>
            <a:lvl8pPr>
              <a:defRPr sz="2000"/>
            </a:lvl8pPr>
            <a:lvl9pPr>
              <a:defRPr sz="2000"/>
            </a:lvl9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Pladsholder til tekst 3"/>
          <p:cNvSpPr>
            <a:spLocks noGrp="1"/>
          </p:cNvSpPr>
          <p:nvPr>
            <p:ph type="body" sz="half" idx="2"/>
          </p:nvPr>
        </p:nvSpPr>
        <p:spPr>
          <a:xfrm>
            <a:off x="839788" y="2057400"/>
            <a:ext cx="3932237" cy="3811588"/>
          </a:xfrm>
          <a:prstGeom prst="rect">
            <a:avLst/>
          </a:prstGeom>
        </p:spPr>
        <p:txBody>
          <a:bodyPr/>
          <a:lstStyle>
            <a:lvl1pPr marL="0" indent="0">
              <a:buNone/>
              <a:defRPr sz="1600">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dirty="0"/>
              <a:t>Klik for at redigere i master</a:t>
            </a:r>
          </a:p>
        </p:txBody>
      </p:sp>
    </p:spTree>
    <p:extLst>
      <p:ext uri="{BB962C8B-B14F-4D97-AF65-F5344CB8AC3E}">
        <p14:creationId xmlns:p14="http://schemas.microsoft.com/office/powerpoint/2010/main" val="1997430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billede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dirty="0"/>
          </a:p>
        </p:txBody>
      </p:sp>
      <p:sp>
        <p:nvSpPr>
          <p:cNvPr id="4" name="Pladsholder til tekst 3"/>
          <p:cNvSpPr>
            <a:spLocks noGrp="1"/>
          </p:cNvSpPr>
          <p:nvPr>
            <p:ph type="body" sz="half" idx="2"/>
          </p:nvPr>
        </p:nvSpPr>
        <p:spPr>
          <a:xfrm>
            <a:off x="839788" y="2057400"/>
            <a:ext cx="3932237" cy="3811588"/>
          </a:xfrm>
          <a:prstGeom prst="rect">
            <a:avLst/>
          </a:prstGeom>
        </p:spPr>
        <p:txBody>
          <a:bodyPr/>
          <a:lstStyle>
            <a:lvl1pPr marL="0" indent="0">
              <a:buNone/>
              <a:defRPr sz="1600">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dirty="0"/>
              <a:t>Klik for at redigere i master</a:t>
            </a:r>
          </a:p>
        </p:txBody>
      </p:sp>
    </p:spTree>
    <p:extLst>
      <p:ext uri="{BB962C8B-B14F-4D97-AF65-F5344CB8AC3E}">
        <p14:creationId xmlns:p14="http://schemas.microsoft.com/office/powerpoint/2010/main" val="3093242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0"/>
                <a:lumOff val="100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721087" y="0"/>
            <a:ext cx="7470913" cy="1325563"/>
          </a:xfrm>
          <a:prstGeom prst="rect">
            <a:avLst/>
          </a:prstGeom>
        </p:spPr>
        <p:txBody>
          <a:bodyPr vert="horz" lIns="91440" tIns="45720" rIns="91440" bIns="45720" rtlCol="0" anchor="ctr">
            <a:normAutofit/>
          </a:bodyPr>
          <a:lstStyle/>
          <a:p>
            <a:r>
              <a:rPr lang="da-DK" dirty="0"/>
              <a:t>Klik for at redigere i master</a:t>
            </a:r>
          </a:p>
        </p:txBody>
      </p:sp>
      <p:pic>
        <p:nvPicPr>
          <p:cNvPr id="7" name="Εικόνα 7"/>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36443" y="185738"/>
            <a:ext cx="3797300" cy="1276290"/>
          </a:xfrm>
          <a:prstGeom prst="rect">
            <a:avLst/>
          </a:prstGeom>
        </p:spPr>
      </p:pic>
      <p:sp>
        <p:nvSpPr>
          <p:cNvPr id="4" name="Pladsholder til tekst 3"/>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GB"/>
          </a:p>
        </p:txBody>
      </p:sp>
    </p:spTree>
    <p:extLst>
      <p:ext uri="{BB962C8B-B14F-4D97-AF65-F5344CB8AC3E}">
        <p14:creationId xmlns:p14="http://schemas.microsoft.com/office/powerpoint/2010/main" val="3203907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hdr="0"/>
  <p:txStyles>
    <p:titleStyle>
      <a:lvl1pPr algn="l" defTabSz="914400" rtl="0" eaLnBrk="1" latinLnBrk="0" hangingPunct="1">
        <a:lnSpc>
          <a:spcPct val="90000"/>
        </a:lnSpc>
        <a:spcBef>
          <a:spcPct val="0"/>
        </a:spcBef>
        <a:buNone/>
        <a:defRPr sz="4400" b="1" kern="1200">
          <a:solidFill>
            <a:srgbClr val="FF0000"/>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b="1"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b="1"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11/19/18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Εικόνα 7">
            <a:extLst>
              <a:ext uri="{FF2B5EF4-FFF2-40B4-BE49-F238E27FC236}">
                <a16:creationId xmlns:a16="http://schemas.microsoft.com/office/drawing/2014/main" id="{ADD51677-CF50-45C4-8552-59FE85DD9C09}"/>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6443" y="185738"/>
            <a:ext cx="3797300" cy="1276290"/>
          </a:xfrm>
          <a:prstGeom prst="rect">
            <a:avLst/>
          </a:prstGeom>
        </p:spPr>
      </p:pic>
    </p:spTree>
    <p:extLst>
      <p:ext uri="{BB962C8B-B14F-4D97-AF65-F5344CB8AC3E}">
        <p14:creationId xmlns:p14="http://schemas.microsoft.com/office/powerpoint/2010/main" val="127375778"/>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012" y="183092"/>
            <a:ext cx="5490213"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5012" y="1066800"/>
            <a:ext cx="5490213"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5012" y="4237567"/>
            <a:ext cx="1423388"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11/19/18</a:t>
            </a:fld>
            <a:endParaRPr lang="en-US"/>
          </a:p>
        </p:txBody>
      </p:sp>
      <p:sp>
        <p:nvSpPr>
          <p:cNvPr id="5" name="Footer Placeholder 4"/>
          <p:cNvSpPr>
            <a:spLocks noGrp="1"/>
          </p:cNvSpPr>
          <p:nvPr>
            <p:ph type="ftr" sz="quarter" idx="3"/>
          </p:nvPr>
        </p:nvSpPr>
        <p:spPr>
          <a:xfrm>
            <a:off x="2084248" y="4237567"/>
            <a:ext cx="1931741"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71836" y="4237567"/>
            <a:ext cx="1423388"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475943199"/>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9EB648-1B23-457B-9B88-65744662F0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BE"/>
          </a:p>
        </p:txBody>
      </p:sp>
      <p:sp>
        <p:nvSpPr>
          <p:cNvPr id="3" name="Text Placeholder 2">
            <a:extLst>
              <a:ext uri="{FF2B5EF4-FFF2-40B4-BE49-F238E27FC236}">
                <a16:creationId xmlns:a16="http://schemas.microsoft.com/office/drawing/2014/main" id="{8C274062-3589-434E-93E0-62AC502941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A6E6D96B-AC5A-4C17-8FCB-D22D7ABB6D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5F6DDF-133F-471F-8123-954E76AD0C41}" type="datetimeFigureOut">
              <a:rPr lang="en-BE" smtClean="0"/>
              <a:t>11/19/18</a:t>
            </a:fld>
            <a:endParaRPr lang="en-BE"/>
          </a:p>
        </p:txBody>
      </p:sp>
      <p:sp>
        <p:nvSpPr>
          <p:cNvPr id="5" name="Footer Placeholder 4">
            <a:extLst>
              <a:ext uri="{FF2B5EF4-FFF2-40B4-BE49-F238E27FC236}">
                <a16:creationId xmlns:a16="http://schemas.microsoft.com/office/drawing/2014/main" id="{2FF8A7C7-D5BF-4A15-83F8-547112E866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AEF7BD83-766A-457C-8DA7-AE8C96F0AE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A7E8A7-EA15-42F8-9F94-470486E188F2}" type="slidenum">
              <a:rPr lang="en-BE" smtClean="0"/>
              <a:t>‹#›</a:t>
            </a:fld>
            <a:endParaRPr lang="en-BE"/>
          </a:p>
        </p:txBody>
      </p:sp>
    </p:spTree>
    <p:extLst>
      <p:ext uri="{BB962C8B-B14F-4D97-AF65-F5344CB8AC3E}">
        <p14:creationId xmlns:p14="http://schemas.microsoft.com/office/powerpoint/2010/main" val="214960658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18" Type="http://schemas.openxmlformats.org/officeDocument/2006/relationships/image" Target="../media/image18.jpeg"/><Relationship Id="rId3" Type="http://schemas.openxmlformats.org/officeDocument/2006/relationships/image" Target="../media/image3.jpeg"/><Relationship Id="rId21" Type="http://schemas.openxmlformats.org/officeDocument/2006/relationships/image" Target="../media/image21.jpeg"/><Relationship Id="rId7" Type="http://schemas.openxmlformats.org/officeDocument/2006/relationships/image" Target="../media/image7.jpeg"/><Relationship Id="rId12" Type="http://schemas.openxmlformats.org/officeDocument/2006/relationships/image" Target="../media/image12.jpeg"/><Relationship Id="rId17" Type="http://schemas.openxmlformats.org/officeDocument/2006/relationships/image" Target="../media/image17.jpeg"/><Relationship Id="rId2" Type="http://schemas.openxmlformats.org/officeDocument/2006/relationships/image" Target="../media/image2.jpeg"/><Relationship Id="rId16" Type="http://schemas.openxmlformats.org/officeDocument/2006/relationships/image" Target="../media/image16.jpeg"/><Relationship Id="rId20" Type="http://schemas.openxmlformats.org/officeDocument/2006/relationships/image" Target="../media/image20.jpeg"/><Relationship Id="rId1" Type="http://schemas.openxmlformats.org/officeDocument/2006/relationships/slideLayout" Target="../slideLayouts/slideLayout17.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5" Type="http://schemas.openxmlformats.org/officeDocument/2006/relationships/image" Target="../media/image15.jpeg"/><Relationship Id="rId10" Type="http://schemas.openxmlformats.org/officeDocument/2006/relationships/image" Target="../media/image10.jpeg"/><Relationship Id="rId19" Type="http://schemas.openxmlformats.org/officeDocument/2006/relationships/image" Target="../media/image19.jpeg"/><Relationship Id="rId4" Type="http://schemas.openxmlformats.org/officeDocument/2006/relationships/image" Target="../media/image4.jpeg"/><Relationship Id="rId9" Type="http://schemas.openxmlformats.org/officeDocument/2006/relationships/image" Target="../media/image9.jpeg"/><Relationship Id="rId14" Type="http://schemas.openxmlformats.org/officeDocument/2006/relationships/image" Target="../media/image14.jpeg"/></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8.xml"/><Relationship Id="rId7" Type="http://schemas.openxmlformats.org/officeDocument/2006/relationships/image" Target="../media/image47.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8.xml"/><Relationship Id="rId7" Type="http://schemas.openxmlformats.org/officeDocument/2006/relationships/image" Target="../media/image47.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6.xml"/><Relationship Id="rId5" Type="http://schemas.openxmlformats.org/officeDocument/2006/relationships/image" Target="../media/image51.png"/><Relationship Id="rId4" Type="http://schemas.openxmlformats.org/officeDocument/2006/relationships/image" Target="../media/image50.gif"/></Relationships>
</file>

<file path=ppt/slides/_rels/slide1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54.png"/><Relationship Id="rId4" Type="http://schemas.openxmlformats.org/officeDocument/2006/relationships/image" Target="../media/image5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46.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8.xml"/><Relationship Id="rId4" Type="http://schemas.openxmlformats.org/officeDocument/2006/relationships/hyperlink" Target="http://www.soos.aq/soosmap" TargetMode="Externa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6.xml"/><Relationship Id="rId5" Type="http://schemas.openxmlformats.org/officeDocument/2006/relationships/image" Target="../media/image25.png"/><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1.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1.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2.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3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6.png"/><Relationship Id="rId4" Type="http://schemas.openxmlformats.org/officeDocument/2006/relationships/image" Target="../media/image62.jpg"/></Relationships>
</file>

<file path=ppt/slides/_rels/slide33.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18" Type="http://schemas.openxmlformats.org/officeDocument/2006/relationships/image" Target="../media/image79.jpeg"/><Relationship Id="rId3" Type="http://schemas.openxmlformats.org/officeDocument/2006/relationships/image" Target="../media/image64.jpeg"/><Relationship Id="rId7" Type="http://schemas.openxmlformats.org/officeDocument/2006/relationships/image" Target="../media/image68.jpeg"/><Relationship Id="rId12" Type="http://schemas.openxmlformats.org/officeDocument/2006/relationships/image" Target="../media/image73.jpeg"/><Relationship Id="rId17" Type="http://schemas.openxmlformats.org/officeDocument/2006/relationships/image" Target="../media/image78.jpeg"/><Relationship Id="rId2" Type="http://schemas.openxmlformats.org/officeDocument/2006/relationships/image" Target="../media/image63.jpeg"/><Relationship Id="rId16" Type="http://schemas.openxmlformats.org/officeDocument/2006/relationships/image" Target="../media/image77.png"/><Relationship Id="rId20" Type="http://schemas.openxmlformats.org/officeDocument/2006/relationships/image" Target="../media/image81.wmf"/><Relationship Id="rId1" Type="http://schemas.openxmlformats.org/officeDocument/2006/relationships/slideLayout" Target="../slideLayouts/slideLayout23.xml"/><Relationship Id="rId6" Type="http://schemas.openxmlformats.org/officeDocument/2006/relationships/image" Target="../media/image67.jpeg"/><Relationship Id="rId11" Type="http://schemas.openxmlformats.org/officeDocument/2006/relationships/image" Target="../media/image72.png"/><Relationship Id="rId5" Type="http://schemas.openxmlformats.org/officeDocument/2006/relationships/image" Target="../media/image66.png"/><Relationship Id="rId15" Type="http://schemas.openxmlformats.org/officeDocument/2006/relationships/image" Target="../media/image76.jpeg"/><Relationship Id="rId10" Type="http://schemas.openxmlformats.org/officeDocument/2006/relationships/image" Target="../media/image71.png"/><Relationship Id="rId19" Type="http://schemas.openxmlformats.org/officeDocument/2006/relationships/image" Target="../media/image80.png"/><Relationship Id="rId4" Type="http://schemas.openxmlformats.org/officeDocument/2006/relationships/image" Target="../media/image65.wmf"/><Relationship Id="rId9" Type="http://schemas.openxmlformats.org/officeDocument/2006/relationships/image" Target="../media/image70.jpeg"/><Relationship Id="rId14" Type="http://schemas.openxmlformats.org/officeDocument/2006/relationships/image" Target="../media/image75.jpeg"/></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jpe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8" Type="http://schemas.openxmlformats.org/officeDocument/2006/relationships/image" Target="../media/image90.jpeg"/><Relationship Id="rId13" Type="http://schemas.openxmlformats.org/officeDocument/2006/relationships/image" Target="../media/image94.jpeg"/><Relationship Id="rId18" Type="http://schemas.openxmlformats.org/officeDocument/2006/relationships/image" Target="../media/image98.jpeg"/><Relationship Id="rId3" Type="http://schemas.openxmlformats.org/officeDocument/2006/relationships/image" Target="../media/image86.jpeg"/><Relationship Id="rId7" Type="http://schemas.openxmlformats.org/officeDocument/2006/relationships/image" Target="../media/image89.jpeg"/><Relationship Id="rId12" Type="http://schemas.openxmlformats.org/officeDocument/2006/relationships/image" Target="../media/image93.png"/><Relationship Id="rId17" Type="http://schemas.openxmlformats.org/officeDocument/2006/relationships/image" Target="../media/image77.png"/><Relationship Id="rId2" Type="http://schemas.openxmlformats.org/officeDocument/2006/relationships/image" Target="../media/image81.wmf"/><Relationship Id="rId16" Type="http://schemas.openxmlformats.org/officeDocument/2006/relationships/image" Target="../media/image97.jpeg"/><Relationship Id="rId1" Type="http://schemas.openxmlformats.org/officeDocument/2006/relationships/slideLayout" Target="../slideLayouts/slideLayout23.xml"/><Relationship Id="rId6" Type="http://schemas.openxmlformats.org/officeDocument/2006/relationships/image" Target="../media/image88.png"/><Relationship Id="rId11" Type="http://schemas.openxmlformats.org/officeDocument/2006/relationships/image" Target="../media/image92.png"/><Relationship Id="rId5" Type="http://schemas.openxmlformats.org/officeDocument/2006/relationships/image" Target="../media/image65.wmf"/><Relationship Id="rId15" Type="http://schemas.openxmlformats.org/officeDocument/2006/relationships/image" Target="../media/image96.jpeg"/><Relationship Id="rId10" Type="http://schemas.openxmlformats.org/officeDocument/2006/relationships/image" Target="../media/image91.jpeg"/><Relationship Id="rId19" Type="http://schemas.openxmlformats.org/officeDocument/2006/relationships/image" Target="../media/image99.jpeg"/><Relationship Id="rId4" Type="http://schemas.openxmlformats.org/officeDocument/2006/relationships/image" Target="../media/image87.jpeg"/><Relationship Id="rId9" Type="http://schemas.openxmlformats.org/officeDocument/2006/relationships/image" Target="../media/image69.png"/><Relationship Id="rId14" Type="http://schemas.openxmlformats.org/officeDocument/2006/relationships/image" Target="../media/image95.png"/></Relationships>
</file>

<file path=ppt/slides/_rels/slide37.xml.rels><?xml version="1.0" encoding="UTF-8" standalone="yes"?>
<Relationships xmlns="http://schemas.openxmlformats.org/package/2006/relationships"><Relationship Id="rId8" Type="http://schemas.openxmlformats.org/officeDocument/2006/relationships/image" Target="../media/image106.jpeg"/><Relationship Id="rId13" Type="http://schemas.openxmlformats.org/officeDocument/2006/relationships/image" Target="../media/image111.png"/><Relationship Id="rId18" Type="http://schemas.openxmlformats.org/officeDocument/2006/relationships/image" Target="../media/image115.png"/><Relationship Id="rId3" Type="http://schemas.openxmlformats.org/officeDocument/2006/relationships/image" Target="../media/image101.png"/><Relationship Id="rId21" Type="http://schemas.openxmlformats.org/officeDocument/2006/relationships/image" Target="../media/image118.jpeg"/><Relationship Id="rId7" Type="http://schemas.openxmlformats.org/officeDocument/2006/relationships/image" Target="../media/image105.png"/><Relationship Id="rId12" Type="http://schemas.openxmlformats.org/officeDocument/2006/relationships/image" Target="../media/image110.png"/><Relationship Id="rId17" Type="http://schemas.openxmlformats.org/officeDocument/2006/relationships/image" Target="../media/image114.png"/><Relationship Id="rId2" Type="http://schemas.openxmlformats.org/officeDocument/2006/relationships/image" Target="../media/image100.png"/><Relationship Id="rId16" Type="http://schemas.microsoft.com/office/2007/relationships/hdphoto" Target="../media/hdphoto1.wdp"/><Relationship Id="rId20" Type="http://schemas.openxmlformats.org/officeDocument/2006/relationships/image" Target="../media/image117.jpeg"/><Relationship Id="rId1" Type="http://schemas.openxmlformats.org/officeDocument/2006/relationships/slideLayout" Target="../slideLayouts/slideLayout17.xml"/><Relationship Id="rId6" Type="http://schemas.openxmlformats.org/officeDocument/2006/relationships/image" Target="../media/image104.png"/><Relationship Id="rId11" Type="http://schemas.openxmlformats.org/officeDocument/2006/relationships/image" Target="../media/image109.jpeg"/><Relationship Id="rId5" Type="http://schemas.openxmlformats.org/officeDocument/2006/relationships/image" Target="../media/image103.png"/><Relationship Id="rId15" Type="http://schemas.openxmlformats.org/officeDocument/2006/relationships/image" Target="../media/image113.png"/><Relationship Id="rId10" Type="http://schemas.openxmlformats.org/officeDocument/2006/relationships/image" Target="../media/image108.jpeg"/><Relationship Id="rId19" Type="http://schemas.openxmlformats.org/officeDocument/2006/relationships/image" Target="../media/image116.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2.png"/><Relationship Id="rId22" Type="http://schemas.openxmlformats.org/officeDocument/2006/relationships/image" Target="../media/image11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36.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1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36.xml"/><Relationship Id="rId6" Type="http://schemas.openxmlformats.org/officeDocument/2006/relationships/image" Target="../media/image128.jpeg"/><Relationship Id="rId5" Type="http://schemas.openxmlformats.org/officeDocument/2006/relationships/image" Target="../media/image127.png"/><Relationship Id="rId4" Type="http://schemas.openxmlformats.org/officeDocument/2006/relationships/image" Target="../media/image126.jpeg"/></Relationships>
</file>

<file path=ppt/slides/_rels/slide44.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image" Target="../media/image129.png"/><Relationship Id="rId1" Type="http://schemas.openxmlformats.org/officeDocument/2006/relationships/slideLayout" Target="../slideLayouts/slideLayout48.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jpg"/><Relationship Id="rId9" Type="http://schemas.openxmlformats.org/officeDocument/2006/relationships/image" Target="../media/image136.png"/></Relationships>
</file>

<file path=ppt/slides/_rels/slide45.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140.jpeg"/><Relationship Id="rId7" Type="http://schemas.openxmlformats.org/officeDocument/2006/relationships/image" Target="../media/image144.png"/><Relationship Id="rId2" Type="http://schemas.openxmlformats.org/officeDocument/2006/relationships/image" Target="../media/image139.png"/><Relationship Id="rId1" Type="http://schemas.openxmlformats.org/officeDocument/2006/relationships/slideLayout" Target="../slideLayouts/slideLayout48.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jpeg"/></Relationships>
</file>

<file path=ppt/slides/_rels/slide46.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48.xml"/><Relationship Id="rId4" Type="http://schemas.openxmlformats.org/officeDocument/2006/relationships/image" Target="../media/image148.png"/></Relationships>
</file>

<file path=ppt/slides/_rels/slide4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7.xml"/><Relationship Id="rId6" Type="http://schemas.openxmlformats.org/officeDocument/2006/relationships/image" Target="../media/image37.tiff"/><Relationship Id="rId5" Type="http://schemas.openxmlformats.org/officeDocument/2006/relationships/image" Target="../media/image36.png"/><Relationship Id="rId4" Type="http://schemas.openxmlformats.org/officeDocument/2006/relationships/image" Target="../media/image3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46.png"/><Relationship Id="rId1" Type="http://schemas.openxmlformats.org/officeDocument/2006/relationships/slideLayout" Target="../slideLayouts/slideLayout48.xml"/><Relationship Id="rId5" Type="http://schemas.openxmlformats.org/officeDocument/2006/relationships/image" Target="../media/image130.png"/><Relationship Id="rId4" Type="http://schemas.openxmlformats.org/officeDocument/2006/relationships/image" Target="../media/image152.png"/></Relationships>
</file>

<file path=ppt/slides/_rels/slide5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25.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638739" y="2203377"/>
            <a:ext cx="2448103" cy="2448111"/>
          </a:xfrm>
          <a:custGeom>
            <a:avLst/>
            <a:gdLst>
              <a:gd name="connsiteX0" fmla="*/ 3672154 w 3672154"/>
              <a:gd name="connsiteY0" fmla="*/ 1836089 h 3672167"/>
              <a:gd name="connsiteX1" fmla="*/ 1836076 w 3672154"/>
              <a:gd name="connsiteY1" fmla="*/ 3672167 h 3672167"/>
              <a:gd name="connsiteX2" fmla="*/ 0 w 3672154"/>
              <a:gd name="connsiteY2" fmla="*/ 1836089 h 3672167"/>
              <a:gd name="connsiteX3" fmla="*/ 1836076 w 3672154"/>
              <a:gd name="connsiteY3" fmla="*/ 0 h 3672167"/>
              <a:gd name="connsiteX4" fmla="*/ 3672154 w 3672154"/>
              <a:gd name="connsiteY4" fmla="*/ 1836089 h 36721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72154" h="3672167">
                <a:moveTo>
                  <a:pt x="3672154" y="1836089"/>
                </a:moveTo>
                <a:cubicBezTo>
                  <a:pt x="3672154" y="2850121"/>
                  <a:pt x="2850108" y="3672167"/>
                  <a:pt x="1836076" y="3672167"/>
                </a:cubicBezTo>
                <a:cubicBezTo>
                  <a:pt x="822032" y="3672167"/>
                  <a:pt x="0" y="2850121"/>
                  <a:pt x="0" y="1836089"/>
                </a:cubicBezTo>
                <a:cubicBezTo>
                  <a:pt x="0" y="822045"/>
                  <a:pt x="822032" y="0"/>
                  <a:pt x="1836076" y="0"/>
                </a:cubicBezTo>
                <a:cubicBezTo>
                  <a:pt x="2850108" y="0"/>
                  <a:pt x="3672154" y="822045"/>
                  <a:pt x="3672154" y="183608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 name="Freeform 3"/>
          <p:cNvSpPr/>
          <p:nvPr/>
        </p:nvSpPr>
        <p:spPr>
          <a:xfrm>
            <a:off x="4580240" y="2460298"/>
            <a:ext cx="485182" cy="862829"/>
          </a:xfrm>
          <a:custGeom>
            <a:avLst/>
            <a:gdLst>
              <a:gd name="connsiteX0" fmla="*/ 670179 w 727773"/>
              <a:gd name="connsiteY0" fmla="*/ 687438 h 1294244"/>
              <a:gd name="connsiteX1" fmla="*/ 167068 w 727773"/>
              <a:gd name="connsiteY1" fmla="*/ 687438 h 1294244"/>
              <a:gd name="connsiteX2" fmla="*/ 167068 w 727773"/>
              <a:gd name="connsiteY2" fmla="*/ 1154061 h 1294244"/>
              <a:gd name="connsiteX3" fmla="*/ 727773 w 727773"/>
              <a:gd name="connsiteY3" fmla="*/ 1154061 h 1294244"/>
              <a:gd name="connsiteX4" fmla="*/ 727773 w 727773"/>
              <a:gd name="connsiteY4" fmla="*/ 1294244 h 1294244"/>
              <a:gd name="connsiteX5" fmla="*/ 0 w 727773"/>
              <a:gd name="connsiteY5" fmla="*/ 1294244 h 1294244"/>
              <a:gd name="connsiteX6" fmla="*/ 0 w 727773"/>
              <a:gd name="connsiteY6" fmla="*/ 0 h 1294244"/>
              <a:gd name="connsiteX7" fmla="*/ 698995 w 727773"/>
              <a:gd name="connsiteY7" fmla="*/ 0 h 1294244"/>
              <a:gd name="connsiteX8" fmla="*/ 698995 w 727773"/>
              <a:gd name="connsiteY8" fmla="*/ 140157 h 1294244"/>
              <a:gd name="connsiteX9" fmla="*/ 167068 w 727773"/>
              <a:gd name="connsiteY9" fmla="*/ 140157 h 1294244"/>
              <a:gd name="connsiteX10" fmla="*/ 167068 w 727773"/>
              <a:gd name="connsiteY10" fmla="*/ 549173 h 1294244"/>
              <a:gd name="connsiteX11" fmla="*/ 670179 w 727773"/>
              <a:gd name="connsiteY11" fmla="*/ 549173 h 1294244"/>
              <a:gd name="connsiteX12" fmla="*/ 670179 w 727773"/>
              <a:gd name="connsiteY12" fmla="*/ 687438 h 12942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27773" h="1294244">
                <a:moveTo>
                  <a:pt x="670179" y="687438"/>
                </a:moveTo>
                <a:lnTo>
                  <a:pt x="167068" y="687438"/>
                </a:lnTo>
                <a:lnTo>
                  <a:pt x="167068" y="1154061"/>
                </a:lnTo>
                <a:lnTo>
                  <a:pt x="727773" y="1154061"/>
                </a:lnTo>
                <a:lnTo>
                  <a:pt x="727773" y="1294244"/>
                </a:lnTo>
                <a:lnTo>
                  <a:pt x="0" y="1294244"/>
                </a:lnTo>
                <a:lnTo>
                  <a:pt x="0" y="0"/>
                </a:lnTo>
                <a:lnTo>
                  <a:pt x="698995" y="0"/>
                </a:lnTo>
                <a:lnTo>
                  <a:pt x="698995" y="140157"/>
                </a:lnTo>
                <a:lnTo>
                  <a:pt x="167068" y="140157"/>
                </a:lnTo>
                <a:lnTo>
                  <a:pt x="167068" y="549173"/>
                </a:lnTo>
                <a:lnTo>
                  <a:pt x="670179" y="549173"/>
                </a:lnTo>
                <a:lnTo>
                  <a:pt x="670179" y="687438"/>
                </a:lnTo>
              </a:path>
            </a:pathLst>
          </a:custGeom>
          <a:solidFill>
            <a:srgbClr val="2732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 name="Freeform 3"/>
          <p:cNvSpPr/>
          <p:nvPr/>
        </p:nvSpPr>
        <p:spPr>
          <a:xfrm>
            <a:off x="5192266" y="2703527"/>
            <a:ext cx="527431" cy="633687"/>
          </a:xfrm>
          <a:custGeom>
            <a:avLst/>
            <a:gdLst>
              <a:gd name="connsiteX0" fmla="*/ 783463 w 791147"/>
              <a:gd name="connsiteY0" fmla="*/ 675932 h 950531"/>
              <a:gd name="connsiteX1" fmla="*/ 791146 w 791147"/>
              <a:gd name="connsiteY1" fmla="*/ 929398 h 950531"/>
              <a:gd name="connsiteX2" fmla="*/ 641375 w 791147"/>
              <a:gd name="connsiteY2" fmla="*/ 929398 h 950531"/>
              <a:gd name="connsiteX3" fmla="*/ 631761 w 791147"/>
              <a:gd name="connsiteY3" fmla="*/ 777709 h 950531"/>
              <a:gd name="connsiteX4" fmla="*/ 627913 w 791147"/>
              <a:gd name="connsiteY4" fmla="*/ 777709 h 950531"/>
              <a:gd name="connsiteX5" fmla="*/ 320675 w 791147"/>
              <a:gd name="connsiteY5" fmla="*/ 950531 h 950531"/>
              <a:gd name="connsiteX6" fmla="*/ 0 w 791147"/>
              <a:gd name="connsiteY6" fmla="*/ 543420 h 950531"/>
              <a:gd name="connsiteX7" fmla="*/ 0 w 791147"/>
              <a:gd name="connsiteY7" fmla="*/ 0 h 950531"/>
              <a:gd name="connsiteX8" fmla="*/ 168985 w 791147"/>
              <a:gd name="connsiteY8" fmla="*/ 0 h 950531"/>
              <a:gd name="connsiteX9" fmla="*/ 168985 w 791147"/>
              <a:gd name="connsiteY9" fmla="*/ 514629 h 950531"/>
              <a:gd name="connsiteX10" fmla="*/ 376377 w 791147"/>
              <a:gd name="connsiteY10" fmla="*/ 810349 h 950531"/>
              <a:gd name="connsiteX11" fmla="*/ 599109 w 791147"/>
              <a:gd name="connsiteY11" fmla="*/ 656742 h 950531"/>
              <a:gd name="connsiteX12" fmla="*/ 614489 w 791147"/>
              <a:gd name="connsiteY12" fmla="*/ 570306 h 950531"/>
              <a:gd name="connsiteX13" fmla="*/ 614489 w 791147"/>
              <a:gd name="connsiteY13" fmla="*/ 0 h 950531"/>
              <a:gd name="connsiteX14" fmla="*/ 783463 w 791147"/>
              <a:gd name="connsiteY14" fmla="*/ 0 h 950531"/>
              <a:gd name="connsiteX15" fmla="*/ 783463 w 791147"/>
              <a:gd name="connsiteY15" fmla="*/ 675932 h 9505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791147" h="950531">
                <a:moveTo>
                  <a:pt x="783463" y="675932"/>
                </a:moveTo>
                <a:cubicBezTo>
                  <a:pt x="783463" y="771944"/>
                  <a:pt x="785393" y="856424"/>
                  <a:pt x="791146" y="929398"/>
                </a:cubicBezTo>
                <a:lnTo>
                  <a:pt x="641375" y="929398"/>
                </a:lnTo>
                <a:lnTo>
                  <a:pt x="631761" y="777709"/>
                </a:lnTo>
                <a:lnTo>
                  <a:pt x="627913" y="777709"/>
                </a:lnTo>
                <a:cubicBezTo>
                  <a:pt x="583742" y="852601"/>
                  <a:pt x="485825" y="950531"/>
                  <a:pt x="320675" y="950531"/>
                </a:cubicBezTo>
                <a:cubicBezTo>
                  <a:pt x="174738" y="950531"/>
                  <a:pt x="0" y="869874"/>
                  <a:pt x="0" y="543420"/>
                </a:cubicBezTo>
                <a:lnTo>
                  <a:pt x="0" y="0"/>
                </a:lnTo>
                <a:lnTo>
                  <a:pt x="168985" y="0"/>
                </a:lnTo>
                <a:lnTo>
                  <a:pt x="168985" y="514629"/>
                </a:lnTo>
                <a:cubicBezTo>
                  <a:pt x="168985" y="691299"/>
                  <a:pt x="222757" y="810349"/>
                  <a:pt x="376377" y="810349"/>
                </a:cubicBezTo>
                <a:cubicBezTo>
                  <a:pt x="489686" y="810349"/>
                  <a:pt x="568375" y="731621"/>
                  <a:pt x="599109" y="656742"/>
                </a:cubicBezTo>
                <a:cubicBezTo>
                  <a:pt x="608736" y="631774"/>
                  <a:pt x="614489" y="601040"/>
                  <a:pt x="614489" y="570306"/>
                </a:cubicBezTo>
                <a:lnTo>
                  <a:pt x="614489" y="0"/>
                </a:lnTo>
                <a:lnTo>
                  <a:pt x="783463" y="0"/>
                </a:lnTo>
                <a:lnTo>
                  <a:pt x="783463" y="675932"/>
                </a:lnTo>
              </a:path>
            </a:pathLst>
          </a:custGeom>
          <a:solidFill>
            <a:srgbClr val="2732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 name="Freeform 3"/>
          <p:cNvSpPr/>
          <p:nvPr/>
        </p:nvSpPr>
        <p:spPr>
          <a:xfrm>
            <a:off x="5896483" y="2689441"/>
            <a:ext cx="311082" cy="633687"/>
          </a:xfrm>
          <a:custGeom>
            <a:avLst/>
            <a:gdLst>
              <a:gd name="connsiteX0" fmla="*/ 7683 w 466623"/>
              <a:gd name="connsiteY0" fmla="*/ 311086 h 950531"/>
              <a:gd name="connsiteX1" fmla="*/ 0 w 466623"/>
              <a:gd name="connsiteY1" fmla="*/ 21120 h 950531"/>
              <a:gd name="connsiteX2" fmla="*/ 147853 w 466623"/>
              <a:gd name="connsiteY2" fmla="*/ 21120 h 950531"/>
              <a:gd name="connsiteX3" fmla="*/ 153631 w 466623"/>
              <a:gd name="connsiteY3" fmla="*/ 203555 h 950531"/>
              <a:gd name="connsiteX4" fmla="*/ 161290 w 466623"/>
              <a:gd name="connsiteY4" fmla="*/ 203555 h 950531"/>
              <a:gd name="connsiteX5" fmla="*/ 418604 w 466623"/>
              <a:gd name="connsiteY5" fmla="*/ 0 h 950531"/>
              <a:gd name="connsiteX6" fmla="*/ 466623 w 466623"/>
              <a:gd name="connsiteY6" fmla="*/ 5752 h 950531"/>
              <a:gd name="connsiteX7" fmla="*/ 466623 w 466623"/>
              <a:gd name="connsiteY7" fmla="*/ 165150 h 950531"/>
              <a:gd name="connsiteX8" fmla="*/ 409016 w 466623"/>
              <a:gd name="connsiteY8" fmla="*/ 159397 h 950531"/>
              <a:gd name="connsiteX9" fmla="*/ 182422 w 466623"/>
              <a:gd name="connsiteY9" fmla="*/ 376364 h 950531"/>
              <a:gd name="connsiteX10" fmla="*/ 174752 w 466623"/>
              <a:gd name="connsiteY10" fmla="*/ 455117 h 950531"/>
              <a:gd name="connsiteX11" fmla="*/ 174752 w 466623"/>
              <a:gd name="connsiteY11" fmla="*/ 950531 h 950531"/>
              <a:gd name="connsiteX12" fmla="*/ 7683 w 466623"/>
              <a:gd name="connsiteY12" fmla="*/ 950531 h 950531"/>
              <a:gd name="connsiteX13" fmla="*/ 7683 w 466623"/>
              <a:gd name="connsiteY13" fmla="*/ 311086 h 9505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466623" h="950531">
                <a:moveTo>
                  <a:pt x="7683" y="311086"/>
                </a:moveTo>
                <a:cubicBezTo>
                  <a:pt x="7683" y="201624"/>
                  <a:pt x="5753" y="107530"/>
                  <a:pt x="0" y="21120"/>
                </a:cubicBezTo>
                <a:lnTo>
                  <a:pt x="147853" y="21120"/>
                </a:lnTo>
                <a:lnTo>
                  <a:pt x="153631" y="203555"/>
                </a:lnTo>
                <a:lnTo>
                  <a:pt x="161290" y="203555"/>
                </a:lnTo>
                <a:cubicBezTo>
                  <a:pt x="203555" y="78739"/>
                  <a:pt x="305333" y="0"/>
                  <a:pt x="418604" y="0"/>
                </a:cubicBezTo>
                <a:cubicBezTo>
                  <a:pt x="437832" y="0"/>
                  <a:pt x="451256" y="1904"/>
                  <a:pt x="466623" y="5752"/>
                </a:cubicBezTo>
                <a:lnTo>
                  <a:pt x="466623" y="165150"/>
                </a:lnTo>
                <a:cubicBezTo>
                  <a:pt x="449351" y="161302"/>
                  <a:pt x="432054" y="159397"/>
                  <a:pt x="409016" y="159397"/>
                </a:cubicBezTo>
                <a:cubicBezTo>
                  <a:pt x="289966" y="159397"/>
                  <a:pt x="205460" y="249630"/>
                  <a:pt x="182422" y="376364"/>
                </a:cubicBezTo>
                <a:cubicBezTo>
                  <a:pt x="178574" y="399427"/>
                  <a:pt x="174752" y="426300"/>
                  <a:pt x="174752" y="455117"/>
                </a:cubicBezTo>
                <a:lnTo>
                  <a:pt x="174752" y="950531"/>
                </a:lnTo>
                <a:lnTo>
                  <a:pt x="7683" y="950531"/>
                </a:lnTo>
                <a:lnTo>
                  <a:pt x="7683" y="311086"/>
                </a:lnTo>
              </a:path>
            </a:pathLst>
          </a:custGeom>
          <a:solidFill>
            <a:srgbClr val="2732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 name="Freeform 3"/>
          <p:cNvSpPr/>
          <p:nvPr/>
        </p:nvSpPr>
        <p:spPr>
          <a:xfrm>
            <a:off x="6964374" y="2451324"/>
            <a:ext cx="707923" cy="880770"/>
          </a:xfrm>
          <a:custGeom>
            <a:avLst/>
            <a:gdLst>
              <a:gd name="connsiteX0" fmla="*/ 1061885 w 1061885"/>
              <a:gd name="connsiteY0" fmla="*/ 1250099 h 1321155"/>
              <a:gd name="connsiteX1" fmla="*/ 664413 w 1061885"/>
              <a:gd name="connsiteY1" fmla="*/ 1321155 h 1321155"/>
              <a:gd name="connsiteX2" fmla="*/ 180517 w 1061885"/>
              <a:gd name="connsiteY2" fmla="*/ 1150251 h 1321155"/>
              <a:gd name="connsiteX3" fmla="*/ 0 w 1061885"/>
              <a:gd name="connsiteY3" fmla="*/ 668261 h 1321155"/>
              <a:gd name="connsiteX4" fmla="*/ 700900 w 1061885"/>
              <a:gd name="connsiteY4" fmla="*/ 0 h 1321155"/>
              <a:gd name="connsiteX5" fmla="*/ 1023505 w 1061885"/>
              <a:gd name="connsiteY5" fmla="*/ 59537 h 1321155"/>
              <a:gd name="connsiteX6" fmla="*/ 983157 w 1061885"/>
              <a:gd name="connsiteY6" fmla="*/ 195872 h 1321155"/>
              <a:gd name="connsiteX7" fmla="*/ 697052 w 1061885"/>
              <a:gd name="connsiteY7" fmla="*/ 140182 h 1321155"/>
              <a:gd name="connsiteX8" fmla="*/ 176657 w 1061885"/>
              <a:gd name="connsiteY8" fmla="*/ 660577 h 1321155"/>
              <a:gd name="connsiteX9" fmla="*/ 675906 w 1061885"/>
              <a:gd name="connsiteY9" fmla="*/ 1182891 h 1321155"/>
              <a:gd name="connsiteX10" fmla="*/ 898677 w 1061885"/>
              <a:gd name="connsiteY10" fmla="*/ 1148321 h 1321155"/>
              <a:gd name="connsiteX11" fmla="*/ 898677 w 1061885"/>
              <a:gd name="connsiteY11" fmla="*/ 762355 h 1321155"/>
              <a:gd name="connsiteX12" fmla="*/ 635610 w 1061885"/>
              <a:gd name="connsiteY12" fmla="*/ 762355 h 1321155"/>
              <a:gd name="connsiteX13" fmla="*/ 635610 w 1061885"/>
              <a:gd name="connsiteY13" fmla="*/ 627938 h 1321155"/>
              <a:gd name="connsiteX14" fmla="*/ 1061885 w 1061885"/>
              <a:gd name="connsiteY14" fmla="*/ 627938 h 1321155"/>
              <a:gd name="connsiteX15" fmla="*/ 1061885 w 1061885"/>
              <a:gd name="connsiteY15" fmla="*/ 1250099 h 13211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1061885" h="1321155">
                <a:moveTo>
                  <a:pt x="1061885" y="1250099"/>
                </a:moveTo>
                <a:cubicBezTo>
                  <a:pt x="987006" y="1276998"/>
                  <a:pt x="839140" y="1321155"/>
                  <a:pt x="664413" y="1321155"/>
                </a:cubicBezTo>
                <a:cubicBezTo>
                  <a:pt x="468515" y="1321155"/>
                  <a:pt x="307213" y="1271219"/>
                  <a:pt x="180517" y="1150251"/>
                </a:cubicBezTo>
                <a:cubicBezTo>
                  <a:pt x="69113" y="1042720"/>
                  <a:pt x="0" y="869886"/>
                  <a:pt x="0" y="668261"/>
                </a:cubicBezTo>
                <a:cubicBezTo>
                  <a:pt x="1892" y="282283"/>
                  <a:pt x="266916" y="0"/>
                  <a:pt x="700900" y="0"/>
                </a:cubicBezTo>
                <a:cubicBezTo>
                  <a:pt x="850671" y="0"/>
                  <a:pt x="967816" y="32651"/>
                  <a:pt x="1023505" y="59537"/>
                </a:cubicBezTo>
                <a:lnTo>
                  <a:pt x="983157" y="195872"/>
                </a:lnTo>
                <a:cubicBezTo>
                  <a:pt x="914045" y="165138"/>
                  <a:pt x="827620" y="140182"/>
                  <a:pt x="697052" y="140182"/>
                </a:cubicBezTo>
                <a:cubicBezTo>
                  <a:pt x="382105" y="140182"/>
                  <a:pt x="176657" y="336054"/>
                  <a:pt x="176657" y="660577"/>
                </a:cubicBezTo>
                <a:cubicBezTo>
                  <a:pt x="176657" y="988961"/>
                  <a:pt x="374446" y="1182891"/>
                  <a:pt x="675906" y="1182891"/>
                </a:cubicBezTo>
                <a:cubicBezTo>
                  <a:pt x="785380" y="1182891"/>
                  <a:pt x="860273" y="1167523"/>
                  <a:pt x="898677" y="1148321"/>
                </a:cubicBezTo>
                <a:lnTo>
                  <a:pt x="898677" y="762355"/>
                </a:lnTo>
                <a:lnTo>
                  <a:pt x="635610" y="762355"/>
                </a:lnTo>
                <a:lnTo>
                  <a:pt x="635610" y="627938"/>
                </a:lnTo>
                <a:lnTo>
                  <a:pt x="1061885" y="627938"/>
                </a:lnTo>
                <a:lnTo>
                  <a:pt x="1061885" y="1250099"/>
                </a:lnTo>
              </a:path>
            </a:pathLst>
          </a:custGeom>
          <a:solidFill>
            <a:srgbClr val="6FA0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Freeform 3"/>
          <p:cNvSpPr/>
          <p:nvPr/>
        </p:nvSpPr>
        <p:spPr>
          <a:xfrm>
            <a:off x="9563557" y="2446209"/>
            <a:ext cx="522308" cy="890998"/>
          </a:xfrm>
          <a:custGeom>
            <a:avLst/>
            <a:gdLst>
              <a:gd name="connsiteX0" fmla="*/ 42239 w 783462"/>
              <a:gd name="connsiteY0" fmla="*/ 1111821 h 1336497"/>
              <a:gd name="connsiteX1" fmla="*/ 341807 w 783462"/>
              <a:gd name="connsiteY1" fmla="*/ 1196327 h 1336497"/>
              <a:gd name="connsiteX2" fmla="*/ 612557 w 783462"/>
              <a:gd name="connsiteY2" fmla="*/ 975512 h 1336497"/>
              <a:gd name="connsiteX3" fmla="*/ 368693 w 783462"/>
              <a:gd name="connsiteY3" fmla="*/ 718184 h 1336497"/>
              <a:gd name="connsiteX4" fmla="*/ 26872 w 783462"/>
              <a:gd name="connsiteY4" fmla="*/ 351408 h 1336497"/>
              <a:gd name="connsiteX5" fmla="*/ 445490 w 783462"/>
              <a:gd name="connsiteY5" fmla="*/ 0 h 1336497"/>
              <a:gd name="connsiteX6" fmla="*/ 731646 w 783462"/>
              <a:gd name="connsiteY6" fmla="*/ 63385 h 1336497"/>
              <a:gd name="connsiteX7" fmla="*/ 685533 w 783462"/>
              <a:gd name="connsiteY7" fmla="*/ 199694 h 1336497"/>
              <a:gd name="connsiteX8" fmla="*/ 439737 w 783462"/>
              <a:gd name="connsiteY8" fmla="*/ 138264 h 1336497"/>
              <a:gd name="connsiteX9" fmla="*/ 195884 w 783462"/>
              <a:gd name="connsiteY9" fmla="*/ 332219 h 1336497"/>
              <a:gd name="connsiteX10" fmla="*/ 453198 w 783462"/>
              <a:gd name="connsiteY10" fmla="*/ 581837 h 1336497"/>
              <a:gd name="connsiteX11" fmla="*/ 783462 w 783462"/>
              <a:gd name="connsiteY11" fmla="*/ 962037 h 1336497"/>
              <a:gd name="connsiteX12" fmla="*/ 330313 w 783462"/>
              <a:gd name="connsiteY12" fmla="*/ 1336497 h 1336497"/>
              <a:gd name="connsiteX13" fmla="*/ 0 w 783462"/>
              <a:gd name="connsiteY13" fmla="*/ 1252016 h 1336497"/>
              <a:gd name="connsiteX14" fmla="*/ 42239 w 783462"/>
              <a:gd name="connsiteY14" fmla="*/ 1111821 h 13364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3462" h="1336497">
                <a:moveTo>
                  <a:pt x="42239" y="1111821"/>
                </a:moveTo>
                <a:cubicBezTo>
                  <a:pt x="117130" y="1157922"/>
                  <a:pt x="226579" y="1196327"/>
                  <a:pt x="341807" y="1196327"/>
                </a:cubicBezTo>
                <a:cubicBezTo>
                  <a:pt x="512723" y="1196327"/>
                  <a:pt x="612557" y="1106055"/>
                  <a:pt x="612557" y="975512"/>
                </a:cubicBezTo>
                <a:cubicBezTo>
                  <a:pt x="612557" y="854506"/>
                  <a:pt x="543419" y="785393"/>
                  <a:pt x="368693" y="718184"/>
                </a:cubicBezTo>
                <a:cubicBezTo>
                  <a:pt x="157478" y="643292"/>
                  <a:pt x="26872" y="533831"/>
                  <a:pt x="26872" y="351408"/>
                </a:cubicBezTo>
                <a:cubicBezTo>
                  <a:pt x="26872" y="149783"/>
                  <a:pt x="193927" y="0"/>
                  <a:pt x="445490" y="0"/>
                </a:cubicBezTo>
                <a:cubicBezTo>
                  <a:pt x="578014" y="0"/>
                  <a:pt x="674013" y="30733"/>
                  <a:pt x="731646" y="63385"/>
                </a:cubicBezTo>
                <a:lnTo>
                  <a:pt x="685533" y="199694"/>
                </a:lnTo>
                <a:cubicBezTo>
                  <a:pt x="643292" y="176669"/>
                  <a:pt x="556882" y="138264"/>
                  <a:pt x="439737" y="138264"/>
                </a:cubicBezTo>
                <a:cubicBezTo>
                  <a:pt x="263080" y="138264"/>
                  <a:pt x="195884" y="243865"/>
                  <a:pt x="195884" y="332219"/>
                </a:cubicBezTo>
                <a:cubicBezTo>
                  <a:pt x="195884" y="453173"/>
                  <a:pt x="274598" y="512711"/>
                  <a:pt x="453198" y="581837"/>
                </a:cubicBezTo>
                <a:cubicBezTo>
                  <a:pt x="672070" y="666318"/>
                  <a:pt x="783462" y="771943"/>
                  <a:pt x="783462" y="962037"/>
                </a:cubicBezTo>
                <a:cubicBezTo>
                  <a:pt x="783462" y="1161757"/>
                  <a:pt x="635621" y="1336497"/>
                  <a:pt x="330313" y="1336497"/>
                </a:cubicBezTo>
                <a:cubicBezTo>
                  <a:pt x="205447" y="1336497"/>
                  <a:pt x="69138" y="1298105"/>
                  <a:pt x="0" y="1252016"/>
                </a:cubicBezTo>
                <a:lnTo>
                  <a:pt x="42239" y="1111821"/>
                </a:lnTo>
              </a:path>
            </a:pathLst>
          </a:custGeom>
          <a:solidFill>
            <a:srgbClr val="6FA0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8" name="Freeform 3"/>
          <p:cNvSpPr/>
          <p:nvPr/>
        </p:nvSpPr>
        <p:spPr>
          <a:xfrm>
            <a:off x="4579492" y="3659493"/>
            <a:ext cx="172965" cy="307568"/>
          </a:xfrm>
          <a:custGeom>
            <a:avLst/>
            <a:gdLst>
              <a:gd name="connsiteX0" fmla="*/ 238899 w 259448"/>
              <a:gd name="connsiteY0" fmla="*/ 245008 h 461352"/>
              <a:gd name="connsiteX1" fmla="*/ 59563 w 259448"/>
              <a:gd name="connsiteY1" fmla="*/ 245008 h 461352"/>
              <a:gd name="connsiteX2" fmla="*/ 59563 w 259448"/>
              <a:gd name="connsiteY2" fmla="*/ 411429 h 461352"/>
              <a:gd name="connsiteX3" fmla="*/ 259447 w 259448"/>
              <a:gd name="connsiteY3" fmla="*/ 411429 h 461352"/>
              <a:gd name="connsiteX4" fmla="*/ 259447 w 259448"/>
              <a:gd name="connsiteY4" fmla="*/ 461352 h 461352"/>
              <a:gd name="connsiteX5" fmla="*/ 0 w 259448"/>
              <a:gd name="connsiteY5" fmla="*/ 461352 h 461352"/>
              <a:gd name="connsiteX6" fmla="*/ 0 w 259448"/>
              <a:gd name="connsiteY6" fmla="*/ 0 h 461352"/>
              <a:gd name="connsiteX7" fmla="*/ 249173 w 259448"/>
              <a:gd name="connsiteY7" fmla="*/ 0 h 461352"/>
              <a:gd name="connsiteX8" fmla="*/ 249173 w 259448"/>
              <a:gd name="connsiteY8" fmla="*/ 50000 h 461352"/>
              <a:gd name="connsiteX9" fmla="*/ 59563 w 259448"/>
              <a:gd name="connsiteY9" fmla="*/ 50000 h 461352"/>
              <a:gd name="connsiteX10" fmla="*/ 59563 w 259448"/>
              <a:gd name="connsiteY10" fmla="*/ 195795 h 461352"/>
              <a:gd name="connsiteX11" fmla="*/ 238899 w 259448"/>
              <a:gd name="connsiteY11" fmla="*/ 195795 h 461352"/>
              <a:gd name="connsiteX12" fmla="*/ 238899 w 259448"/>
              <a:gd name="connsiteY12" fmla="*/ 245008 h 4613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259448" h="461352">
                <a:moveTo>
                  <a:pt x="238899" y="245008"/>
                </a:moveTo>
                <a:lnTo>
                  <a:pt x="59563" y="245008"/>
                </a:lnTo>
                <a:lnTo>
                  <a:pt x="59563" y="411429"/>
                </a:lnTo>
                <a:lnTo>
                  <a:pt x="259447" y="411429"/>
                </a:lnTo>
                <a:lnTo>
                  <a:pt x="259447" y="461352"/>
                </a:lnTo>
                <a:lnTo>
                  <a:pt x="0" y="461352"/>
                </a:lnTo>
                <a:lnTo>
                  <a:pt x="0" y="0"/>
                </a:lnTo>
                <a:lnTo>
                  <a:pt x="249173" y="0"/>
                </a:lnTo>
                <a:lnTo>
                  <a:pt x="249173" y="50000"/>
                </a:lnTo>
                <a:lnTo>
                  <a:pt x="59563" y="50000"/>
                </a:lnTo>
                <a:lnTo>
                  <a:pt x="59563" y="195795"/>
                </a:lnTo>
                <a:lnTo>
                  <a:pt x="238899" y="195795"/>
                </a:lnTo>
                <a:lnTo>
                  <a:pt x="238899" y="245008"/>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Freeform 3"/>
          <p:cNvSpPr/>
          <p:nvPr/>
        </p:nvSpPr>
        <p:spPr>
          <a:xfrm>
            <a:off x="4869430" y="3746200"/>
            <a:ext cx="188045" cy="225890"/>
          </a:xfrm>
          <a:custGeom>
            <a:avLst/>
            <a:gdLst>
              <a:gd name="connsiteX0" fmla="*/ 279286 w 282067"/>
              <a:gd name="connsiteY0" fmla="*/ 240969 h 338835"/>
              <a:gd name="connsiteX1" fmla="*/ 282067 w 282067"/>
              <a:gd name="connsiteY1" fmla="*/ 331292 h 338835"/>
              <a:gd name="connsiteX2" fmla="*/ 228651 w 282067"/>
              <a:gd name="connsiteY2" fmla="*/ 331292 h 338835"/>
              <a:gd name="connsiteX3" fmla="*/ 225235 w 282067"/>
              <a:gd name="connsiteY3" fmla="*/ 277240 h 338835"/>
              <a:gd name="connsiteX4" fmla="*/ 223837 w 282067"/>
              <a:gd name="connsiteY4" fmla="*/ 277240 h 338835"/>
              <a:gd name="connsiteX5" fmla="*/ 114325 w 282067"/>
              <a:gd name="connsiteY5" fmla="*/ 338835 h 338835"/>
              <a:gd name="connsiteX6" fmla="*/ 0 w 282067"/>
              <a:gd name="connsiteY6" fmla="*/ 193738 h 338835"/>
              <a:gd name="connsiteX7" fmla="*/ 0 w 282067"/>
              <a:gd name="connsiteY7" fmla="*/ 0 h 338835"/>
              <a:gd name="connsiteX8" fmla="*/ 60223 w 282067"/>
              <a:gd name="connsiteY8" fmla="*/ 0 h 338835"/>
              <a:gd name="connsiteX9" fmla="*/ 60223 w 282067"/>
              <a:gd name="connsiteY9" fmla="*/ 183451 h 338835"/>
              <a:gd name="connsiteX10" fmla="*/ 134188 w 282067"/>
              <a:gd name="connsiteY10" fmla="*/ 288848 h 338835"/>
              <a:gd name="connsiteX11" fmla="*/ 213588 w 282067"/>
              <a:gd name="connsiteY11" fmla="*/ 234060 h 338835"/>
              <a:gd name="connsiteX12" fmla="*/ 219037 w 282067"/>
              <a:gd name="connsiteY12" fmla="*/ 203275 h 338835"/>
              <a:gd name="connsiteX13" fmla="*/ 219037 w 282067"/>
              <a:gd name="connsiteY13" fmla="*/ 0 h 338835"/>
              <a:gd name="connsiteX14" fmla="*/ 279286 w 282067"/>
              <a:gd name="connsiteY14" fmla="*/ 0 h 338835"/>
              <a:gd name="connsiteX15" fmla="*/ 279286 w 282067"/>
              <a:gd name="connsiteY15" fmla="*/ 240969 h 338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82067" h="338835">
                <a:moveTo>
                  <a:pt x="279286" y="240969"/>
                </a:moveTo>
                <a:cubicBezTo>
                  <a:pt x="279286" y="275183"/>
                  <a:pt x="280010" y="305256"/>
                  <a:pt x="282067" y="331292"/>
                </a:cubicBezTo>
                <a:lnTo>
                  <a:pt x="228651" y="331292"/>
                </a:lnTo>
                <a:lnTo>
                  <a:pt x="225235" y="277240"/>
                </a:lnTo>
                <a:lnTo>
                  <a:pt x="223837" y="277240"/>
                </a:lnTo>
                <a:cubicBezTo>
                  <a:pt x="208089" y="303898"/>
                  <a:pt x="173202" y="338835"/>
                  <a:pt x="114325" y="338835"/>
                </a:cubicBezTo>
                <a:cubicBezTo>
                  <a:pt x="62306" y="338835"/>
                  <a:pt x="0" y="310095"/>
                  <a:pt x="0" y="193738"/>
                </a:cubicBezTo>
                <a:lnTo>
                  <a:pt x="0" y="0"/>
                </a:lnTo>
                <a:lnTo>
                  <a:pt x="60223" y="0"/>
                </a:lnTo>
                <a:lnTo>
                  <a:pt x="60223" y="183451"/>
                </a:lnTo>
                <a:cubicBezTo>
                  <a:pt x="60223" y="246379"/>
                  <a:pt x="79438" y="288848"/>
                  <a:pt x="134188" y="288848"/>
                </a:cubicBezTo>
                <a:cubicBezTo>
                  <a:pt x="174574" y="288848"/>
                  <a:pt x="202616" y="260743"/>
                  <a:pt x="213588" y="234060"/>
                </a:cubicBezTo>
                <a:cubicBezTo>
                  <a:pt x="217017" y="225183"/>
                  <a:pt x="219037" y="214236"/>
                  <a:pt x="219037" y="203275"/>
                </a:cubicBezTo>
                <a:lnTo>
                  <a:pt x="219037" y="0"/>
                </a:lnTo>
                <a:lnTo>
                  <a:pt x="279286" y="0"/>
                </a:lnTo>
                <a:lnTo>
                  <a:pt x="279286" y="240969"/>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 name="Freeform 3"/>
          <p:cNvSpPr/>
          <p:nvPr/>
        </p:nvSpPr>
        <p:spPr>
          <a:xfrm>
            <a:off x="5188627" y="3741187"/>
            <a:ext cx="110887" cy="225873"/>
          </a:xfrm>
          <a:custGeom>
            <a:avLst/>
            <a:gdLst>
              <a:gd name="connsiteX0" fmla="*/ 2730 w 166331"/>
              <a:gd name="connsiteY0" fmla="*/ 110871 h 338810"/>
              <a:gd name="connsiteX1" fmla="*/ 0 w 166331"/>
              <a:gd name="connsiteY1" fmla="*/ 7518 h 338810"/>
              <a:gd name="connsiteX2" fmla="*/ 52705 w 166331"/>
              <a:gd name="connsiteY2" fmla="*/ 7518 h 338810"/>
              <a:gd name="connsiteX3" fmla="*/ 54762 w 166331"/>
              <a:gd name="connsiteY3" fmla="*/ 72542 h 338810"/>
              <a:gd name="connsiteX4" fmla="*/ 57505 w 166331"/>
              <a:gd name="connsiteY4" fmla="*/ 72542 h 338810"/>
              <a:gd name="connsiteX5" fmla="*/ 149250 w 166331"/>
              <a:gd name="connsiteY5" fmla="*/ 0 h 338810"/>
              <a:gd name="connsiteX6" fmla="*/ 166331 w 166331"/>
              <a:gd name="connsiteY6" fmla="*/ 1981 h 338810"/>
              <a:gd name="connsiteX7" fmla="*/ 166331 w 166331"/>
              <a:gd name="connsiteY7" fmla="*/ 58877 h 338810"/>
              <a:gd name="connsiteX8" fmla="*/ 145783 w 166331"/>
              <a:gd name="connsiteY8" fmla="*/ 56743 h 338810"/>
              <a:gd name="connsiteX9" fmla="*/ 65011 w 166331"/>
              <a:gd name="connsiteY9" fmla="*/ 134124 h 338810"/>
              <a:gd name="connsiteX10" fmla="*/ 62280 w 166331"/>
              <a:gd name="connsiteY10" fmla="*/ 162217 h 338810"/>
              <a:gd name="connsiteX11" fmla="*/ 62280 w 166331"/>
              <a:gd name="connsiteY11" fmla="*/ 338810 h 338810"/>
              <a:gd name="connsiteX12" fmla="*/ 2730 w 166331"/>
              <a:gd name="connsiteY12" fmla="*/ 338810 h 338810"/>
              <a:gd name="connsiteX13" fmla="*/ 2730 w 166331"/>
              <a:gd name="connsiteY13" fmla="*/ 110871 h 3388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166331" h="338810">
                <a:moveTo>
                  <a:pt x="2730" y="110871"/>
                </a:moveTo>
                <a:cubicBezTo>
                  <a:pt x="2730" y="71818"/>
                  <a:pt x="2057" y="38265"/>
                  <a:pt x="0" y="7518"/>
                </a:cubicBezTo>
                <a:lnTo>
                  <a:pt x="52705" y="7518"/>
                </a:lnTo>
                <a:lnTo>
                  <a:pt x="54762" y="72542"/>
                </a:lnTo>
                <a:lnTo>
                  <a:pt x="57505" y="72542"/>
                </a:lnTo>
                <a:cubicBezTo>
                  <a:pt x="72567" y="28028"/>
                  <a:pt x="108826" y="0"/>
                  <a:pt x="149250" y="0"/>
                </a:cubicBezTo>
                <a:cubicBezTo>
                  <a:pt x="156082" y="0"/>
                  <a:pt x="160883" y="622"/>
                  <a:pt x="166331" y="1981"/>
                </a:cubicBezTo>
                <a:lnTo>
                  <a:pt x="166331" y="58877"/>
                </a:lnTo>
                <a:cubicBezTo>
                  <a:pt x="160197" y="57467"/>
                  <a:pt x="154038" y="56743"/>
                  <a:pt x="145783" y="56743"/>
                </a:cubicBezTo>
                <a:cubicBezTo>
                  <a:pt x="103378" y="56743"/>
                  <a:pt x="73253" y="88950"/>
                  <a:pt x="65011" y="134124"/>
                </a:cubicBezTo>
                <a:cubicBezTo>
                  <a:pt x="63639" y="142379"/>
                  <a:pt x="62280" y="151904"/>
                  <a:pt x="62280" y="162217"/>
                </a:cubicBezTo>
                <a:lnTo>
                  <a:pt x="62280" y="338810"/>
                </a:lnTo>
                <a:lnTo>
                  <a:pt x="2730" y="338810"/>
                </a:lnTo>
                <a:lnTo>
                  <a:pt x="2730" y="110871"/>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 name="Freeform 3"/>
          <p:cNvSpPr/>
          <p:nvPr/>
        </p:nvSpPr>
        <p:spPr>
          <a:xfrm>
            <a:off x="6636551" y="3741187"/>
            <a:ext cx="189848" cy="225873"/>
          </a:xfrm>
          <a:custGeom>
            <a:avLst/>
            <a:gdLst>
              <a:gd name="connsiteX0" fmla="*/ 2717 w 284772"/>
              <a:gd name="connsiteY0" fmla="*/ 97142 h 338810"/>
              <a:gd name="connsiteX1" fmla="*/ 0 w 284772"/>
              <a:gd name="connsiteY1" fmla="*/ 7518 h 338810"/>
              <a:gd name="connsiteX2" fmla="*/ 53390 w 284772"/>
              <a:gd name="connsiteY2" fmla="*/ 7518 h 338810"/>
              <a:gd name="connsiteX3" fmla="*/ 56845 w 284772"/>
              <a:gd name="connsiteY3" fmla="*/ 62306 h 338810"/>
              <a:gd name="connsiteX4" fmla="*/ 58166 w 284772"/>
              <a:gd name="connsiteY4" fmla="*/ 62306 h 338810"/>
              <a:gd name="connsiteX5" fmla="*/ 167703 w 284772"/>
              <a:gd name="connsiteY5" fmla="*/ 0 h 338810"/>
              <a:gd name="connsiteX6" fmla="*/ 284771 w 284772"/>
              <a:gd name="connsiteY6" fmla="*/ 140944 h 338810"/>
              <a:gd name="connsiteX7" fmla="*/ 284771 w 284772"/>
              <a:gd name="connsiteY7" fmla="*/ 338810 h 338810"/>
              <a:gd name="connsiteX8" fmla="*/ 224548 w 284772"/>
              <a:gd name="connsiteY8" fmla="*/ 338810 h 338810"/>
              <a:gd name="connsiteX9" fmla="*/ 224548 w 284772"/>
              <a:gd name="connsiteY9" fmla="*/ 147777 h 338810"/>
              <a:gd name="connsiteX10" fmla="*/ 147852 w 284772"/>
              <a:gd name="connsiteY10" fmla="*/ 49910 h 338810"/>
              <a:gd name="connsiteX11" fmla="*/ 67094 w 284772"/>
              <a:gd name="connsiteY11" fmla="*/ 111518 h 338810"/>
              <a:gd name="connsiteX12" fmla="*/ 62966 w 284772"/>
              <a:gd name="connsiteY12" fmla="*/ 139598 h 338810"/>
              <a:gd name="connsiteX13" fmla="*/ 62966 w 284772"/>
              <a:gd name="connsiteY13" fmla="*/ 338810 h 338810"/>
              <a:gd name="connsiteX14" fmla="*/ 2717 w 284772"/>
              <a:gd name="connsiteY14" fmla="*/ 338810 h 338810"/>
              <a:gd name="connsiteX15" fmla="*/ 2717 w 284772"/>
              <a:gd name="connsiteY15" fmla="*/ 97142 h 3388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84772" h="338810">
                <a:moveTo>
                  <a:pt x="2717" y="97142"/>
                </a:moveTo>
                <a:cubicBezTo>
                  <a:pt x="2717" y="62941"/>
                  <a:pt x="2070" y="34861"/>
                  <a:pt x="0" y="7518"/>
                </a:cubicBezTo>
                <a:lnTo>
                  <a:pt x="53390" y="7518"/>
                </a:lnTo>
                <a:lnTo>
                  <a:pt x="56845" y="62306"/>
                </a:lnTo>
                <a:lnTo>
                  <a:pt x="58166" y="62306"/>
                </a:lnTo>
                <a:cubicBezTo>
                  <a:pt x="74612" y="30784"/>
                  <a:pt x="112927" y="0"/>
                  <a:pt x="167703" y="0"/>
                </a:cubicBezTo>
                <a:cubicBezTo>
                  <a:pt x="213588" y="0"/>
                  <a:pt x="284771" y="27304"/>
                  <a:pt x="284771" y="140944"/>
                </a:cubicBezTo>
                <a:lnTo>
                  <a:pt x="284771" y="338810"/>
                </a:lnTo>
                <a:lnTo>
                  <a:pt x="224548" y="338810"/>
                </a:lnTo>
                <a:lnTo>
                  <a:pt x="224548" y="147777"/>
                </a:lnTo>
                <a:cubicBezTo>
                  <a:pt x="224548" y="94450"/>
                  <a:pt x="204672" y="49910"/>
                  <a:pt x="147852" y="49910"/>
                </a:cubicBezTo>
                <a:cubicBezTo>
                  <a:pt x="108165" y="49910"/>
                  <a:pt x="77393" y="78016"/>
                  <a:pt x="67094" y="111518"/>
                </a:cubicBezTo>
                <a:cubicBezTo>
                  <a:pt x="64363" y="119049"/>
                  <a:pt x="62966" y="129362"/>
                  <a:pt x="62966" y="139598"/>
                </a:cubicBezTo>
                <a:lnTo>
                  <a:pt x="62966" y="338810"/>
                </a:lnTo>
                <a:lnTo>
                  <a:pt x="2717" y="338810"/>
                </a:lnTo>
                <a:lnTo>
                  <a:pt x="2717" y="97142"/>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Freeform 3"/>
          <p:cNvSpPr/>
          <p:nvPr/>
        </p:nvSpPr>
        <p:spPr>
          <a:xfrm>
            <a:off x="7107772" y="3656310"/>
            <a:ext cx="252366" cy="313978"/>
          </a:xfrm>
          <a:custGeom>
            <a:avLst/>
            <a:gdLst>
              <a:gd name="connsiteX0" fmla="*/ 378549 w 378549"/>
              <a:gd name="connsiteY0" fmla="*/ 445592 h 470967"/>
              <a:gd name="connsiteX1" fmla="*/ 236893 w 378549"/>
              <a:gd name="connsiteY1" fmla="*/ 470967 h 470967"/>
              <a:gd name="connsiteX2" fmla="*/ 64337 w 378549"/>
              <a:gd name="connsiteY2" fmla="*/ 410019 h 470967"/>
              <a:gd name="connsiteX3" fmla="*/ 0 w 378549"/>
              <a:gd name="connsiteY3" fmla="*/ 238188 h 470967"/>
              <a:gd name="connsiteX4" fmla="*/ 249846 w 378549"/>
              <a:gd name="connsiteY4" fmla="*/ 0 h 470967"/>
              <a:gd name="connsiteX5" fmla="*/ 364858 w 378549"/>
              <a:gd name="connsiteY5" fmla="*/ 21196 h 470967"/>
              <a:gd name="connsiteX6" fmla="*/ 350481 w 378549"/>
              <a:gd name="connsiteY6" fmla="*/ 69774 h 470967"/>
              <a:gd name="connsiteX7" fmla="*/ 248513 w 378549"/>
              <a:gd name="connsiteY7" fmla="*/ 49923 h 470967"/>
              <a:gd name="connsiteX8" fmla="*/ 62979 w 378549"/>
              <a:gd name="connsiteY8" fmla="*/ 235420 h 470967"/>
              <a:gd name="connsiteX9" fmla="*/ 240969 w 378549"/>
              <a:gd name="connsiteY9" fmla="*/ 421614 h 470967"/>
              <a:gd name="connsiteX10" fmla="*/ 320357 w 378549"/>
              <a:gd name="connsiteY10" fmla="*/ 409308 h 470967"/>
              <a:gd name="connsiteX11" fmla="*/ 320357 w 378549"/>
              <a:gd name="connsiteY11" fmla="*/ 271691 h 470967"/>
              <a:gd name="connsiteX12" fmla="*/ 226593 w 378549"/>
              <a:gd name="connsiteY12" fmla="*/ 271691 h 470967"/>
              <a:gd name="connsiteX13" fmla="*/ 226593 w 378549"/>
              <a:gd name="connsiteY13" fmla="*/ 223837 h 470967"/>
              <a:gd name="connsiteX14" fmla="*/ 378549 w 378549"/>
              <a:gd name="connsiteY14" fmla="*/ 223837 h 470967"/>
              <a:gd name="connsiteX15" fmla="*/ 378549 w 378549"/>
              <a:gd name="connsiteY15" fmla="*/ 445592 h 4709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378549" h="470967">
                <a:moveTo>
                  <a:pt x="378549" y="445592"/>
                </a:moveTo>
                <a:cubicBezTo>
                  <a:pt x="351891" y="455180"/>
                  <a:pt x="299160" y="470967"/>
                  <a:pt x="236893" y="470967"/>
                </a:cubicBezTo>
                <a:cubicBezTo>
                  <a:pt x="167030" y="470967"/>
                  <a:pt x="109511" y="453123"/>
                  <a:pt x="64337" y="410019"/>
                </a:cubicBezTo>
                <a:cubicBezTo>
                  <a:pt x="24638" y="371690"/>
                  <a:pt x="0" y="310083"/>
                  <a:pt x="0" y="238188"/>
                </a:cubicBezTo>
                <a:cubicBezTo>
                  <a:pt x="698" y="100571"/>
                  <a:pt x="95174" y="0"/>
                  <a:pt x="249846" y="0"/>
                </a:cubicBezTo>
                <a:cubicBezTo>
                  <a:pt x="303276" y="0"/>
                  <a:pt x="345020" y="11595"/>
                  <a:pt x="364858" y="21196"/>
                </a:cubicBezTo>
                <a:lnTo>
                  <a:pt x="350481" y="69774"/>
                </a:lnTo>
                <a:cubicBezTo>
                  <a:pt x="325856" y="58839"/>
                  <a:pt x="295033" y="49923"/>
                  <a:pt x="248513" y="49923"/>
                </a:cubicBezTo>
                <a:cubicBezTo>
                  <a:pt x="136258" y="49923"/>
                  <a:pt x="62979" y="119760"/>
                  <a:pt x="62979" y="235420"/>
                </a:cubicBezTo>
                <a:cubicBezTo>
                  <a:pt x="62979" y="352488"/>
                  <a:pt x="133515" y="421614"/>
                  <a:pt x="240969" y="421614"/>
                </a:cubicBezTo>
                <a:cubicBezTo>
                  <a:pt x="279971" y="421614"/>
                  <a:pt x="306679" y="416217"/>
                  <a:pt x="320357" y="409308"/>
                </a:cubicBezTo>
                <a:lnTo>
                  <a:pt x="320357" y="271691"/>
                </a:lnTo>
                <a:lnTo>
                  <a:pt x="226593" y="271691"/>
                </a:lnTo>
                <a:lnTo>
                  <a:pt x="226593" y="223837"/>
                </a:lnTo>
                <a:lnTo>
                  <a:pt x="378549" y="223837"/>
                </a:lnTo>
                <a:lnTo>
                  <a:pt x="378549" y="445592"/>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 name="Freeform 3"/>
          <p:cNvSpPr/>
          <p:nvPr/>
        </p:nvSpPr>
        <p:spPr>
          <a:xfrm>
            <a:off x="7487674" y="3643029"/>
            <a:ext cx="40166" cy="324027"/>
          </a:xfrm>
          <a:custGeom>
            <a:avLst/>
            <a:gdLst>
              <a:gd name="connsiteX0" fmla="*/ 0 w 60249"/>
              <a:gd name="connsiteY0" fmla="*/ 0 h 486041"/>
              <a:gd name="connsiteX1" fmla="*/ 60249 w 60249"/>
              <a:gd name="connsiteY1" fmla="*/ 0 h 486041"/>
              <a:gd name="connsiteX2" fmla="*/ 60249 w 60249"/>
              <a:gd name="connsiteY2" fmla="*/ 486041 h 486041"/>
              <a:gd name="connsiteX3" fmla="*/ 0 w 60249"/>
              <a:gd name="connsiteY3" fmla="*/ 486041 h 486041"/>
              <a:gd name="connsiteX4" fmla="*/ 0 w 60249"/>
              <a:gd name="connsiteY4" fmla="*/ 0 h 4860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249" h="486041">
                <a:moveTo>
                  <a:pt x="0" y="0"/>
                </a:moveTo>
                <a:lnTo>
                  <a:pt x="60249" y="0"/>
                </a:lnTo>
                <a:lnTo>
                  <a:pt x="60249" y="486041"/>
                </a:lnTo>
                <a:lnTo>
                  <a:pt x="0" y="486041"/>
                </a:lnTo>
                <a:lnTo>
                  <a:pt x="0" y="0"/>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 name="Freeform 3"/>
          <p:cNvSpPr/>
          <p:nvPr/>
        </p:nvSpPr>
        <p:spPr>
          <a:xfrm>
            <a:off x="8597722" y="3643029"/>
            <a:ext cx="40157" cy="324027"/>
          </a:xfrm>
          <a:custGeom>
            <a:avLst/>
            <a:gdLst>
              <a:gd name="connsiteX0" fmla="*/ 0 w 60235"/>
              <a:gd name="connsiteY0" fmla="*/ 0 h 486041"/>
              <a:gd name="connsiteX1" fmla="*/ 60235 w 60235"/>
              <a:gd name="connsiteY1" fmla="*/ 0 h 486041"/>
              <a:gd name="connsiteX2" fmla="*/ 60235 w 60235"/>
              <a:gd name="connsiteY2" fmla="*/ 486041 h 486041"/>
              <a:gd name="connsiteX3" fmla="*/ 0 w 60235"/>
              <a:gd name="connsiteY3" fmla="*/ 486041 h 486041"/>
              <a:gd name="connsiteX4" fmla="*/ 0 w 60235"/>
              <a:gd name="connsiteY4" fmla="*/ 0 h 4860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235" h="486041">
                <a:moveTo>
                  <a:pt x="0" y="0"/>
                </a:moveTo>
                <a:lnTo>
                  <a:pt x="60235" y="0"/>
                </a:lnTo>
                <a:lnTo>
                  <a:pt x="60235" y="486041"/>
                </a:lnTo>
                <a:lnTo>
                  <a:pt x="0" y="486041"/>
                </a:lnTo>
                <a:lnTo>
                  <a:pt x="0" y="0"/>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Freeform 3"/>
          <p:cNvSpPr/>
          <p:nvPr/>
        </p:nvSpPr>
        <p:spPr>
          <a:xfrm>
            <a:off x="9305027" y="3741607"/>
            <a:ext cx="174336" cy="230479"/>
          </a:xfrm>
          <a:custGeom>
            <a:avLst/>
            <a:gdLst>
              <a:gd name="connsiteX0" fmla="*/ 260146 w 261504"/>
              <a:gd name="connsiteY0" fmla="*/ 325869 h 345719"/>
              <a:gd name="connsiteX1" fmla="*/ 164997 w 261504"/>
              <a:gd name="connsiteY1" fmla="*/ 345719 h 345719"/>
              <a:gd name="connsiteX2" fmla="*/ 0 w 261504"/>
              <a:gd name="connsiteY2" fmla="*/ 175945 h 345719"/>
              <a:gd name="connsiteX3" fmla="*/ 178003 w 261504"/>
              <a:gd name="connsiteY3" fmla="*/ 0 h 345719"/>
              <a:gd name="connsiteX4" fmla="*/ 261504 w 261504"/>
              <a:gd name="connsiteY4" fmla="*/ 17132 h 345719"/>
              <a:gd name="connsiteX5" fmla="*/ 247814 w 261504"/>
              <a:gd name="connsiteY5" fmla="*/ 63665 h 345719"/>
              <a:gd name="connsiteX6" fmla="*/ 178003 w 261504"/>
              <a:gd name="connsiteY6" fmla="*/ 47968 h 345719"/>
              <a:gd name="connsiteX7" fmla="*/ 60921 w 261504"/>
              <a:gd name="connsiteY7" fmla="*/ 173177 h 345719"/>
              <a:gd name="connsiteX8" fmla="*/ 175933 w 261504"/>
              <a:gd name="connsiteY8" fmla="*/ 297065 h 345719"/>
              <a:gd name="connsiteX9" fmla="*/ 249871 w 261504"/>
              <a:gd name="connsiteY9" fmla="*/ 280733 h 345719"/>
              <a:gd name="connsiteX10" fmla="*/ 260146 w 261504"/>
              <a:gd name="connsiteY10" fmla="*/ 325869 h 3457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61504" h="345719">
                <a:moveTo>
                  <a:pt x="260146" y="325869"/>
                </a:moveTo>
                <a:cubicBezTo>
                  <a:pt x="244385" y="334061"/>
                  <a:pt x="209460" y="345719"/>
                  <a:pt x="164997" y="345719"/>
                </a:cubicBezTo>
                <a:cubicBezTo>
                  <a:pt x="65023" y="345719"/>
                  <a:pt x="0" y="277317"/>
                  <a:pt x="0" y="175945"/>
                </a:cubicBezTo>
                <a:cubicBezTo>
                  <a:pt x="0" y="73964"/>
                  <a:pt x="69823" y="0"/>
                  <a:pt x="178003" y="0"/>
                </a:cubicBezTo>
                <a:cubicBezTo>
                  <a:pt x="213576" y="0"/>
                  <a:pt x="245071" y="8902"/>
                  <a:pt x="261504" y="17132"/>
                </a:cubicBezTo>
                <a:lnTo>
                  <a:pt x="247814" y="63665"/>
                </a:lnTo>
                <a:cubicBezTo>
                  <a:pt x="233438" y="55486"/>
                  <a:pt x="210870" y="47968"/>
                  <a:pt x="178003" y="47968"/>
                </a:cubicBezTo>
                <a:cubicBezTo>
                  <a:pt x="102006" y="47968"/>
                  <a:pt x="60921" y="104063"/>
                  <a:pt x="60921" y="173177"/>
                </a:cubicBezTo>
                <a:cubicBezTo>
                  <a:pt x="60921" y="249872"/>
                  <a:pt x="110235" y="297065"/>
                  <a:pt x="175933" y="297065"/>
                </a:cubicBezTo>
                <a:cubicBezTo>
                  <a:pt x="210146" y="297065"/>
                  <a:pt x="232765" y="288264"/>
                  <a:pt x="249871" y="280733"/>
                </a:cubicBezTo>
                <a:lnTo>
                  <a:pt x="260146" y="325869"/>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Freeform 3"/>
          <p:cNvSpPr/>
          <p:nvPr/>
        </p:nvSpPr>
        <p:spPr>
          <a:xfrm>
            <a:off x="10176221" y="3741187"/>
            <a:ext cx="189839" cy="225873"/>
          </a:xfrm>
          <a:custGeom>
            <a:avLst/>
            <a:gdLst>
              <a:gd name="connsiteX0" fmla="*/ 2756 w 284759"/>
              <a:gd name="connsiteY0" fmla="*/ 97142 h 338810"/>
              <a:gd name="connsiteX1" fmla="*/ 0 w 284759"/>
              <a:gd name="connsiteY1" fmla="*/ 7518 h 338810"/>
              <a:gd name="connsiteX2" fmla="*/ 53416 w 284759"/>
              <a:gd name="connsiteY2" fmla="*/ 7518 h 338810"/>
              <a:gd name="connsiteX3" fmla="*/ 56819 w 284759"/>
              <a:gd name="connsiteY3" fmla="*/ 62306 h 338810"/>
              <a:gd name="connsiteX4" fmla="*/ 58216 w 284759"/>
              <a:gd name="connsiteY4" fmla="*/ 62306 h 338810"/>
              <a:gd name="connsiteX5" fmla="*/ 167754 w 284759"/>
              <a:gd name="connsiteY5" fmla="*/ 0 h 338810"/>
              <a:gd name="connsiteX6" fmla="*/ 284759 w 284759"/>
              <a:gd name="connsiteY6" fmla="*/ 140944 h 338810"/>
              <a:gd name="connsiteX7" fmla="*/ 284759 w 284759"/>
              <a:gd name="connsiteY7" fmla="*/ 338810 h 338810"/>
              <a:gd name="connsiteX8" fmla="*/ 224536 w 284759"/>
              <a:gd name="connsiteY8" fmla="*/ 338810 h 338810"/>
              <a:gd name="connsiteX9" fmla="*/ 224536 w 284759"/>
              <a:gd name="connsiteY9" fmla="*/ 147777 h 338810"/>
              <a:gd name="connsiteX10" fmla="*/ 147891 w 284759"/>
              <a:gd name="connsiteY10" fmla="*/ 49910 h 338810"/>
              <a:gd name="connsiteX11" fmla="*/ 67107 w 284759"/>
              <a:gd name="connsiteY11" fmla="*/ 111518 h 338810"/>
              <a:gd name="connsiteX12" fmla="*/ 63005 w 284759"/>
              <a:gd name="connsiteY12" fmla="*/ 139598 h 338810"/>
              <a:gd name="connsiteX13" fmla="*/ 63005 w 284759"/>
              <a:gd name="connsiteY13" fmla="*/ 338810 h 338810"/>
              <a:gd name="connsiteX14" fmla="*/ 2756 w 284759"/>
              <a:gd name="connsiteY14" fmla="*/ 338810 h 338810"/>
              <a:gd name="connsiteX15" fmla="*/ 2756 w 284759"/>
              <a:gd name="connsiteY15" fmla="*/ 97142 h 3388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84759" h="338810">
                <a:moveTo>
                  <a:pt x="2756" y="97142"/>
                </a:moveTo>
                <a:cubicBezTo>
                  <a:pt x="2756" y="62941"/>
                  <a:pt x="2057" y="34861"/>
                  <a:pt x="0" y="7518"/>
                </a:cubicBezTo>
                <a:lnTo>
                  <a:pt x="53416" y="7518"/>
                </a:lnTo>
                <a:lnTo>
                  <a:pt x="56819" y="62306"/>
                </a:lnTo>
                <a:lnTo>
                  <a:pt x="58216" y="62306"/>
                </a:lnTo>
                <a:cubicBezTo>
                  <a:pt x="74663" y="30784"/>
                  <a:pt x="112991" y="0"/>
                  <a:pt x="167754" y="0"/>
                </a:cubicBezTo>
                <a:cubicBezTo>
                  <a:pt x="213588" y="0"/>
                  <a:pt x="284759" y="27304"/>
                  <a:pt x="284759" y="140944"/>
                </a:cubicBezTo>
                <a:lnTo>
                  <a:pt x="284759" y="338810"/>
                </a:lnTo>
                <a:lnTo>
                  <a:pt x="224536" y="338810"/>
                </a:lnTo>
                <a:lnTo>
                  <a:pt x="224536" y="147777"/>
                </a:lnTo>
                <a:cubicBezTo>
                  <a:pt x="224536" y="94450"/>
                  <a:pt x="204699" y="49910"/>
                  <a:pt x="147891" y="49910"/>
                </a:cubicBezTo>
                <a:cubicBezTo>
                  <a:pt x="108179" y="49910"/>
                  <a:pt x="77344" y="78016"/>
                  <a:pt x="67107" y="111518"/>
                </a:cubicBezTo>
                <a:cubicBezTo>
                  <a:pt x="64375" y="119049"/>
                  <a:pt x="63005" y="129362"/>
                  <a:pt x="63005" y="139598"/>
                </a:cubicBezTo>
                <a:lnTo>
                  <a:pt x="63005" y="338810"/>
                </a:lnTo>
                <a:lnTo>
                  <a:pt x="2756" y="338810"/>
                </a:lnTo>
                <a:lnTo>
                  <a:pt x="2756" y="97142"/>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7" name="Freeform 3"/>
          <p:cNvSpPr/>
          <p:nvPr/>
        </p:nvSpPr>
        <p:spPr>
          <a:xfrm>
            <a:off x="5267636" y="4213764"/>
            <a:ext cx="144645" cy="230953"/>
          </a:xfrm>
          <a:custGeom>
            <a:avLst/>
            <a:gdLst>
              <a:gd name="connsiteX0" fmla="*/ 15024 w 216967"/>
              <a:gd name="connsiteY0" fmla="*/ 277215 h 346430"/>
              <a:gd name="connsiteX1" fmla="*/ 94462 w 216967"/>
              <a:gd name="connsiteY1" fmla="*/ 301180 h 346430"/>
              <a:gd name="connsiteX2" fmla="*/ 158826 w 216967"/>
              <a:gd name="connsiteY2" fmla="*/ 251917 h 346430"/>
              <a:gd name="connsiteX3" fmla="*/ 97205 w 216967"/>
              <a:gd name="connsiteY3" fmla="*/ 190957 h 346430"/>
              <a:gd name="connsiteX4" fmla="*/ 9576 w 216967"/>
              <a:gd name="connsiteY4" fmla="*/ 97205 h 346430"/>
              <a:gd name="connsiteX5" fmla="*/ 123888 w 216967"/>
              <a:gd name="connsiteY5" fmla="*/ 0 h 346430"/>
              <a:gd name="connsiteX6" fmla="*/ 205359 w 216967"/>
              <a:gd name="connsiteY6" fmla="*/ 20548 h 346430"/>
              <a:gd name="connsiteX7" fmla="*/ 190284 w 216967"/>
              <a:gd name="connsiteY7" fmla="*/ 64351 h 346430"/>
              <a:gd name="connsiteX8" fmla="*/ 122491 w 216967"/>
              <a:gd name="connsiteY8" fmla="*/ 45173 h 346430"/>
              <a:gd name="connsiteX9" fmla="*/ 67081 w 216967"/>
              <a:gd name="connsiteY9" fmla="*/ 90385 h 346430"/>
              <a:gd name="connsiteX10" fmla="*/ 130035 w 216967"/>
              <a:gd name="connsiteY10" fmla="*/ 146494 h 346430"/>
              <a:gd name="connsiteX11" fmla="*/ 216967 w 216967"/>
              <a:gd name="connsiteY11" fmla="*/ 246418 h 346430"/>
              <a:gd name="connsiteX12" fmla="*/ 93078 w 216967"/>
              <a:gd name="connsiteY12" fmla="*/ 346430 h 346430"/>
              <a:gd name="connsiteX13" fmla="*/ 0 w 216967"/>
              <a:gd name="connsiteY13" fmla="*/ 323088 h 346430"/>
              <a:gd name="connsiteX14" fmla="*/ 15024 w 216967"/>
              <a:gd name="connsiteY14" fmla="*/ 277215 h 3464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216967" h="346430">
                <a:moveTo>
                  <a:pt x="15024" y="277215"/>
                </a:moveTo>
                <a:cubicBezTo>
                  <a:pt x="32867" y="288887"/>
                  <a:pt x="64325" y="301180"/>
                  <a:pt x="94462" y="301180"/>
                </a:cubicBezTo>
                <a:cubicBezTo>
                  <a:pt x="138277" y="301180"/>
                  <a:pt x="158826" y="279286"/>
                  <a:pt x="158826" y="251917"/>
                </a:cubicBezTo>
                <a:cubicBezTo>
                  <a:pt x="158826" y="223164"/>
                  <a:pt x="141706" y="207454"/>
                  <a:pt x="97205" y="190957"/>
                </a:cubicBezTo>
                <a:cubicBezTo>
                  <a:pt x="37655" y="169760"/>
                  <a:pt x="9576" y="136905"/>
                  <a:pt x="9576" y="97205"/>
                </a:cubicBezTo>
                <a:cubicBezTo>
                  <a:pt x="9576" y="43802"/>
                  <a:pt x="52705" y="0"/>
                  <a:pt x="123888" y="0"/>
                </a:cubicBezTo>
                <a:cubicBezTo>
                  <a:pt x="157404" y="0"/>
                  <a:pt x="186867" y="9601"/>
                  <a:pt x="205359" y="20548"/>
                </a:cubicBezTo>
                <a:lnTo>
                  <a:pt x="190284" y="64351"/>
                </a:lnTo>
                <a:cubicBezTo>
                  <a:pt x="177279" y="56108"/>
                  <a:pt x="153327" y="45173"/>
                  <a:pt x="122491" y="45173"/>
                </a:cubicBezTo>
                <a:cubicBezTo>
                  <a:pt x="86944" y="45173"/>
                  <a:pt x="67081" y="65722"/>
                  <a:pt x="67081" y="90385"/>
                </a:cubicBezTo>
                <a:cubicBezTo>
                  <a:pt x="67081" y="117690"/>
                  <a:pt x="86944" y="130086"/>
                  <a:pt x="130035" y="146494"/>
                </a:cubicBezTo>
                <a:cubicBezTo>
                  <a:pt x="187528" y="168414"/>
                  <a:pt x="216967" y="197129"/>
                  <a:pt x="216967" y="246418"/>
                </a:cubicBezTo>
                <a:cubicBezTo>
                  <a:pt x="216967" y="304609"/>
                  <a:pt x="171793" y="346430"/>
                  <a:pt x="93078" y="346430"/>
                </a:cubicBezTo>
                <a:cubicBezTo>
                  <a:pt x="56781" y="346430"/>
                  <a:pt x="23266" y="336753"/>
                  <a:pt x="0" y="323088"/>
                </a:cubicBezTo>
                <a:lnTo>
                  <a:pt x="15024" y="277215"/>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Freeform 3"/>
          <p:cNvSpPr/>
          <p:nvPr/>
        </p:nvSpPr>
        <p:spPr>
          <a:xfrm>
            <a:off x="5821469" y="4213767"/>
            <a:ext cx="110913" cy="225924"/>
          </a:xfrm>
          <a:custGeom>
            <a:avLst/>
            <a:gdLst>
              <a:gd name="connsiteX0" fmla="*/ 2755 w 166369"/>
              <a:gd name="connsiteY0" fmla="*/ 110858 h 338886"/>
              <a:gd name="connsiteX1" fmla="*/ 0 w 166369"/>
              <a:gd name="connsiteY1" fmla="*/ 7518 h 338886"/>
              <a:gd name="connsiteX2" fmla="*/ 52743 w 166369"/>
              <a:gd name="connsiteY2" fmla="*/ 7518 h 338886"/>
              <a:gd name="connsiteX3" fmla="*/ 54787 w 166369"/>
              <a:gd name="connsiteY3" fmla="*/ 72606 h 338886"/>
              <a:gd name="connsiteX4" fmla="*/ 57518 w 166369"/>
              <a:gd name="connsiteY4" fmla="*/ 72606 h 338886"/>
              <a:gd name="connsiteX5" fmla="*/ 149262 w 166369"/>
              <a:gd name="connsiteY5" fmla="*/ 0 h 338886"/>
              <a:gd name="connsiteX6" fmla="*/ 166369 w 166369"/>
              <a:gd name="connsiteY6" fmla="*/ 2057 h 338886"/>
              <a:gd name="connsiteX7" fmla="*/ 166369 w 166369"/>
              <a:gd name="connsiteY7" fmla="*/ 58889 h 338886"/>
              <a:gd name="connsiteX8" fmla="*/ 145871 w 166369"/>
              <a:gd name="connsiteY8" fmla="*/ 56819 h 338886"/>
              <a:gd name="connsiteX9" fmla="*/ 65049 w 166369"/>
              <a:gd name="connsiteY9" fmla="*/ 134188 h 338886"/>
              <a:gd name="connsiteX10" fmla="*/ 62306 w 166369"/>
              <a:gd name="connsiteY10" fmla="*/ 162230 h 338886"/>
              <a:gd name="connsiteX11" fmla="*/ 62306 w 166369"/>
              <a:gd name="connsiteY11" fmla="*/ 338886 h 338886"/>
              <a:gd name="connsiteX12" fmla="*/ 2755 w 166369"/>
              <a:gd name="connsiteY12" fmla="*/ 338886 h 338886"/>
              <a:gd name="connsiteX13" fmla="*/ 2755 w 166369"/>
              <a:gd name="connsiteY13" fmla="*/ 110858 h 33888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166369" h="338886">
                <a:moveTo>
                  <a:pt x="2755" y="110858"/>
                </a:moveTo>
                <a:cubicBezTo>
                  <a:pt x="2755" y="71894"/>
                  <a:pt x="2057" y="38341"/>
                  <a:pt x="0" y="7518"/>
                </a:cubicBezTo>
                <a:lnTo>
                  <a:pt x="52743" y="7518"/>
                </a:lnTo>
                <a:lnTo>
                  <a:pt x="54787" y="72606"/>
                </a:lnTo>
                <a:lnTo>
                  <a:pt x="57518" y="72606"/>
                </a:lnTo>
                <a:cubicBezTo>
                  <a:pt x="72605" y="28066"/>
                  <a:pt x="108877" y="0"/>
                  <a:pt x="149262" y="0"/>
                </a:cubicBezTo>
                <a:cubicBezTo>
                  <a:pt x="156082" y="0"/>
                  <a:pt x="160883" y="698"/>
                  <a:pt x="166369" y="2057"/>
                </a:cubicBezTo>
                <a:lnTo>
                  <a:pt x="166369" y="58889"/>
                </a:lnTo>
                <a:cubicBezTo>
                  <a:pt x="160210" y="57530"/>
                  <a:pt x="154025" y="56819"/>
                  <a:pt x="145871" y="56819"/>
                </a:cubicBezTo>
                <a:cubicBezTo>
                  <a:pt x="103378" y="56819"/>
                  <a:pt x="73266" y="88963"/>
                  <a:pt x="65049" y="134188"/>
                </a:cubicBezTo>
                <a:cubicBezTo>
                  <a:pt x="63703" y="142366"/>
                  <a:pt x="62306" y="151955"/>
                  <a:pt x="62306" y="162230"/>
                </a:cubicBezTo>
                <a:lnTo>
                  <a:pt x="62306" y="338886"/>
                </a:lnTo>
                <a:lnTo>
                  <a:pt x="2755" y="338886"/>
                </a:lnTo>
                <a:lnTo>
                  <a:pt x="2755" y="110858"/>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Freeform 3"/>
          <p:cNvSpPr/>
          <p:nvPr/>
        </p:nvSpPr>
        <p:spPr>
          <a:xfrm>
            <a:off x="6010071" y="4218781"/>
            <a:ext cx="209017" cy="220912"/>
          </a:xfrm>
          <a:custGeom>
            <a:avLst/>
            <a:gdLst>
              <a:gd name="connsiteX0" fmla="*/ 64376 w 313525"/>
              <a:gd name="connsiteY0" fmla="*/ 0 h 331368"/>
              <a:gd name="connsiteX1" fmla="*/ 129375 w 313525"/>
              <a:gd name="connsiteY1" fmla="*/ 186194 h 331368"/>
              <a:gd name="connsiteX2" fmla="*/ 156083 w 313525"/>
              <a:gd name="connsiteY2" fmla="*/ 271043 h 331368"/>
              <a:gd name="connsiteX3" fmla="*/ 158140 w 313525"/>
              <a:gd name="connsiteY3" fmla="*/ 271043 h 331368"/>
              <a:gd name="connsiteX4" fmla="*/ 186207 w 313525"/>
              <a:gd name="connsiteY4" fmla="*/ 186194 h 331368"/>
              <a:gd name="connsiteX5" fmla="*/ 250570 w 313525"/>
              <a:gd name="connsiteY5" fmla="*/ 0 h 331368"/>
              <a:gd name="connsiteX6" fmla="*/ 313525 w 313525"/>
              <a:gd name="connsiteY6" fmla="*/ 0 h 331368"/>
              <a:gd name="connsiteX7" fmla="*/ 183464 w 313525"/>
              <a:gd name="connsiteY7" fmla="*/ 331368 h 331368"/>
              <a:gd name="connsiteX8" fmla="*/ 125958 w 313525"/>
              <a:gd name="connsiteY8" fmla="*/ 331368 h 331368"/>
              <a:gd name="connsiteX9" fmla="*/ 0 w 313525"/>
              <a:gd name="connsiteY9" fmla="*/ 0 h 331368"/>
              <a:gd name="connsiteX10" fmla="*/ 64376 w 313525"/>
              <a:gd name="connsiteY10" fmla="*/ 0 h 33136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13525" h="331368">
                <a:moveTo>
                  <a:pt x="64376" y="0"/>
                </a:moveTo>
                <a:lnTo>
                  <a:pt x="129375" y="186194"/>
                </a:lnTo>
                <a:cubicBezTo>
                  <a:pt x="140322" y="216280"/>
                  <a:pt x="149262" y="243738"/>
                  <a:pt x="156083" y="271043"/>
                </a:cubicBezTo>
                <a:lnTo>
                  <a:pt x="158140" y="271043"/>
                </a:lnTo>
                <a:cubicBezTo>
                  <a:pt x="165671" y="243738"/>
                  <a:pt x="175235" y="216280"/>
                  <a:pt x="186207" y="186194"/>
                </a:cubicBezTo>
                <a:lnTo>
                  <a:pt x="250570" y="0"/>
                </a:lnTo>
                <a:lnTo>
                  <a:pt x="313525" y="0"/>
                </a:lnTo>
                <a:lnTo>
                  <a:pt x="183464" y="331368"/>
                </a:lnTo>
                <a:lnTo>
                  <a:pt x="125958" y="331368"/>
                </a:lnTo>
                <a:lnTo>
                  <a:pt x="0" y="0"/>
                </a:lnTo>
                <a:lnTo>
                  <a:pt x="64376" y="0"/>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Freeform 3"/>
          <p:cNvSpPr/>
          <p:nvPr/>
        </p:nvSpPr>
        <p:spPr>
          <a:xfrm>
            <a:off x="6322374" y="4218779"/>
            <a:ext cx="40166" cy="220912"/>
          </a:xfrm>
          <a:custGeom>
            <a:avLst/>
            <a:gdLst>
              <a:gd name="connsiteX0" fmla="*/ 0 w 60249"/>
              <a:gd name="connsiteY0" fmla="*/ 0 h 331368"/>
              <a:gd name="connsiteX1" fmla="*/ 60249 w 60249"/>
              <a:gd name="connsiteY1" fmla="*/ 0 h 331368"/>
              <a:gd name="connsiteX2" fmla="*/ 60249 w 60249"/>
              <a:gd name="connsiteY2" fmla="*/ 331368 h 331368"/>
              <a:gd name="connsiteX3" fmla="*/ 0 w 60249"/>
              <a:gd name="connsiteY3" fmla="*/ 331368 h 331368"/>
              <a:gd name="connsiteX4" fmla="*/ 0 w 60249"/>
              <a:gd name="connsiteY4" fmla="*/ 0 h 33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249" h="331368">
                <a:moveTo>
                  <a:pt x="0" y="0"/>
                </a:moveTo>
                <a:lnTo>
                  <a:pt x="60249" y="0"/>
                </a:lnTo>
                <a:lnTo>
                  <a:pt x="60249" y="331368"/>
                </a:lnTo>
                <a:lnTo>
                  <a:pt x="0" y="331368"/>
                </a:lnTo>
                <a:lnTo>
                  <a:pt x="0" y="0"/>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Freeform 3"/>
          <p:cNvSpPr/>
          <p:nvPr/>
        </p:nvSpPr>
        <p:spPr>
          <a:xfrm>
            <a:off x="6317370" y="4131581"/>
            <a:ext cx="49741" cy="49792"/>
          </a:xfrm>
          <a:custGeom>
            <a:avLst/>
            <a:gdLst>
              <a:gd name="connsiteX0" fmla="*/ 74612 w 74612"/>
              <a:gd name="connsiteY0" fmla="*/ 37719 h 74688"/>
              <a:gd name="connsiteX1" fmla="*/ 36309 w 74612"/>
              <a:gd name="connsiteY1" fmla="*/ 74688 h 74688"/>
              <a:gd name="connsiteX2" fmla="*/ 0 w 74612"/>
              <a:gd name="connsiteY2" fmla="*/ 37719 h 74688"/>
              <a:gd name="connsiteX3" fmla="*/ 37630 w 74612"/>
              <a:gd name="connsiteY3" fmla="*/ 0 h 74688"/>
              <a:gd name="connsiteX4" fmla="*/ 74612 w 74612"/>
              <a:gd name="connsiteY4" fmla="*/ 37719 h 74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12" h="74688">
                <a:moveTo>
                  <a:pt x="74612" y="37719"/>
                </a:moveTo>
                <a:cubicBezTo>
                  <a:pt x="75310" y="58267"/>
                  <a:pt x="60223" y="74688"/>
                  <a:pt x="36309" y="74688"/>
                </a:cubicBezTo>
                <a:cubicBezTo>
                  <a:pt x="15061" y="74688"/>
                  <a:pt x="0" y="58267"/>
                  <a:pt x="0" y="37719"/>
                </a:cubicBezTo>
                <a:cubicBezTo>
                  <a:pt x="0" y="16510"/>
                  <a:pt x="15761" y="0"/>
                  <a:pt x="37630" y="0"/>
                </a:cubicBezTo>
                <a:cubicBezTo>
                  <a:pt x="60223" y="0"/>
                  <a:pt x="74612" y="16510"/>
                  <a:pt x="74612" y="37719"/>
                </a:cubicBez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Freeform 3"/>
          <p:cNvSpPr/>
          <p:nvPr/>
        </p:nvSpPr>
        <p:spPr>
          <a:xfrm>
            <a:off x="6492700" y="4213765"/>
            <a:ext cx="189848" cy="225924"/>
          </a:xfrm>
          <a:custGeom>
            <a:avLst/>
            <a:gdLst>
              <a:gd name="connsiteX0" fmla="*/ 2743 w 284772"/>
              <a:gd name="connsiteY0" fmla="*/ 97205 h 338886"/>
              <a:gd name="connsiteX1" fmla="*/ 0 w 284772"/>
              <a:gd name="connsiteY1" fmla="*/ 7518 h 338886"/>
              <a:gd name="connsiteX2" fmla="*/ 53403 w 284772"/>
              <a:gd name="connsiteY2" fmla="*/ 7518 h 338886"/>
              <a:gd name="connsiteX3" fmla="*/ 56832 w 284772"/>
              <a:gd name="connsiteY3" fmla="*/ 62305 h 338886"/>
              <a:gd name="connsiteX4" fmla="*/ 58166 w 284772"/>
              <a:gd name="connsiteY4" fmla="*/ 62305 h 338886"/>
              <a:gd name="connsiteX5" fmla="*/ 167703 w 284772"/>
              <a:gd name="connsiteY5" fmla="*/ 0 h 338886"/>
              <a:gd name="connsiteX6" fmla="*/ 284771 w 284772"/>
              <a:gd name="connsiteY6" fmla="*/ 141033 h 338886"/>
              <a:gd name="connsiteX7" fmla="*/ 284771 w 284772"/>
              <a:gd name="connsiteY7" fmla="*/ 338886 h 338886"/>
              <a:gd name="connsiteX8" fmla="*/ 224523 w 284772"/>
              <a:gd name="connsiteY8" fmla="*/ 338886 h 338886"/>
              <a:gd name="connsiteX9" fmla="*/ 224523 w 284772"/>
              <a:gd name="connsiteY9" fmla="*/ 147853 h 338886"/>
              <a:gd name="connsiteX10" fmla="*/ 147840 w 284772"/>
              <a:gd name="connsiteY10" fmla="*/ 49974 h 338886"/>
              <a:gd name="connsiteX11" fmla="*/ 67094 w 284772"/>
              <a:gd name="connsiteY11" fmla="*/ 111581 h 338886"/>
              <a:gd name="connsiteX12" fmla="*/ 62953 w 284772"/>
              <a:gd name="connsiteY12" fmla="*/ 139598 h 338886"/>
              <a:gd name="connsiteX13" fmla="*/ 62953 w 284772"/>
              <a:gd name="connsiteY13" fmla="*/ 338886 h 338886"/>
              <a:gd name="connsiteX14" fmla="*/ 2743 w 284772"/>
              <a:gd name="connsiteY14" fmla="*/ 338886 h 338886"/>
              <a:gd name="connsiteX15" fmla="*/ 2743 w 284772"/>
              <a:gd name="connsiteY15" fmla="*/ 97205 h 33888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84772" h="338886">
                <a:moveTo>
                  <a:pt x="2743" y="97205"/>
                </a:moveTo>
                <a:cubicBezTo>
                  <a:pt x="2743" y="62941"/>
                  <a:pt x="2057" y="34912"/>
                  <a:pt x="0" y="7518"/>
                </a:cubicBezTo>
                <a:lnTo>
                  <a:pt x="53403" y="7518"/>
                </a:lnTo>
                <a:lnTo>
                  <a:pt x="56832" y="62305"/>
                </a:lnTo>
                <a:lnTo>
                  <a:pt x="58166" y="62305"/>
                </a:lnTo>
                <a:cubicBezTo>
                  <a:pt x="74586" y="30797"/>
                  <a:pt x="112927" y="0"/>
                  <a:pt x="167703" y="0"/>
                </a:cubicBezTo>
                <a:cubicBezTo>
                  <a:pt x="213588" y="0"/>
                  <a:pt x="284771" y="27368"/>
                  <a:pt x="284771" y="141033"/>
                </a:cubicBezTo>
                <a:lnTo>
                  <a:pt x="284771" y="338886"/>
                </a:lnTo>
                <a:lnTo>
                  <a:pt x="224523" y="338886"/>
                </a:lnTo>
                <a:lnTo>
                  <a:pt x="224523" y="147853"/>
                </a:lnTo>
                <a:cubicBezTo>
                  <a:pt x="224523" y="94500"/>
                  <a:pt x="204672" y="49974"/>
                  <a:pt x="147840" y="49974"/>
                </a:cubicBezTo>
                <a:cubicBezTo>
                  <a:pt x="108191" y="49974"/>
                  <a:pt x="77381" y="78015"/>
                  <a:pt x="67094" y="111581"/>
                </a:cubicBezTo>
                <a:cubicBezTo>
                  <a:pt x="64375" y="119113"/>
                  <a:pt x="62953" y="129349"/>
                  <a:pt x="62953" y="139598"/>
                </a:cubicBezTo>
                <a:lnTo>
                  <a:pt x="62953" y="338886"/>
                </a:lnTo>
                <a:lnTo>
                  <a:pt x="2743" y="338886"/>
                </a:lnTo>
                <a:lnTo>
                  <a:pt x="2743" y="97205"/>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Freeform 3"/>
          <p:cNvSpPr/>
          <p:nvPr/>
        </p:nvSpPr>
        <p:spPr>
          <a:xfrm>
            <a:off x="7281760" y="4127037"/>
            <a:ext cx="186199" cy="317677"/>
          </a:xfrm>
          <a:custGeom>
            <a:avLst/>
            <a:gdLst>
              <a:gd name="connsiteX0" fmla="*/ 15036 w 279298"/>
              <a:gd name="connsiteY0" fmla="*/ 396354 h 476516"/>
              <a:gd name="connsiteX1" fmla="*/ 121830 w 279298"/>
              <a:gd name="connsiteY1" fmla="*/ 426516 h 476516"/>
              <a:gd name="connsiteX2" fmla="*/ 218351 w 279298"/>
              <a:gd name="connsiteY2" fmla="*/ 347789 h 476516"/>
              <a:gd name="connsiteX3" fmla="*/ 131444 w 279298"/>
              <a:gd name="connsiteY3" fmla="*/ 256044 h 476516"/>
              <a:gd name="connsiteX4" fmla="*/ 9575 w 279298"/>
              <a:gd name="connsiteY4" fmla="*/ 125310 h 476516"/>
              <a:gd name="connsiteX5" fmla="*/ 158825 w 279298"/>
              <a:gd name="connsiteY5" fmla="*/ 0 h 476516"/>
              <a:gd name="connsiteX6" fmla="*/ 260794 w 279298"/>
              <a:gd name="connsiteY6" fmla="*/ 22618 h 476516"/>
              <a:gd name="connsiteX7" fmla="*/ 244385 w 279298"/>
              <a:gd name="connsiteY7" fmla="*/ 71259 h 476516"/>
              <a:gd name="connsiteX8" fmla="*/ 156768 w 279298"/>
              <a:gd name="connsiteY8" fmla="*/ 49364 h 476516"/>
              <a:gd name="connsiteX9" fmla="*/ 69824 w 279298"/>
              <a:gd name="connsiteY9" fmla="*/ 118490 h 476516"/>
              <a:gd name="connsiteX10" fmla="*/ 161531 w 279298"/>
              <a:gd name="connsiteY10" fmla="*/ 207467 h 476516"/>
              <a:gd name="connsiteX11" fmla="*/ 279298 w 279298"/>
              <a:gd name="connsiteY11" fmla="*/ 342963 h 476516"/>
              <a:gd name="connsiteX12" fmla="*/ 117716 w 279298"/>
              <a:gd name="connsiteY12" fmla="*/ 476516 h 476516"/>
              <a:gd name="connsiteX13" fmla="*/ 0 w 279298"/>
              <a:gd name="connsiteY13" fmla="*/ 446354 h 476516"/>
              <a:gd name="connsiteX14" fmla="*/ 15036 w 279298"/>
              <a:gd name="connsiteY14" fmla="*/ 396354 h 4765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279298" h="476516">
                <a:moveTo>
                  <a:pt x="15036" y="396354"/>
                </a:moveTo>
                <a:cubicBezTo>
                  <a:pt x="41757" y="412800"/>
                  <a:pt x="80771" y="426516"/>
                  <a:pt x="121830" y="426516"/>
                </a:cubicBezTo>
                <a:cubicBezTo>
                  <a:pt x="182753" y="426516"/>
                  <a:pt x="218351" y="394309"/>
                  <a:pt x="218351" y="347789"/>
                </a:cubicBezTo>
                <a:cubicBezTo>
                  <a:pt x="218351" y="304685"/>
                  <a:pt x="193712" y="280009"/>
                  <a:pt x="131444" y="256044"/>
                </a:cubicBezTo>
                <a:cubicBezTo>
                  <a:pt x="56108" y="229361"/>
                  <a:pt x="9575" y="190309"/>
                  <a:pt x="9575" y="125310"/>
                </a:cubicBezTo>
                <a:cubicBezTo>
                  <a:pt x="9575" y="53428"/>
                  <a:pt x="69138" y="0"/>
                  <a:pt x="158825" y="0"/>
                </a:cubicBezTo>
                <a:cubicBezTo>
                  <a:pt x="206031" y="0"/>
                  <a:pt x="240232" y="10959"/>
                  <a:pt x="260794" y="22618"/>
                </a:cubicBezTo>
                <a:lnTo>
                  <a:pt x="244385" y="71259"/>
                </a:lnTo>
                <a:cubicBezTo>
                  <a:pt x="229298" y="63017"/>
                  <a:pt x="198501" y="49364"/>
                  <a:pt x="156768" y="49364"/>
                </a:cubicBezTo>
                <a:cubicBezTo>
                  <a:pt x="93764" y="49364"/>
                  <a:pt x="69824" y="86982"/>
                  <a:pt x="69824" y="118490"/>
                </a:cubicBezTo>
                <a:cubicBezTo>
                  <a:pt x="69824" y="161594"/>
                  <a:pt x="97852" y="182790"/>
                  <a:pt x="161531" y="207467"/>
                </a:cubicBezTo>
                <a:cubicBezTo>
                  <a:pt x="239597" y="237540"/>
                  <a:pt x="279298" y="275234"/>
                  <a:pt x="279298" y="342963"/>
                </a:cubicBezTo>
                <a:cubicBezTo>
                  <a:pt x="279298" y="414197"/>
                  <a:pt x="226542" y="476516"/>
                  <a:pt x="117716" y="476516"/>
                </a:cubicBezTo>
                <a:cubicBezTo>
                  <a:pt x="73215" y="476516"/>
                  <a:pt x="24612" y="462788"/>
                  <a:pt x="0" y="446354"/>
                </a:cubicBezTo>
                <a:lnTo>
                  <a:pt x="15036" y="396354"/>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Freeform 3"/>
          <p:cNvSpPr/>
          <p:nvPr/>
        </p:nvSpPr>
        <p:spPr>
          <a:xfrm>
            <a:off x="7557102" y="4218781"/>
            <a:ext cx="207645" cy="321716"/>
          </a:xfrm>
          <a:custGeom>
            <a:avLst/>
            <a:gdLst>
              <a:gd name="connsiteX0" fmla="*/ 65709 w 311467"/>
              <a:gd name="connsiteY0" fmla="*/ 0 h 482574"/>
              <a:gd name="connsiteX1" fmla="*/ 138290 w 311467"/>
              <a:gd name="connsiteY1" fmla="*/ 195808 h 482574"/>
              <a:gd name="connsiteX2" fmla="*/ 159511 w 311467"/>
              <a:gd name="connsiteY2" fmla="*/ 263511 h 482574"/>
              <a:gd name="connsiteX3" fmla="*/ 160883 w 311467"/>
              <a:gd name="connsiteY3" fmla="*/ 263511 h 482574"/>
              <a:gd name="connsiteX4" fmla="*/ 182079 w 311467"/>
              <a:gd name="connsiteY4" fmla="*/ 194385 h 482574"/>
              <a:gd name="connsiteX5" fmla="*/ 247827 w 311467"/>
              <a:gd name="connsiteY5" fmla="*/ 0 h 482574"/>
              <a:gd name="connsiteX6" fmla="*/ 311467 w 311467"/>
              <a:gd name="connsiteY6" fmla="*/ 0 h 482574"/>
              <a:gd name="connsiteX7" fmla="*/ 221094 w 311467"/>
              <a:gd name="connsiteY7" fmla="*/ 236194 h 482574"/>
              <a:gd name="connsiteX8" fmla="*/ 107454 w 311467"/>
              <a:gd name="connsiteY8" fmla="*/ 443585 h 482574"/>
              <a:gd name="connsiteX9" fmla="*/ 33566 w 311467"/>
              <a:gd name="connsiteY9" fmla="*/ 482574 h 482574"/>
              <a:gd name="connsiteX10" fmla="*/ 18491 w 311467"/>
              <a:gd name="connsiteY10" fmla="*/ 431927 h 482574"/>
              <a:gd name="connsiteX11" fmla="*/ 71208 w 311467"/>
              <a:gd name="connsiteY11" fmla="*/ 402488 h 482574"/>
              <a:gd name="connsiteX12" fmla="*/ 121843 w 311467"/>
              <a:gd name="connsiteY12" fmla="*/ 335419 h 482574"/>
              <a:gd name="connsiteX13" fmla="*/ 126669 w 311467"/>
              <a:gd name="connsiteY13" fmla="*/ 321043 h 482574"/>
              <a:gd name="connsiteX14" fmla="*/ 122529 w 311467"/>
              <a:gd name="connsiteY14" fmla="*/ 305333 h 482574"/>
              <a:gd name="connsiteX15" fmla="*/ 0 w 311467"/>
              <a:gd name="connsiteY15" fmla="*/ 0 h 482574"/>
              <a:gd name="connsiteX16" fmla="*/ 65709 w 311467"/>
              <a:gd name="connsiteY16" fmla="*/ 0 h 4825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11467" h="482574">
                <a:moveTo>
                  <a:pt x="65709" y="0"/>
                </a:moveTo>
                <a:lnTo>
                  <a:pt x="138290" y="195808"/>
                </a:lnTo>
                <a:cubicBezTo>
                  <a:pt x="145783" y="217728"/>
                  <a:pt x="154037" y="243738"/>
                  <a:pt x="159511" y="263511"/>
                </a:cubicBezTo>
                <a:lnTo>
                  <a:pt x="160883" y="263511"/>
                </a:lnTo>
                <a:cubicBezTo>
                  <a:pt x="167017" y="243738"/>
                  <a:pt x="173888" y="218426"/>
                  <a:pt x="182079" y="194385"/>
                </a:cubicBezTo>
                <a:lnTo>
                  <a:pt x="247827" y="0"/>
                </a:lnTo>
                <a:lnTo>
                  <a:pt x="311467" y="0"/>
                </a:lnTo>
                <a:lnTo>
                  <a:pt x="221094" y="236194"/>
                </a:lnTo>
                <a:cubicBezTo>
                  <a:pt x="177965" y="349846"/>
                  <a:pt x="148564" y="408037"/>
                  <a:pt x="107454" y="443585"/>
                </a:cubicBezTo>
                <a:cubicBezTo>
                  <a:pt x="78066" y="469620"/>
                  <a:pt x="48602" y="479856"/>
                  <a:pt x="33566" y="482574"/>
                </a:cubicBezTo>
                <a:lnTo>
                  <a:pt x="18491" y="431927"/>
                </a:lnTo>
                <a:cubicBezTo>
                  <a:pt x="33566" y="427164"/>
                  <a:pt x="53403" y="417576"/>
                  <a:pt x="71208" y="402488"/>
                </a:cubicBezTo>
                <a:cubicBezTo>
                  <a:pt x="87617" y="389534"/>
                  <a:pt x="108165" y="366204"/>
                  <a:pt x="121843" y="335419"/>
                </a:cubicBezTo>
                <a:cubicBezTo>
                  <a:pt x="124574" y="329234"/>
                  <a:pt x="126669" y="324472"/>
                  <a:pt x="126669" y="321043"/>
                </a:cubicBezTo>
                <a:cubicBezTo>
                  <a:pt x="126669" y="317651"/>
                  <a:pt x="125259" y="312877"/>
                  <a:pt x="122529" y="305333"/>
                </a:cubicBezTo>
                <a:lnTo>
                  <a:pt x="0" y="0"/>
                </a:lnTo>
                <a:lnTo>
                  <a:pt x="65709" y="0"/>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Freeform 3"/>
          <p:cNvSpPr/>
          <p:nvPr/>
        </p:nvSpPr>
        <p:spPr>
          <a:xfrm>
            <a:off x="7850705" y="4213764"/>
            <a:ext cx="144661" cy="230953"/>
          </a:xfrm>
          <a:custGeom>
            <a:avLst/>
            <a:gdLst>
              <a:gd name="connsiteX0" fmla="*/ 15049 w 216992"/>
              <a:gd name="connsiteY0" fmla="*/ 277215 h 346430"/>
              <a:gd name="connsiteX1" fmla="*/ 94436 w 216992"/>
              <a:gd name="connsiteY1" fmla="*/ 301180 h 346430"/>
              <a:gd name="connsiteX2" fmla="*/ 158801 w 216992"/>
              <a:gd name="connsiteY2" fmla="*/ 251917 h 346430"/>
              <a:gd name="connsiteX3" fmla="*/ 97193 w 216992"/>
              <a:gd name="connsiteY3" fmla="*/ 190957 h 346430"/>
              <a:gd name="connsiteX4" fmla="*/ 9550 w 216992"/>
              <a:gd name="connsiteY4" fmla="*/ 97205 h 346430"/>
              <a:gd name="connsiteX5" fmla="*/ 123888 w 216992"/>
              <a:gd name="connsiteY5" fmla="*/ 0 h 346430"/>
              <a:gd name="connsiteX6" fmla="*/ 205371 w 216992"/>
              <a:gd name="connsiteY6" fmla="*/ 20548 h 346430"/>
              <a:gd name="connsiteX7" fmla="*/ 190296 w 216992"/>
              <a:gd name="connsiteY7" fmla="*/ 64351 h 346430"/>
              <a:gd name="connsiteX8" fmla="*/ 122504 w 216992"/>
              <a:gd name="connsiteY8" fmla="*/ 45173 h 346430"/>
              <a:gd name="connsiteX9" fmla="*/ 67068 w 216992"/>
              <a:gd name="connsiteY9" fmla="*/ 90385 h 346430"/>
              <a:gd name="connsiteX10" fmla="*/ 130061 w 216992"/>
              <a:gd name="connsiteY10" fmla="*/ 146494 h 346430"/>
              <a:gd name="connsiteX11" fmla="*/ 216992 w 216992"/>
              <a:gd name="connsiteY11" fmla="*/ 246418 h 346430"/>
              <a:gd name="connsiteX12" fmla="*/ 93103 w 216992"/>
              <a:gd name="connsiteY12" fmla="*/ 346430 h 346430"/>
              <a:gd name="connsiteX13" fmla="*/ 0 w 216992"/>
              <a:gd name="connsiteY13" fmla="*/ 323088 h 346430"/>
              <a:gd name="connsiteX14" fmla="*/ 15049 w 216992"/>
              <a:gd name="connsiteY14" fmla="*/ 277215 h 3464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216992" h="346430">
                <a:moveTo>
                  <a:pt x="15049" y="277215"/>
                </a:moveTo>
                <a:cubicBezTo>
                  <a:pt x="32854" y="288887"/>
                  <a:pt x="64337" y="301180"/>
                  <a:pt x="94436" y="301180"/>
                </a:cubicBezTo>
                <a:cubicBezTo>
                  <a:pt x="138252" y="301180"/>
                  <a:pt x="158801" y="279286"/>
                  <a:pt x="158801" y="251917"/>
                </a:cubicBezTo>
                <a:cubicBezTo>
                  <a:pt x="158801" y="223164"/>
                  <a:pt x="141732" y="207454"/>
                  <a:pt x="97193" y="190957"/>
                </a:cubicBezTo>
                <a:cubicBezTo>
                  <a:pt x="37655" y="169760"/>
                  <a:pt x="9550" y="136905"/>
                  <a:pt x="9550" y="97205"/>
                </a:cubicBezTo>
                <a:cubicBezTo>
                  <a:pt x="9550" y="43802"/>
                  <a:pt x="52705" y="0"/>
                  <a:pt x="123888" y="0"/>
                </a:cubicBezTo>
                <a:cubicBezTo>
                  <a:pt x="157442" y="0"/>
                  <a:pt x="186867" y="9601"/>
                  <a:pt x="205371" y="20548"/>
                </a:cubicBezTo>
                <a:lnTo>
                  <a:pt x="190296" y="64351"/>
                </a:lnTo>
                <a:cubicBezTo>
                  <a:pt x="177266" y="56108"/>
                  <a:pt x="153365" y="45173"/>
                  <a:pt x="122504" y="45173"/>
                </a:cubicBezTo>
                <a:cubicBezTo>
                  <a:pt x="86944" y="45173"/>
                  <a:pt x="67068" y="65722"/>
                  <a:pt x="67068" y="90385"/>
                </a:cubicBezTo>
                <a:cubicBezTo>
                  <a:pt x="67068" y="117690"/>
                  <a:pt x="86944" y="130086"/>
                  <a:pt x="130061" y="146494"/>
                </a:cubicBezTo>
                <a:cubicBezTo>
                  <a:pt x="187566" y="168414"/>
                  <a:pt x="216992" y="197129"/>
                  <a:pt x="216992" y="246418"/>
                </a:cubicBezTo>
                <a:cubicBezTo>
                  <a:pt x="216992" y="304609"/>
                  <a:pt x="171818" y="346430"/>
                  <a:pt x="93103" y="346430"/>
                </a:cubicBezTo>
                <a:cubicBezTo>
                  <a:pt x="56794" y="346430"/>
                  <a:pt x="23241" y="336753"/>
                  <a:pt x="0" y="323088"/>
                </a:cubicBezTo>
                <a:lnTo>
                  <a:pt x="15049" y="277215"/>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Freeform 3"/>
          <p:cNvSpPr/>
          <p:nvPr/>
        </p:nvSpPr>
        <p:spPr>
          <a:xfrm>
            <a:off x="8087228" y="4165832"/>
            <a:ext cx="130962" cy="278883"/>
          </a:xfrm>
          <a:custGeom>
            <a:avLst/>
            <a:gdLst>
              <a:gd name="connsiteX0" fmla="*/ 110210 w 196443"/>
              <a:gd name="connsiteY0" fmla="*/ 0 h 418325"/>
              <a:gd name="connsiteX1" fmla="*/ 110210 w 196443"/>
              <a:gd name="connsiteY1" fmla="*/ 79425 h 418325"/>
              <a:gd name="connsiteX2" fmla="*/ 196443 w 196443"/>
              <a:gd name="connsiteY2" fmla="*/ 79425 h 418325"/>
              <a:gd name="connsiteX3" fmla="*/ 196443 w 196443"/>
              <a:gd name="connsiteY3" fmla="*/ 125298 h 418325"/>
              <a:gd name="connsiteX4" fmla="*/ 110210 w 196443"/>
              <a:gd name="connsiteY4" fmla="*/ 125298 h 418325"/>
              <a:gd name="connsiteX5" fmla="*/ 110210 w 196443"/>
              <a:gd name="connsiteY5" fmla="*/ 303974 h 418325"/>
              <a:gd name="connsiteX6" fmla="*/ 155358 w 196443"/>
              <a:gd name="connsiteY6" fmla="*/ 368325 h 418325"/>
              <a:gd name="connsiteX7" fmla="*/ 190283 w 196443"/>
              <a:gd name="connsiteY7" fmla="*/ 364197 h 418325"/>
              <a:gd name="connsiteX8" fmla="*/ 193026 w 196443"/>
              <a:gd name="connsiteY8" fmla="*/ 409359 h 418325"/>
              <a:gd name="connsiteX9" fmla="*/ 139610 w 196443"/>
              <a:gd name="connsiteY9" fmla="*/ 418325 h 418325"/>
              <a:gd name="connsiteX10" fmla="*/ 74612 w 196443"/>
              <a:gd name="connsiteY10" fmla="*/ 392302 h 418325"/>
              <a:gd name="connsiteX11" fmla="*/ 51320 w 196443"/>
              <a:gd name="connsiteY11" fmla="*/ 306018 h 418325"/>
              <a:gd name="connsiteX12" fmla="*/ 51320 w 196443"/>
              <a:gd name="connsiteY12" fmla="*/ 125298 h 418325"/>
              <a:gd name="connsiteX13" fmla="*/ 0 w 196443"/>
              <a:gd name="connsiteY13" fmla="*/ 125298 h 418325"/>
              <a:gd name="connsiteX14" fmla="*/ 0 w 196443"/>
              <a:gd name="connsiteY14" fmla="*/ 79425 h 418325"/>
              <a:gd name="connsiteX15" fmla="*/ 51320 w 196443"/>
              <a:gd name="connsiteY15" fmla="*/ 79425 h 418325"/>
              <a:gd name="connsiteX16" fmla="*/ 51320 w 196443"/>
              <a:gd name="connsiteY16" fmla="*/ 18478 h 418325"/>
              <a:gd name="connsiteX17" fmla="*/ 110210 w 196443"/>
              <a:gd name="connsiteY17" fmla="*/ 0 h 4183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96443" h="418325">
                <a:moveTo>
                  <a:pt x="110210" y="0"/>
                </a:moveTo>
                <a:lnTo>
                  <a:pt x="110210" y="79425"/>
                </a:lnTo>
                <a:lnTo>
                  <a:pt x="196443" y="79425"/>
                </a:lnTo>
                <a:lnTo>
                  <a:pt x="196443" y="125298"/>
                </a:lnTo>
                <a:lnTo>
                  <a:pt x="110210" y="125298"/>
                </a:lnTo>
                <a:lnTo>
                  <a:pt x="110210" y="303974"/>
                </a:lnTo>
                <a:cubicBezTo>
                  <a:pt x="110210" y="345071"/>
                  <a:pt x="121843" y="368325"/>
                  <a:pt x="155358" y="368325"/>
                </a:cubicBezTo>
                <a:cubicBezTo>
                  <a:pt x="171805" y="368325"/>
                  <a:pt x="181393" y="366978"/>
                  <a:pt x="190283" y="364197"/>
                </a:cubicBezTo>
                <a:lnTo>
                  <a:pt x="193026" y="409359"/>
                </a:lnTo>
                <a:cubicBezTo>
                  <a:pt x="181393" y="414197"/>
                  <a:pt x="162890" y="418325"/>
                  <a:pt x="139610" y="418325"/>
                </a:cubicBezTo>
                <a:cubicBezTo>
                  <a:pt x="111556" y="418325"/>
                  <a:pt x="88962" y="408660"/>
                  <a:pt x="74612" y="392302"/>
                </a:cubicBezTo>
                <a:cubicBezTo>
                  <a:pt x="57480" y="374510"/>
                  <a:pt x="51320" y="345071"/>
                  <a:pt x="51320" y="306018"/>
                </a:cubicBezTo>
                <a:lnTo>
                  <a:pt x="51320" y="125298"/>
                </a:lnTo>
                <a:lnTo>
                  <a:pt x="0" y="125298"/>
                </a:lnTo>
                <a:lnTo>
                  <a:pt x="0" y="79425"/>
                </a:lnTo>
                <a:lnTo>
                  <a:pt x="51320" y="79425"/>
                </a:lnTo>
                <a:lnTo>
                  <a:pt x="51320" y="18478"/>
                </a:lnTo>
                <a:lnTo>
                  <a:pt x="110210" y="0"/>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Freeform 3"/>
          <p:cNvSpPr/>
          <p:nvPr/>
        </p:nvSpPr>
        <p:spPr>
          <a:xfrm>
            <a:off x="8620546" y="4213765"/>
            <a:ext cx="317186" cy="225924"/>
          </a:xfrm>
          <a:custGeom>
            <a:avLst/>
            <a:gdLst>
              <a:gd name="connsiteX0" fmla="*/ 2755 w 475779"/>
              <a:gd name="connsiteY0" fmla="*/ 97205 h 338886"/>
              <a:gd name="connsiteX1" fmla="*/ 0 w 475779"/>
              <a:gd name="connsiteY1" fmla="*/ 7518 h 338886"/>
              <a:gd name="connsiteX2" fmla="*/ 52704 w 475779"/>
              <a:gd name="connsiteY2" fmla="*/ 7518 h 338886"/>
              <a:gd name="connsiteX3" fmla="*/ 55485 w 475779"/>
              <a:gd name="connsiteY3" fmla="*/ 60959 h 338886"/>
              <a:gd name="connsiteX4" fmla="*/ 57518 w 475779"/>
              <a:gd name="connsiteY4" fmla="*/ 60959 h 338886"/>
              <a:gd name="connsiteX5" fmla="*/ 161556 w 475779"/>
              <a:gd name="connsiteY5" fmla="*/ 0 h 338886"/>
              <a:gd name="connsiteX6" fmla="*/ 255320 w 475779"/>
              <a:gd name="connsiteY6" fmla="*/ 66407 h 338886"/>
              <a:gd name="connsiteX7" fmla="*/ 256716 w 475779"/>
              <a:gd name="connsiteY7" fmla="*/ 66407 h 338886"/>
              <a:gd name="connsiteX8" fmla="*/ 293661 w 475779"/>
              <a:gd name="connsiteY8" fmla="*/ 23266 h 338886"/>
              <a:gd name="connsiteX9" fmla="*/ 366914 w 475779"/>
              <a:gd name="connsiteY9" fmla="*/ 0 h 338886"/>
              <a:gd name="connsiteX10" fmla="*/ 475779 w 475779"/>
              <a:gd name="connsiteY10" fmla="*/ 143725 h 338886"/>
              <a:gd name="connsiteX11" fmla="*/ 475779 w 475779"/>
              <a:gd name="connsiteY11" fmla="*/ 338886 h 338886"/>
              <a:gd name="connsiteX12" fmla="*/ 416902 w 475779"/>
              <a:gd name="connsiteY12" fmla="*/ 338886 h 338886"/>
              <a:gd name="connsiteX13" fmla="*/ 416902 w 475779"/>
              <a:gd name="connsiteY13" fmla="*/ 151256 h 338886"/>
              <a:gd name="connsiteX14" fmla="*/ 345007 w 475779"/>
              <a:gd name="connsiteY14" fmla="*/ 49275 h 338886"/>
              <a:gd name="connsiteX15" fmla="*/ 273824 w 475779"/>
              <a:gd name="connsiteY15" fmla="*/ 104038 h 338886"/>
              <a:gd name="connsiteX16" fmla="*/ 269061 w 475779"/>
              <a:gd name="connsiteY16" fmla="*/ 134187 h 338886"/>
              <a:gd name="connsiteX17" fmla="*/ 269061 w 475779"/>
              <a:gd name="connsiteY17" fmla="*/ 338886 h 338886"/>
              <a:gd name="connsiteX18" fmla="*/ 210146 w 475779"/>
              <a:gd name="connsiteY18" fmla="*/ 338886 h 338886"/>
              <a:gd name="connsiteX19" fmla="*/ 210146 w 475779"/>
              <a:gd name="connsiteY19" fmla="*/ 140322 h 338886"/>
              <a:gd name="connsiteX20" fmla="*/ 141020 w 475779"/>
              <a:gd name="connsiteY20" fmla="*/ 49275 h 338886"/>
              <a:gd name="connsiteX21" fmla="*/ 66433 w 475779"/>
              <a:gd name="connsiteY21" fmla="*/ 109524 h 338886"/>
              <a:gd name="connsiteX22" fmla="*/ 61632 w 475779"/>
              <a:gd name="connsiteY22" fmla="*/ 138963 h 338886"/>
              <a:gd name="connsiteX23" fmla="*/ 61632 w 475779"/>
              <a:gd name="connsiteY23" fmla="*/ 338886 h 338886"/>
              <a:gd name="connsiteX24" fmla="*/ 2755 w 475779"/>
              <a:gd name="connsiteY24" fmla="*/ 338886 h 338886"/>
              <a:gd name="connsiteX25" fmla="*/ 2755 w 475779"/>
              <a:gd name="connsiteY25" fmla="*/ 97205 h 33888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475779" h="338886">
                <a:moveTo>
                  <a:pt x="2755" y="97205"/>
                </a:moveTo>
                <a:cubicBezTo>
                  <a:pt x="2755" y="62941"/>
                  <a:pt x="2069" y="34912"/>
                  <a:pt x="0" y="7518"/>
                </a:cubicBezTo>
                <a:lnTo>
                  <a:pt x="52704" y="7518"/>
                </a:lnTo>
                <a:lnTo>
                  <a:pt x="55485" y="60959"/>
                </a:lnTo>
                <a:lnTo>
                  <a:pt x="57518" y="60959"/>
                </a:lnTo>
                <a:cubicBezTo>
                  <a:pt x="76009" y="29425"/>
                  <a:pt x="106767" y="0"/>
                  <a:pt x="161556" y="0"/>
                </a:cubicBezTo>
                <a:cubicBezTo>
                  <a:pt x="206755" y="0"/>
                  <a:pt x="240969" y="27368"/>
                  <a:pt x="255320" y="66407"/>
                </a:cubicBezTo>
                <a:lnTo>
                  <a:pt x="256716" y="66407"/>
                </a:lnTo>
                <a:cubicBezTo>
                  <a:pt x="266992" y="47929"/>
                  <a:pt x="280010" y="33565"/>
                  <a:pt x="293661" y="23266"/>
                </a:cubicBezTo>
                <a:cubicBezTo>
                  <a:pt x="313536" y="8178"/>
                  <a:pt x="335457" y="0"/>
                  <a:pt x="366914" y="0"/>
                </a:cubicBezTo>
                <a:cubicBezTo>
                  <a:pt x="410730" y="0"/>
                  <a:pt x="475779" y="28803"/>
                  <a:pt x="475779" y="143725"/>
                </a:cubicBezTo>
                <a:lnTo>
                  <a:pt x="475779" y="338886"/>
                </a:lnTo>
                <a:lnTo>
                  <a:pt x="416902" y="338886"/>
                </a:lnTo>
                <a:lnTo>
                  <a:pt x="416902" y="151256"/>
                </a:lnTo>
                <a:cubicBezTo>
                  <a:pt x="416902" y="87617"/>
                  <a:pt x="393610" y="49275"/>
                  <a:pt x="345007" y="49275"/>
                </a:cubicBezTo>
                <a:cubicBezTo>
                  <a:pt x="310806" y="49275"/>
                  <a:pt x="284098" y="74599"/>
                  <a:pt x="273824" y="104038"/>
                </a:cubicBezTo>
                <a:cubicBezTo>
                  <a:pt x="271094" y="112280"/>
                  <a:pt x="269061" y="123266"/>
                  <a:pt x="269061" y="134187"/>
                </a:cubicBezTo>
                <a:lnTo>
                  <a:pt x="269061" y="338886"/>
                </a:lnTo>
                <a:lnTo>
                  <a:pt x="210146" y="338886"/>
                </a:lnTo>
                <a:lnTo>
                  <a:pt x="210146" y="140322"/>
                </a:lnTo>
                <a:cubicBezTo>
                  <a:pt x="210146" y="87617"/>
                  <a:pt x="186893" y="49275"/>
                  <a:pt x="141020" y="49275"/>
                </a:cubicBezTo>
                <a:cubicBezTo>
                  <a:pt x="103389" y="49275"/>
                  <a:pt x="76009" y="79438"/>
                  <a:pt x="66433" y="109524"/>
                </a:cubicBezTo>
                <a:cubicBezTo>
                  <a:pt x="62979" y="118402"/>
                  <a:pt x="61632" y="128650"/>
                  <a:pt x="61632" y="138963"/>
                </a:cubicBezTo>
                <a:lnTo>
                  <a:pt x="61632" y="338886"/>
                </a:lnTo>
                <a:lnTo>
                  <a:pt x="2755" y="338886"/>
                </a:lnTo>
                <a:lnTo>
                  <a:pt x="2755" y="97205"/>
                </a:lnTo>
              </a:path>
            </a:pathLst>
          </a:custGeom>
          <a:solidFill>
            <a:srgbClr val="6263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027" name="Picture 3"/>
          <p:cNvPicPr>
            <a:picLocks noChangeAspect="1" noChangeArrowheads="1"/>
          </p:cNvPicPr>
          <p:nvPr/>
        </p:nvPicPr>
        <p:blipFill>
          <a:blip r:embed="rId2"/>
          <a:srcRect/>
          <a:stretch>
            <a:fillRect/>
          </a:stretch>
        </p:blipFill>
        <p:spPr bwMode="auto">
          <a:xfrm>
            <a:off x="1629833" y="2201334"/>
            <a:ext cx="2463800" cy="2455333"/>
          </a:xfrm>
          <a:prstGeom prst="rect">
            <a:avLst/>
          </a:prstGeom>
          <a:noFill/>
        </p:spPr>
      </p:pic>
      <p:pic>
        <p:nvPicPr>
          <p:cNvPr id="28" name="Picture 3"/>
          <p:cNvPicPr>
            <a:picLocks noChangeAspect="1" noChangeArrowheads="1"/>
          </p:cNvPicPr>
          <p:nvPr/>
        </p:nvPicPr>
        <p:blipFill>
          <a:blip r:embed="rId3"/>
          <a:srcRect/>
          <a:stretch>
            <a:fillRect/>
          </a:stretch>
        </p:blipFill>
        <p:spPr bwMode="auto">
          <a:xfrm>
            <a:off x="4550834" y="4114800"/>
            <a:ext cx="296333" cy="338667"/>
          </a:xfrm>
          <a:prstGeom prst="rect">
            <a:avLst/>
          </a:prstGeom>
          <a:noFill/>
        </p:spPr>
      </p:pic>
      <p:pic>
        <p:nvPicPr>
          <p:cNvPr id="29" name="Picture 3"/>
          <p:cNvPicPr>
            <a:picLocks noChangeAspect="1" noChangeArrowheads="1"/>
          </p:cNvPicPr>
          <p:nvPr/>
        </p:nvPicPr>
        <p:blipFill>
          <a:blip r:embed="rId4"/>
          <a:srcRect/>
          <a:stretch>
            <a:fillRect/>
          </a:stretch>
        </p:blipFill>
        <p:spPr bwMode="auto">
          <a:xfrm>
            <a:off x="4948767" y="4106334"/>
            <a:ext cx="228600" cy="347133"/>
          </a:xfrm>
          <a:prstGeom prst="rect">
            <a:avLst/>
          </a:prstGeom>
          <a:noFill/>
        </p:spPr>
      </p:pic>
      <p:pic>
        <p:nvPicPr>
          <p:cNvPr id="30" name="Picture 3"/>
          <p:cNvPicPr>
            <a:picLocks noChangeAspect="1" noChangeArrowheads="1"/>
          </p:cNvPicPr>
          <p:nvPr/>
        </p:nvPicPr>
        <p:blipFill>
          <a:blip r:embed="rId5"/>
          <a:srcRect/>
          <a:stretch>
            <a:fillRect/>
          </a:stretch>
        </p:blipFill>
        <p:spPr bwMode="auto">
          <a:xfrm>
            <a:off x="5380567" y="3733800"/>
            <a:ext cx="237067" cy="245533"/>
          </a:xfrm>
          <a:prstGeom prst="rect">
            <a:avLst/>
          </a:prstGeom>
          <a:noFill/>
        </p:spPr>
      </p:pic>
      <p:pic>
        <p:nvPicPr>
          <p:cNvPr id="31" name="Picture 3"/>
          <p:cNvPicPr>
            <a:picLocks noChangeAspect="1" noChangeArrowheads="1"/>
          </p:cNvPicPr>
          <p:nvPr/>
        </p:nvPicPr>
        <p:blipFill>
          <a:blip r:embed="rId6"/>
          <a:srcRect/>
          <a:stretch>
            <a:fillRect/>
          </a:stretch>
        </p:blipFill>
        <p:spPr bwMode="auto">
          <a:xfrm>
            <a:off x="5719234" y="3733800"/>
            <a:ext cx="220133" cy="330200"/>
          </a:xfrm>
          <a:prstGeom prst="rect">
            <a:avLst/>
          </a:prstGeom>
          <a:noFill/>
        </p:spPr>
      </p:pic>
      <p:pic>
        <p:nvPicPr>
          <p:cNvPr id="1024" name="Picture 3"/>
          <p:cNvPicPr>
            <a:picLocks noChangeAspect="1" noChangeArrowheads="1"/>
          </p:cNvPicPr>
          <p:nvPr/>
        </p:nvPicPr>
        <p:blipFill>
          <a:blip r:embed="rId7"/>
          <a:srcRect/>
          <a:stretch>
            <a:fillRect/>
          </a:stretch>
        </p:blipFill>
        <p:spPr bwMode="auto">
          <a:xfrm>
            <a:off x="6032500" y="3733800"/>
            <a:ext cx="211667" cy="245533"/>
          </a:xfrm>
          <a:prstGeom prst="rect">
            <a:avLst/>
          </a:prstGeom>
          <a:noFill/>
        </p:spPr>
      </p:pic>
      <p:pic>
        <p:nvPicPr>
          <p:cNvPr id="1025" name="Picture 3"/>
          <p:cNvPicPr>
            <a:picLocks noChangeAspect="1" noChangeArrowheads="1"/>
          </p:cNvPicPr>
          <p:nvPr/>
        </p:nvPicPr>
        <p:blipFill>
          <a:blip r:embed="rId8"/>
          <a:srcRect/>
          <a:stretch>
            <a:fillRect/>
          </a:stretch>
        </p:blipFill>
        <p:spPr bwMode="auto">
          <a:xfrm>
            <a:off x="5507567" y="4207934"/>
            <a:ext cx="211667" cy="245533"/>
          </a:xfrm>
          <a:prstGeom prst="rect">
            <a:avLst/>
          </a:prstGeom>
          <a:noFill/>
        </p:spPr>
      </p:pic>
      <p:pic>
        <p:nvPicPr>
          <p:cNvPr id="1026" name="Picture 3"/>
          <p:cNvPicPr>
            <a:picLocks noChangeAspect="1" noChangeArrowheads="1"/>
          </p:cNvPicPr>
          <p:nvPr/>
        </p:nvPicPr>
        <p:blipFill>
          <a:blip r:embed="rId9"/>
          <a:srcRect/>
          <a:stretch>
            <a:fillRect/>
          </a:stretch>
        </p:blipFill>
        <p:spPr bwMode="auto">
          <a:xfrm>
            <a:off x="6252634" y="2683933"/>
            <a:ext cx="626533" cy="660400"/>
          </a:xfrm>
          <a:prstGeom prst="rect">
            <a:avLst/>
          </a:prstGeom>
          <a:noFill/>
        </p:spPr>
      </p:pic>
      <p:pic>
        <p:nvPicPr>
          <p:cNvPr id="1028" name="Picture 3"/>
          <p:cNvPicPr>
            <a:picLocks noChangeAspect="1" noChangeArrowheads="1"/>
          </p:cNvPicPr>
          <p:nvPr/>
        </p:nvPicPr>
        <p:blipFill>
          <a:blip r:embed="rId10"/>
          <a:srcRect/>
          <a:stretch>
            <a:fillRect/>
          </a:stretch>
        </p:blipFill>
        <p:spPr bwMode="auto">
          <a:xfrm>
            <a:off x="7785100" y="2438400"/>
            <a:ext cx="804333" cy="905933"/>
          </a:xfrm>
          <a:prstGeom prst="rect">
            <a:avLst/>
          </a:prstGeom>
          <a:noFill/>
        </p:spPr>
      </p:pic>
      <p:pic>
        <p:nvPicPr>
          <p:cNvPr id="1029" name="Picture 3"/>
          <p:cNvPicPr>
            <a:picLocks noChangeAspect="1" noChangeArrowheads="1"/>
          </p:cNvPicPr>
          <p:nvPr/>
        </p:nvPicPr>
        <p:blipFill>
          <a:blip r:embed="rId11"/>
          <a:srcRect/>
          <a:stretch>
            <a:fillRect/>
          </a:stretch>
        </p:blipFill>
        <p:spPr bwMode="auto">
          <a:xfrm>
            <a:off x="6320367" y="3733800"/>
            <a:ext cx="194733" cy="245533"/>
          </a:xfrm>
          <a:prstGeom prst="rect">
            <a:avLst/>
          </a:prstGeom>
          <a:noFill/>
        </p:spPr>
      </p:pic>
      <p:pic>
        <p:nvPicPr>
          <p:cNvPr id="1030" name="Picture 3"/>
          <p:cNvPicPr>
            <a:picLocks noChangeAspect="1" noChangeArrowheads="1"/>
          </p:cNvPicPr>
          <p:nvPr/>
        </p:nvPicPr>
        <p:blipFill>
          <a:blip r:embed="rId12"/>
          <a:srcRect/>
          <a:stretch>
            <a:fillRect/>
          </a:stretch>
        </p:blipFill>
        <p:spPr bwMode="auto">
          <a:xfrm>
            <a:off x="7641167" y="3733800"/>
            <a:ext cx="228600" cy="245533"/>
          </a:xfrm>
          <a:prstGeom prst="rect">
            <a:avLst/>
          </a:prstGeom>
          <a:noFill/>
        </p:spPr>
      </p:pic>
      <p:pic>
        <p:nvPicPr>
          <p:cNvPr id="1031" name="Picture 3"/>
          <p:cNvPicPr>
            <a:picLocks noChangeAspect="1" noChangeArrowheads="1"/>
          </p:cNvPicPr>
          <p:nvPr/>
        </p:nvPicPr>
        <p:blipFill>
          <a:blip r:embed="rId13"/>
          <a:srcRect/>
          <a:stretch>
            <a:fillRect/>
          </a:stretch>
        </p:blipFill>
        <p:spPr bwMode="auto">
          <a:xfrm>
            <a:off x="7971367" y="3632200"/>
            <a:ext cx="228600" cy="347133"/>
          </a:xfrm>
          <a:prstGeom prst="rect">
            <a:avLst/>
          </a:prstGeom>
          <a:noFill/>
        </p:spPr>
      </p:pic>
      <p:pic>
        <p:nvPicPr>
          <p:cNvPr id="1032" name="Picture 3"/>
          <p:cNvPicPr>
            <a:picLocks noChangeAspect="1" noChangeArrowheads="1"/>
          </p:cNvPicPr>
          <p:nvPr/>
        </p:nvPicPr>
        <p:blipFill>
          <a:blip r:embed="rId14"/>
          <a:srcRect/>
          <a:stretch>
            <a:fillRect/>
          </a:stretch>
        </p:blipFill>
        <p:spPr bwMode="auto">
          <a:xfrm>
            <a:off x="8284634" y="3733800"/>
            <a:ext cx="194733" cy="245533"/>
          </a:xfrm>
          <a:prstGeom prst="rect">
            <a:avLst/>
          </a:prstGeom>
          <a:noFill/>
        </p:spPr>
      </p:pic>
      <p:pic>
        <p:nvPicPr>
          <p:cNvPr id="1033" name="Picture 3"/>
          <p:cNvPicPr>
            <a:picLocks noChangeAspect="1" noChangeArrowheads="1"/>
          </p:cNvPicPr>
          <p:nvPr/>
        </p:nvPicPr>
        <p:blipFill>
          <a:blip r:embed="rId15"/>
          <a:srcRect/>
          <a:stretch>
            <a:fillRect/>
          </a:stretch>
        </p:blipFill>
        <p:spPr bwMode="auto">
          <a:xfrm>
            <a:off x="6786033" y="4207933"/>
            <a:ext cx="228600" cy="338667"/>
          </a:xfrm>
          <a:prstGeom prst="rect">
            <a:avLst/>
          </a:prstGeom>
          <a:noFill/>
        </p:spPr>
      </p:pic>
      <p:pic>
        <p:nvPicPr>
          <p:cNvPr id="1034" name="Picture 3"/>
          <p:cNvPicPr>
            <a:picLocks noChangeAspect="1" noChangeArrowheads="1"/>
          </p:cNvPicPr>
          <p:nvPr/>
        </p:nvPicPr>
        <p:blipFill>
          <a:blip r:embed="rId16"/>
          <a:srcRect/>
          <a:stretch>
            <a:fillRect/>
          </a:stretch>
        </p:blipFill>
        <p:spPr bwMode="auto">
          <a:xfrm>
            <a:off x="8301567" y="4207934"/>
            <a:ext cx="211667" cy="245533"/>
          </a:xfrm>
          <a:prstGeom prst="rect">
            <a:avLst/>
          </a:prstGeom>
          <a:noFill/>
        </p:spPr>
      </p:pic>
      <p:pic>
        <p:nvPicPr>
          <p:cNvPr id="1035" name="Picture 3"/>
          <p:cNvPicPr>
            <a:picLocks noChangeAspect="1" noChangeArrowheads="1"/>
          </p:cNvPicPr>
          <p:nvPr/>
        </p:nvPicPr>
        <p:blipFill>
          <a:blip r:embed="rId17"/>
          <a:srcRect/>
          <a:stretch>
            <a:fillRect/>
          </a:stretch>
        </p:blipFill>
        <p:spPr bwMode="auto">
          <a:xfrm>
            <a:off x="8665634" y="2438400"/>
            <a:ext cx="804333" cy="905933"/>
          </a:xfrm>
          <a:prstGeom prst="rect">
            <a:avLst/>
          </a:prstGeom>
          <a:noFill/>
        </p:spPr>
      </p:pic>
      <p:pic>
        <p:nvPicPr>
          <p:cNvPr id="1036" name="Picture 3"/>
          <p:cNvPicPr>
            <a:picLocks noChangeAspect="1" noChangeArrowheads="1"/>
          </p:cNvPicPr>
          <p:nvPr/>
        </p:nvPicPr>
        <p:blipFill>
          <a:blip r:embed="rId18"/>
          <a:srcRect/>
          <a:stretch>
            <a:fillRect/>
          </a:stretch>
        </p:blipFill>
        <p:spPr bwMode="auto">
          <a:xfrm>
            <a:off x="8911167" y="3649133"/>
            <a:ext cx="296333" cy="330200"/>
          </a:xfrm>
          <a:prstGeom prst="rect">
            <a:avLst/>
          </a:prstGeom>
          <a:noFill/>
        </p:spPr>
      </p:pic>
      <p:pic>
        <p:nvPicPr>
          <p:cNvPr id="1037" name="Picture 3"/>
          <p:cNvPicPr>
            <a:picLocks noChangeAspect="1" noChangeArrowheads="1"/>
          </p:cNvPicPr>
          <p:nvPr/>
        </p:nvPicPr>
        <p:blipFill>
          <a:blip r:embed="rId19"/>
          <a:srcRect/>
          <a:stretch>
            <a:fillRect/>
          </a:stretch>
        </p:blipFill>
        <p:spPr bwMode="auto">
          <a:xfrm>
            <a:off x="9571567" y="3733800"/>
            <a:ext cx="211667" cy="245533"/>
          </a:xfrm>
          <a:prstGeom prst="rect">
            <a:avLst/>
          </a:prstGeom>
          <a:noFill/>
        </p:spPr>
      </p:pic>
      <p:pic>
        <p:nvPicPr>
          <p:cNvPr id="1038" name="Picture 3"/>
          <p:cNvPicPr>
            <a:picLocks noChangeAspect="1" noChangeArrowheads="1"/>
          </p:cNvPicPr>
          <p:nvPr/>
        </p:nvPicPr>
        <p:blipFill>
          <a:blip r:embed="rId20"/>
          <a:srcRect/>
          <a:stretch>
            <a:fillRect/>
          </a:stretch>
        </p:blipFill>
        <p:spPr bwMode="auto">
          <a:xfrm>
            <a:off x="9867900" y="3733800"/>
            <a:ext cx="186267" cy="245533"/>
          </a:xfrm>
          <a:prstGeom prst="rect">
            <a:avLst/>
          </a:prstGeom>
          <a:noFill/>
        </p:spPr>
      </p:pic>
      <p:pic>
        <p:nvPicPr>
          <p:cNvPr id="1039" name="Picture 3"/>
          <p:cNvPicPr>
            <a:picLocks noChangeAspect="1" noChangeArrowheads="1"/>
          </p:cNvPicPr>
          <p:nvPr/>
        </p:nvPicPr>
        <p:blipFill>
          <a:blip r:embed="rId21"/>
          <a:srcRect/>
          <a:stretch>
            <a:fillRect/>
          </a:stretch>
        </p:blipFill>
        <p:spPr bwMode="auto">
          <a:xfrm>
            <a:off x="4234" y="0"/>
            <a:ext cx="12183533" cy="6858000"/>
          </a:xfrm>
          <a:prstGeom prst="rect">
            <a:avLst/>
          </a:prstGeom>
          <a:noFill/>
        </p:spPr>
      </p:pic>
      <p:pic>
        <p:nvPicPr>
          <p:cNvPr id="1040" name="Picture 3"/>
          <p:cNvPicPr>
            <a:picLocks noChangeAspect="1" noChangeArrowheads="1"/>
          </p:cNvPicPr>
          <p:nvPr/>
        </p:nvPicPr>
        <p:blipFill>
          <a:blip r:embed="rId21"/>
          <a:srcRect/>
          <a:stretch>
            <a:fillRect/>
          </a:stretch>
        </p:blipFill>
        <p:spPr bwMode="auto">
          <a:xfrm>
            <a:off x="4234" y="0"/>
            <a:ext cx="12183533" cy="6858000"/>
          </a:xfrm>
          <a:prstGeom prst="rect">
            <a:avLst/>
          </a:prstGeom>
          <a:noFill/>
        </p:spPr>
      </p:pic>
      <p:pic>
        <p:nvPicPr>
          <p:cNvPr id="1041" name="Picture 3"/>
          <p:cNvPicPr>
            <a:picLocks noChangeAspect="1" noChangeArrowheads="1"/>
          </p:cNvPicPr>
          <p:nvPr/>
        </p:nvPicPr>
        <p:blipFill>
          <a:blip r:embed="rId21"/>
          <a:srcRect/>
          <a:stretch>
            <a:fillRect/>
          </a:stretch>
        </p:blipFill>
        <p:spPr bwMode="auto">
          <a:xfrm>
            <a:off x="4234" y="0"/>
            <a:ext cx="12183533" cy="6858000"/>
          </a:xfrm>
          <a:prstGeom prst="rect">
            <a:avLst/>
          </a:prstGeom>
          <a:noFill/>
        </p:spPr>
      </p:pic>
      <p:pic>
        <p:nvPicPr>
          <p:cNvPr id="1042" name="Picture 3"/>
          <p:cNvPicPr>
            <a:picLocks noChangeAspect="1" noChangeArrowheads="1"/>
          </p:cNvPicPr>
          <p:nvPr/>
        </p:nvPicPr>
        <p:blipFill>
          <a:blip r:embed="rId21"/>
          <a:srcRect/>
          <a:stretch>
            <a:fillRect/>
          </a:stretch>
        </p:blipFill>
        <p:spPr bwMode="auto">
          <a:xfrm>
            <a:off x="4234" y="0"/>
            <a:ext cx="12183533" cy="6858000"/>
          </a:xfrm>
          <a:prstGeom prst="rect">
            <a:avLst/>
          </a:prstGeom>
          <a:noFill/>
        </p:spPr>
      </p:pic>
      <p:pic>
        <p:nvPicPr>
          <p:cNvPr id="1043" name="Picture 3"/>
          <p:cNvPicPr>
            <a:picLocks noChangeAspect="1" noChangeArrowheads="1"/>
          </p:cNvPicPr>
          <p:nvPr/>
        </p:nvPicPr>
        <p:blipFill>
          <a:blip r:embed="rId21"/>
          <a:srcRect/>
          <a:stretch>
            <a:fillRect/>
          </a:stretch>
        </p:blipFill>
        <p:spPr bwMode="auto">
          <a:xfrm>
            <a:off x="4234" y="0"/>
            <a:ext cx="12183533" cy="6858000"/>
          </a:xfrm>
          <a:prstGeom prst="rect">
            <a:avLst/>
          </a:prstGeom>
          <a:noFill/>
        </p:spPr>
      </p:pic>
    </p:spTree>
    <p:extLst>
      <p:ext uri="{BB962C8B-B14F-4D97-AF65-F5344CB8AC3E}">
        <p14:creationId xmlns:p14="http://schemas.microsoft.com/office/powerpoint/2010/main" val="443380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pic>
        <p:nvPicPr>
          <p:cNvPr id="65" name="Google Shape;65;p15"/>
          <p:cNvPicPr preferRelativeResize="0"/>
          <p:nvPr/>
        </p:nvPicPr>
        <p:blipFill rotWithShape="1">
          <a:blip r:embed="rId3">
            <a:alphaModFix/>
          </a:blip>
          <a:srcRect l="18642" t="10363" r="16266" b="10584"/>
          <a:stretch/>
        </p:blipFill>
        <p:spPr>
          <a:xfrm>
            <a:off x="6866846" y="2225254"/>
            <a:ext cx="4932132" cy="3812646"/>
          </a:xfrm>
          <a:prstGeom prst="rect">
            <a:avLst/>
          </a:prstGeom>
          <a:noFill/>
          <a:ln>
            <a:noFill/>
          </a:ln>
        </p:spPr>
      </p:pic>
      <p:sp>
        <p:nvSpPr>
          <p:cNvPr id="67" name="Google Shape;67;p15"/>
          <p:cNvSpPr txBox="1">
            <a:spLocks noGrp="1"/>
          </p:cNvSpPr>
          <p:nvPr>
            <p:ph type="title"/>
          </p:nvPr>
        </p:nvSpPr>
        <p:spPr>
          <a:xfrm>
            <a:off x="4272264" y="322221"/>
            <a:ext cx="7302800" cy="763600"/>
          </a:xfrm>
          <a:prstGeom prst="rect">
            <a:avLst/>
          </a:prstGeom>
        </p:spPr>
        <p:txBody>
          <a:bodyPr spcFirstLastPara="1" vert="horz" wrap="square" lIns="121900" tIns="121900" rIns="121900" bIns="121900" rtlCol="0" anchor="b" anchorCtr="0">
            <a:noAutofit/>
          </a:bodyPr>
          <a:lstStyle/>
          <a:p>
            <a:r>
              <a:rPr lang="en" sz="3600" b="1" dirty="0">
                <a:solidFill>
                  <a:schemeClr val="accent1">
                    <a:lumMod val="75000"/>
                  </a:schemeClr>
                </a:solidFill>
                <a:latin typeface="+mn-lt"/>
              </a:rPr>
              <a:t>Participation</a:t>
            </a:r>
            <a:endParaRPr sz="3600" b="1" dirty="0">
              <a:solidFill>
                <a:schemeClr val="accent1">
                  <a:lumMod val="75000"/>
                </a:schemeClr>
              </a:solidFill>
              <a:latin typeface="+mn-lt"/>
            </a:endParaRPr>
          </a:p>
        </p:txBody>
      </p:sp>
      <p:sp>
        <p:nvSpPr>
          <p:cNvPr id="66" name="Google Shape;66;p15"/>
          <p:cNvSpPr txBox="1">
            <a:spLocks noGrp="1"/>
          </p:cNvSpPr>
          <p:nvPr>
            <p:ph type="body" idx="1"/>
          </p:nvPr>
        </p:nvSpPr>
        <p:spPr>
          <a:xfrm>
            <a:off x="393022" y="1714078"/>
            <a:ext cx="4145422" cy="4401496"/>
          </a:xfrm>
          <a:prstGeom prst="rect">
            <a:avLst/>
          </a:prstGeom>
        </p:spPr>
        <p:txBody>
          <a:bodyPr spcFirstLastPara="1" vert="horz" wrap="square" lIns="121900" tIns="121900" rIns="121900" bIns="121900" rtlCol="0" anchor="t" anchorCtr="0">
            <a:noAutofit/>
          </a:bodyPr>
          <a:lstStyle/>
          <a:p>
            <a:pPr marL="0" indent="0">
              <a:buNone/>
            </a:pPr>
            <a:r>
              <a:rPr lang="en" sz="1800" dirty="0"/>
              <a:t>48 Answers from 25 Institutes</a:t>
            </a:r>
            <a:endParaRPr sz="1800" dirty="0"/>
          </a:p>
          <a:p>
            <a:pPr marL="0" indent="0">
              <a:spcBef>
                <a:spcPts val="2133"/>
              </a:spcBef>
              <a:spcAft>
                <a:spcPts val="2133"/>
              </a:spcAft>
              <a:buNone/>
            </a:pPr>
            <a:endParaRPr sz="1800" dirty="0"/>
          </a:p>
        </p:txBody>
      </p:sp>
      <p:pic>
        <p:nvPicPr>
          <p:cNvPr id="68" name="Google Shape;68;p15"/>
          <p:cNvPicPr preferRelativeResize="0"/>
          <p:nvPr/>
        </p:nvPicPr>
        <p:blipFill rotWithShape="1">
          <a:blip r:embed="rId4">
            <a:alphaModFix/>
          </a:blip>
          <a:srcRect l="3651" t="20808" r="5744" b="20444"/>
          <a:stretch/>
        </p:blipFill>
        <p:spPr>
          <a:xfrm>
            <a:off x="76435" y="2147581"/>
            <a:ext cx="6466977" cy="3967993"/>
          </a:xfrm>
          <a:prstGeom prst="rect">
            <a:avLst/>
          </a:prstGeom>
          <a:noFill/>
          <a:ln>
            <a:noFill/>
          </a:ln>
        </p:spPr>
      </p:pic>
    </p:spTree>
    <p:extLst>
      <p:ext uri="{BB962C8B-B14F-4D97-AF65-F5344CB8AC3E}">
        <p14:creationId xmlns:p14="http://schemas.microsoft.com/office/powerpoint/2010/main" val="3716095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a:srcRect/>
          <a:stretch>
            <a:fillRect/>
          </a:stretch>
        </p:blipFill>
        <p:spPr bwMode="auto">
          <a:xfrm>
            <a:off x="2976034" y="313267"/>
            <a:ext cx="6239933" cy="6223000"/>
          </a:xfrm>
          <a:prstGeom prst="rect">
            <a:avLst/>
          </a:prstGeom>
          <a:noFill/>
        </p:spPr>
      </p:pic>
      <p:pic>
        <p:nvPicPr>
          <p:cNvPr id="2" name="Picture 3"/>
          <p:cNvPicPr>
            <a:picLocks noChangeAspect="1" noChangeArrowheads="1"/>
          </p:cNvPicPr>
          <p:nvPr/>
        </p:nvPicPr>
        <p:blipFill>
          <a:blip r:embed="rId5"/>
          <a:srcRect/>
          <a:stretch>
            <a:fillRect/>
          </a:stretch>
        </p:blipFill>
        <p:spPr bwMode="auto">
          <a:xfrm>
            <a:off x="4234" y="0"/>
            <a:ext cx="12183533" cy="6858000"/>
          </a:xfrm>
          <a:prstGeom prst="rect">
            <a:avLst/>
          </a:prstGeom>
          <a:noFill/>
        </p:spPr>
      </p:pic>
      <p:pic>
        <p:nvPicPr>
          <p:cNvPr id="3" name="Picture 3"/>
          <p:cNvPicPr>
            <a:picLocks noChangeAspect="1" noChangeArrowheads="1"/>
          </p:cNvPicPr>
          <p:nvPr/>
        </p:nvPicPr>
        <p:blipFill>
          <a:blip r:embed="rId5"/>
          <a:srcRect/>
          <a:stretch>
            <a:fillRect/>
          </a:stretch>
        </p:blipFill>
        <p:spPr bwMode="auto">
          <a:xfrm>
            <a:off x="4234" y="0"/>
            <a:ext cx="12183533" cy="6858000"/>
          </a:xfrm>
          <a:prstGeom prst="rect">
            <a:avLst/>
          </a:prstGeom>
          <a:noFill/>
        </p:spPr>
      </p:pic>
      <p:pic>
        <p:nvPicPr>
          <p:cNvPr id="4" name="Picture 3"/>
          <p:cNvPicPr>
            <a:picLocks noChangeAspect="1" noChangeArrowheads="1"/>
          </p:cNvPicPr>
          <p:nvPr/>
        </p:nvPicPr>
        <p:blipFill>
          <a:blip r:embed="rId5"/>
          <a:srcRect/>
          <a:stretch>
            <a:fillRect/>
          </a:stretch>
        </p:blipFill>
        <p:spPr bwMode="auto">
          <a:xfrm>
            <a:off x="4234" y="0"/>
            <a:ext cx="12183533" cy="6858000"/>
          </a:xfrm>
          <a:prstGeom prst="rect">
            <a:avLst/>
          </a:prstGeom>
          <a:noFill/>
        </p:spPr>
      </p:pic>
      <p:pic>
        <p:nvPicPr>
          <p:cNvPr id="5" name="Picture 3"/>
          <p:cNvPicPr>
            <a:picLocks noChangeAspect="1" noChangeArrowheads="1"/>
          </p:cNvPicPr>
          <p:nvPr/>
        </p:nvPicPr>
        <p:blipFill>
          <a:blip r:embed="rId5"/>
          <a:srcRect/>
          <a:stretch>
            <a:fillRect/>
          </a:stretch>
        </p:blipFill>
        <p:spPr bwMode="auto">
          <a:xfrm>
            <a:off x="8467" y="0"/>
            <a:ext cx="12183533" cy="6858000"/>
          </a:xfrm>
          <a:prstGeom prst="rect">
            <a:avLst/>
          </a:prstGeom>
          <a:noFill/>
        </p:spPr>
      </p:pic>
      <p:sp>
        <p:nvSpPr>
          <p:cNvPr id="7" name="TextBox 6"/>
          <p:cNvSpPr txBox="1"/>
          <p:nvPr/>
        </p:nvSpPr>
        <p:spPr>
          <a:xfrm>
            <a:off x="1606578" y="1678635"/>
            <a:ext cx="5384800" cy="3642472"/>
          </a:xfrm>
          <a:prstGeom prst="rect">
            <a:avLst/>
          </a:prstGeom>
          <a:noFill/>
        </p:spPr>
        <p:txBody>
          <a:bodyPr wrap="square" rtlCol="0">
            <a:spAutoFit/>
          </a:bodyPr>
          <a:lstStyle/>
          <a:p>
            <a:pPr>
              <a:spcAft>
                <a:spcPts val="800"/>
              </a:spcAft>
            </a:pPr>
            <a:r>
              <a:rPr lang="fr-BE" sz="3067" b="1" dirty="0"/>
              <a:t>EU </a:t>
            </a:r>
            <a:r>
              <a:rPr lang="fr-BE" sz="3067" b="1" dirty="0" err="1"/>
              <a:t>projects</a:t>
            </a:r>
            <a:r>
              <a:rPr lang="fr-BE" sz="3067" dirty="0"/>
              <a:t>: </a:t>
            </a:r>
          </a:p>
          <a:p>
            <a:pPr marL="571529" indent="-571529">
              <a:spcAft>
                <a:spcPts val="800"/>
              </a:spcAft>
              <a:buFont typeface="Arial" panose="020B0604020202020204" pitchFamily="34" charset="0"/>
              <a:buChar char="•"/>
            </a:pPr>
            <a:r>
              <a:rPr lang="fr-BE" sz="2667" b="1" dirty="0" err="1">
                <a:highlight>
                  <a:srgbClr val="FFFF00"/>
                </a:highlight>
              </a:rPr>
              <a:t>AtlantOS</a:t>
            </a:r>
            <a:endParaRPr lang="fr-BE" sz="2667" b="1" dirty="0">
              <a:highlight>
                <a:srgbClr val="FFFF00"/>
              </a:highlight>
            </a:endParaRPr>
          </a:p>
          <a:p>
            <a:pPr marL="571529" indent="-571529">
              <a:spcAft>
                <a:spcPts val="800"/>
              </a:spcAft>
              <a:buFont typeface="Arial" panose="020B0604020202020204" pitchFamily="34" charset="0"/>
              <a:buChar char="•"/>
            </a:pPr>
            <a:r>
              <a:rPr lang="fr-BE" sz="2667" b="1" dirty="0"/>
              <a:t>INTAROS</a:t>
            </a:r>
          </a:p>
          <a:p>
            <a:pPr marL="571529" indent="-571529">
              <a:spcAft>
                <a:spcPts val="800"/>
              </a:spcAft>
              <a:buFont typeface="Arial" panose="020B0604020202020204" pitchFamily="34" charset="0"/>
              <a:buChar char="•"/>
            </a:pPr>
            <a:r>
              <a:rPr lang="fr-BE" sz="2667" b="1" dirty="0" err="1">
                <a:highlight>
                  <a:srgbClr val="FFFF00"/>
                </a:highlight>
              </a:rPr>
              <a:t>EMODnet</a:t>
            </a:r>
            <a:r>
              <a:rPr lang="fr-BE" sz="2667" b="1" dirty="0">
                <a:highlight>
                  <a:srgbClr val="FFFF00"/>
                </a:highlight>
              </a:rPr>
              <a:t> 3 </a:t>
            </a:r>
          </a:p>
          <a:p>
            <a:pPr marL="571529" indent="-571529">
              <a:spcAft>
                <a:spcPts val="800"/>
              </a:spcAft>
              <a:buFont typeface="Arial" panose="020B0604020202020204" pitchFamily="34" charset="0"/>
              <a:buChar char="•"/>
            </a:pPr>
            <a:r>
              <a:rPr lang="fr-BE" sz="2667" b="1" dirty="0">
                <a:highlight>
                  <a:srgbClr val="FFFF00"/>
                </a:highlight>
              </a:rPr>
              <a:t>JERICO-</a:t>
            </a:r>
            <a:r>
              <a:rPr lang="fr-BE" sz="2667" b="1" dirty="0" err="1">
                <a:highlight>
                  <a:srgbClr val="FFFF00"/>
                </a:highlight>
              </a:rPr>
              <a:t>Next</a:t>
            </a:r>
            <a:endParaRPr lang="fr-BE" sz="2667" b="1" dirty="0">
              <a:highlight>
                <a:srgbClr val="FFFF00"/>
              </a:highlight>
            </a:endParaRPr>
          </a:p>
          <a:p>
            <a:pPr marL="571529" indent="-571529">
              <a:spcAft>
                <a:spcPts val="800"/>
              </a:spcAft>
              <a:buFont typeface="Arial" panose="020B0604020202020204" pitchFamily="34" charset="0"/>
              <a:buChar char="•"/>
            </a:pPr>
            <a:r>
              <a:rPr lang="fr-BE" sz="2667" b="1" dirty="0">
                <a:highlight>
                  <a:srgbClr val="FFFF00"/>
                </a:highlight>
              </a:rPr>
              <a:t>ENVRI Plus</a:t>
            </a:r>
          </a:p>
          <a:p>
            <a:pPr marL="571529" indent="-571529">
              <a:spcAft>
                <a:spcPts val="800"/>
              </a:spcAft>
              <a:buFont typeface="Arial" panose="020B0604020202020204" pitchFamily="34" charset="0"/>
              <a:buChar char="•"/>
            </a:pPr>
            <a:r>
              <a:rPr lang="fr-BE" sz="2667" b="1" dirty="0" err="1"/>
              <a:t>SeaDataCloud</a:t>
            </a:r>
            <a:r>
              <a:rPr lang="fr-BE" sz="2400" b="1" dirty="0"/>
              <a:t> </a:t>
            </a: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61259" y="6431492"/>
            <a:ext cx="324908" cy="324908"/>
          </a:xfrm>
          <a:prstGeom prst="rect">
            <a:avLst/>
          </a:prstGeom>
        </p:spPr>
      </p:pic>
      <p:sp>
        <p:nvSpPr>
          <p:cNvPr id="9" name="Rectangle 8"/>
          <p:cNvSpPr/>
          <p:nvPr/>
        </p:nvSpPr>
        <p:spPr>
          <a:xfrm>
            <a:off x="7645548" y="1710654"/>
            <a:ext cx="4282174" cy="2554867"/>
          </a:xfrm>
          <a:prstGeom prst="rect">
            <a:avLst/>
          </a:prstGeom>
        </p:spPr>
        <p:txBody>
          <a:bodyPr wrap="square">
            <a:spAutoFit/>
          </a:bodyPr>
          <a:lstStyle/>
          <a:p>
            <a:pPr>
              <a:spcAft>
                <a:spcPts val="800"/>
              </a:spcAft>
            </a:pPr>
            <a:r>
              <a:rPr lang="fr-BE" sz="2667" b="1" dirty="0"/>
              <a:t>Tenders:</a:t>
            </a:r>
          </a:p>
          <a:p>
            <a:pPr marL="381019" indent="-381019">
              <a:spcAft>
                <a:spcPts val="800"/>
              </a:spcAft>
              <a:buFont typeface="Arial" panose="020B0604020202020204" pitchFamily="34" charset="0"/>
              <a:buChar char="•"/>
            </a:pPr>
            <a:r>
              <a:rPr lang="fr-BE" sz="2667" b="1" dirty="0">
                <a:highlight>
                  <a:srgbClr val="FFFF00"/>
                </a:highlight>
              </a:rPr>
              <a:t>Mercator </a:t>
            </a:r>
            <a:r>
              <a:rPr lang="fr-BE" sz="2667" b="1" dirty="0" err="1">
                <a:highlight>
                  <a:srgbClr val="FFFF00"/>
                </a:highlight>
              </a:rPr>
              <a:t>Ocean</a:t>
            </a:r>
            <a:endParaRPr lang="fr-BE" sz="2667" b="1" dirty="0">
              <a:highlight>
                <a:srgbClr val="FFFF00"/>
              </a:highlight>
            </a:endParaRPr>
          </a:p>
          <a:p>
            <a:pPr marL="381019" indent="-381019">
              <a:spcAft>
                <a:spcPts val="800"/>
              </a:spcAft>
              <a:buFont typeface="Arial" panose="020B0604020202020204" pitchFamily="34" charset="0"/>
              <a:buChar char="•"/>
            </a:pPr>
            <a:r>
              <a:rPr lang="fr-BE" sz="2667" b="1" dirty="0"/>
              <a:t>EEA (</a:t>
            </a:r>
            <a:r>
              <a:rPr lang="fr-BE" sz="2667" b="1" dirty="0" err="1"/>
              <a:t>entering</a:t>
            </a:r>
            <a:r>
              <a:rPr lang="fr-BE" sz="2667" b="1" dirty="0"/>
              <a:t> phase 3)</a:t>
            </a:r>
          </a:p>
          <a:p>
            <a:pPr marL="381019" indent="-381019">
              <a:spcAft>
                <a:spcPts val="800"/>
              </a:spcAft>
              <a:buFont typeface="Arial" panose="020B0604020202020204" pitchFamily="34" charset="0"/>
              <a:buChar char="•"/>
            </a:pPr>
            <a:r>
              <a:rPr lang="fr-BE" sz="2667" b="1" dirty="0"/>
              <a:t>INSTAC</a:t>
            </a:r>
          </a:p>
          <a:p>
            <a:pPr marL="381019" indent="-381019">
              <a:spcAft>
                <a:spcPts val="800"/>
              </a:spcAft>
              <a:buFont typeface="Arial" panose="020B0604020202020204" pitchFamily="34" charset="0"/>
              <a:buChar char="•"/>
            </a:pPr>
            <a:r>
              <a:rPr lang="fr-BE" sz="2667" b="1" dirty="0"/>
              <a:t>Data ingestion</a:t>
            </a:r>
            <a:endParaRPr lang="fr-BE" sz="2400" b="1" dirty="0"/>
          </a:p>
        </p:txBody>
      </p:sp>
      <p:sp>
        <p:nvSpPr>
          <p:cNvPr id="13" name="TextBox 7">
            <a:extLst>
              <a:ext uri="{FF2B5EF4-FFF2-40B4-BE49-F238E27FC236}">
                <a16:creationId xmlns:a16="http://schemas.microsoft.com/office/drawing/2014/main" id="{37B707EC-1CFF-1641-B6D1-5710F48C346B}"/>
              </a:ext>
            </a:extLst>
          </p:cNvPr>
          <p:cNvSpPr txBox="1">
            <a:spLocks noGrp="1"/>
          </p:cNvSpPr>
          <p:nvPr>
            <p:ph type="title"/>
          </p:nvPr>
        </p:nvSpPr>
        <p:spPr>
          <a:xfrm>
            <a:off x="2860426" y="339616"/>
            <a:ext cx="7291163" cy="646331"/>
          </a:xfrm>
          <a:prstGeom prst="rect">
            <a:avLst/>
          </a:prstGeom>
          <a:noFill/>
        </p:spPr>
        <p:txBody>
          <a:bodyPr wrap="none" rtlCol="0">
            <a:spAutoFit/>
          </a:bodyPr>
          <a:lstStyle/>
          <a:p>
            <a:r>
              <a:rPr lang="fr-BE" sz="4000" b="1" dirty="0">
                <a:solidFill>
                  <a:schemeClr val="accent1">
                    <a:lumMod val="75000"/>
                  </a:schemeClr>
                </a:solidFill>
              </a:rPr>
              <a:t>EuroGOOS EU </a:t>
            </a:r>
            <a:r>
              <a:rPr lang="fr-BE" sz="4000" b="1" dirty="0" err="1">
                <a:solidFill>
                  <a:schemeClr val="accent1">
                    <a:lumMod val="75000"/>
                  </a:schemeClr>
                </a:solidFill>
              </a:rPr>
              <a:t>Projects</a:t>
            </a:r>
            <a:r>
              <a:rPr lang="fr-BE" sz="4000" b="1" dirty="0">
                <a:solidFill>
                  <a:schemeClr val="accent1">
                    <a:lumMod val="75000"/>
                  </a:schemeClr>
                </a:solidFill>
              </a:rPr>
              <a:t> and Tenders</a:t>
            </a:r>
            <a:endParaRPr lang="en-GB" sz="4000" b="1" dirty="0">
              <a:solidFill>
                <a:schemeClr val="accent1">
                  <a:lumMod val="75000"/>
                </a:schemeClr>
              </a:solidFill>
            </a:endParaRPr>
          </a:p>
        </p:txBody>
      </p:sp>
      <p:sp>
        <p:nvSpPr>
          <p:cNvPr id="8" name="Rectangle 7">
            <a:extLst>
              <a:ext uri="{FF2B5EF4-FFF2-40B4-BE49-F238E27FC236}">
                <a16:creationId xmlns:a16="http://schemas.microsoft.com/office/drawing/2014/main" id="{2322E7CE-30FB-4E6B-BF63-477B5D818C95}"/>
              </a:ext>
            </a:extLst>
          </p:cNvPr>
          <p:cNvSpPr/>
          <p:nvPr/>
        </p:nvSpPr>
        <p:spPr>
          <a:xfrm>
            <a:off x="4791795" y="5764801"/>
            <a:ext cx="2920030" cy="369332"/>
          </a:xfrm>
          <a:prstGeom prst="rect">
            <a:avLst/>
          </a:prstGeom>
        </p:spPr>
        <p:txBody>
          <a:bodyPr wrap="none">
            <a:spAutoFit/>
          </a:bodyPr>
          <a:lstStyle/>
          <a:p>
            <a:r>
              <a:rPr lang="en-BE" dirty="0">
                <a:solidFill>
                  <a:schemeClr val="accent1">
                    <a:lumMod val="75000"/>
                  </a:schemeClr>
                </a:solidFill>
              </a:rPr>
              <a:t>http://eurogoos.eu/projects/</a:t>
            </a:r>
          </a:p>
        </p:txBody>
      </p:sp>
      <p:pic>
        <p:nvPicPr>
          <p:cNvPr id="11" name="Picture 10" descr="A close up of text on a black background&#10;&#10;Description automatically generated">
            <a:extLst>
              <a:ext uri="{FF2B5EF4-FFF2-40B4-BE49-F238E27FC236}">
                <a16:creationId xmlns:a16="http://schemas.microsoft.com/office/drawing/2014/main" id="{C52027AE-79A5-4CFA-9686-3A5FF7168099}"/>
              </a:ext>
            </a:extLst>
          </p:cNvPr>
          <p:cNvPicPr>
            <a:picLocks noChangeAspect="1"/>
          </p:cNvPicPr>
          <p:nvPr/>
        </p:nvPicPr>
        <p:blipFill rotWithShape="1">
          <a:blip r:embed="rId7">
            <a:extLst>
              <a:ext uri="{28A0092B-C50C-407E-A947-70E740481C1C}">
                <a14:useLocalDpi xmlns:a14="http://schemas.microsoft.com/office/drawing/2010/main" val="0"/>
              </a:ext>
            </a:extLst>
          </a:blip>
          <a:srcRect l="29731" t="78437" r="47240" b="1481"/>
          <a:stretch/>
        </p:blipFill>
        <p:spPr>
          <a:xfrm>
            <a:off x="4933793" y="2117214"/>
            <a:ext cx="2090606" cy="2243173"/>
          </a:xfrm>
          <a:prstGeom prst="rect">
            <a:avLst/>
          </a:prstGeom>
        </p:spPr>
      </p:pic>
    </p:spTree>
    <p:extLst>
      <p:ext uri="{BB962C8B-B14F-4D97-AF65-F5344CB8AC3E}">
        <p14:creationId xmlns:p14="http://schemas.microsoft.com/office/powerpoint/2010/main" val="1842699316"/>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timing>
    <p:tnLst>
      <p:par>
        <p:cTn id="1" dur="indefinite" restart="never" nodeType="tmRoot">
          <p:childTnLst>
            <p:audio isNarration="1">
              <p:cMediaNode vol="80000" showWhenStopped="0">
                <p:cTn id="2"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a:srcRect/>
          <a:stretch>
            <a:fillRect/>
          </a:stretch>
        </p:blipFill>
        <p:spPr bwMode="auto">
          <a:xfrm>
            <a:off x="2976034" y="313267"/>
            <a:ext cx="6239933" cy="6223000"/>
          </a:xfrm>
          <a:prstGeom prst="rect">
            <a:avLst/>
          </a:prstGeom>
          <a:noFill/>
        </p:spPr>
      </p:pic>
      <p:pic>
        <p:nvPicPr>
          <p:cNvPr id="2" name="Picture 3"/>
          <p:cNvPicPr>
            <a:picLocks noChangeAspect="1" noChangeArrowheads="1"/>
          </p:cNvPicPr>
          <p:nvPr/>
        </p:nvPicPr>
        <p:blipFill>
          <a:blip r:embed="rId5"/>
          <a:srcRect/>
          <a:stretch>
            <a:fillRect/>
          </a:stretch>
        </p:blipFill>
        <p:spPr bwMode="auto">
          <a:xfrm>
            <a:off x="4234" y="0"/>
            <a:ext cx="12183533" cy="6858000"/>
          </a:xfrm>
          <a:prstGeom prst="rect">
            <a:avLst/>
          </a:prstGeom>
          <a:noFill/>
        </p:spPr>
      </p:pic>
      <p:pic>
        <p:nvPicPr>
          <p:cNvPr id="3" name="Picture 3"/>
          <p:cNvPicPr>
            <a:picLocks noChangeAspect="1" noChangeArrowheads="1"/>
          </p:cNvPicPr>
          <p:nvPr/>
        </p:nvPicPr>
        <p:blipFill>
          <a:blip r:embed="rId5"/>
          <a:srcRect/>
          <a:stretch>
            <a:fillRect/>
          </a:stretch>
        </p:blipFill>
        <p:spPr bwMode="auto">
          <a:xfrm>
            <a:off x="4234" y="0"/>
            <a:ext cx="12183533" cy="6858000"/>
          </a:xfrm>
          <a:prstGeom prst="rect">
            <a:avLst/>
          </a:prstGeom>
          <a:noFill/>
        </p:spPr>
      </p:pic>
      <p:pic>
        <p:nvPicPr>
          <p:cNvPr id="4" name="Picture 3"/>
          <p:cNvPicPr>
            <a:picLocks noChangeAspect="1" noChangeArrowheads="1"/>
          </p:cNvPicPr>
          <p:nvPr/>
        </p:nvPicPr>
        <p:blipFill>
          <a:blip r:embed="rId5"/>
          <a:srcRect/>
          <a:stretch>
            <a:fillRect/>
          </a:stretch>
        </p:blipFill>
        <p:spPr bwMode="auto">
          <a:xfrm>
            <a:off x="4234" y="0"/>
            <a:ext cx="12183533" cy="6858000"/>
          </a:xfrm>
          <a:prstGeom prst="rect">
            <a:avLst/>
          </a:prstGeom>
          <a:noFill/>
        </p:spPr>
      </p:pic>
      <p:pic>
        <p:nvPicPr>
          <p:cNvPr id="5" name="Picture 3"/>
          <p:cNvPicPr>
            <a:picLocks noChangeAspect="1" noChangeArrowheads="1"/>
          </p:cNvPicPr>
          <p:nvPr/>
        </p:nvPicPr>
        <p:blipFill>
          <a:blip r:embed="rId5"/>
          <a:srcRect/>
          <a:stretch>
            <a:fillRect/>
          </a:stretch>
        </p:blipFill>
        <p:spPr bwMode="auto">
          <a:xfrm>
            <a:off x="8467" y="0"/>
            <a:ext cx="12183533" cy="6858000"/>
          </a:xfrm>
          <a:prstGeom prst="rect">
            <a:avLst/>
          </a:prstGeom>
          <a:noFill/>
        </p:spPr>
      </p:pic>
      <p:sp>
        <p:nvSpPr>
          <p:cNvPr id="7" name="TextBox 6"/>
          <p:cNvSpPr txBox="1"/>
          <p:nvPr/>
        </p:nvSpPr>
        <p:spPr>
          <a:xfrm>
            <a:off x="430742" y="1418077"/>
            <a:ext cx="3849710" cy="3416320"/>
          </a:xfrm>
          <a:prstGeom prst="rect">
            <a:avLst/>
          </a:prstGeom>
          <a:noFill/>
        </p:spPr>
        <p:txBody>
          <a:bodyPr wrap="square" rtlCol="0">
            <a:spAutoFit/>
          </a:bodyPr>
          <a:lstStyle/>
          <a:p>
            <a:pPr>
              <a:spcAft>
                <a:spcPts val="800"/>
              </a:spcAft>
            </a:pPr>
            <a:r>
              <a:rPr lang="fr-BE" sz="2800" b="1" dirty="0"/>
              <a:t>BG7: observations and </a:t>
            </a:r>
            <a:r>
              <a:rPr lang="fr-BE" sz="2800" b="1" dirty="0" err="1"/>
              <a:t>forecasting</a:t>
            </a:r>
            <a:endParaRPr lang="fr-BE" sz="2800" b="1" dirty="0"/>
          </a:p>
          <a:p>
            <a:pPr>
              <a:spcAft>
                <a:spcPts val="800"/>
              </a:spcAft>
            </a:pPr>
            <a:r>
              <a:rPr lang="fr-BE" sz="2800" dirty="0"/>
              <a:t>EuroGOOS </a:t>
            </a:r>
            <a:r>
              <a:rPr lang="fr-BE" sz="2800" dirty="0" err="1"/>
              <a:t>involved</a:t>
            </a:r>
            <a:r>
              <a:rPr lang="fr-BE" sz="2800" dirty="0"/>
              <a:t> in</a:t>
            </a:r>
          </a:p>
          <a:p>
            <a:pPr>
              <a:spcAft>
                <a:spcPts val="800"/>
              </a:spcAft>
            </a:pPr>
            <a:r>
              <a:rPr lang="fr-BE" sz="2800" dirty="0" err="1"/>
              <a:t>governance</a:t>
            </a:r>
            <a:r>
              <a:rPr lang="fr-BE" sz="2800" dirty="0"/>
              <a:t> and </a:t>
            </a:r>
            <a:r>
              <a:rPr lang="fr-BE" sz="2800" dirty="0" err="1"/>
              <a:t>comms</a:t>
            </a:r>
            <a:r>
              <a:rPr lang="fr-BE" sz="2800" dirty="0"/>
              <a:t> </a:t>
            </a:r>
            <a:r>
              <a:rPr lang="fr-BE" sz="2800" dirty="0" err="1"/>
              <a:t>activity</a:t>
            </a:r>
            <a:r>
              <a:rPr lang="fr-BE" sz="2800" dirty="0"/>
              <a:t> </a:t>
            </a:r>
          </a:p>
          <a:p>
            <a:pPr>
              <a:spcAft>
                <a:spcPts val="800"/>
              </a:spcAft>
            </a:pPr>
            <a:r>
              <a:rPr lang="fr-BE" sz="2800" dirty="0" err="1"/>
              <a:t>Trying</a:t>
            </a:r>
            <a:r>
              <a:rPr lang="fr-BE" sz="2800" dirty="0"/>
              <a:t> to </a:t>
            </a:r>
            <a:r>
              <a:rPr lang="fr-BE" sz="2800" dirty="0" err="1"/>
              <a:t>involve</a:t>
            </a:r>
            <a:r>
              <a:rPr lang="fr-BE" sz="2800" dirty="0"/>
              <a:t> </a:t>
            </a:r>
            <a:r>
              <a:rPr lang="fr-BE" sz="2800" dirty="0" err="1"/>
              <a:t>ROOSs</a:t>
            </a:r>
            <a:r>
              <a:rPr lang="fr-BE" sz="2800" dirty="0"/>
              <a:t> in </a:t>
            </a:r>
            <a:r>
              <a:rPr lang="fr-BE" sz="2800" dirty="0" err="1"/>
              <a:t>WPs</a:t>
            </a:r>
            <a:r>
              <a:rPr lang="fr-BE" sz="2800" dirty="0"/>
              <a:t> </a:t>
            </a:r>
            <a:r>
              <a:rPr lang="fr-BE" sz="2800" dirty="0" err="1"/>
              <a:t>e.g</a:t>
            </a:r>
            <a:r>
              <a:rPr lang="fr-BE" sz="2800" dirty="0"/>
              <a:t>. </a:t>
            </a:r>
            <a:r>
              <a:rPr lang="fr-BE" sz="2800" dirty="0" err="1"/>
              <a:t>demos</a:t>
            </a:r>
            <a:endParaRPr lang="fr-BE" sz="2800"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61259" y="6431492"/>
            <a:ext cx="324908" cy="324908"/>
          </a:xfrm>
          <a:prstGeom prst="rect">
            <a:avLst/>
          </a:prstGeom>
        </p:spPr>
      </p:pic>
      <p:sp>
        <p:nvSpPr>
          <p:cNvPr id="9" name="Rectangle 8"/>
          <p:cNvSpPr/>
          <p:nvPr/>
        </p:nvSpPr>
        <p:spPr>
          <a:xfrm>
            <a:off x="5106932" y="1418077"/>
            <a:ext cx="4282174" cy="5283819"/>
          </a:xfrm>
          <a:prstGeom prst="rect">
            <a:avLst/>
          </a:prstGeom>
        </p:spPr>
        <p:txBody>
          <a:bodyPr wrap="square">
            <a:spAutoFit/>
          </a:bodyPr>
          <a:lstStyle/>
          <a:p>
            <a:pPr>
              <a:spcAft>
                <a:spcPts val="800"/>
              </a:spcAft>
            </a:pPr>
            <a:r>
              <a:rPr lang="fr-BE" sz="2667" b="1" dirty="0"/>
              <a:t>JERICO 3:</a:t>
            </a:r>
          </a:p>
          <a:p>
            <a:pPr>
              <a:spcAft>
                <a:spcPts val="800"/>
              </a:spcAft>
            </a:pPr>
            <a:r>
              <a:rPr lang="fr-BE" sz="2667" dirty="0"/>
              <a:t>Planning phase</a:t>
            </a:r>
          </a:p>
          <a:p>
            <a:pPr>
              <a:spcAft>
                <a:spcPts val="800"/>
              </a:spcAft>
            </a:pPr>
            <a:r>
              <a:rPr lang="fr-BE" sz="2667" dirty="0"/>
              <a:t>EuroGOOS in </a:t>
            </a:r>
            <a:r>
              <a:rPr lang="fr-BE" sz="2667" dirty="0" err="1"/>
              <a:t>sustainability</a:t>
            </a:r>
            <a:r>
              <a:rPr lang="fr-BE" sz="2667" dirty="0"/>
              <a:t> and communications </a:t>
            </a:r>
            <a:r>
              <a:rPr lang="fr-BE" sz="2667" dirty="0" err="1"/>
              <a:t>WPs</a:t>
            </a:r>
            <a:endParaRPr lang="fr-BE" sz="2667" dirty="0"/>
          </a:p>
          <a:p>
            <a:pPr>
              <a:spcAft>
                <a:spcPts val="800"/>
              </a:spcAft>
            </a:pPr>
            <a:endParaRPr lang="fr-BE" sz="2667" dirty="0"/>
          </a:p>
          <a:p>
            <a:pPr>
              <a:spcAft>
                <a:spcPts val="800"/>
              </a:spcAft>
            </a:pPr>
            <a:r>
              <a:rPr lang="fr-BE" sz="2400" b="1" dirty="0" err="1"/>
              <a:t>Other</a:t>
            </a:r>
            <a:r>
              <a:rPr lang="fr-BE" sz="2400" b="1" dirty="0"/>
              <a:t> </a:t>
            </a:r>
            <a:r>
              <a:rPr lang="fr-BE" sz="2400" b="1" dirty="0" err="1"/>
              <a:t>projects</a:t>
            </a:r>
            <a:r>
              <a:rPr lang="fr-BE" sz="2400" b="1" dirty="0"/>
              <a:t>:</a:t>
            </a:r>
          </a:p>
          <a:p>
            <a:pPr>
              <a:spcAft>
                <a:spcPts val="800"/>
              </a:spcAft>
            </a:pPr>
            <a:r>
              <a:rPr lang="fr-BE" sz="2400" dirty="0"/>
              <a:t>Mercator (</a:t>
            </a:r>
            <a:r>
              <a:rPr lang="fr-BE" sz="2400" dirty="0" err="1"/>
              <a:t>Dec</a:t>
            </a:r>
            <a:r>
              <a:rPr lang="fr-BE" sz="2400" dirty="0"/>
              <a:t> 11th)</a:t>
            </a:r>
          </a:p>
          <a:p>
            <a:pPr>
              <a:spcAft>
                <a:spcPts val="800"/>
              </a:spcAft>
            </a:pPr>
            <a:r>
              <a:rPr lang="fr-BE" sz="2400" dirty="0"/>
              <a:t>EEA (SC3 </a:t>
            </a:r>
            <a:r>
              <a:rPr lang="fr-BE" sz="2400" dirty="0" err="1"/>
              <a:t>from</a:t>
            </a:r>
            <a:r>
              <a:rPr lang="fr-BE" sz="2400" dirty="0"/>
              <a:t> Jan 2019)</a:t>
            </a:r>
          </a:p>
          <a:p>
            <a:pPr>
              <a:spcAft>
                <a:spcPts val="800"/>
              </a:spcAft>
            </a:pPr>
            <a:r>
              <a:rPr lang="fr-BE" sz="2400" dirty="0"/>
              <a:t>SDC 2 ??</a:t>
            </a:r>
          </a:p>
          <a:p>
            <a:pPr>
              <a:spcAft>
                <a:spcPts val="800"/>
              </a:spcAft>
            </a:pPr>
            <a:r>
              <a:rPr lang="fr-BE" sz="2400" dirty="0" err="1"/>
              <a:t>EMODnet</a:t>
            </a:r>
            <a:r>
              <a:rPr lang="fr-BE" sz="2400" dirty="0"/>
              <a:t> 3 Phase 2 ??</a:t>
            </a:r>
            <a:endParaRPr lang="fr-BE" sz="2000" dirty="0"/>
          </a:p>
          <a:p>
            <a:pPr>
              <a:spcAft>
                <a:spcPts val="800"/>
              </a:spcAft>
            </a:pPr>
            <a:endParaRPr lang="fr-BE" sz="2400" dirty="0"/>
          </a:p>
        </p:txBody>
      </p:sp>
      <p:sp>
        <p:nvSpPr>
          <p:cNvPr id="13" name="TextBox 7">
            <a:extLst>
              <a:ext uri="{FF2B5EF4-FFF2-40B4-BE49-F238E27FC236}">
                <a16:creationId xmlns:a16="http://schemas.microsoft.com/office/drawing/2014/main" id="{37B707EC-1CFF-1641-B6D1-5710F48C346B}"/>
              </a:ext>
            </a:extLst>
          </p:cNvPr>
          <p:cNvSpPr txBox="1">
            <a:spLocks noGrp="1"/>
          </p:cNvSpPr>
          <p:nvPr>
            <p:ph type="title"/>
          </p:nvPr>
        </p:nvSpPr>
        <p:spPr>
          <a:xfrm>
            <a:off x="2860426" y="339616"/>
            <a:ext cx="7212872" cy="646331"/>
          </a:xfrm>
          <a:prstGeom prst="rect">
            <a:avLst/>
          </a:prstGeom>
          <a:noFill/>
        </p:spPr>
        <p:txBody>
          <a:bodyPr wrap="none" rtlCol="0">
            <a:spAutoFit/>
          </a:bodyPr>
          <a:lstStyle/>
          <a:p>
            <a:r>
              <a:rPr lang="fr-BE" sz="4000" b="1" dirty="0">
                <a:solidFill>
                  <a:schemeClr val="accent1">
                    <a:lumMod val="75000"/>
                  </a:schemeClr>
                </a:solidFill>
              </a:rPr>
              <a:t>EuroGOOS EU </a:t>
            </a:r>
            <a:r>
              <a:rPr lang="fr-BE" sz="4000" b="1" dirty="0" err="1">
                <a:solidFill>
                  <a:schemeClr val="accent1">
                    <a:lumMod val="75000"/>
                  </a:schemeClr>
                </a:solidFill>
              </a:rPr>
              <a:t>Projects</a:t>
            </a:r>
            <a:r>
              <a:rPr lang="fr-BE" sz="4000" b="1" dirty="0">
                <a:solidFill>
                  <a:schemeClr val="accent1">
                    <a:lumMod val="75000"/>
                  </a:schemeClr>
                </a:solidFill>
              </a:rPr>
              <a:t> in planning</a:t>
            </a:r>
            <a:endParaRPr lang="en-GB" sz="4000" b="1" dirty="0">
              <a:solidFill>
                <a:schemeClr val="accent1">
                  <a:lumMod val="75000"/>
                </a:schemeClr>
              </a:solidFill>
            </a:endParaRPr>
          </a:p>
        </p:txBody>
      </p:sp>
      <p:sp>
        <p:nvSpPr>
          <p:cNvPr id="8" name="Rectangle 7">
            <a:extLst>
              <a:ext uri="{FF2B5EF4-FFF2-40B4-BE49-F238E27FC236}">
                <a16:creationId xmlns:a16="http://schemas.microsoft.com/office/drawing/2014/main" id="{2322E7CE-30FB-4E6B-BF63-477B5D818C95}"/>
              </a:ext>
            </a:extLst>
          </p:cNvPr>
          <p:cNvSpPr/>
          <p:nvPr/>
        </p:nvSpPr>
        <p:spPr>
          <a:xfrm>
            <a:off x="1237418" y="6033877"/>
            <a:ext cx="2920030" cy="369332"/>
          </a:xfrm>
          <a:prstGeom prst="rect">
            <a:avLst/>
          </a:prstGeom>
        </p:spPr>
        <p:txBody>
          <a:bodyPr wrap="none">
            <a:spAutoFit/>
          </a:bodyPr>
          <a:lstStyle/>
          <a:p>
            <a:r>
              <a:rPr lang="en-BE" dirty="0">
                <a:solidFill>
                  <a:schemeClr val="accent1">
                    <a:lumMod val="75000"/>
                  </a:schemeClr>
                </a:solidFill>
              </a:rPr>
              <a:t>http://eurogoos.eu/projects/</a:t>
            </a:r>
          </a:p>
        </p:txBody>
      </p:sp>
      <p:pic>
        <p:nvPicPr>
          <p:cNvPr id="11" name="Picture 10" descr="A close up of text on a black background&#10;&#10;Description automatically generated">
            <a:extLst>
              <a:ext uri="{FF2B5EF4-FFF2-40B4-BE49-F238E27FC236}">
                <a16:creationId xmlns:a16="http://schemas.microsoft.com/office/drawing/2014/main" id="{C52027AE-79A5-4CFA-9686-3A5FF7168099}"/>
              </a:ext>
            </a:extLst>
          </p:cNvPr>
          <p:cNvPicPr>
            <a:picLocks noChangeAspect="1"/>
          </p:cNvPicPr>
          <p:nvPr/>
        </p:nvPicPr>
        <p:blipFill rotWithShape="1">
          <a:blip r:embed="rId7">
            <a:extLst>
              <a:ext uri="{28A0092B-C50C-407E-A947-70E740481C1C}">
                <a14:useLocalDpi xmlns:a14="http://schemas.microsoft.com/office/drawing/2010/main" val="0"/>
              </a:ext>
            </a:extLst>
          </a:blip>
          <a:srcRect l="29731" t="78437" r="47240" b="1481"/>
          <a:stretch/>
        </p:blipFill>
        <p:spPr>
          <a:xfrm>
            <a:off x="10073298" y="4614827"/>
            <a:ext cx="2090606" cy="2243173"/>
          </a:xfrm>
          <a:prstGeom prst="rect">
            <a:avLst/>
          </a:prstGeom>
        </p:spPr>
      </p:pic>
    </p:spTree>
    <p:extLst>
      <p:ext uri="{BB962C8B-B14F-4D97-AF65-F5344CB8AC3E}">
        <p14:creationId xmlns:p14="http://schemas.microsoft.com/office/powerpoint/2010/main" val="1169329786"/>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timing>
    <p:tnLst>
      <p:par>
        <p:cTn id="1" dur="indefinite" restart="never" nodeType="tmRoot">
          <p:childTnLst>
            <p:audio isNarration="1">
              <p:cMediaNode vol="80000" showWhenStopped="0">
                <p:cTn id="2"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map&#10;&#10;Description generated with high confidence">
            <a:extLst>
              <a:ext uri="{FF2B5EF4-FFF2-40B4-BE49-F238E27FC236}">
                <a16:creationId xmlns:a16="http://schemas.microsoft.com/office/drawing/2014/main" id="{969BECE3-069A-4DDA-B905-E73C2A31C3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2605" y="0"/>
            <a:ext cx="9709391" cy="6858000"/>
          </a:xfrm>
          <a:prstGeom prst="rect">
            <a:avLst/>
          </a:prstGeom>
        </p:spPr>
      </p:pic>
      <p:sp>
        <p:nvSpPr>
          <p:cNvPr id="3" name="Rectangle 2">
            <a:extLst>
              <a:ext uri="{FF2B5EF4-FFF2-40B4-BE49-F238E27FC236}">
                <a16:creationId xmlns:a16="http://schemas.microsoft.com/office/drawing/2014/main" id="{1B0A86D3-83E3-4DA5-AF5C-6D54AA4800E1}"/>
              </a:ext>
            </a:extLst>
          </p:cNvPr>
          <p:cNvSpPr/>
          <p:nvPr/>
        </p:nvSpPr>
        <p:spPr>
          <a:xfrm>
            <a:off x="478422" y="6396335"/>
            <a:ext cx="2804486"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BE" sz="2400" b="1" i="0" u="none" strike="noStrike" kern="1200" cap="none" spc="0" normalizeH="0" baseline="0" noProof="0" dirty="0">
                <a:ln>
                  <a:noFill/>
                </a:ln>
                <a:solidFill>
                  <a:prstClr val="black"/>
                </a:solidFill>
                <a:effectLst/>
                <a:uLnTx/>
                <a:uFillTx/>
                <a:latin typeface="Calibri"/>
                <a:ea typeface="+mn-ea"/>
                <a:cs typeface="+mn-cs"/>
              </a:rPr>
              <a:t>www.goosocean.org</a:t>
            </a:r>
          </a:p>
        </p:txBody>
      </p:sp>
      <p:pic>
        <p:nvPicPr>
          <p:cNvPr id="7170" name="Picture 2" descr="Image result for ioc goos">
            <a:extLst>
              <a:ext uri="{FF2B5EF4-FFF2-40B4-BE49-F238E27FC236}">
                <a16:creationId xmlns:a16="http://schemas.microsoft.com/office/drawing/2014/main" id="{D33E2142-F424-4BB6-8E3C-4E862C2A3A6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014" y="1011587"/>
            <a:ext cx="964928" cy="96492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ioc goos">
            <a:extLst>
              <a:ext uri="{FF2B5EF4-FFF2-40B4-BE49-F238E27FC236}">
                <a16:creationId xmlns:a16="http://schemas.microsoft.com/office/drawing/2014/main" id="{65A71494-7FC8-49C0-A037-150F9F5B7F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343" y="2153340"/>
            <a:ext cx="1148271" cy="62154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unesco">
            <a:extLst>
              <a:ext uri="{FF2B5EF4-FFF2-40B4-BE49-F238E27FC236}">
                <a16:creationId xmlns:a16="http://schemas.microsoft.com/office/drawing/2014/main" id="{3B7304DF-1056-4898-895A-9E2644248DB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4622" y="170021"/>
            <a:ext cx="984320" cy="733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195510"/>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14"/>
          <p:cNvSpPr/>
          <p:nvPr/>
        </p:nvSpPr>
        <p:spPr>
          <a:xfrm>
            <a:off x="1476462" y="5121669"/>
            <a:ext cx="9371847" cy="1741865"/>
          </a:xfrm>
          <a:prstGeom prst="roundRect">
            <a:avLst/>
          </a:prstGeom>
          <a:solidFill>
            <a:srgbClr val="92D050"/>
          </a:solidFill>
          <a:ln/>
        </p:spPr>
        <p:style>
          <a:lnRef idx="1">
            <a:schemeClr val="dk1"/>
          </a:lnRef>
          <a:fillRef idx="2">
            <a:schemeClr val="dk1"/>
          </a:fillRef>
          <a:effectRef idx="1">
            <a:schemeClr val="dk1"/>
          </a:effectRef>
          <a:fontRef idx="minor">
            <a:schemeClr val="dk1"/>
          </a:fontRef>
        </p:style>
        <p:txBody>
          <a:bodyPr anchor="b"/>
          <a:lstStyle/>
          <a:p>
            <a:pPr algn="ctr" defTabSz="913882">
              <a:defRPr/>
            </a:pPr>
            <a:r>
              <a:rPr lang="fr-FR" sz="2798" b="1" kern="0" dirty="0" err="1">
                <a:solidFill>
                  <a:schemeClr val="tx1"/>
                </a:solidFill>
              </a:rPr>
              <a:t>EuroGOOS</a:t>
            </a:r>
            <a:endParaRPr lang="fr-FR" sz="2798" b="1" kern="0" dirty="0">
              <a:solidFill>
                <a:schemeClr val="tx1"/>
              </a:solidFill>
            </a:endParaRPr>
          </a:p>
          <a:p>
            <a:pPr algn="ctr" defTabSz="913882">
              <a:defRPr/>
            </a:pPr>
            <a:r>
              <a:rPr lang="fr-FR" sz="1799" b="1" kern="0" dirty="0" err="1">
                <a:solidFill>
                  <a:schemeClr val="tx1"/>
                </a:solidFill>
              </a:rPr>
              <a:t>Operational</a:t>
            </a:r>
            <a:r>
              <a:rPr lang="fr-FR" sz="1799" b="1" kern="0" dirty="0">
                <a:solidFill>
                  <a:schemeClr val="tx1"/>
                </a:solidFill>
              </a:rPr>
              <a:t> </a:t>
            </a:r>
            <a:r>
              <a:rPr lang="fr-FR" sz="1799" b="1" kern="0" dirty="0" err="1">
                <a:solidFill>
                  <a:schemeClr val="tx1"/>
                </a:solidFill>
              </a:rPr>
              <a:t>oceanography</a:t>
            </a:r>
            <a:r>
              <a:rPr lang="fr-FR" sz="1799" b="1" kern="0" dirty="0">
                <a:solidFill>
                  <a:schemeClr val="tx1"/>
                </a:solidFill>
              </a:rPr>
              <a:t> </a:t>
            </a:r>
            <a:r>
              <a:rPr lang="fr-FR" sz="1799" b="1" kern="0" dirty="0" err="1">
                <a:solidFill>
                  <a:schemeClr val="tx1"/>
                </a:solidFill>
              </a:rPr>
              <a:t>community</a:t>
            </a:r>
            <a:endParaRPr lang="en-US" sz="1799" b="1" kern="0" dirty="0">
              <a:solidFill>
                <a:schemeClr val="tx1"/>
              </a:solidFill>
            </a:endParaRPr>
          </a:p>
        </p:txBody>
      </p:sp>
      <p:sp>
        <p:nvSpPr>
          <p:cNvPr id="7" name="Rectangle à coins arrondis 6"/>
          <p:cNvSpPr/>
          <p:nvPr/>
        </p:nvSpPr>
        <p:spPr>
          <a:xfrm>
            <a:off x="2311993" y="1408228"/>
            <a:ext cx="2374837" cy="4543415"/>
          </a:xfrm>
          <a:prstGeom prst="roundRect">
            <a:avLst/>
          </a:prstGeom>
        </p:spPr>
        <p:style>
          <a:lnRef idx="1">
            <a:schemeClr val="accent4"/>
          </a:lnRef>
          <a:fillRef idx="2">
            <a:schemeClr val="accent4"/>
          </a:fillRef>
          <a:effectRef idx="1">
            <a:schemeClr val="accent4"/>
          </a:effectRef>
          <a:fontRef idx="minor">
            <a:schemeClr val="dk1"/>
          </a:fontRef>
        </p:style>
        <p:txBody>
          <a:bodyPr/>
          <a:lstStyle/>
          <a:p>
            <a:pPr algn="ctr" defTabSz="913882">
              <a:defRPr/>
            </a:pPr>
            <a:r>
              <a:rPr lang="fr-FR" sz="1599" b="1" kern="0" dirty="0">
                <a:solidFill>
                  <a:sysClr val="windowText" lastClr="000000"/>
                </a:solidFill>
                <a:latin typeface="Arial" pitchFamily="34" charset="0"/>
                <a:cs typeface="Arial" pitchFamily="34" charset="0"/>
              </a:rPr>
              <a:t>DG </a:t>
            </a:r>
          </a:p>
          <a:p>
            <a:pPr algn="ctr" defTabSz="913882">
              <a:defRPr/>
            </a:pPr>
            <a:r>
              <a:rPr lang="fr-FR" sz="1599" b="1" kern="0" dirty="0">
                <a:solidFill>
                  <a:sysClr val="windowText" lastClr="000000"/>
                </a:solidFill>
                <a:latin typeface="Arial" pitchFamily="34" charset="0"/>
                <a:cs typeface="Arial" pitchFamily="34" charset="0"/>
              </a:rPr>
              <a:t>GROWTH</a:t>
            </a:r>
          </a:p>
          <a:p>
            <a:pPr algn="ctr" defTabSz="913882">
              <a:defRPr/>
            </a:pPr>
            <a:endParaRPr lang="fr-FR" sz="1799" b="1" kern="0" dirty="0">
              <a:solidFill>
                <a:sysClr val="windowText" lastClr="000000"/>
              </a:solidFill>
              <a:latin typeface="Arial" pitchFamily="34" charset="0"/>
              <a:cs typeface="Arial" pitchFamily="34" charset="0"/>
            </a:endParaRPr>
          </a:p>
          <a:p>
            <a:pPr algn="ctr" defTabSz="913882">
              <a:defRPr/>
            </a:pPr>
            <a:r>
              <a:rPr lang="fr-FR" sz="2399" b="1" kern="0" dirty="0" err="1">
                <a:solidFill>
                  <a:sysClr val="windowText" lastClr="000000"/>
                </a:solidFill>
                <a:latin typeface="Arial" pitchFamily="34" charset="0"/>
                <a:cs typeface="Arial" pitchFamily="34" charset="0"/>
              </a:rPr>
              <a:t>Copernicus</a:t>
            </a:r>
            <a:br>
              <a:rPr lang="fr-FR" sz="2399" b="1" kern="0" dirty="0">
                <a:solidFill>
                  <a:sysClr val="windowText" lastClr="000000"/>
                </a:solidFill>
                <a:latin typeface="Arial" pitchFamily="34" charset="0"/>
                <a:cs typeface="Arial" pitchFamily="34" charset="0"/>
              </a:rPr>
            </a:br>
            <a:r>
              <a:rPr lang="fr-FR" sz="2399" b="1" kern="0" dirty="0">
                <a:solidFill>
                  <a:sysClr val="windowText" lastClr="000000"/>
                </a:solidFill>
                <a:latin typeface="Arial" pitchFamily="34" charset="0"/>
                <a:cs typeface="Arial" pitchFamily="34" charset="0"/>
              </a:rPr>
              <a:t>INSTAC</a:t>
            </a:r>
          </a:p>
          <a:p>
            <a:pPr algn="ctr" defTabSz="913882">
              <a:defRPr/>
            </a:pPr>
            <a:endParaRPr lang="fr-FR" sz="1599" b="1" kern="0" dirty="0">
              <a:solidFill>
                <a:sysClr val="windowText" lastClr="000000"/>
              </a:solidFill>
              <a:latin typeface="Arial" pitchFamily="34" charset="0"/>
              <a:cs typeface="Arial" pitchFamily="34" charset="0"/>
            </a:endParaRPr>
          </a:p>
          <a:p>
            <a:pPr algn="ctr" defTabSz="913882">
              <a:defRPr/>
            </a:pPr>
            <a:endParaRPr lang="fr-FR" sz="1599" b="1" kern="0" dirty="0">
              <a:solidFill>
                <a:sysClr val="windowText" lastClr="000000"/>
              </a:solidFill>
              <a:latin typeface="Arial" pitchFamily="34" charset="0"/>
              <a:cs typeface="Arial" pitchFamily="34" charset="0"/>
            </a:endParaRPr>
          </a:p>
          <a:p>
            <a:pPr algn="ctr" defTabSz="913882">
              <a:defRPr/>
            </a:pPr>
            <a:endParaRPr lang="fr-FR" sz="1599" b="1" kern="0" dirty="0">
              <a:solidFill>
                <a:sysClr val="windowText" lastClr="000000"/>
              </a:solidFill>
              <a:latin typeface="Arial" pitchFamily="34" charset="0"/>
              <a:cs typeface="Arial" pitchFamily="34" charset="0"/>
            </a:endParaRPr>
          </a:p>
          <a:p>
            <a:pPr algn="ctr" defTabSz="913882">
              <a:defRPr/>
            </a:pPr>
            <a:endParaRPr lang="fr-FR" sz="1599" b="1" kern="0" dirty="0">
              <a:solidFill>
                <a:sysClr val="windowText" lastClr="000000"/>
              </a:solidFill>
              <a:latin typeface="Arial" pitchFamily="34" charset="0"/>
              <a:cs typeface="Arial" pitchFamily="34" charset="0"/>
            </a:endParaRPr>
          </a:p>
          <a:p>
            <a:pPr algn="ctr" defTabSz="913882">
              <a:defRPr/>
            </a:pPr>
            <a:endParaRPr lang="fr-FR" sz="1599" b="1" kern="0" dirty="0">
              <a:solidFill>
                <a:sysClr val="windowText" lastClr="000000"/>
              </a:solidFill>
              <a:latin typeface="Arial" pitchFamily="34" charset="0"/>
              <a:cs typeface="Arial" pitchFamily="34" charset="0"/>
            </a:endParaRPr>
          </a:p>
          <a:p>
            <a:pPr algn="ctr" defTabSz="913882">
              <a:defRPr/>
            </a:pPr>
            <a:r>
              <a:rPr lang="fr-FR" sz="1199" b="1" kern="0" dirty="0">
                <a:solidFill>
                  <a:sysClr val="windowText" lastClr="000000"/>
                </a:solidFill>
                <a:latin typeface="Arial" pitchFamily="34" charset="0"/>
                <a:cs typeface="Arial" pitchFamily="34" charset="0"/>
              </a:rPr>
              <a:t>www.copernicus.eu</a:t>
            </a:r>
            <a:endParaRPr lang="en-US" sz="1199" b="1" kern="0" dirty="0">
              <a:solidFill>
                <a:sysClr val="windowText" lastClr="000000"/>
              </a:solidFill>
              <a:latin typeface="Arial" pitchFamily="34" charset="0"/>
              <a:cs typeface="Arial" pitchFamily="34" charset="0"/>
            </a:endParaRPr>
          </a:p>
        </p:txBody>
      </p:sp>
      <p:sp>
        <p:nvSpPr>
          <p:cNvPr id="8" name="Rectangle à coins arrondis 8"/>
          <p:cNvSpPr/>
          <p:nvPr/>
        </p:nvSpPr>
        <p:spPr>
          <a:xfrm>
            <a:off x="4827213" y="1399709"/>
            <a:ext cx="2586604" cy="4145414"/>
          </a:xfrm>
          <a:prstGeom prst="roundRect">
            <a:avLst/>
          </a:prstGeom>
        </p:spPr>
        <p:style>
          <a:lnRef idx="1">
            <a:schemeClr val="accent5"/>
          </a:lnRef>
          <a:fillRef idx="2">
            <a:schemeClr val="accent5"/>
          </a:fillRef>
          <a:effectRef idx="1">
            <a:schemeClr val="accent5"/>
          </a:effectRef>
          <a:fontRef idx="minor">
            <a:schemeClr val="dk1"/>
          </a:fontRef>
        </p:style>
        <p:txBody>
          <a:bodyPr/>
          <a:lstStyle/>
          <a:p>
            <a:pPr algn="ctr" defTabSz="913882">
              <a:defRPr/>
            </a:pPr>
            <a:r>
              <a:rPr lang="fr-FR" sz="1599" b="1" kern="0" dirty="0">
                <a:solidFill>
                  <a:sysClr val="windowText" lastClr="000000"/>
                </a:solidFill>
                <a:latin typeface="Arial" pitchFamily="34" charset="0"/>
                <a:cs typeface="Arial" pitchFamily="34" charset="0"/>
              </a:rPr>
              <a:t>DG </a:t>
            </a:r>
          </a:p>
          <a:p>
            <a:pPr algn="ctr" defTabSz="913882">
              <a:defRPr/>
            </a:pPr>
            <a:r>
              <a:rPr lang="fr-FR" sz="1599" b="1" kern="0" dirty="0">
                <a:solidFill>
                  <a:sysClr val="windowText" lastClr="000000"/>
                </a:solidFill>
                <a:latin typeface="Arial" pitchFamily="34" charset="0"/>
                <a:cs typeface="Arial" pitchFamily="34" charset="0"/>
              </a:rPr>
              <a:t>RESEARCH &amp; INNOVATION</a:t>
            </a:r>
          </a:p>
          <a:p>
            <a:pPr algn="ctr" defTabSz="913882">
              <a:defRPr/>
            </a:pPr>
            <a:endParaRPr lang="fr-FR" sz="1799" b="1" kern="0" dirty="0">
              <a:solidFill>
                <a:sysClr val="windowText" lastClr="000000"/>
              </a:solidFill>
              <a:latin typeface="Arial" pitchFamily="34" charset="0"/>
              <a:cs typeface="Arial" pitchFamily="34" charset="0"/>
            </a:endParaRPr>
          </a:p>
          <a:p>
            <a:pPr algn="ctr" defTabSz="913882">
              <a:defRPr/>
            </a:pPr>
            <a:r>
              <a:rPr lang="fr-FR" sz="2399" b="1" kern="0" dirty="0" err="1">
                <a:solidFill>
                  <a:sysClr val="windowText" lastClr="000000"/>
                </a:solidFill>
                <a:latin typeface="Arial" pitchFamily="34" charset="0"/>
                <a:cs typeface="Arial" pitchFamily="34" charset="0"/>
              </a:rPr>
              <a:t>SeaDataCloud</a:t>
            </a: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r>
              <a:rPr lang="fr-FR" sz="1199" b="1" kern="0" dirty="0">
                <a:solidFill>
                  <a:sysClr val="windowText" lastClr="000000"/>
                </a:solidFill>
                <a:latin typeface="Arial" pitchFamily="34" charset="0"/>
                <a:cs typeface="Arial" pitchFamily="34" charset="0"/>
              </a:rPr>
              <a:t>www.seadatanet.org</a:t>
            </a:r>
            <a:endParaRPr lang="en-US" sz="1199" b="1" kern="0" dirty="0">
              <a:solidFill>
                <a:sysClr val="windowText" lastClr="000000"/>
              </a:solidFill>
              <a:latin typeface="Arial" pitchFamily="34" charset="0"/>
              <a:cs typeface="Arial" pitchFamily="34" charset="0"/>
            </a:endParaRPr>
          </a:p>
        </p:txBody>
      </p:sp>
      <p:sp>
        <p:nvSpPr>
          <p:cNvPr id="9" name="Rectangle à coins arrondis 9"/>
          <p:cNvSpPr/>
          <p:nvPr/>
        </p:nvSpPr>
        <p:spPr>
          <a:xfrm>
            <a:off x="7573328" y="1408228"/>
            <a:ext cx="2374837" cy="4136895"/>
          </a:xfrm>
          <a:prstGeom prst="roundRect">
            <a:avLst/>
          </a:prstGeom>
        </p:spPr>
        <p:style>
          <a:lnRef idx="1">
            <a:schemeClr val="accent3"/>
          </a:lnRef>
          <a:fillRef idx="2">
            <a:schemeClr val="accent3"/>
          </a:fillRef>
          <a:effectRef idx="1">
            <a:schemeClr val="accent3"/>
          </a:effectRef>
          <a:fontRef idx="minor">
            <a:schemeClr val="dk1"/>
          </a:fontRef>
        </p:style>
        <p:txBody>
          <a:bodyPr/>
          <a:lstStyle/>
          <a:p>
            <a:pPr algn="ctr" defTabSz="913882">
              <a:defRPr/>
            </a:pPr>
            <a:r>
              <a:rPr lang="fr-FR" sz="1599" b="1" kern="0" dirty="0">
                <a:solidFill>
                  <a:sysClr val="windowText" lastClr="000000"/>
                </a:solidFill>
                <a:latin typeface="Arial" pitchFamily="34" charset="0"/>
                <a:cs typeface="Arial" pitchFamily="34" charset="0"/>
              </a:rPr>
              <a:t>DG </a:t>
            </a:r>
          </a:p>
          <a:p>
            <a:pPr algn="ctr" defTabSz="913882">
              <a:defRPr/>
            </a:pPr>
            <a:r>
              <a:rPr lang="fr-FR" sz="1599" b="1" kern="0" dirty="0">
                <a:solidFill>
                  <a:sysClr val="windowText" lastClr="000000"/>
                </a:solidFill>
                <a:latin typeface="Arial" pitchFamily="34" charset="0"/>
                <a:cs typeface="Arial" pitchFamily="34" charset="0"/>
              </a:rPr>
              <a:t>MARITIME AFFAIRS</a:t>
            </a:r>
          </a:p>
          <a:p>
            <a:pPr algn="ctr" defTabSz="913882">
              <a:defRPr/>
            </a:pPr>
            <a:r>
              <a:rPr lang="fr-FR" sz="1599" b="1" kern="0" dirty="0">
                <a:solidFill>
                  <a:sysClr val="windowText" lastClr="000000"/>
                </a:solidFill>
                <a:latin typeface="Arial" pitchFamily="34" charset="0"/>
                <a:cs typeface="Arial" pitchFamily="34" charset="0"/>
              </a:rPr>
              <a:t>&amp; FISHERIES</a:t>
            </a:r>
          </a:p>
          <a:p>
            <a:pPr algn="ctr" defTabSz="913882">
              <a:defRPr/>
            </a:pPr>
            <a:r>
              <a:rPr lang="fr-FR" sz="1999" b="1" kern="0" dirty="0">
                <a:solidFill>
                  <a:schemeClr val="tx2">
                    <a:lumMod val="60000"/>
                    <a:lumOff val="40000"/>
                  </a:schemeClr>
                </a:solidFill>
                <a:latin typeface="Arial" pitchFamily="34" charset="0"/>
                <a:cs typeface="Arial" pitchFamily="34" charset="0"/>
              </a:rPr>
              <a:t> </a:t>
            </a:r>
          </a:p>
          <a:p>
            <a:pPr algn="ctr" defTabSz="913882">
              <a:defRPr/>
            </a:pPr>
            <a:r>
              <a:rPr lang="fr-FR" sz="2399" b="1" kern="0" dirty="0">
                <a:solidFill>
                  <a:sysClr val="windowText" lastClr="000000"/>
                </a:solidFill>
                <a:latin typeface="Arial" pitchFamily="34" charset="0"/>
                <a:cs typeface="Arial" pitchFamily="34" charset="0"/>
              </a:rPr>
              <a:t>EMODnet</a:t>
            </a:r>
            <a:br>
              <a:rPr lang="fr-FR" sz="2399" b="1" kern="0" dirty="0">
                <a:solidFill>
                  <a:sysClr val="windowText" lastClr="000000"/>
                </a:solidFill>
                <a:latin typeface="Arial" pitchFamily="34" charset="0"/>
                <a:cs typeface="Arial" pitchFamily="34" charset="0"/>
              </a:rPr>
            </a:br>
            <a:endParaRPr lang="en-GB" sz="2399" b="1" kern="0" dirty="0">
              <a:solidFill>
                <a:prstClr val="black"/>
              </a:solidFill>
              <a:latin typeface="Arial" pitchFamily="34" charset="0"/>
              <a:cs typeface="Arial" pitchFamily="34" charset="0"/>
            </a:endParaRPr>
          </a:p>
          <a:p>
            <a:pPr algn="ctr" defTabSz="913882">
              <a:defRPr/>
            </a:pPr>
            <a:endParaRPr lang="fr-FR" sz="2399" b="1" kern="0" dirty="0">
              <a:solidFill>
                <a:prstClr val="black"/>
              </a:solidFill>
              <a:latin typeface="Arial" pitchFamily="34" charset="0"/>
              <a:cs typeface="Arial" pitchFamily="34" charset="0"/>
            </a:endParaRPr>
          </a:p>
          <a:p>
            <a:pPr algn="ctr" defTabSz="913882">
              <a:defRPr/>
            </a:pPr>
            <a:endParaRPr lang="fr-FR" sz="2399" b="1" kern="0" dirty="0">
              <a:solidFill>
                <a:prstClr val="black"/>
              </a:solidFill>
              <a:latin typeface="Arial" pitchFamily="34" charset="0"/>
              <a:cs typeface="Arial" pitchFamily="34" charset="0"/>
            </a:endParaRPr>
          </a:p>
          <a:p>
            <a:pPr algn="ctr" defTabSz="913882">
              <a:defRPr/>
            </a:pPr>
            <a:endParaRPr lang="fr-FR" sz="1199" b="1" kern="0" dirty="0">
              <a:solidFill>
                <a:prstClr val="black"/>
              </a:solidFill>
              <a:latin typeface="Arial" pitchFamily="34" charset="0"/>
              <a:cs typeface="Arial" pitchFamily="34" charset="0"/>
            </a:endParaRPr>
          </a:p>
          <a:p>
            <a:pPr algn="ctr" defTabSz="913882">
              <a:defRPr/>
            </a:pPr>
            <a:r>
              <a:rPr lang="fr-FR" sz="1199" b="1" kern="0" dirty="0">
                <a:solidFill>
                  <a:prstClr val="black"/>
                </a:solidFill>
                <a:latin typeface="Arial" pitchFamily="34" charset="0"/>
                <a:cs typeface="Arial" pitchFamily="34" charset="0"/>
              </a:rPr>
              <a:t>www.emodnet-physics.eu</a:t>
            </a: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fr-FR" sz="1199" b="1" kern="0" dirty="0">
              <a:solidFill>
                <a:sysClr val="windowText" lastClr="000000"/>
              </a:solidFill>
              <a:latin typeface="Arial" pitchFamily="34" charset="0"/>
              <a:cs typeface="Arial" pitchFamily="34" charset="0"/>
            </a:endParaRPr>
          </a:p>
          <a:p>
            <a:pPr algn="ctr" defTabSz="913882">
              <a:defRPr/>
            </a:pPr>
            <a:endParaRPr lang="en-US" sz="1199" b="1" kern="0" dirty="0">
              <a:solidFill>
                <a:sysClr val="windowText" lastClr="000000"/>
              </a:solidFill>
              <a:latin typeface="Arial" pitchFamily="34" charset="0"/>
              <a:cs typeface="Arial" pitchFamily="34" charset="0"/>
            </a:endParaRPr>
          </a:p>
        </p:txBody>
      </p:sp>
      <p:pic>
        <p:nvPicPr>
          <p:cNvPr id="10" name="Imag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2859" y="3298121"/>
            <a:ext cx="567930" cy="606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39797" y="3307145"/>
            <a:ext cx="948666" cy="51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ruta 14"/>
          <p:cNvSpPr txBox="1"/>
          <p:nvPr/>
        </p:nvSpPr>
        <p:spPr>
          <a:xfrm>
            <a:off x="3460013" y="341028"/>
            <a:ext cx="8548999" cy="553678"/>
          </a:xfrm>
          <a:prstGeom prst="rect">
            <a:avLst/>
          </a:prstGeom>
          <a:noFill/>
        </p:spPr>
        <p:txBody>
          <a:bodyPr wrap="square" rtlCol="0">
            <a:spAutoFit/>
          </a:bodyPr>
          <a:lstStyle/>
          <a:p>
            <a:pPr algn="ctr" defTabSz="913882"/>
            <a:r>
              <a:rPr lang="fr-FR" sz="2998" b="1" dirty="0">
                <a:solidFill>
                  <a:schemeClr val="accent1">
                    <a:lumMod val="75000"/>
                  </a:schemeClr>
                </a:solidFill>
              </a:rPr>
              <a:t>Public initiatives for open marine information</a:t>
            </a:r>
            <a:endParaRPr lang="en-US" sz="2998" b="1" dirty="0">
              <a:solidFill>
                <a:schemeClr val="accent1">
                  <a:lumMod val="75000"/>
                </a:schemeClr>
              </a:solidFill>
            </a:endParaRPr>
          </a:p>
        </p:txBody>
      </p:sp>
      <p:pic>
        <p:nvPicPr>
          <p:cNvPr id="1945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60190" y="3121066"/>
            <a:ext cx="999646" cy="999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2304114" y="4594078"/>
            <a:ext cx="2404409" cy="1372858"/>
          </a:xfrm>
          <a:prstGeom prst="round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Data Integration, Operational use, RT QC, </a:t>
            </a:r>
            <a:r>
              <a:rPr lang="en-US" b="1" dirty="0">
                <a:solidFill>
                  <a:schemeClr val="tx2"/>
                </a:solidFill>
              </a:rPr>
              <a:t>products, forecast models</a:t>
            </a:r>
          </a:p>
        </p:txBody>
      </p:sp>
      <p:sp>
        <p:nvSpPr>
          <p:cNvPr id="14" name="CuadroTexto 13"/>
          <p:cNvSpPr txBox="1"/>
          <p:nvPr/>
        </p:nvSpPr>
        <p:spPr>
          <a:xfrm>
            <a:off x="4819723" y="4594078"/>
            <a:ext cx="2608297" cy="1328023"/>
          </a:xfrm>
          <a:prstGeom prst="round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Data Discovery, </a:t>
            </a:r>
            <a:r>
              <a:rPr lang="en-US" b="1" dirty="0">
                <a:solidFill>
                  <a:schemeClr val="tx2"/>
                </a:solidFill>
              </a:rPr>
              <a:t>archiving</a:t>
            </a:r>
            <a:r>
              <a:rPr lang="en-US" dirty="0"/>
              <a:t>, standards and common vocabularies</a:t>
            </a:r>
          </a:p>
          <a:p>
            <a:endParaRPr lang="en-US" dirty="0"/>
          </a:p>
        </p:txBody>
      </p:sp>
      <p:sp>
        <p:nvSpPr>
          <p:cNvPr id="16" name="CuadroTexto 15"/>
          <p:cNvSpPr txBox="1"/>
          <p:nvPr/>
        </p:nvSpPr>
        <p:spPr>
          <a:xfrm>
            <a:off x="7514385" y="4594078"/>
            <a:ext cx="2433780" cy="1328023"/>
          </a:xfrm>
          <a:prstGeom prst="round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b="1" dirty="0">
                <a:solidFill>
                  <a:schemeClr val="tx2"/>
                </a:solidFill>
              </a:rPr>
              <a:t>Data discovery, view, download</a:t>
            </a:r>
            <a:r>
              <a:rPr lang="en-US" dirty="0"/>
              <a:t>, interoperable layers </a:t>
            </a:r>
          </a:p>
          <a:p>
            <a:endParaRPr lang="en-US" dirty="0"/>
          </a:p>
        </p:txBody>
      </p:sp>
    </p:spTree>
    <p:extLst>
      <p:ext uri="{BB962C8B-B14F-4D97-AF65-F5344CB8AC3E}">
        <p14:creationId xmlns:p14="http://schemas.microsoft.com/office/powerpoint/2010/main" val="3977979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83619" y="0"/>
            <a:ext cx="12104148" cy="5791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81261" y="127100"/>
            <a:ext cx="1263539" cy="6603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 name="Εικόνα 3"/>
          <p:cNvPicPr/>
          <p:nvPr/>
        </p:nvPicPr>
        <p:blipFill>
          <a:blip r:embed="rId6" cstate="print">
            <a:extLst>
              <a:ext uri="{28A0092B-C50C-407E-A947-70E740481C1C}">
                <a14:useLocalDpi xmlns:a14="http://schemas.microsoft.com/office/drawing/2010/main"/>
              </a:ext>
            </a:extLst>
          </a:blip>
          <a:stretch>
            <a:fillRect/>
          </a:stretch>
        </p:blipFill>
        <p:spPr>
          <a:xfrm>
            <a:off x="2844800" y="135529"/>
            <a:ext cx="1804697" cy="643342"/>
          </a:xfrm>
          <a:prstGeom prst="rect">
            <a:avLst/>
          </a:prstGeom>
        </p:spPr>
      </p:pic>
      <p:sp>
        <p:nvSpPr>
          <p:cNvPr id="3" name="TextBox 2"/>
          <p:cNvSpPr txBox="1"/>
          <p:nvPr/>
        </p:nvSpPr>
        <p:spPr>
          <a:xfrm>
            <a:off x="438610" y="6070600"/>
            <a:ext cx="13672333" cy="461665"/>
          </a:xfrm>
          <a:prstGeom prst="rect">
            <a:avLst/>
          </a:prstGeom>
          <a:noFill/>
        </p:spPr>
        <p:txBody>
          <a:bodyPr wrap="none" rtlCol="0">
            <a:spAutoFit/>
          </a:bodyPr>
          <a:lstStyle/>
          <a:p>
            <a:r>
              <a:rPr lang="fr-BE" sz="2400" b="1" dirty="0"/>
              <a:t>EuroGOOS global </a:t>
            </a:r>
            <a:r>
              <a:rPr lang="fr-BE" sz="2400" b="1" dirty="0" err="1"/>
              <a:t>physical</a:t>
            </a:r>
            <a:r>
              <a:rPr lang="fr-BE" sz="2400" b="1" dirty="0"/>
              <a:t> data </a:t>
            </a:r>
            <a:r>
              <a:rPr lang="fr-BE" sz="2400" b="1" dirty="0" err="1"/>
              <a:t>coverage</a:t>
            </a:r>
            <a:r>
              <a:rPr lang="fr-BE" sz="2400" b="1" dirty="0"/>
              <a:t> - </a:t>
            </a:r>
            <a:r>
              <a:rPr lang="fr-BE" sz="2400" b="1" dirty="0" err="1"/>
              <a:t>EMODnet</a:t>
            </a:r>
            <a:r>
              <a:rPr lang="fr-BE" sz="2400" b="1" dirty="0"/>
              <a:t> portal and GOOS </a:t>
            </a:r>
            <a:r>
              <a:rPr lang="fr-BE" sz="2400" b="1" dirty="0" err="1"/>
              <a:t>Regional</a:t>
            </a:r>
            <a:r>
              <a:rPr lang="fr-BE" sz="2400" b="1" dirty="0"/>
              <a:t> Alliances</a:t>
            </a:r>
            <a:endParaRPr lang="en-GB" sz="2400" b="1"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61259" y="6431492"/>
            <a:ext cx="324908" cy="324908"/>
          </a:xfrm>
          <a:prstGeom prst="rect">
            <a:avLst/>
          </a:prstGeom>
        </p:spPr>
      </p:pic>
    </p:spTree>
    <p:extLst>
      <p:ext uri="{BB962C8B-B14F-4D97-AF65-F5344CB8AC3E}">
        <p14:creationId xmlns:p14="http://schemas.microsoft.com/office/powerpoint/2010/main" val="26125950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audio isNarration="1">
              <p:cMediaNode vol="80000" showWhenStopped="0">
                <p:cTn id="2"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924" y="1414705"/>
            <a:ext cx="3444875" cy="3449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hape 55"/>
          <p:cNvSpPr txBox="1">
            <a:spLocks/>
          </p:cNvSpPr>
          <p:nvPr/>
        </p:nvSpPr>
        <p:spPr>
          <a:xfrm>
            <a:off x="5296006" y="1414705"/>
            <a:ext cx="6093070" cy="705381"/>
          </a:xfrm>
          <a:prstGeom prst="rect">
            <a:avLst/>
          </a:prstGeom>
        </p:spPr>
        <p:txBody>
          <a:bodyPr spcFirstLastPara="1" wrap="square" lIns="91425" tIns="91425" rIns="91425" bIns="91425" anchor="b" anchorCtr="0">
            <a:noAutofit/>
          </a:bodyPr>
          <a:lstStyle>
            <a:lvl1pPr algn="ctr" defTabSz="457200" rtl="0" eaLnBrk="1" latinLnBrk="0" hangingPunct="1">
              <a:spcBef>
                <a:spcPct val="0"/>
              </a:spcBef>
              <a:buNone/>
              <a:defRPr sz="3200" b="1" i="0" kern="1200">
                <a:solidFill>
                  <a:srgbClr val="1B4EA1"/>
                </a:solidFill>
                <a:latin typeface="Helvetica"/>
                <a:ea typeface="+mj-ea"/>
                <a:cs typeface="Helvetica"/>
              </a:defRPr>
            </a:lvl1pPr>
          </a:lstStyle>
          <a:p>
            <a:pPr>
              <a:spcBef>
                <a:spcPts val="0"/>
              </a:spcBef>
            </a:pPr>
            <a:r>
              <a:rPr lang="sv-SE" sz="2400" dirty="0">
                <a:solidFill>
                  <a:srgbClr val="434343"/>
                </a:solidFill>
              </a:rPr>
              <a:t>Southern Ocean </a:t>
            </a:r>
            <a:r>
              <a:rPr lang="en-GB" sz="2400" dirty="0">
                <a:solidFill>
                  <a:srgbClr val="434343"/>
                </a:solidFill>
              </a:rPr>
              <a:t>Observing</a:t>
            </a:r>
            <a:r>
              <a:rPr lang="sv-SE" sz="2400" dirty="0">
                <a:solidFill>
                  <a:srgbClr val="434343"/>
                </a:solidFill>
              </a:rPr>
              <a:t> System, </a:t>
            </a:r>
            <a:br>
              <a:rPr lang="sv-SE" sz="2400" dirty="0">
                <a:solidFill>
                  <a:srgbClr val="434343"/>
                </a:solidFill>
              </a:rPr>
            </a:br>
            <a:r>
              <a:rPr lang="sv-SE" sz="2400" dirty="0" err="1">
                <a:solidFill>
                  <a:srgbClr val="434343"/>
                </a:solidFill>
              </a:rPr>
              <a:t>SOOSmap</a:t>
            </a:r>
            <a:endParaRPr lang="sv-SE" sz="2400" dirty="0">
              <a:solidFill>
                <a:srgbClr val="434343"/>
              </a:solidFill>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4369" y="4266005"/>
            <a:ext cx="4365734" cy="2354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hape 106"/>
          <p:cNvSpPr txBox="1">
            <a:spLocks noGrp="1"/>
          </p:cNvSpPr>
          <p:nvPr>
            <p:ph type="title"/>
          </p:nvPr>
        </p:nvSpPr>
        <p:spPr>
          <a:xfrm>
            <a:off x="6166855" y="5805085"/>
            <a:ext cx="4540724" cy="610639"/>
          </a:xfrm>
          <a:prstGeom prst="rect">
            <a:avLst/>
          </a:prstGeom>
        </p:spPr>
        <p:txBody>
          <a:bodyPr spcFirstLastPara="1" vert="horz" wrap="square" lIns="91425" tIns="91425" rIns="91425" bIns="91425" rtlCol="0" anchor="t" anchorCtr="0">
            <a:noAutofit/>
          </a:bodyPr>
          <a:lstStyle/>
          <a:p>
            <a:pPr>
              <a:spcBef>
                <a:spcPts val="0"/>
              </a:spcBef>
            </a:pPr>
            <a:r>
              <a:rPr lang="en" sz="2800" u="sng" dirty="0">
                <a:solidFill>
                  <a:schemeClr val="hlink"/>
                </a:solidFill>
                <a:hlinkClick r:id="rId4"/>
              </a:rPr>
              <a:t>www.soos.aq/soosmap</a:t>
            </a:r>
            <a:endParaRPr sz="2800" dirty="0"/>
          </a:p>
        </p:txBody>
      </p:sp>
      <p:sp>
        <p:nvSpPr>
          <p:cNvPr id="6" name="Rektangel 5"/>
          <p:cNvSpPr/>
          <p:nvPr/>
        </p:nvSpPr>
        <p:spPr>
          <a:xfrm>
            <a:off x="6166855" y="2480568"/>
            <a:ext cx="4884480" cy="2862322"/>
          </a:xfrm>
          <a:prstGeom prst="rect">
            <a:avLst/>
          </a:prstGeom>
        </p:spPr>
        <p:txBody>
          <a:bodyPr wrap="square">
            <a:spAutoFit/>
          </a:bodyPr>
          <a:lstStyle/>
          <a:p>
            <a:pPr marL="285750" indent="-285750">
              <a:buFont typeface="Arial" panose="020B0604020202020204" pitchFamily="34" charset="0"/>
              <a:buChar char="•"/>
            </a:pPr>
            <a:r>
              <a:rPr lang="en-US" dirty="0"/>
              <a:t>Explore spatial, temporal and multidisciplinary ocean observation data</a:t>
            </a:r>
          </a:p>
          <a:p>
            <a:pPr marL="285750" indent="-285750">
              <a:buFont typeface="Arial" panose="020B0604020202020204" pitchFamily="34" charset="0"/>
              <a:buChar char="•"/>
            </a:pPr>
            <a:r>
              <a:rPr lang="en-US" dirty="0"/>
              <a:t>Overlaid on data products (e.g. SST, sea ice) and key geographic boundaries (e.g. CCAMLR)</a:t>
            </a:r>
          </a:p>
          <a:p>
            <a:pPr marL="285750" indent="-285750">
              <a:buFont typeface="Arial" panose="020B0604020202020204" pitchFamily="34" charset="0"/>
              <a:buChar char="•"/>
            </a:pPr>
            <a:r>
              <a:rPr lang="en-US" dirty="0"/>
              <a:t>Discover circumpolar datasets</a:t>
            </a:r>
          </a:p>
          <a:p>
            <a:pPr marL="285750" indent="-285750">
              <a:buFont typeface="Arial" panose="020B0604020202020204" pitchFamily="34" charset="0"/>
              <a:buChar char="•"/>
            </a:pPr>
            <a:r>
              <a:rPr lang="en-US" dirty="0"/>
              <a:t>Plot recent observations</a:t>
            </a:r>
          </a:p>
          <a:p>
            <a:pPr marL="285750" indent="-285750">
              <a:buFont typeface="Arial" panose="020B0604020202020204" pitchFamily="34" charset="0"/>
              <a:buChar char="•"/>
            </a:pPr>
            <a:r>
              <a:rPr lang="en-US" dirty="0"/>
              <a:t>Download datasets</a:t>
            </a:r>
          </a:p>
          <a:p>
            <a:endParaRPr lang="sv-SE" dirty="0"/>
          </a:p>
        </p:txBody>
      </p:sp>
      <p:sp>
        <p:nvSpPr>
          <p:cNvPr id="9" name="Titolo 1"/>
          <p:cNvSpPr txBox="1">
            <a:spLocks/>
          </p:cNvSpPr>
          <p:nvPr/>
        </p:nvSpPr>
        <p:spPr>
          <a:xfrm>
            <a:off x="3764072" y="286202"/>
            <a:ext cx="7834489" cy="768716"/>
          </a:xfrm>
          <a:prstGeom prst="rect">
            <a:avLst/>
          </a:prstGeom>
        </p:spPr>
        <p:txBody>
          <a:bodyPr/>
          <a:lstStyle>
            <a:lvl1pPr algn="ctr" defTabSz="457200" rtl="0" eaLnBrk="1" latinLnBrk="0" hangingPunct="1">
              <a:spcBef>
                <a:spcPct val="0"/>
              </a:spcBef>
              <a:buNone/>
              <a:defRPr sz="3200" b="1" i="0" kern="1200">
                <a:solidFill>
                  <a:srgbClr val="1B4EA1"/>
                </a:solidFill>
                <a:latin typeface="Helvetica"/>
                <a:ea typeface="+mj-ea"/>
                <a:cs typeface="Helvetica"/>
              </a:defRPr>
            </a:lvl1pPr>
          </a:lstStyle>
          <a:p>
            <a:pPr algn="r"/>
            <a:r>
              <a:rPr lang="en-US" dirty="0">
                <a:solidFill>
                  <a:schemeClr val="accent1">
                    <a:lumMod val="75000"/>
                  </a:schemeClr>
                </a:solidFill>
              </a:rPr>
              <a:t> </a:t>
            </a:r>
            <a:r>
              <a:rPr lang="en-US" sz="2400" dirty="0">
                <a:solidFill>
                  <a:schemeClr val="accent1">
                    <a:lumMod val="75000"/>
                  </a:schemeClr>
                </a:solidFill>
              </a:rPr>
              <a:t>Unlocking data and bringing communities together </a:t>
            </a:r>
            <a:endParaRPr lang="it-IT" sz="2400" dirty="0">
              <a:solidFill>
                <a:schemeClr val="accent1">
                  <a:lumMod val="75000"/>
                </a:schemeClr>
              </a:solidFill>
            </a:endParaRPr>
          </a:p>
        </p:txBody>
      </p:sp>
    </p:spTree>
    <p:extLst>
      <p:ext uri="{BB962C8B-B14F-4D97-AF65-F5344CB8AC3E}">
        <p14:creationId xmlns:p14="http://schemas.microsoft.com/office/powerpoint/2010/main" val="1352267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5368F1C4-C761-9D44-A2CF-B1D6F335EC63}"/>
              </a:ext>
            </a:extLst>
          </p:cNvPr>
          <p:cNvSpPr>
            <a:spLocks noGrp="1"/>
          </p:cNvSpPr>
          <p:nvPr>
            <p:ph type="title"/>
          </p:nvPr>
        </p:nvSpPr>
        <p:spPr>
          <a:xfrm>
            <a:off x="4604857" y="105066"/>
            <a:ext cx="5181600" cy="1325563"/>
          </a:xfrm>
        </p:spPr>
        <p:txBody>
          <a:bodyPr/>
          <a:lstStyle/>
          <a:p>
            <a:r>
              <a:rPr lang="en-GB" sz="3600" b="1" dirty="0">
                <a:solidFill>
                  <a:schemeClr val="accent1">
                    <a:lumMod val="75000"/>
                  </a:schemeClr>
                </a:solidFill>
              </a:rPr>
              <a:t>Requirements</a:t>
            </a:r>
            <a:endParaRPr lang="en-GB" b="1" dirty="0">
              <a:solidFill>
                <a:schemeClr val="accent1">
                  <a:lumMod val="75000"/>
                </a:schemeClr>
              </a:solidFill>
            </a:endParaRPr>
          </a:p>
        </p:txBody>
      </p:sp>
      <p:graphicFrame>
        <p:nvGraphicFramePr>
          <p:cNvPr id="8" name="Pladsholder til indhold 7">
            <a:extLst>
              <a:ext uri="{FF2B5EF4-FFF2-40B4-BE49-F238E27FC236}">
                <a16:creationId xmlns:a16="http://schemas.microsoft.com/office/drawing/2014/main" id="{293B26A6-BAE9-F942-8944-913D7768A0A7}"/>
              </a:ext>
            </a:extLst>
          </p:cNvPr>
          <p:cNvGraphicFramePr>
            <a:graphicFrameLocks noGrp="1"/>
          </p:cNvGraphicFramePr>
          <p:nvPr>
            <p:ph sz="half" idx="1"/>
            <p:extLst/>
          </p:nvPr>
        </p:nvGraphicFramePr>
        <p:xfrm>
          <a:off x="838200" y="1825625"/>
          <a:ext cx="5181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Pladsholder til indhold 9">
            <a:extLst>
              <a:ext uri="{FF2B5EF4-FFF2-40B4-BE49-F238E27FC236}">
                <a16:creationId xmlns:a16="http://schemas.microsoft.com/office/drawing/2014/main" id="{CD7EFBAE-23D2-2E49-9D19-77A7F1FC8013}"/>
              </a:ext>
            </a:extLst>
          </p:cNvPr>
          <p:cNvSpPr>
            <a:spLocks noGrp="1"/>
          </p:cNvSpPr>
          <p:nvPr>
            <p:ph sz="half" idx="2"/>
          </p:nvPr>
        </p:nvSpPr>
        <p:spPr>
          <a:xfrm>
            <a:off x="6172202" y="2152796"/>
            <a:ext cx="5181600" cy="4351338"/>
          </a:xfrm>
        </p:spPr>
        <p:txBody>
          <a:bodyPr/>
          <a:lstStyle/>
          <a:p>
            <a:r>
              <a:rPr lang="en-GB" dirty="0"/>
              <a:t>Stakeholders/users:</a:t>
            </a:r>
          </a:p>
          <a:p>
            <a:pPr lvl="1"/>
            <a:r>
              <a:rPr lang="en-GB" dirty="0">
                <a:solidFill>
                  <a:srgbClr val="FF0000"/>
                </a:solidFill>
              </a:rPr>
              <a:t>articulate requests for a particular service or product</a:t>
            </a:r>
          </a:p>
          <a:p>
            <a:pPr marL="457200" lvl="1" indent="0">
              <a:buNone/>
            </a:pPr>
            <a:endParaRPr lang="en-GB" dirty="0">
              <a:solidFill>
                <a:srgbClr val="FF0000"/>
              </a:solidFill>
            </a:endParaRPr>
          </a:p>
          <a:p>
            <a:r>
              <a:rPr lang="en-GB" dirty="0"/>
              <a:t>Service providers:</a:t>
            </a:r>
          </a:p>
          <a:p>
            <a:pPr lvl="1"/>
            <a:r>
              <a:rPr lang="en-GB" dirty="0"/>
              <a:t>deliver the services and products. </a:t>
            </a:r>
          </a:p>
        </p:txBody>
      </p:sp>
    </p:spTree>
    <p:extLst>
      <p:ext uri="{BB962C8B-B14F-4D97-AF65-F5344CB8AC3E}">
        <p14:creationId xmlns:p14="http://schemas.microsoft.com/office/powerpoint/2010/main" val="1725432200"/>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49AA5C06-C9D0-F74A-A5CC-389EC613CB0B}"/>
              </a:ext>
            </a:extLst>
          </p:cNvPr>
          <p:cNvSpPr>
            <a:spLocks noGrp="1"/>
          </p:cNvSpPr>
          <p:nvPr>
            <p:ph type="title"/>
          </p:nvPr>
        </p:nvSpPr>
        <p:spPr>
          <a:xfrm>
            <a:off x="4764248" y="230901"/>
            <a:ext cx="5612934" cy="1325563"/>
          </a:xfrm>
        </p:spPr>
        <p:txBody>
          <a:bodyPr>
            <a:normAutofit/>
          </a:bodyPr>
          <a:lstStyle/>
          <a:p>
            <a:r>
              <a:rPr lang="en-GB" sz="3600" b="1" dirty="0">
                <a:solidFill>
                  <a:schemeClr val="accent5">
                    <a:lumMod val="50000"/>
                  </a:schemeClr>
                </a:solidFill>
                <a:latin typeface="+mn-lt"/>
              </a:rPr>
              <a:t>Production system</a:t>
            </a:r>
          </a:p>
        </p:txBody>
      </p:sp>
      <p:graphicFrame>
        <p:nvGraphicFramePr>
          <p:cNvPr id="7" name="Pladsholder til indhold 6">
            <a:extLst>
              <a:ext uri="{FF2B5EF4-FFF2-40B4-BE49-F238E27FC236}">
                <a16:creationId xmlns:a16="http://schemas.microsoft.com/office/drawing/2014/main" id="{5D06DA3F-CA01-EC44-B9ED-485A37676D7F}"/>
              </a:ext>
            </a:extLst>
          </p:cNvPr>
          <p:cNvGraphicFramePr>
            <a:graphicFrameLocks noGrp="1"/>
          </p:cNvGraphicFramePr>
          <p:nvPr>
            <p:ph sz="half" idx="1"/>
            <p:extLst/>
          </p:nvPr>
        </p:nvGraphicFramePr>
        <p:xfrm>
          <a:off x="838200" y="1825625"/>
          <a:ext cx="5181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Pladsholder til indhold 8">
            <a:extLst>
              <a:ext uri="{FF2B5EF4-FFF2-40B4-BE49-F238E27FC236}">
                <a16:creationId xmlns:a16="http://schemas.microsoft.com/office/drawing/2014/main" id="{2920E293-B091-C44B-9483-31903DF34A5C}"/>
              </a:ext>
            </a:extLst>
          </p:cNvPr>
          <p:cNvSpPr>
            <a:spLocks noGrp="1"/>
          </p:cNvSpPr>
          <p:nvPr>
            <p:ph sz="half" idx="2"/>
          </p:nvPr>
        </p:nvSpPr>
        <p:spPr>
          <a:xfrm>
            <a:off x="6096000" y="2085684"/>
            <a:ext cx="5181600" cy="4351338"/>
          </a:xfrm>
        </p:spPr>
        <p:txBody>
          <a:bodyPr/>
          <a:lstStyle/>
          <a:p>
            <a:r>
              <a:rPr lang="en-GB" dirty="0"/>
              <a:t>Experts define the best solution</a:t>
            </a:r>
          </a:p>
          <a:p>
            <a:pPr marL="0" indent="0">
              <a:buNone/>
            </a:pPr>
            <a:r>
              <a:rPr lang="en-GB" dirty="0"/>
              <a:t> </a:t>
            </a:r>
          </a:p>
          <a:p>
            <a:pPr lvl="1"/>
            <a:r>
              <a:rPr lang="en-GB" dirty="0"/>
              <a:t> Phenomena </a:t>
            </a:r>
          </a:p>
          <a:p>
            <a:pPr lvl="1"/>
            <a:r>
              <a:rPr lang="en-GB" dirty="0"/>
              <a:t> Model resolution</a:t>
            </a:r>
          </a:p>
          <a:p>
            <a:pPr lvl="1"/>
            <a:r>
              <a:rPr lang="en-GB" dirty="0"/>
              <a:t> Data – remote sensing and in-situ </a:t>
            </a:r>
            <a:r>
              <a:rPr lang="en-GB" dirty="0" err="1"/>
              <a:t>incl</a:t>
            </a:r>
            <a:r>
              <a:rPr lang="en-GB" dirty="0"/>
              <a:t> definition on </a:t>
            </a:r>
            <a:r>
              <a:rPr lang="en-GB" dirty="0">
                <a:solidFill>
                  <a:srgbClr val="FF0000"/>
                </a:solidFill>
              </a:rPr>
              <a:t>requirements to data </a:t>
            </a:r>
            <a:r>
              <a:rPr lang="en-GB" dirty="0"/>
              <a:t>(resolution in space and time, quality, timeliness etc)</a:t>
            </a:r>
          </a:p>
          <a:p>
            <a:pPr marL="0" indent="0">
              <a:buNone/>
            </a:pPr>
            <a:endParaRPr lang="en-GB" dirty="0"/>
          </a:p>
        </p:txBody>
      </p:sp>
    </p:spTree>
    <p:extLst>
      <p:ext uri="{BB962C8B-B14F-4D97-AF65-F5344CB8AC3E}">
        <p14:creationId xmlns:p14="http://schemas.microsoft.com/office/powerpoint/2010/main" val="2277022496"/>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6"/>
          <p:cNvSpPr>
            <a:spLocks noGrp="1"/>
          </p:cNvSpPr>
          <p:nvPr>
            <p:ph idx="1"/>
          </p:nvPr>
        </p:nvSpPr>
        <p:spPr>
          <a:xfrm>
            <a:off x="838200" y="2102462"/>
            <a:ext cx="10515600" cy="4351338"/>
          </a:xfrm>
        </p:spPr>
        <p:txBody>
          <a:bodyPr>
            <a:noAutofit/>
          </a:bodyPr>
          <a:lstStyle/>
          <a:p>
            <a:pPr marL="457189" indent="-457189" algn="just"/>
            <a:r>
              <a:rPr lang="en-US" sz="2133" dirty="0"/>
              <a:t>CMEMS/</a:t>
            </a:r>
            <a:r>
              <a:rPr lang="en-US" sz="2133" dirty="0" err="1"/>
              <a:t>MyOCEAN</a:t>
            </a:r>
            <a:r>
              <a:rPr lang="en-US" sz="2133" dirty="0"/>
              <a:t> requirements for the In-situ Observing system have been previously gathered in the framework of the GISC project led by the European Environmental Agency - 2010</a:t>
            </a:r>
          </a:p>
          <a:p>
            <a:pPr marL="457189" indent="-457189" algn="just"/>
            <a:endParaRPr lang="en-US" sz="2133" dirty="0"/>
          </a:p>
          <a:p>
            <a:pPr marL="457189" indent="-457189" algn="just"/>
            <a:r>
              <a:rPr lang="en-US" sz="2133" dirty="0"/>
              <a:t> As CMEMS evolves some of these requirements have been met, while others need to be updated to the new commitments and capabilities of the service.</a:t>
            </a:r>
          </a:p>
          <a:p>
            <a:pPr marL="457189" indent="-457189" algn="just"/>
            <a:endParaRPr lang="en-US" sz="2133" dirty="0"/>
          </a:p>
          <a:p>
            <a:pPr marL="457189" indent="-457189" algn="just"/>
            <a:r>
              <a:rPr lang="en-US" sz="2133" dirty="0"/>
              <a:t>Objective of the meeting held in Toulouse on July 2018 was to </a:t>
            </a:r>
            <a:r>
              <a:rPr lang="en-US" sz="2133" b="1" u="sng" dirty="0"/>
              <a:t>update CMEMS view and understand our priorities for the In-Situ Observing system.</a:t>
            </a:r>
          </a:p>
        </p:txBody>
      </p:sp>
      <p:sp>
        <p:nvSpPr>
          <p:cNvPr id="2" name="Titre 1"/>
          <p:cNvSpPr>
            <a:spLocks noGrp="1"/>
          </p:cNvSpPr>
          <p:nvPr>
            <p:ph type="title"/>
          </p:nvPr>
        </p:nvSpPr>
        <p:spPr>
          <a:xfrm>
            <a:off x="4537745" y="214123"/>
            <a:ext cx="5257800" cy="1325563"/>
          </a:xfrm>
        </p:spPr>
        <p:txBody>
          <a:bodyPr>
            <a:normAutofit/>
          </a:bodyPr>
          <a:lstStyle/>
          <a:p>
            <a:r>
              <a:rPr lang="en-US" sz="4000" b="1" dirty="0">
                <a:solidFill>
                  <a:schemeClr val="accent5">
                    <a:lumMod val="50000"/>
                  </a:schemeClr>
                </a:solidFill>
                <a:latin typeface="+mn-lt"/>
              </a:rPr>
              <a:t>CMEMS requirements</a:t>
            </a:r>
          </a:p>
        </p:txBody>
      </p:sp>
    </p:spTree>
    <p:extLst>
      <p:ext uri="{BB962C8B-B14F-4D97-AF65-F5344CB8AC3E}">
        <p14:creationId xmlns:p14="http://schemas.microsoft.com/office/powerpoint/2010/main" val="2822514742"/>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sign&#10;&#10;Description generated with high confidence">
            <a:extLst>
              <a:ext uri="{FF2B5EF4-FFF2-40B4-BE49-F238E27FC236}">
                <a16:creationId xmlns:a16="http://schemas.microsoft.com/office/drawing/2014/main" id="{C579673D-A7F1-4E61-9ED8-A6FE1D99C2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002" y="2240930"/>
            <a:ext cx="3598593" cy="2376141"/>
          </a:xfrm>
          <a:prstGeom prst="rect">
            <a:avLst/>
          </a:prstGeom>
        </p:spPr>
      </p:pic>
      <p:pic>
        <p:nvPicPr>
          <p:cNvPr id="17" name="Picture 16" descr="A screenshot of a cell phone&#10;&#10;Description generated with high confidence">
            <a:extLst>
              <a:ext uri="{FF2B5EF4-FFF2-40B4-BE49-F238E27FC236}">
                <a16:creationId xmlns:a16="http://schemas.microsoft.com/office/drawing/2014/main" id="{7960320B-74CD-4ABC-A9BB-9DC70F090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4334" y="279400"/>
            <a:ext cx="6683332" cy="1163495"/>
          </a:xfrm>
          <a:prstGeom prst="rect">
            <a:avLst/>
          </a:prstGeom>
        </p:spPr>
      </p:pic>
      <p:pic>
        <p:nvPicPr>
          <p:cNvPr id="18" name="Picture 17" descr="A close up of a map&#10;&#10;Description generated with high confidence">
            <a:extLst>
              <a:ext uri="{FF2B5EF4-FFF2-40B4-BE49-F238E27FC236}">
                <a16:creationId xmlns:a16="http://schemas.microsoft.com/office/drawing/2014/main" id="{67D809C8-EED9-4ED3-A1D2-28A2DAE9C06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18000" y="3168976"/>
            <a:ext cx="4611427" cy="3663624"/>
          </a:xfrm>
          <a:prstGeom prst="rect">
            <a:avLst/>
          </a:prstGeom>
        </p:spPr>
      </p:pic>
      <p:sp>
        <p:nvSpPr>
          <p:cNvPr id="19" name="Explosion: 8 Points 18">
            <a:extLst>
              <a:ext uri="{FF2B5EF4-FFF2-40B4-BE49-F238E27FC236}">
                <a16:creationId xmlns:a16="http://schemas.microsoft.com/office/drawing/2014/main" id="{4D6B7E3A-D2D2-4A15-AB38-F3E34D5A2228}"/>
              </a:ext>
            </a:extLst>
          </p:cNvPr>
          <p:cNvSpPr/>
          <p:nvPr/>
        </p:nvSpPr>
        <p:spPr>
          <a:xfrm>
            <a:off x="8026400" y="1959530"/>
            <a:ext cx="3907402" cy="2795593"/>
          </a:xfrm>
          <a:prstGeom prst="irregularSeal1">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467" b="0" i="0" u="none" strike="noStrike" kern="1200" cap="none" spc="0" normalizeH="0" baseline="0" noProof="0" dirty="0">
                <a:ln>
                  <a:noFill/>
                </a:ln>
                <a:solidFill>
                  <a:srgbClr val="1F497D"/>
                </a:solidFill>
                <a:effectLst/>
                <a:uLnTx/>
                <a:uFillTx/>
                <a:latin typeface="Comic Sans MS" panose="030F0702030302020204" pitchFamily="66" charset="0"/>
                <a:ea typeface="+mn-ea"/>
                <a:cs typeface="+mn-cs"/>
              </a:rPr>
              <a:t>Over 100 </a:t>
            </a:r>
            <a:r>
              <a:rPr kumimoji="0" lang="fr-BE" sz="1467" b="0" i="0" u="none" strike="noStrike" kern="1200" cap="none" spc="0" normalizeH="0" baseline="0" noProof="0" dirty="0" err="1">
                <a:ln>
                  <a:noFill/>
                </a:ln>
                <a:solidFill>
                  <a:srgbClr val="1F497D"/>
                </a:solidFill>
                <a:effectLst/>
                <a:uLnTx/>
                <a:uFillTx/>
                <a:latin typeface="Comic Sans MS" panose="030F0702030302020204" pitchFamily="66" charset="0"/>
                <a:ea typeface="+mn-ea"/>
                <a:cs typeface="+mn-cs"/>
              </a:rPr>
              <a:t>organizations</a:t>
            </a:r>
            <a:r>
              <a:rPr kumimoji="0" lang="fr-BE" sz="1467" b="0" i="0" u="none" strike="noStrike" kern="1200" cap="none" spc="0" normalizeH="0" baseline="0" noProof="0" dirty="0">
                <a:ln>
                  <a:noFill/>
                </a:ln>
                <a:solidFill>
                  <a:srgbClr val="1F497D"/>
                </a:solidFill>
                <a:effectLst/>
                <a:uLnTx/>
                <a:uFillTx/>
                <a:latin typeface="Comic Sans MS" panose="030F0702030302020204" pitchFamily="66" charset="0"/>
                <a:ea typeface="+mn-ea"/>
                <a:cs typeface="+mn-cs"/>
              </a:rPr>
              <a:t> </a:t>
            </a:r>
            <a:r>
              <a:rPr kumimoji="0" lang="fr-BE" sz="1467" b="0" i="0" u="none" strike="noStrike" kern="1200" cap="none" spc="0" normalizeH="0" baseline="0" noProof="0" dirty="0" err="1">
                <a:ln>
                  <a:noFill/>
                </a:ln>
                <a:solidFill>
                  <a:srgbClr val="1F497D"/>
                </a:solidFill>
                <a:effectLst/>
                <a:uLnTx/>
                <a:uFillTx/>
                <a:latin typeface="Comic Sans MS" panose="030F0702030302020204" pitchFamily="66" charset="0"/>
                <a:ea typeface="+mn-ea"/>
                <a:cs typeface="+mn-cs"/>
              </a:rPr>
              <a:t>through</a:t>
            </a:r>
            <a:r>
              <a:rPr kumimoji="0" lang="fr-BE" sz="1467" b="0" i="0" u="none" strike="noStrike" kern="1200" cap="none" spc="0" normalizeH="0" baseline="0" noProof="0" dirty="0">
                <a:ln>
                  <a:noFill/>
                </a:ln>
                <a:solidFill>
                  <a:srgbClr val="1F497D"/>
                </a:solidFill>
                <a:effectLst/>
                <a:uLnTx/>
                <a:uFillTx/>
                <a:latin typeface="Comic Sans MS" panose="030F0702030302020204" pitchFamily="66" charset="0"/>
                <a:ea typeface="+mn-ea"/>
                <a:cs typeface="+mn-cs"/>
              </a:rPr>
              <a:t> direct </a:t>
            </a:r>
            <a:r>
              <a:rPr kumimoji="0" lang="fr-BE" sz="1467" b="0" i="0" u="none" strike="noStrike" kern="1200" cap="none" spc="0" normalizeH="0" baseline="0" noProof="0" dirty="0" err="1">
                <a:ln>
                  <a:noFill/>
                </a:ln>
                <a:solidFill>
                  <a:srgbClr val="1F497D"/>
                </a:solidFill>
                <a:effectLst/>
                <a:uLnTx/>
                <a:uFillTx/>
                <a:latin typeface="Comic Sans MS" panose="030F0702030302020204" pitchFamily="66" charset="0"/>
                <a:ea typeface="+mn-ea"/>
                <a:cs typeface="+mn-cs"/>
              </a:rPr>
              <a:t>membership</a:t>
            </a:r>
            <a:r>
              <a:rPr kumimoji="0" lang="fr-BE" sz="1467" b="0" i="0" u="none" strike="noStrike" kern="1200" cap="none" spc="0" normalizeH="0" baseline="0" noProof="0" dirty="0">
                <a:ln>
                  <a:noFill/>
                </a:ln>
                <a:solidFill>
                  <a:srgbClr val="1F497D"/>
                </a:solidFill>
                <a:effectLst/>
                <a:uLnTx/>
                <a:uFillTx/>
                <a:latin typeface="Comic Sans MS" panose="030F0702030302020204" pitchFamily="66" charset="0"/>
                <a:ea typeface="+mn-ea"/>
                <a:cs typeface="+mn-cs"/>
              </a:rPr>
              <a:t> and </a:t>
            </a:r>
            <a:r>
              <a:rPr kumimoji="0" lang="fr-BE" sz="1467" b="0" i="0" u="none" strike="noStrike" kern="1200" cap="none" spc="0" normalizeH="0" baseline="0" noProof="0" dirty="0" err="1">
                <a:ln>
                  <a:noFill/>
                </a:ln>
                <a:solidFill>
                  <a:srgbClr val="1F497D"/>
                </a:solidFill>
                <a:effectLst/>
                <a:uLnTx/>
                <a:uFillTx/>
                <a:latin typeface="Comic Sans MS" panose="030F0702030302020204" pitchFamily="66" charset="0"/>
                <a:ea typeface="+mn-ea"/>
                <a:cs typeface="+mn-cs"/>
              </a:rPr>
              <a:t>regional</a:t>
            </a:r>
            <a:r>
              <a:rPr kumimoji="0" lang="fr-BE" sz="1467" b="0" i="0" u="none" strike="noStrike" kern="1200" cap="none" spc="0" normalizeH="0" baseline="0" noProof="0" dirty="0">
                <a:ln>
                  <a:noFill/>
                </a:ln>
                <a:solidFill>
                  <a:srgbClr val="1F497D"/>
                </a:solidFill>
                <a:effectLst/>
                <a:uLnTx/>
                <a:uFillTx/>
                <a:latin typeface="Comic Sans MS" panose="030F0702030302020204" pitchFamily="66" charset="0"/>
                <a:ea typeface="+mn-ea"/>
                <a:cs typeface="+mn-cs"/>
              </a:rPr>
              <a:t> networks</a:t>
            </a:r>
            <a:endParaRPr kumimoji="0" lang="en-BE" sz="1467" b="0" i="0" u="none" strike="noStrike" kern="1200" cap="none" spc="0" normalizeH="0" baseline="0" noProof="0" dirty="0">
              <a:ln>
                <a:noFill/>
              </a:ln>
              <a:solidFill>
                <a:srgbClr val="4F81BD"/>
              </a:solidFill>
              <a:effectLst/>
              <a:uLnTx/>
              <a:uFillTx/>
              <a:latin typeface="Comic Sans MS" panose="030F0702030302020204" pitchFamily="66" charset="0"/>
              <a:ea typeface="+mn-ea"/>
              <a:cs typeface="+mn-cs"/>
            </a:endParaRPr>
          </a:p>
        </p:txBody>
      </p:sp>
      <p:pic>
        <p:nvPicPr>
          <p:cNvPr id="6" name="Afbeelding 31">
            <a:extLst>
              <a:ext uri="{FF2B5EF4-FFF2-40B4-BE49-F238E27FC236}">
                <a16:creationId xmlns:a16="http://schemas.microsoft.com/office/drawing/2014/main" id="{4B6E94AA-F81F-4823-8D7C-34D43A6511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002" y="5511808"/>
            <a:ext cx="3173986" cy="1066792"/>
          </a:xfrm>
          <a:prstGeom prst="rect">
            <a:avLst/>
          </a:prstGeom>
        </p:spPr>
      </p:pic>
    </p:spTree>
    <p:extLst>
      <p:ext uri="{BB962C8B-B14F-4D97-AF65-F5344CB8AC3E}">
        <p14:creationId xmlns:p14="http://schemas.microsoft.com/office/powerpoint/2010/main" val="2595319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6"/>
          <p:cNvSpPr>
            <a:spLocks noGrp="1"/>
          </p:cNvSpPr>
          <p:nvPr>
            <p:ph idx="1"/>
          </p:nvPr>
        </p:nvSpPr>
        <p:spPr>
          <a:xfrm>
            <a:off x="838200" y="1825624"/>
            <a:ext cx="10515600" cy="4760913"/>
          </a:xfrm>
        </p:spPr>
        <p:txBody>
          <a:bodyPr>
            <a:noAutofit/>
          </a:bodyPr>
          <a:lstStyle/>
          <a:p>
            <a:pPr marL="457189" indent="-457189" algn="just"/>
            <a:r>
              <a:rPr lang="en-US" sz="1867" b="1" u="sng" dirty="0"/>
              <a:t>Consolidation and sustainability </a:t>
            </a:r>
            <a:r>
              <a:rPr lang="en-US" sz="1867" dirty="0"/>
              <a:t>of the global and regional in-situ observing systems remain a strong concern. There are critical sustainability gaps and major gaps for biogeochemical observations (carbon, oxygen, nutrients, </a:t>
            </a:r>
            <a:r>
              <a:rPr lang="en-US" sz="1867" dirty="0" err="1"/>
              <a:t>chl</a:t>
            </a:r>
            <a:r>
              <a:rPr lang="en-US" sz="1867" dirty="0"/>
              <a:t>-a). New mechanisms need to be set up between the EU and member states to address them. </a:t>
            </a:r>
          </a:p>
          <a:p>
            <a:pPr marL="457189" indent="-457189" algn="just"/>
            <a:r>
              <a:rPr lang="en-US" sz="1867" dirty="0"/>
              <a:t>To follow the evolution of ocean general circulation models in term of spatial resolution, which in future will reach the kilometric scale at global level, there is a </a:t>
            </a:r>
            <a:r>
              <a:rPr lang="en-US" sz="1867" b="1" u="sng" dirty="0"/>
              <a:t>clear need of more sensors deployed at global and regional scale. </a:t>
            </a:r>
          </a:p>
          <a:p>
            <a:pPr marL="457189" indent="-457189" algn="just"/>
            <a:r>
              <a:rPr lang="en-US" sz="1867" dirty="0"/>
              <a:t>In terms of platforms, </a:t>
            </a:r>
            <a:r>
              <a:rPr lang="en-US" sz="1867" b="1" u="sng" dirty="0"/>
              <a:t>consolidation of the Argo core mission </a:t>
            </a:r>
            <a:r>
              <a:rPr lang="en-US" sz="1867" dirty="0"/>
              <a:t>(T&amp;S–0-2000 m)  including the sampling of polar seas and marginal seas and developing its </a:t>
            </a:r>
            <a:r>
              <a:rPr lang="en-US" sz="1867" b="1" u="sng" dirty="0"/>
              <a:t>two major extensions (BGC Argo and Deep Argo</a:t>
            </a:r>
            <a:r>
              <a:rPr lang="en-US" sz="1867" dirty="0"/>
              <a:t>) is a strong priority at global and regional level. Nowadays Argo is the key in-situ sensor for operational oceanography, providing thousands of daily measurements of ocean physics and progressively becoming the main source of biogeochemical observations in the open seas.  </a:t>
            </a:r>
          </a:p>
          <a:p>
            <a:pPr marL="457189" indent="-457189" algn="just"/>
            <a:r>
              <a:rPr lang="en-US" sz="1867" b="1" u="sng" dirty="0"/>
              <a:t>Timeliness</a:t>
            </a:r>
            <a:r>
              <a:rPr lang="en-US" sz="1867" dirty="0"/>
              <a:t> is also an important parameter to be improved, to ensure that </a:t>
            </a:r>
            <a:r>
              <a:rPr lang="en-US" sz="1867" b="1" u="sng" dirty="0"/>
              <a:t>data are available at each model run;</a:t>
            </a:r>
            <a:r>
              <a:rPr lang="en-US" sz="1867" dirty="0"/>
              <a:t> this is particularly important for coastal applications where ocean dynamics evolve on a rather short time.</a:t>
            </a:r>
          </a:p>
          <a:p>
            <a:pPr marL="457189" indent="-457189" algn="just"/>
            <a:endParaRPr lang="en-US" sz="1867" dirty="0"/>
          </a:p>
        </p:txBody>
      </p:sp>
      <p:sp>
        <p:nvSpPr>
          <p:cNvPr id="2" name="Titre 1"/>
          <p:cNvSpPr>
            <a:spLocks noGrp="1"/>
          </p:cNvSpPr>
          <p:nvPr>
            <p:ph type="title"/>
          </p:nvPr>
        </p:nvSpPr>
        <p:spPr>
          <a:xfrm>
            <a:off x="3986213" y="75501"/>
            <a:ext cx="8205787" cy="1325563"/>
          </a:xfrm>
        </p:spPr>
        <p:txBody>
          <a:bodyPr/>
          <a:lstStyle/>
          <a:p>
            <a:r>
              <a:rPr lang="en-US" b="1" dirty="0">
                <a:solidFill>
                  <a:schemeClr val="accent5">
                    <a:lumMod val="50000"/>
                  </a:schemeClr>
                </a:solidFill>
              </a:rPr>
              <a:t>General meeting conclusions</a:t>
            </a:r>
          </a:p>
        </p:txBody>
      </p:sp>
    </p:spTree>
    <p:extLst>
      <p:ext uri="{BB962C8B-B14F-4D97-AF65-F5344CB8AC3E}">
        <p14:creationId xmlns:p14="http://schemas.microsoft.com/office/powerpoint/2010/main" val="2585627610"/>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6"/>
          <p:cNvSpPr>
            <a:spLocks noGrp="1"/>
          </p:cNvSpPr>
          <p:nvPr>
            <p:ph idx="1"/>
          </p:nvPr>
        </p:nvSpPr>
        <p:spPr>
          <a:xfrm>
            <a:off x="838200" y="1825624"/>
            <a:ext cx="10515600" cy="4589463"/>
          </a:xfrm>
        </p:spPr>
        <p:txBody>
          <a:bodyPr>
            <a:noAutofit/>
          </a:bodyPr>
          <a:lstStyle/>
          <a:p>
            <a:pPr marL="457189" indent="-457189" algn="just"/>
            <a:r>
              <a:rPr lang="en-US" sz="1867" dirty="0"/>
              <a:t>Improving ROOSs (Regional Ocean Observing Systems) and key observing systems such as ferry-boxes, gliders, tide gauges and HF Radars are strong priorities for regional CMEMS products.</a:t>
            </a:r>
          </a:p>
          <a:p>
            <a:pPr marL="457189" indent="-457189" algn="just"/>
            <a:r>
              <a:rPr lang="en-US" sz="1867" dirty="0"/>
              <a:t>A </a:t>
            </a:r>
            <a:r>
              <a:rPr lang="en-US" sz="1867" b="1" u="sng" dirty="0"/>
              <a:t>specific effort for the Arctic region </a:t>
            </a:r>
            <a:r>
              <a:rPr lang="en-US" sz="1867" dirty="0"/>
              <a:t>is needed; there are severe limitations with measurements over the seasonal ice zone, which is growing broader and none of the platforms available today can collect data there. More core and BGC Argo floats are needed.  IMB buoys are needed to measure ice thickness and snow depth that is critical for remote sensing algorithm calibration and validation.</a:t>
            </a:r>
          </a:p>
          <a:p>
            <a:pPr marL="457189" indent="-457189" algn="just"/>
            <a:r>
              <a:rPr lang="en-US" sz="1867" b="1" u="sng" dirty="0"/>
              <a:t>Data harmonization and their access need to be improved as well</a:t>
            </a:r>
            <a:r>
              <a:rPr lang="en-US" sz="1867" dirty="0"/>
              <a:t>; specifically, data sampling, transmission, calibration, processing, archiving and retrieval of required variables shall be improved, using distributed and connected databases.</a:t>
            </a:r>
          </a:p>
          <a:p>
            <a:pPr marL="457189" indent="-457189" algn="just"/>
            <a:r>
              <a:rPr lang="en-US" sz="1867" dirty="0"/>
              <a:t>Development of a </a:t>
            </a:r>
            <a:r>
              <a:rPr lang="en-US" sz="1867" b="1" u="sng" dirty="0"/>
              <a:t>dedicated network able to collect Fiducial Reference Measurements </a:t>
            </a:r>
            <a:r>
              <a:rPr lang="en-US" sz="1867" dirty="0"/>
              <a:t>for all the ocean variables estimated by the Copernicus Satellite component is also important for CMEMS, since these data are also used for the development of new products and their validation.</a:t>
            </a:r>
          </a:p>
          <a:p>
            <a:pPr marL="457189" indent="-457189" algn="just"/>
            <a:endParaRPr lang="en-US" sz="1867" dirty="0"/>
          </a:p>
          <a:p>
            <a:pPr marL="457189" indent="-457189" algn="just"/>
            <a:endParaRPr lang="en-US" sz="1867" dirty="0"/>
          </a:p>
          <a:p>
            <a:pPr marL="457189" indent="-457189" algn="just"/>
            <a:endParaRPr lang="en-US" sz="1867" dirty="0"/>
          </a:p>
        </p:txBody>
      </p:sp>
      <p:sp>
        <p:nvSpPr>
          <p:cNvPr id="2" name="Titre 1"/>
          <p:cNvSpPr>
            <a:spLocks noGrp="1"/>
          </p:cNvSpPr>
          <p:nvPr>
            <p:ph type="title"/>
          </p:nvPr>
        </p:nvSpPr>
        <p:spPr>
          <a:xfrm>
            <a:off x="3857625" y="16778"/>
            <a:ext cx="8334375" cy="1325563"/>
          </a:xfrm>
        </p:spPr>
        <p:txBody>
          <a:bodyPr>
            <a:normAutofit/>
          </a:bodyPr>
          <a:lstStyle/>
          <a:p>
            <a:r>
              <a:rPr lang="en-US" sz="4000" b="1" dirty="0">
                <a:solidFill>
                  <a:schemeClr val="accent5">
                    <a:lumMod val="50000"/>
                  </a:schemeClr>
                </a:solidFill>
              </a:rPr>
              <a:t>General meeting conclusions</a:t>
            </a:r>
          </a:p>
        </p:txBody>
      </p:sp>
    </p:spTree>
    <p:extLst>
      <p:ext uri="{BB962C8B-B14F-4D97-AF65-F5344CB8AC3E}">
        <p14:creationId xmlns:p14="http://schemas.microsoft.com/office/powerpoint/2010/main" val="2489839213"/>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40356" y="312117"/>
            <a:ext cx="10515600" cy="1325563"/>
          </a:xfrm>
        </p:spPr>
        <p:txBody>
          <a:bodyPr/>
          <a:lstStyle/>
          <a:p>
            <a:r>
              <a:rPr lang="en-US" dirty="0"/>
              <a:t>Northwest Shelf gaps</a:t>
            </a:r>
          </a:p>
        </p:txBody>
      </p:sp>
      <p:sp>
        <p:nvSpPr>
          <p:cNvPr id="5" name="Rectangle 4"/>
          <p:cNvSpPr/>
          <p:nvPr/>
        </p:nvSpPr>
        <p:spPr>
          <a:xfrm>
            <a:off x="172413" y="1976445"/>
            <a:ext cx="11550367" cy="2718180"/>
          </a:xfrm>
          <a:prstGeom prst="rect">
            <a:avLst/>
          </a:prstGeom>
        </p:spPr>
        <p:txBody>
          <a:bodyPr wrap="square">
            <a:spAutoFit/>
          </a:bodyPr>
          <a:lstStyle/>
          <a:p>
            <a:pPr marL="380990" indent="-380990" algn="just">
              <a:buFont typeface="Arial" panose="020B0604020202020204" pitchFamily="34" charset="0"/>
              <a:buChar char="•"/>
            </a:pPr>
            <a:r>
              <a:rPr lang="en-US" sz="2133" b="1" dirty="0"/>
              <a:t>There is a need to increase the in situ data coverage on shelf where data like Argo are not available.</a:t>
            </a:r>
          </a:p>
          <a:p>
            <a:pPr marL="380990" indent="-380990" algn="just">
              <a:buFont typeface="Arial" panose="020B0604020202020204" pitchFamily="34" charset="0"/>
              <a:buChar char="•"/>
            </a:pPr>
            <a:endParaRPr lang="en-US" sz="2133" b="1" dirty="0"/>
          </a:p>
          <a:p>
            <a:pPr marL="380990" indent="-380990" algn="just">
              <a:buFont typeface="Arial" panose="020B0604020202020204" pitchFamily="34" charset="0"/>
              <a:buChar char="•"/>
            </a:pPr>
            <a:r>
              <a:rPr lang="en-US" sz="2133" b="1" dirty="0"/>
              <a:t>The number of biogeochemical observations is unsatisfactory and the BGC-ARGO will not be available in key areas like the continental shelf.</a:t>
            </a:r>
          </a:p>
          <a:p>
            <a:pPr marL="380990" indent="-380990" algn="just">
              <a:buFont typeface="Arial" panose="020B0604020202020204" pitchFamily="34" charset="0"/>
              <a:buChar char="•"/>
            </a:pPr>
            <a:endParaRPr lang="en-US" sz="2133" b="1" dirty="0"/>
          </a:p>
          <a:p>
            <a:pPr marL="380990" indent="-380990" algn="just">
              <a:buFont typeface="Arial" panose="020B0604020202020204" pitchFamily="34" charset="0"/>
              <a:buChar char="•"/>
            </a:pPr>
            <a:r>
              <a:rPr lang="en-US" sz="2133" b="1" dirty="0"/>
              <a:t>The NRT data availability, for all type of observations, play a key role especially for the data assimilation and this is therefore a clear requirement for a forecasting system.</a:t>
            </a:r>
          </a:p>
        </p:txBody>
      </p:sp>
    </p:spTree>
    <p:extLst>
      <p:ext uri="{BB962C8B-B14F-4D97-AF65-F5344CB8AC3E}">
        <p14:creationId xmlns:p14="http://schemas.microsoft.com/office/powerpoint/2010/main" val="1764920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D8A2F2-46F5-874C-8681-037D843B0326}"/>
              </a:ext>
            </a:extLst>
          </p:cNvPr>
          <p:cNvSpPr>
            <a:spLocks noGrp="1"/>
          </p:cNvSpPr>
          <p:nvPr>
            <p:ph type="title"/>
          </p:nvPr>
        </p:nvSpPr>
        <p:spPr>
          <a:xfrm>
            <a:off x="3733100" y="136525"/>
            <a:ext cx="5855516" cy="1325563"/>
          </a:xfrm>
        </p:spPr>
        <p:txBody>
          <a:bodyPr>
            <a:normAutofit/>
          </a:bodyPr>
          <a:lstStyle/>
          <a:p>
            <a:pPr algn="ctr"/>
            <a:r>
              <a:rPr lang="en-GB" sz="3600" b="1" dirty="0">
                <a:solidFill>
                  <a:schemeClr val="accent1">
                    <a:lumMod val="75000"/>
                  </a:schemeClr>
                </a:solidFill>
              </a:rPr>
              <a:t>Copernicus in-situ coordination</a:t>
            </a:r>
          </a:p>
        </p:txBody>
      </p:sp>
      <p:sp>
        <p:nvSpPr>
          <p:cNvPr id="3" name="Pladsholder til indhold 2">
            <a:extLst>
              <a:ext uri="{FF2B5EF4-FFF2-40B4-BE49-F238E27FC236}">
                <a16:creationId xmlns:a16="http://schemas.microsoft.com/office/drawing/2014/main" id="{E6470001-2124-754D-96A1-0E6BEF679947}"/>
              </a:ext>
            </a:extLst>
          </p:cNvPr>
          <p:cNvSpPr>
            <a:spLocks noGrp="1"/>
          </p:cNvSpPr>
          <p:nvPr>
            <p:ph idx="1"/>
          </p:nvPr>
        </p:nvSpPr>
        <p:spPr>
          <a:xfrm>
            <a:off x="838200" y="1558940"/>
            <a:ext cx="10515600" cy="4926867"/>
          </a:xfrm>
        </p:spPr>
        <p:txBody>
          <a:bodyPr>
            <a:normAutofit/>
          </a:bodyPr>
          <a:lstStyle/>
          <a:p>
            <a:r>
              <a:rPr lang="en-GB" dirty="0"/>
              <a:t>Coordinated by EEA</a:t>
            </a:r>
          </a:p>
          <a:p>
            <a:pPr lvl="1"/>
            <a:r>
              <a:rPr lang="en-GB" dirty="0"/>
              <a:t>Work delegated to a consortium: EUMETNET, EuroGOOS and ICOS/UL</a:t>
            </a:r>
          </a:p>
          <a:p>
            <a:r>
              <a:rPr lang="en-GB" dirty="0"/>
              <a:t>State of Play</a:t>
            </a:r>
          </a:p>
          <a:p>
            <a:r>
              <a:rPr lang="en-GB" dirty="0"/>
              <a:t>Requirements mapping</a:t>
            </a:r>
          </a:p>
          <a:p>
            <a:r>
              <a:rPr lang="en-GB" dirty="0"/>
              <a:t>Thematic projects</a:t>
            </a:r>
          </a:p>
          <a:p>
            <a:pPr lvl="1"/>
            <a:r>
              <a:rPr lang="en-GB" dirty="0"/>
              <a:t>Sustainability mapping</a:t>
            </a:r>
          </a:p>
          <a:p>
            <a:pPr lvl="1"/>
            <a:r>
              <a:rPr lang="en-GB" dirty="0"/>
              <a:t>Engagement with WMO</a:t>
            </a:r>
          </a:p>
          <a:p>
            <a:pPr lvl="1"/>
            <a:r>
              <a:rPr lang="en-GB" dirty="0"/>
              <a:t>Dialog with H2020 research projects on design of in situ observations systems</a:t>
            </a:r>
          </a:p>
          <a:p>
            <a:pPr lvl="1"/>
            <a:r>
              <a:rPr lang="en-GB" dirty="0"/>
              <a:t>Usage of in situ data in Copernicus Space component</a:t>
            </a:r>
          </a:p>
          <a:p>
            <a:pPr lvl="1"/>
            <a:r>
              <a:rPr lang="en-GB" dirty="0"/>
              <a:t>Research Infrastructures and Copernicus</a:t>
            </a:r>
          </a:p>
          <a:p>
            <a:r>
              <a:rPr lang="en-GB" dirty="0"/>
              <a:t>Factsheets and Newsletters</a:t>
            </a:r>
          </a:p>
        </p:txBody>
      </p:sp>
      <p:pic>
        <p:nvPicPr>
          <p:cNvPr id="7" name="Picture 16">
            <a:extLst>
              <a:ext uri="{FF2B5EF4-FFF2-40B4-BE49-F238E27FC236}">
                <a16:creationId xmlns:a16="http://schemas.microsoft.com/office/drawing/2014/main" id="{366586B8-644D-234D-BA43-3CDC17588F5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81" t="23121" r="12515" b="19431"/>
          <a:stretch/>
        </p:blipFill>
        <p:spPr>
          <a:xfrm>
            <a:off x="10041622" y="372193"/>
            <a:ext cx="1677798" cy="1014966"/>
          </a:xfrm>
          <a:prstGeom prst="rect">
            <a:avLst/>
          </a:prstGeom>
        </p:spPr>
      </p:pic>
      <p:sp>
        <p:nvSpPr>
          <p:cNvPr id="8" name="Rectangle 7">
            <a:extLst>
              <a:ext uri="{FF2B5EF4-FFF2-40B4-BE49-F238E27FC236}">
                <a16:creationId xmlns:a16="http://schemas.microsoft.com/office/drawing/2014/main" id="{3F2EC794-1BED-4FA3-8028-0A327E4D3140}"/>
              </a:ext>
            </a:extLst>
          </p:cNvPr>
          <p:cNvSpPr/>
          <p:nvPr/>
        </p:nvSpPr>
        <p:spPr>
          <a:xfrm>
            <a:off x="7946948" y="6085697"/>
            <a:ext cx="3283335" cy="400110"/>
          </a:xfrm>
          <a:prstGeom prst="rect">
            <a:avLst/>
          </a:prstGeom>
        </p:spPr>
        <p:txBody>
          <a:bodyPr wrap="none">
            <a:spAutoFit/>
          </a:bodyPr>
          <a:lstStyle/>
          <a:p>
            <a:r>
              <a:rPr lang="en-BE" sz="2000" b="1" dirty="0">
                <a:solidFill>
                  <a:schemeClr val="accent2">
                    <a:lumMod val="50000"/>
                  </a:schemeClr>
                </a:solidFill>
              </a:rPr>
              <a:t>https://insitu.copernicus.eu/</a:t>
            </a:r>
          </a:p>
        </p:txBody>
      </p:sp>
    </p:spTree>
    <p:extLst>
      <p:ext uri="{BB962C8B-B14F-4D97-AF65-F5344CB8AC3E}">
        <p14:creationId xmlns:p14="http://schemas.microsoft.com/office/powerpoint/2010/main" val="17173287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77B571E-1DC8-8E4F-9978-136726B1CEAB}"/>
              </a:ext>
            </a:extLst>
          </p:cNvPr>
          <p:cNvSpPr>
            <a:spLocks noGrp="1"/>
          </p:cNvSpPr>
          <p:nvPr>
            <p:ph type="title"/>
          </p:nvPr>
        </p:nvSpPr>
        <p:spPr>
          <a:xfrm>
            <a:off x="3366747" y="121539"/>
            <a:ext cx="8523249" cy="1325563"/>
          </a:xfrm>
        </p:spPr>
        <p:txBody>
          <a:bodyPr>
            <a:normAutofit/>
          </a:bodyPr>
          <a:lstStyle/>
          <a:p>
            <a:pPr algn="ctr"/>
            <a:r>
              <a:rPr lang="en-GB" sz="3600" b="1" dirty="0">
                <a:solidFill>
                  <a:schemeClr val="accent1">
                    <a:lumMod val="75000"/>
                  </a:schemeClr>
                </a:solidFill>
                <a:latin typeface="+mn-lt"/>
              </a:rPr>
              <a:t>Example of data requirements in CIS</a:t>
            </a:r>
            <a:r>
              <a:rPr lang="en-GB" sz="3600" b="1" baseline="30000" dirty="0">
                <a:solidFill>
                  <a:schemeClr val="accent1">
                    <a:lumMod val="75000"/>
                  </a:schemeClr>
                </a:solidFill>
                <a:latin typeface="+mn-lt"/>
              </a:rPr>
              <a:t>2</a:t>
            </a:r>
            <a:endParaRPr lang="en-GB" sz="3600" b="1" dirty="0">
              <a:solidFill>
                <a:schemeClr val="accent1">
                  <a:lumMod val="75000"/>
                </a:schemeClr>
              </a:solidFill>
              <a:latin typeface="+mn-lt"/>
            </a:endParaRPr>
          </a:p>
        </p:txBody>
      </p:sp>
      <p:graphicFrame>
        <p:nvGraphicFramePr>
          <p:cNvPr id="6" name="Tabel 5">
            <a:extLst>
              <a:ext uri="{FF2B5EF4-FFF2-40B4-BE49-F238E27FC236}">
                <a16:creationId xmlns:a16="http://schemas.microsoft.com/office/drawing/2014/main" id="{DE34976E-AD7A-544F-894A-A19A67ED4B96}"/>
              </a:ext>
            </a:extLst>
          </p:cNvPr>
          <p:cNvGraphicFramePr>
            <a:graphicFrameLocks noGrp="1"/>
          </p:cNvGraphicFramePr>
          <p:nvPr>
            <p:extLst>
              <p:ext uri="{D42A27DB-BD31-4B8C-83A1-F6EECF244321}">
                <p14:modId xmlns:p14="http://schemas.microsoft.com/office/powerpoint/2010/main" val="1122328420"/>
              </p:ext>
            </p:extLst>
          </p:nvPr>
        </p:nvGraphicFramePr>
        <p:xfrm>
          <a:off x="1442906" y="1556159"/>
          <a:ext cx="10076408" cy="5092014"/>
        </p:xfrm>
        <a:graphic>
          <a:graphicData uri="http://schemas.openxmlformats.org/drawingml/2006/table">
            <a:tbl>
              <a:tblPr>
                <a:tableStyleId>{5C22544A-7EE6-4342-B048-85BDC9FD1C3A}</a:tableStyleId>
              </a:tblPr>
              <a:tblGrid>
                <a:gridCol w="1720467">
                  <a:extLst>
                    <a:ext uri="{9D8B030D-6E8A-4147-A177-3AD203B41FA5}">
                      <a16:colId xmlns:a16="http://schemas.microsoft.com/office/drawing/2014/main" val="1027429003"/>
                    </a:ext>
                  </a:extLst>
                </a:gridCol>
                <a:gridCol w="658694">
                  <a:extLst>
                    <a:ext uri="{9D8B030D-6E8A-4147-A177-3AD203B41FA5}">
                      <a16:colId xmlns:a16="http://schemas.microsoft.com/office/drawing/2014/main" val="3312044721"/>
                    </a:ext>
                  </a:extLst>
                </a:gridCol>
                <a:gridCol w="1231362">
                  <a:extLst>
                    <a:ext uri="{9D8B030D-6E8A-4147-A177-3AD203B41FA5}">
                      <a16:colId xmlns:a16="http://schemas.microsoft.com/office/drawing/2014/main" val="106815766"/>
                    </a:ext>
                  </a:extLst>
                </a:gridCol>
                <a:gridCol w="1737100">
                  <a:extLst>
                    <a:ext uri="{9D8B030D-6E8A-4147-A177-3AD203B41FA5}">
                      <a16:colId xmlns:a16="http://schemas.microsoft.com/office/drawing/2014/main" val="2692065627"/>
                    </a:ext>
                  </a:extLst>
                </a:gridCol>
                <a:gridCol w="1409083">
                  <a:extLst>
                    <a:ext uri="{9D8B030D-6E8A-4147-A177-3AD203B41FA5}">
                      <a16:colId xmlns:a16="http://schemas.microsoft.com/office/drawing/2014/main" val="3104789095"/>
                    </a:ext>
                  </a:extLst>
                </a:gridCol>
                <a:gridCol w="1707616">
                  <a:extLst>
                    <a:ext uri="{9D8B030D-6E8A-4147-A177-3AD203B41FA5}">
                      <a16:colId xmlns:a16="http://schemas.microsoft.com/office/drawing/2014/main" val="1070946555"/>
                    </a:ext>
                  </a:extLst>
                </a:gridCol>
                <a:gridCol w="1612086">
                  <a:extLst>
                    <a:ext uri="{9D8B030D-6E8A-4147-A177-3AD203B41FA5}">
                      <a16:colId xmlns:a16="http://schemas.microsoft.com/office/drawing/2014/main" val="1269397841"/>
                    </a:ext>
                  </a:extLst>
                </a:gridCol>
              </a:tblGrid>
              <a:tr h="297108">
                <a:tc gridSpan="7">
                  <a:txBody>
                    <a:bodyPr/>
                    <a:lstStyle/>
                    <a:p>
                      <a:pPr algn="ctr" fontAlgn="b"/>
                      <a:r>
                        <a:rPr lang="da-DK" sz="1800" b="1" u="none" strike="noStrike" dirty="0" err="1">
                          <a:effectLst/>
                        </a:rPr>
                        <a:t>Requirements</a:t>
                      </a:r>
                      <a:r>
                        <a:rPr lang="da-DK" sz="1800" b="1" u="none" strike="noStrike" dirty="0">
                          <a:effectLst/>
                        </a:rPr>
                        <a:t> for ocean data</a:t>
                      </a:r>
                      <a:endParaRPr lang="da-DK" sz="1800" b="1" i="0" u="none" strike="noStrike" dirty="0">
                        <a:solidFill>
                          <a:srgbClr val="000000"/>
                        </a:solidFill>
                        <a:effectLst/>
                        <a:latin typeface="Calibri (Tekst)"/>
                      </a:endParaRPr>
                    </a:p>
                  </a:txBody>
                  <a:tcPr marL="2827" marR="2827" marT="2827"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159953230"/>
                  </a:ext>
                </a:extLst>
              </a:tr>
              <a:tr h="422284">
                <a:tc>
                  <a:txBody>
                    <a:bodyPr/>
                    <a:lstStyle/>
                    <a:p>
                      <a:pPr algn="ctr" fontAlgn="b"/>
                      <a:r>
                        <a:rPr lang="da-DK" sz="1400" b="1" u="none" strike="noStrike" dirty="0" err="1">
                          <a:solidFill>
                            <a:schemeClr val="accent1">
                              <a:lumMod val="75000"/>
                            </a:schemeClr>
                          </a:solidFill>
                          <a:effectLst/>
                        </a:rPr>
                        <a:t>Name</a:t>
                      </a:r>
                      <a:endParaRPr lang="da-DK" sz="1400" b="1" i="0" u="none" strike="noStrike" dirty="0">
                        <a:solidFill>
                          <a:schemeClr val="accent1">
                            <a:lumMod val="75000"/>
                          </a:schemeClr>
                        </a:solidFill>
                        <a:effectLst/>
                        <a:latin typeface="Calibri" panose="020F0502020204030204" pitchFamily="34" charset="0"/>
                      </a:endParaRPr>
                    </a:p>
                  </a:txBody>
                  <a:tcPr marL="2827" marR="2827" marT="2827" marB="0" anchor="b"/>
                </a:tc>
                <a:tc>
                  <a:txBody>
                    <a:bodyPr/>
                    <a:lstStyle/>
                    <a:p>
                      <a:pPr algn="ctr" fontAlgn="b"/>
                      <a:r>
                        <a:rPr lang="da-DK" sz="1400" b="1" u="none" strike="noStrike" dirty="0">
                          <a:solidFill>
                            <a:schemeClr val="accent1">
                              <a:lumMod val="75000"/>
                            </a:schemeClr>
                          </a:solidFill>
                          <a:effectLst/>
                        </a:rPr>
                        <a:t>Group</a:t>
                      </a:r>
                      <a:endParaRPr lang="da-DK" sz="1400" b="1" i="0" u="none" strike="noStrike" dirty="0">
                        <a:solidFill>
                          <a:schemeClr val="accent1">
                            <a:lumMod val="75000"/>
                          </a:schemeClr>
                        </a:solidFill>
                        <a:effectLst/>
                        <a:latin typeface="Calibri" panose="020F0502020204030204" pitchFamily="34" charset="0"/>
                      </a:endParaRPr>
                    </a:p>
                  </a:txBody>
                  <a:tcPr marL="2827" marR="2827" marT="2827" marB="0" anchor="b"/>
                </a:tc>
                <a:tc>
                  <a:txBody>
                    <a:bodyPr/>
                    <a:lstStyle/>
                    <a:p>
                      <a:pPr algn="ctr" fontAlgn="b"/>
                      <a:r>
                        <a:rPr lang="da-DK" sz="1400" b="1" u="none" strike="noStrike" dirty="0" err="1">
                          <a:solidFill>
                            <a:schemeClr val="accent1">
                              <a:lumMod val="75000"/>
                            </a:schemeClr>
                          </a:solidFill>
                          <a:effectLst/>
                        </a:rPr>
                        <a:t>Uncertainty</a:t>
                      </a:r>
                      <a:endParaRPr lang="da-DK" sz="1400" b="1" i="0" u="none" strike="noStrike" dirty="0">
                        <a:solidFill>
                          <a:schemeClr val="accent1">
                            <a:lumMod val="75000"/>
                          </a:schemeClr>
                        </a:solidFill>
                        <a:effectLst/>
                        <a:latin typeface="Calibri" panose="020F0502020204030204" pitchFamily="34" charset="0"/>
                      </a:endParaRPr>
                    </a:p>
                  </a:txBody>
                  <a:tcPr marL="2827" marR="2827" marT="2827" marB="0" anchor="b"/>
                </a:tc>
                <a:tc>
                  <a:txBody>
                    <a:bodyPr/>
                    <a:lstStyle/>
                    <a:p>
                      <a:pPr algn="ctr" fontAlgn="b"/>
                      <a:r>
                        <a:rPr lang="da-DK" sz="1400" b="1" u="none" strike="noStrike" dirty="0">
                          <a:solidFill>
                            <a:schemeClr val="accent1">
                              <a:lumMod val="75000"/>
                            </a:schemeClr>
                          </a:solidFill>
                          <a:effectLst/>
                        </a:rPr>
                        <a:t>Update Frequency</a:t>
                      </a:r>
                      <a:endParaRPr lang="da-DK" sz="1400" b="1" i="0" u="none" strike="noStrike" dirty="0">
                        <a:solidFill>
                          <a:schemeClr val="accent1">
                            <a:lumMod val="75000"/>
                          </a:schemeClr>
                        </a:solidFill>
                        <a:effectLst/>
                        <a:latin typeface="Calibri" panose="020F0502020204030204" pitchFamily="34" charset="0"/>
                      </a:endParaRPr>
                    </a:p>
                  </a:txBody>
                  <a:tcPr marL="2827" marR="2827" marT="2827" marB="0" anchor="b"/>
                </a:tc>
                <a:tc>
                  <a:txBody>
                    <a:bodyPr/>
                    <a:lstStyle/>
                    <a:p>
                      <a:pPr algn="ctr" fontAlgn="b"/>
                      <a:r>
                        <a:rPr lang="da-DK" sz="1400" b="1" u="none" strike="noStrike" dirty="0" err="1">
                          <a:solidFill>
                            <a:schemeClr val="accent1">
                              <a:lumMod val="75000"/>
                            </a:schemeClr>
                          </a:solidFill>
                          <a:effectLst/>
                        </a:rPr>
                        <a:t>Timeliness</a:t>
                      </a:r>
                      <a:endParaRPr lang="da-DK" sz="1400" b="1" i="0" u="none" strike="noStrike" dirty="0">
                        <a:solidFill>
                          <a:schemeClr val="accent1">
                            <a:lumMod val="75000"/>
                          </a:schemeClr>
                        </a:solidFill>
                        <a:effectLst/>
                        <a:latin typeface="Calibri" panose="020F0502020204030204" pitchFamily="34" charset="0"/>
                      </a:endParaRPr>
                    </a:p>
                  </a:txBody>
                  <a:tcPr marL="2827" marR="2827" marT="2827" marB="0" anchor="b"/>
                </a:tc>
                <a:tc>
                  <a:txBody>
                    <a:bodyPr/>
                    <a:lstStyle/>
                    <a:p>
                      <a:pPr algn="ctr" fontAlgn="b"/>
                      <a:r>
                        <a:rPr lang="da-DK" sz="1400" b="1" u="none" strike="noStrike" dirty="0">
                          <a:solidFill>
                            <a:schemeClr val="accent1">
                              <a:lumMod val="75000"/>
                            </a:schemeClr>
                          </a:solidFill>
                          <a:effectLst/>
                        </a:rPr>
                        <a:t>Horizontal resolution</a:t>
                      </a:r>
                      <a:endParaRPr lang="da-DK" sz="1400" b="1" i="0" u="none" strike="noStrike" dirty="0">
                        <a:solidFill>
                          <a:schemeClr val="accent1">
                            <a:lumMod val="75000"/>
                          </a:schemeClr>
                        </a:solidFill>
                        <a:effectLst/>
                        <a:latin typeface="Calibri" panose="020F0502020204030204" pitchFamily="34" charset="0"/>
                      </a:endParaRPr>
                    </a:p>
                  </a:txBody>
                  <a:tcPr marL="2827" marR="2827" marT="2827" marB="0" anchor="b"/>
                </a:tc>
                <a:tc>
                  <a:txBody>
                    <a:bodyPr/>
                    <a:lstStyle/>
                    <a:p>
                      <a:pPr algn="ctr" fontAlgn="b"/>
                      <a:r>
                        <a:rPr lang="da-DK" sz="1400" b="1" u="none" strike="noStrike" dirty="0">
                          <a:solidFill>
                            <a:schemeClr val="accent1">
                              <a:lumMod val="75000"/>
                            </a:schemeClr>
                          </a:solidFill>
                          <a:effectLst/>
                        </a:rPr>
                        <a:t>Vertical resolution</a:t>
                      </a:r>
                      <a:endParaRPr lang="da-DK" sz="1400" b="1" i="0" u="none" strike="noStrike" dirty="0">
                        <a:solidFill>
                          <a:schemeClr val="accent1">
                            <a:lumMod val="75000"/>
                          </a:schemeClr>
                        </a:solidFill>
                        <a:effectLst/>
                        <a:latin typeface="Calibri" panose="020F0502020204030204" pitchFamily="34" charset="0"/>
                      </a:endParaRPr>
                    </a:p>
                  </a:txBody>
                  <a:tcPr marL="2827" marR="2827" marT="2827" marB="0" anchor="b"/>
                </a:tc>
                <a:extLst>
                  <a:ext uri="{0D108BD9-81ED-4DB2-BD59-A6C34878D82A}">
                    <a16:rowId xmlns:a16="http://schemas.microsoft.com/office/drawing/2014/main" val="3935119027"/>
                  </a:ext>
                </a:extLst>
              </a:tr>
              <a:tr h="764132">
                <a:tc>
                  <a:txBody>
                    <a:bodyPr/>
                    <a:lstStyle/>
                    <a:p>
                      <a:pPr algn="l" fontAlgn="b"/>
                      <a:r>
                        <a:rPr lang="da-DK" sz="1400" b="1" u="none" strike="noStrike">
                          <a:effectLst/>
                        </a:rPr>
                        <a:t>Sea Surface Salinity</a:t>
                      </a:r>
                      <a:endParaRPr lang="da-DK" sz="14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Ocean</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0,1psu</a:t>
                      </a:r>
                      <a:br>
                        <a:rPr lang="da-DK" sz="1200" b="1" u="none" strike="noStrike" dirty="0">
                          <a:effectLst/>
                        </a:rPr>
                      </a:br>
                      <a:r>
                        <a:rPr lang="da-DK" sz="1200" b="1" u="none" strike="noStrike" dirty="0" err="1">
                          <a:effectLst/>
                        </a:rPr>
                        <a:t>Breakthrough</a:t>
                      </a:r>
                      <a:r>
                        <a:rPr lang="da-DK" sz="1200" b="1" u="none" strike="noStrike" dirty="0">
                          <a:effectLst/>
                        </a:rPr>
                        <a:t>: 0,07psu</a:t>
                      </a:r>
                      <a:br>
                        <a:rPr lang="da-DK" sz="1200" b="1" u="none" strike="noStrike" dirty="0">
                          <a:effectLst/>
                        </a:rPr>
                      </a:br>
                      <a:r>
                        <a:rPr lang="da-DK" sz="1200" b="1" u="none" strike="noStrike" dirty="0" err="1">
                          <a:effectLst/>
                        </a:rPr>
                        <a:t>Goal</a:t>
                      </a:r>
                      <a:r>
                        <a:rPr lang="da-DK" sz="1200" b="1" u="none" strike="noStrike" dirty="0">
                          <a:effectLst/>
                        </a:rPr>
                        <a:t>: 0,05psu</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72d</a:t>
                      </a:r>
                      <a:br>
                        <a:rPr lang="da-DK" sz="1200" b="1" u="none" strike="noStrike" dirty="0">
                          <a:effectLst/>
                        </a:rPr>
                      </a:br>
                      <a:r>
                        <a:rPr lang="da-DK" sz="1200" b="1" u="none" strike="noStrike" dirty="0" err="1">
                          <a:effectLst/>
                        </a:rPr>
                        <a:t>Breakthrough</a:t>
                      </a:r>
                      <a:r>
                        <a:rPr lang="da-DK" sz="1200" b="1" u="none" strike="noStrike" dirty="0">
                          <a:effectLst/>
                        </a:rPr>
                        <a:t>: 24d</a:t>
                      </a:r>
                      <a:br>
                        <a:rPr lang="da-DK" sz="1200" b="1" u="none" strike="noStrike" dirty="0">
                          <a:effectLst/>
                        </a:rPr>
                      </a:br>
                      <a:r>
                        <a:rPr lang="da-DK" sz="1200" b="1" u="none" strike="noStrike" dirty="0" err="1">
                          <a:effectLst/>
                        </a:rPr>
                        <a:t>Goal</a:t>
                      </a:r>
                      <a:r>
                        <a:rPr lang="da-DK" sz="1200" b="1" u="none" strike="noStrike" dirty="0">
                          <a:effectLst/>
                        </a:rPr>
                        <a:t>: 6d</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3d</a:t>
                      </a:r>
                      <a:br>
                        <a:rPr lang="da-DK" sz="1200" b="1" u="none" strike="noStrike">
                          <a:effectLst/>
                        </a:rPr>
                      </a:br>
                      <a:r>
                        <a:rPr lang="da-DK" sz="1200" b="1" u="none" strike="noStrike">
                          <a:effectLst/>
                        </a:rPr>
                        <a:t>Breakthrough: 2d</a:t>
                      </a:r>
                      <a:br>
                        <a:rPr lang="da-DK" sz="1200" b="1" u="none" strike="noStrike">
                          <a:effectLst/>
                        </a:rPr>
                      </a:br>
                      <a:r>
                        <a:rPr lang="da-DK" sz="1200" b="1" u="none" strike="noStrike">
                          <a:effectLst/>
                        </a:rPr>
                        <a:t>Goal: 1d</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25km</a:t>
                      </a:r>
                      <a:br>
                        <a:rPr lang="da-DK" sz="1200" b="1" u="none" strike="noStrike">
                          <a:effectLst/>
                        </a:rPr>
                      </a:br>
                      <a:r>
                        <a:rPr lang="da-DK" sz="1200" b="1" u="none" strike="noStrike">
                          <a:effectLst/>
                        </a:rPr>
                        <a:t>Breakthrough: 10km</a:t>
                      </a:r>
                      <a:br>
                        <a:rPr lang="da-DK" sz="1200" b="1" u="none" strike="noStrike">
                          <a:effectLst/>
                        </a:rPr>
                      </a:br>
                      <a:r>
                        <a:rPr lang="da-DK" sz="1200" b="1" u="none" strike="noStrike">
                          <a:effectLst/>
                        </a:rPr>
                        <a:t>Goal: 5km</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a:effectLst/>
                        </a:rPr>
                        <a:t> </a:t>
                      </a:r>
                      <a:endParaRPr lang="da-DK" sz="1200" b="1" i="0" u="none" strike="noStrike" dirty="0">
                        <a:solidFill>
                          <a:srgbClr val="000000"/>
                        </a:solidFill>
                        <a:effectLst/>
                        <a:latin typeface="Calibri" panose="020F0502020204030204" pitchFamily="34" charset="0"/>
                      </a:endParaRPr>
                    </a:p>
                  </a:txBody>
                  <a:tcPr marL="2827" marR="2827" marT="2827" marB="0" anchor="b"/>
                </a:tc>
                <a:extLst>
                  <a:ext uri="{0D108BD9-81ED-4DB2-BD59-A6C34878D82A}">
                    <a16:rowId xmlns:a16="http://schemas.microsoft.com/office/drawing/2014/main" val="2500958033"/>
                  </a:ext>
                </a:extLst>
              </a:tr>
              <a:tr h="658047">
                <a:tc>
                  <a:txBody>
                    <a:bodyPr/>
                    <a:lstStyle/>
                    <a:p>
                      <a:pPr algn="l" fontAlgn="b"/>
                      <a:r>
                        <a:rPr lang="da-DK" sz="1400" b="1" u="none" strike="noStrike">
                          <a:effectLst/>
                        </a:rPr>
                        <a:t>Sea surface Temperature</a:t>
                      </a:r>
                      <a:endParaRPr lang="da-DK" sz="14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Ocean</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0,5K</a:t>
                      </a:r>
                      <a:br>
                        <a:rPr lang="da-DK" sz="1200" b="1" u="none" strike="noStrike">
                          <a:effectLst/>
                        </a:rPr>
                      </a:br>
                      <a:r>
                        <a:rPr lang="da-DK" sz="1200" b="1" u="none" strike="noStrike">
                          <a:effectLst/>
                        </a:rPr>
                        <a:t>Breakthrough: 0,2K</a:t>
                      </a:r>
                      <a:br>
                        <a:rPr lang="da-DK" sz="1200" b="1" u="none" strike="noStrike">
                          <a:effectLst/>
                        </a:rPr>
                      </a:br>
                      <a:r>
                        <a:rPr lang="da-DK" sz="1200" b="1" u="none" strike="noStrike">
                          <a:effectLst/>
                        </a:rPr>
                        <a:t>Goal: 0,1K</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3d</a:t>
                      </a:r>
                      <a:br>
                        <a:rPr lang="da-DK" sz="1200" b="1" u="none" strike="noStrike" dirty="0">
                          <a:effectLst/>
                        </a:rPr>
                      </a:br>
                      <a:r>
                        <a:rPr lang="da-DK" sz="1200" b="1" u="none" strike="noStrike" dirty="0" err="1">
                          <a:effectLst/>
                        </a:rPr>
                        <a:t>Breakthrough</a:t>
                      </a:r>
                      <a:r>
                        <a:rPr lang="da-DK" sz="1200" b="1" u="none" strike="noStrike" dirty="0">
                          <a:effectLst/>
                        </a:rPr>
                        <a:t>: 24h</a:t>
                      </a:r>
                      <a:br>
                        <a:rPr lang="da-DK" sz="1200" b="1" u="none" strike="noStrike" dirty="0">
                          <a:effectLst/>
                        </a:rPr>
                      </a:br>
                      <a:r>
                        <a:rPr lang="da-DK" sz="1200" b="1" u="none" strike="noStrike" dirty="0" err="1">
                          <a:effectLst/>
                        </a:rPr>
                        <a:t>Goal</a:t>
                      </a:r>
                      <a:r>
                        <a:rPr lang="da-DK" sz="1200" b="1" u="none" strike="noStrike" dirty="0">
                          <a:effectLst/>
                        </a:rPr>
                        <a:t>: 6h</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3h</a:t>
                      </a:r>
                      <a:br>
                        <a:rPr lang="da-DK" sz="1200" b="1" u="none" strike="noStrike" dirty="0">
                          <a:effectLst/>
                        </a:rPr>
                      </a:br>
                      <a:r>
                        <a:rPr lang="da-DK" sz="1200" b="1" u="none" strike="noStrike" dirty="0" err="1">
                          <a:effectLst/>
                        </a:rPr>
                        <a:t>Breakthrough</a:t>
                      </a:r>
                      <a:r>
                        <a:rPr lang="da-DK" sz="1200" b="1" u="none" strike="noStrike" dirty="0">
                          <a:effectLst/>
                        </a:rPr>
                        <a:t>: 2h</a:t>
                      </a:r>
                      <a:br>
                        <a:rPr lang="da-DK" sz="1200" b="1" u="none" strike="noStrike" dirty="0">
                          <a:effectLst/>
                        </a:rPr>
                      </a:br>
                      <a:r>
                        <a:rPr lang="da-DK" sz="1200" b="1" u="none" strike="noStrike" dirty="0" err="1">
                          <a:effectLst/>
                        </a:rPr>
                        <a:t>Goal</a:t>
                      </a:r>
                      <a:r>
                        <a:rPr lang="da-DK" sz="1200" b="1" u="none" strike="noStrike" dirty="0">
                          <a:effectLst/>
                        </a:rPr>
                        <a:t>: 1h</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25km</a:t>
                      </a:r>
                      <a:br>
                        <a:rPr lang="da-DK" sz="1200" b="1" u="none" strike="noStrike">
                          <a:effectLst/>
                        </a:rPr>
                      </a:br>
                      <a:r>
                        <a:rPr lang="da-DK" sz="1200" b="1" u="none" strike="noStrike">
                          <a:effectLst/>
                        </a:rPr>
                        <a:t>Breakthrough: 10km</a:t>
                      </a:r>
                      <a:br>
                        <a:rPr lang="da-DK" sz="1200" b="1" u="none" strike="noStrike">
                          <a:effectLst/>
                        </a:rPr>
                      </a:br>
                      <a:r>
                        <a:rPr lang="da-DK" sz="1200" b="1" u="none" strike="noStrike">
                          <a:effectLst/>
                        </a:rPr>
                        <a:t>Goal: 5km</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 </a:t>
                      </a:r>
                      <a:endParaRPr lang="da-DK" sz="1200" b="1" i="0" u="none" strike="noStrike">
                        <a:solidFill>
                          <a:srgbClr val="000000"/>
                        </a:solidFill>
                        <a:effectLst/>
                        <a:latin typeface="Calibri" panose="020F0502020204030204" pitchFamily="34" charset="0"/>
                      </a:endParaRPr>
                    </a:p>
                  </a:txBody>
                  <a:tcPr marL="2827" marR="2827" marT="2827" marB="0" anchor="b"/>
                </a:tc>
                <a:extLst>
                  <a:ext uri="{0D108BD9-81ED-4DB2-BD59-A6C34878D82A}">
                    <a16:rowId xmlns:a16="http://schemas.microsoft.com/office/drawing/2014/main" val="163229974"/>
                  </a:ext>
                </a:extLst>
              </a:tr>
              <a:tr h="764132">
                <a:tc>
                  <a:txBody>
                    <a:bodyPr/>
                    <a:lstStyle/>
                    <a:p>
                      <a:pPr algn="l" fontAlgn="b"/>
                      <a:r>
                        <a:rPr lang="da-DK" sz="1400" b="1" u="none" strike="noStrike">
                          <a:effectLst/>
                        </a:rPr>
                        <a:t>Subsurface currents</a:t>
                      </a:r>
                      <a:endParaRPr lang="da-DK" sz="14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Ocean</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50cm/s</a:t>
                      </a:r>
                      <a:br>
                        <a:rPr lang="da-DK" sz="1200" b="1" u="none" strike="noStrike">
                          <a:effectLst/>
                        </a:rPr>
                      </a:br>
                      <a:r>
                        <a:rPr lang="da-DK" sz="1200" b="1" u="none" strike="noStrike">
                          <a:effectLst/>
                        </a:rPr>
                        <a:t>Breakthrough: 20cm/s</a:t>
                      </a:r>
                      <a:br>
                        <a:rPr lang="da-DK" sz="1200" b="1" u="none" strike="noStrike">
                          <a:effectLst/>
                        </a:rPr>
                      </a:br>
                      <a:r>
                        <a:rPr lang="da-DK" sz="1200" b="1" u="none" strike="noStrike">
                          <a:effectLst/>
                        </a:rPr>
                        <a:t>Goal: 10cm/s</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3d</a:t>
                      </a:r>
                      <a:br>
                        <a:rPr lang="da-DK" sz="1200" b="1" u="none" strike="noStrike">
                          <a:effectLst/>
                        </a:rPr>
                      </a:br>
                      <a:r>
                        <a:rPr lang="da-DK" sz="1200" b="1" u="none" strike="noStrike">
                          <a:effectLst/>
                        </a:rPr>
                        <a:t>Breakthrough: 1d</a:t>
                      </a:r>
                      <a:br>
                        <a:rPr lang="da-DK" sz="1200" b="1" u="none" strike="noStrike">
                          <a:effectLst/>
                        </a:rPr>
                      </a:br>
                      <a:r>
                        <a:rPr lang="da-DK" sz="1200" b="1" u="none" strike="noStrike">
                          <a:effectLst/>
                        </a:rPr>
                        <a:t>Goal: 6h</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3h</a:t>
                      </a:r>
                      <a:br>
                        <a:rPr lang="da-DK" sz="1200" b="1" u="none" strike="noStrike" dirty="0">
                          <a:effectLst/>
                        </a:rPr>
                      </a:br>
                      <a:r>
                        <a:rPr lang="da-DK" sz="1200" b="1" u="none" strike="noStrike" dirty="0" err="1">
                          <a:effectLst/>
                        </a:rPr>
                        <a:t>Breakthrough</a:t>
                      </a:r>
                      <a:r>
                        <a:rPr lang="da-DK" sz="1200" b="1" u="none" strike="noStrike" dirty="0">
                          <a:effectLst/>
                        </a:rPr>
                        <a:t>: 2h</a:t>
                      </a:r>
                      <a:br>
                        <a:rPr lang="da-DK" sz="1200" b="1" u="none" strike="noStrike" dirty="0">
                          <a:effectLst/>
                        </a:rPr>
                      </a:br>
                      <a:r>
                        <a:rPr lang="da-DK" sz="1200" b="1" u="none" strike="noStrike" dirty="0" err="1">
                          <a:effectLst/>
                        </a:rPr>
                        <a:t>Goal</a:t>
                      </a:r>
                      <a:r>
                        <a:rPr lang="da-DK" sz="1200" b="1" u="none" strike="noStrike" dirty="0">
                          <a:effectLst/>
                        </a:rPr>
                        <a:t>: 1h</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100km</a:t>
                      </a:r>
                      <a:br>
                        <a:rPr lang="da-DK" sz="1200" b="1" u="none" strike="noStrike">
                          <a:effectLst/>
                        </a:rPr>
                      </a:br>
                      <a:r>
                        <a:rPr lang="da-DK" sz="1200" b="1" u="none" strike="noStrike">
                          <a:effectLst/>
                        </a:rPr>
                        <a:t>Breakthrough: 50 km</a:t>
                      </a:r>
                      <a:br>
                        <a:rPr lang="da-DK" sz="1200" b="1" u="none" strike="noStrike">
                          <a:effectLst/>
                        </a:rPr>
                      </a:br>
                      <a:r>
                        <a:rPr lang="da-DK" sz="1200" b="1" u="none" strike="noStrike">
                          <a:effectLst/>
                        </a:rPr>
                        <a:t>Goal: 10km</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50m</a:t>
                      </a:r>
                      <a:br>
                        <a:rPr lang="da-DK" sz="1200" b="1" u="none" strike="noStrike">
                          <a:effectLst/>
                        </a:rPr>
                      </a:br>
                      <a:r>
                        <a:rPr lang="da-DK" sz="1200" b="1" u="none" strike="noStrike">
                          <a:effectLst/>
                        </a:rPr>
                        <a:t>Breakthrough: 10m</a:t>
                      </a:r>
                      <a:br>
                        <a:rPr lang="da-DK" sz="1200" b="1" u="none" strike="noStrike">
                          <a:effectLst/>
                        </a:rPr>
                      </a:br>
                      <a:r>
                        <a:rPr lang="da-DK" sz="1200" b="1" u="none" strike="noStrike">
                          <a:effectLst/>
                        </a:rPr>
                        <a:t>Goal: 1m</a:t>
                      </a:r>
                      <a:endParaRPr lang="da-DK" sz="1200" b="1" i="0" u="none" strike="noStrike">
                        <a:solidFill>
                          <a:srgbClr val="000000"/>
                        </a:solidFill>
                        <a:effectLst/>
                        <a:latin typeface="Calibri" panose="020F0502020204030204" pitchFamily="34" charset="0"/>
                      </a:endParaRPr>
                    </a:p>
                  </a:txBody>
                  <a:tcPr marL="2827" marR="2827" marT="2827" marB="0" anchor="b"/>
                </a:tc>
                <a:extLst>
                  <a:ext uri="{0D108BD9-81ED-4DB2-BD59-A6C34878D82A}">
                    <a16:rowId xmlns:a16="http://schemas.microsoft.com/office/drawing/2014/main" val="3709717229"/>
                  </a:ext>
                </a:extLst>
              </a:tr>
              <a:tr h="764132">
                <a:tc>
                  <a:txBody>
                    <a:bodyPr/>
                    <a:lstStyle/>
                    <a:p>
                      <a:pPr algn="l" fontAlgn="b"/>
                      <a:r>
                        <a:rPr lang="da-DK" sz="1400" b="1" u="none" strike="noStrike">
                          <a:effectLst/>
                        </a:rPr>
                        <a:t>Subsurface salinity</a:t>
                      </a:r>
                      <a:endParaRPr lang="da-DK" sz="14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Ocean</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0,1psu</a:t>
                      </a:r>
                      <a:br>
                        <a:rPr lang="da-DK" sz="1200" b="1" u="none" strike="noStrike">
                          <a:effectLst/>
                        </a:rPr>
                      </a:br>
                      <a:r>
                        <a:rPr lang="da-DK" sz="1200" b="1" u="none" strike="noStrike">
                          <a:effectLst/>
                        </a:rPr>
                        <a:t>Breakthrough: 0,07psu</a:t>
                      </a:r>
                      <a:br>
                        <a:rPr lang="da-DK" sz="1200" b="1" u="none" strike="noStrike">
                          <a:effectLst/>
                        </a:rPr>
                      </a:br>
                      <a:r>
                        <a:rPr lang="da-DK" sz="1200" b="1" u="none" strike="noStrike">
                          <a:effectLst/>
                        </a:rPr>
                        <a:t>Goal: 0,05psu</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12h</a:t>
                      </a:r>
                      <a:br>
                        <a:rPr lang="da-DK" sz="1200" b="1" u="none" strike="noStrike">
                          <a:effectLst/>
                        </a:rPr>
                      </a:br>
                      <a:r>
                        <a:rPr lang="da-DK" sz="1200" b="1" u="none" strike="noStrike">
                          <a:effectLst/>
                        </a:rPr>
                        <a:t>Breakthrough: 3h</a:t>
                      </a:r>
                      <a:br>
                        <a:rPr lang="da-DK" sz="1200" b="1" u="none" strike="noStrike">
                          <a:effectLst/>
                        </a:rPr>
                      </a:br>
                      <a:r>
                        <a:rPr lang="da-DK" sz="1200" b="1" u="none" strike="noStrike">
                          <a:effectLst/>
                        </a:rPr>
                        <a:t>Goal: 1h</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1d</a:t>
                      </a:r>
                      <a:br>
                        <a:rPr lang="da-DK" sz="1200" b="1" u="none" strike="noStrike" dirty="0">
                          <a:effectLst/>
                        </a:rPr>
                      </a:br>
                      <a:r>
                        <a:rPr lang="da-DK" sz="1200" b="1" u="none" strike="noStrike" dirty="0" err="1">
                          <a:effectLst/>
                        </a:rPr>
                        <a:t>Breakthrough</a:t>
                      </a:r>
                      <a:r>
                        <a:rPr lang="da-DK" sz="1200" b="1" u="none" strike="noStrike" dirty="0">
                          <a:effectLst/>
                        </a:rPr>
                        <a:t>: 6h</a:t>
                      </a:r>
                      <a:br>
                        <a:rPr lang="da-DK" sz="1200" b="1" u="none" strike="noStrike" dirty="0">
                          <a:effectLst/>
                        </a:rPr>
                      </a:br>
                      <a:r>
                        <a:rPr lang="da-DK" sz="1200" b="1" u="none" strike="noStrike" dirty="0" err="1">
                          <a:effectLst/>
                        </a:rPr>
                        <a:t>Goal</a:t>
                      </a:r>
                      <a:r>
                        <a:rPr lang="da-DK" sz="1200" b="1" u="none" strike="noStrike" dirty="0">
                          <a:effectLst/>
                        </a:rPr>
                        <a:t>: 3h</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30km</a:t>
                      </a:r>
                      <a:br>
                        <a:rPr lang="da-DK" sz="1200" b="1" u="none" strike="noStrike" dirty="0">
                          <a:effectLst/>
                        </a:rPr>
                      </a:br>
                      <a:r>
                        <a:rPr lang="da-DK" sz="1200" b="1" u="none" strike="noStrike" dirty="0" err="1">
                          <a:effectLst/>
                        </a:rPr>
                        <a:t>Breakthrough</a:t>
                      </a:r>
                      <a:r>
                        <a:rPr lang="da-DK" sz="1200" b="1" u="none" strike="noStrike" dirty="0">
                          <a:effectLst/>
                        </a:rPr>
                        <a:t>: 5km</a:t>
                      </a:r>
                      <a:br>
                        <a:rPr lang="da-DK" sz="1200" b="1" u="none" strike="noStrike" dirty="0">
                          <a:effectLst/>
                        </a:rPr>
                      </a:br>
                      <a:r>
                        <a:rPr lang="da-DK" sz="1200" b="1" u="none" strike="noStrike" dirty="0" err="1">
                          <a:effectLst/>
                        </a:rPr>
                        <a:t>Goal</a:t>
                      </a:r>
                      <a:r>
                        <a:rPr lang="da-DK" sz="1200" b="1" u="none" strike="noStrike" dirty="0">
                          <a:effectLst/>
                        </a:rPr>
                        <a:t>: 1km</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100m</a:t>
                      </a:r>
                      <a:br>
                        <a:rPr lang="da-DK" sz="1200" b="1" u="none" strike="noStrike">
                          <a:effectLst/>
                        </a:rPr>
                      </a:br>
                      <a:r>
                        <a:rPr lang="da-DK" sz="1200" b="1" u="none" strike="noStrike">
                          <a:effectLst/>
                        </a:rPr>
                        <a:t>Breakthrough: 10m</a:t>
                      </a:r>
                      <a:br>
                        <a:rPr lang="da-DK" sz="1200" b="1" u="none" strike="noStrike">
                          <a:effectLst/>
                        </a:rPr>
                      </a:br>
                      <a:r>
                        <a:rPr lang="da-DK" sz="1200" b="1" u="none" strike="noStrike">
                          <a:effectLst/>
                        </a:rPr>
                        <a:t>Goal: 1m</a:t>
                      </a:r>
                      <a:endParaRPr lang="da-DK" sz="1200" b="1" i="0" u="none" strike="noStrike">
                        <a:solidFill>
                          <a:srgbClr val="000000"/>
                        </a:solidFill>
                        <a:effectLst/>
                        <a:latin typeface="Calibri" panose="020F0502020204030204" pitchFamily="34" charset="0"/>
                      </a:endParaRPr>
                    </a:p>
                  </a:txBody>
                  <a:tcPr marL="2827" marR="2827" marT="2827" marB="0" anchor="b"/>
                </a:tc>
                <a:extLst>
                  <a:ext uri="{0D108BD9-81ED-4DB2-BD59-A6C34878D82A}">
                    <a16:rowId xmlns:a16="http://schemas.microsoft.com/office/drawing/2014/main" val="253004568"/>
                  </a:ext>
                </a:extLst>
              </a:tr>
              <a:tr h="658047">
                <a:tc>
                  <a:txBody>
                    <a:bodyPr/>
                    <a:lstStyle/>
                    <a:p>
                      <a:pPr algn="l" fontAlgn="b"/>
                      <a:r>
                        <a:rPr lang="da-DK" sz="1400" b="1" u="none" strike="noStrike" dirty="0">
                          <a:effectLst/>
                        </a:rPr>
                        <a:t>Subsurface temperature</a:t>
                      </a:r>
                      <a:endParaRPr lang="da-DK" sz="14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Ocean</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1k</a:t>
                      </a:r>
                      <a:br>
                        <a:rPr lang="da-DK" sz="1200" b="1" u="none" strike="noStrike">
                          <a:effectLst/>
                        </a:rPr>
                      </a:br>
                      <a:r>
                        <a:rPr lang="da-DK" sz="1200" b="1" u="none" strike="noStrike">
                          <a:effectLst/>
                        </a:rPr>
                        <a:t>Breakthrough: 0,5k</a:t>
                      </a:r>
                      <a:br>
                        <a:rPr lang="da-DK" sz="1200" b="1" u="none" strike="noStrike">
                          <a:effectLst/>
                        </a:rPr>
                      </a:br>
                      <a:r>
                        <a:rPr lang="da-DK" sz="1200" b="1" u="none" strike="noStrike">
                          <a:effectLst/>
                        </a:rPr>
                        <a:t>Goal: 0,1k</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24d</a:t>
                      </a:r>
                      <a:br>
                        <a:rPr lang="da-DK" sz="1200" b="1" u="none" strike="noStrike">
                          <a:effectLst/>
                        </a:rPr>
                      </a:br>
                      <a:r>
                        <a:rPr lang="da-DK" sz="1200" b="1" u="none" strike="noStrike">
                          <a:effectLst/>
                        </a:rPr>
                        <a:t>Breakthrough: 3d</a:t>
                      </a:r>
                      <a:br>
                        <a:rPr lang="da-DK" sz="1200" b="1" u="none" strike="noStrike">
                          <a:effectLst/>
                        </a:rPr>
                      </a:br>
                      <a:r>
                        <a:rPr lang="da-DK" sz="1200" b="1" u="none" strike="noStrike">
                          <a:effectLst/>
                        </a:rPr>
                        <a:t>Goal: 1d</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3d</a:t>
                      </a:r>
                      <a:br>
                        <a:rPr lang="da-DK" sz="1200" b="1" u="none" strike="noStrike">
                          <a:effectLst/>
                        </a:rPr>
                      </a:br>
                      <a:r>
                        <a:rPr lang="da-DK" sz="1200" b="1" u="none" strike="noStrike">
                          <a:effectLst/>
                        </a:rPr>
                        <a:t>Breakthrough: 1d</a:t>
                      </a:r>
                      <a:br>
                        <a:rPr lang="da-DK" sz="1200" b="1" u="none" strike="noStrike">
                          <a:effectLst/>
                        </a:rPr>
                      </a:br>
                      <a:r>
                        <a:rPr lang="da-DK" sz="1200" b="1" u="none" strike="noStrike">
                          <a:effectLst/>
                        </a:rPr>
                        <a:t>Goal: 12h</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50km</a:t>
                      </a:r>
                      <a:br>
                        <a:rPr lang="da-DK" sz="1200" b="1" u="none" strike="noStrike" dirty="0">
                          <a:effectLst/>
                        </a:rPr>
                      </a:br>
                      <a:r>
                        <a:rPr lang="da-DK" sz="1200" b="1" u="none" strike="noStrike" dirty="0" err="1">
                          <a:effectLst/>
                        </a:rPr>
                        <a:t>Breakthrough</a:t>
                      </a:r>
                      <a:r>
                        <a:rPr lang="da-DK" sz="1200" b="1" u="none" strike="noStrike" dirty="0">
                          <a:effectLst/>
                        </a:rPr>
                        <a:t>: 10km</a:t>
                      </a:r>
                      <a:br>
                        <a:rPr lang="da-DK" sz="1200" b="1" u="none" strike="noStrike" dirty="0">
                          <a:effectLst/>
                        </a:rPr>
                      </a:br>
                      <a:r>
                        <a:rPr lang="da-DK" sz="1200" b="1" u="none" strike="noStrike" dirty="0" err="1">
                          <a:effectLst/>
                        </a:rPr>
                        <a:t>Goal</a:t>
                      </a:r>
                      <a:r>
                        <a:rPr lang="da-DK" sz="1200" b="1" u="none" strike="noStrike" dirty="0">
                          <a:effectLst/>
                        </a:rPr>
                        <a:t>: 2km</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50m</a:t>
                      </a:r>
                      <a:br>
                        <a:rPr lang="da-DK" sz="1200" b="1" u="none" strike="noStrike">
                          <a:effectLst/>
                        </a:rPr>
                      </a:br>
                      <a:r>
                        <a:rPr lang="da-DK" sz="1200" b="1" u="none" strike="noStrike">
                          <a:effectLst/>
                        </a:rPr>
                        <a:t>Breakthrough: 10m</a:t>
                      </a:r>
                      <a:br>
                        <a:rPr lang="da-DK" sz="1200" b="1" u="none" strike="noStrike">
                          <a:effectLst/>
                        </a:rPr>
                      </a:br>
                      <a:r>
                        <a:rPr lang="da-DK" sz="1200" b="1" u="none" strike="noStrike">
                          <a:effectLst/>
                        </a:rPr>
                        <a:t>Goal: 1m</a:t>
                      </a:r>
                      <a:endParaRPr lang="da-DK" sz="1200" b="1" i="0" u="none" strike="noStrike">
                        <a:solidFill>
                          <a:srgbClr val="000000"/>
                        </a:solidFill>
                        <a:effectLst/>
                        <a:latin typeface="Calibri" panose="020F0502020204030204" pitchFamily="34" charset="0"/>
                      </a:endParaRPr>
                    </a:p>
                  </a:txBody>
                  <a:tcPr marL="2827" marR="2827" marT="2827" marB="0" anchor="b"/>
                </a:tc>
                <a:extLst>
                  <a:ext uri="{0D108BD9-81ED-4DB2-BD59-A6C34878D82A}">
                    <a16:rowId xmlns:a16="http://schemas.microsoft.com/office/drawing/2014/main" val="3559921946"/>
                  </a:ext>
                </a:extLst>
              </a:tr>
              <a:tr h="764132">
                <a:tc>
                  <a:txBody>
                    <a:bodyPr/>
                    <a:lstStyle/>
                    <a:p>
                      <a:pPr algn="l" fontAlgn="b"/>
                      <a:r>
                        <a:rPr lang="da-DK" sz="1400" b="1" u="none" strike="noStrike" dirty="0">
                          <a:effectLst/>
                        </a:rPr>
                        <a:t>Surface currents</a:t>
                      </a:r>
                      <a:endParaRPr lang="da-DK" sz="14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Ocean</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20cm/s</a:t>
                      </a:r>
                      <a:br>
                        <a:rPr lang="da-DK" sz="1200" b="1" u="none" strike="noStrike">
                          <a:effectLst/>
                        </a:rPr>
                      </a:br>
                      <a:r>
                        <a:rPr lang="da-DK" sz="1200" b="1" u="none" strike="noStrike">
                          <a:effectLst/>
                        </a:rPr>
                        <a:t>Breakthrough: 10cm/s</a:t>
                      </a:r>
                      <a:br>
                        <a:rPr lang="da-DK" sz="1200" b="1" u="none" strike="noStrike">
                          <a:effectLst/>
                        </a:rPr>
                      </a:br>
                      <a:r>
                        <a:rPr lang="da-DK" sz="1200" b="1" u="none" strike="noStrike">
                          <a:effectLst/>
                        </a:rPr>
                        <a:t>Goal: 5com/s</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3d</a:t>
                      </a:r>
                      <a:br>
                        <a:rPr lang="da-DK" sz="1200" b="1" u="none" strike="noStrike">
                          <a:effectLst/>
                        </a:rPr>
                      </a:br>
                      <a:r>
                        <a:rPr lang="da-DK" sz="1200" b="1" u="none" strike="noStrike">
                          <a:effectLst/>
                        </a:rPr>
                        <a:t>Breakthrough: 1d</a:t>
                      </a:r>
                      <a:br>
                        <a:rPr lang="da-DK" sz="1200" b="1" u="none" strike="noStrike">
                          <a:effectLst/>
                        </a:rPr>
                      </a:br>
                      <a:r>
                        <a:rPr lang="da-DK" sz="1200" b="1" u="none" strike="noStrike">
                          <a:effectLst/>
                        </a:rPr>
                        <a:t>Goal: 12h</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a:effectLst/>
                        </a:rPr>
                        <a:t>Threshold: 3d</a:t>
                      </a:r>
                      <a:br>
                        <a:rPr lang="da-DK" sz="1200" b="1" u="none" strike="noStrike">
                          <a:effectLst/>
                        </a:rPr>
                      </a:br>
                      <a:r>
                        <a:rPr lang="da-DK" sz="1200" b="1" u="none" strike="noStrike">
                          <a:effectLst/>
                        </a:rPr>
                        <a:t>Breakthrough: 1d</a:t>
                      </a:r>
                      <a:br>
                        <a:rPr lang="da-DK" sz="1200" b="1" u="none" strike="noStrike">
                          <a:effectLst/>
                        </a:rPr>
                      </a:br>
                      <a:r>
                        <a:rPr lang="da-DK" sz="1200" b="1" u="none" strike="noStrike">
                          <a:effectLst/>
                        </a:rPr>
                        <a:t>Goal: 6h</a:t>
                      </a:r>
                      <a:endParaRPr lang="da-DK" sz="1200" b="1" i="0" u="none" strike="noStrike">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err="1">
                          <a:effectLst/>
                        </a:rPr>
                        <a:t>Threshold</a:t>
                      </a:r>
                      <a:r>
                        <a:rPr lang="da-DK" sz="1200" b="1" u="none" strike="noStrike" dirty="0">
                          <a:effectLst/>
                        </a:rPr>
                        <a:t>: 20km</a:t>
                      </a:r>
                      <a:br>
                        <a:rPr lang="da-DK" sz="1200" b="1" u="none" strike="noStrike" dirty="0">
                          <a:effectLst/>
                        </a:rPr>
                      </a:br>
                      <a:r>
                        <a:rPr lang="da-DK" sz="1200" b="1" u="none" strike="noStrike" dirty="0" err="1">
                          <a:effectLst/>
                        </a:rPr>
                        <a:t>Breakthrough</a:t>
                      </a:r>
                      <a:r>
                        <a:rPr lang="da-DK" sz="1200" b="1" u="none" strike="noStrike" dirty="0">
                          <a:effectLst/>
                        </a:rPr>
                        <a:t>: 5km</a:t>
                      </a:r>
                      <a:br>
                        <a:rPr lang="da-DK" sz="1200" b="1" u="none" strike="noStrike" dirty="0">
                          <a:effectLst/>
                        </a:rPr>
                      </a:br>
                      <a:r>
                        <a:rPr lang="da-DK" sz="1200" b="1" u="none" strike="noStrike" dirty="0" err="1">
                          <a:effectLst/>
                        </a:rPr>
                        <a:t>Goal</a:t>
                      </a:r>
                      <a:r>
                        <a:rPr lang="da-DK" sz="1200" b="1" u="none" strike="noStrike" dirty="0">
                          <a:effectLst/>
                        </a:rPr>
                        <a:t>: 1km</a:t>
                      </a:r>
                      <a:endParaRPr lang="da-DK" sz="1200" b="1" i="0" u="none" strike="noStrike" dirty="0">
                        <a:solidFill>
                          <a:srgbClr val="000000"/>
                        </a:solidFill>
                        <a:effectLst/>
                        <a:latin typeface="Calibri" panose="020F0502020204030204" pitchFamily="34" charset="0"/>
                      </a:endParaRPr>
                    </a:p>
                  </a:txBody>
                  <a:tcPr marL="2827" marR="2827" marT="2827" marB="0" anchor="b"/>
                </a:tc>
                <a:tc>
                  <a:txBody>
                    <a:bodyPr/>
                    <a:lstStyle/>
                    <a:p>
                      <a:pPr algn="l" fontAlgn="b"/>
                      <a:r>
                        <a:rPr lang="da-DK" sz="1200" b="1" u="none" strike="noStrike" dirty="0">
                          <a:effectLst/>
                        </a:rPr>
                        <a:t> </a:t>
                      </a:r>
                      <a:endParaRPr lang="da-DK" sz="1200" b="1" i="0" u="none" strike="noStrike" dirty="0">
                        <a:solidFill>
                          <a:srgbClr val="000000"/>
                        </a:solidFill>
                        <a:effectLst/>
                        <a:latin typeface="Calibri" panose="020F0502020204030204" pitchFamily="34" charset="0"/>
                      </a:endParaRPr>
                    </a:p>
                  </a:txBody>
                  <a:tcPr marL="2827" marR="2827" marT="2827" marB="0" anchor="b"/>
                </a:tc>
                <a:extLst>
                  <a:ext uri="{0D108BD9-81ED-4DB2-BD59-A6C34878D82A}">
                    <a16:rowId xmlns:a16="http://schemas.microsoft.com/office/drawing/2014/main" val="104521108"/>
                  </a:ext>
                </a:extLst>
              </a:tr>
            </a:tbl>
          </a:graphicData>
        </a:graphic>
      </p:graphicFrame>
      <p:pic>
        <p:nvPicPr>
          <p:cNvPr id="5" name="Picture 16">
            <a:extLst>
              <a:ext uri="{FF2B5EF4-FFF2-40B4-BE49-F238E27FC236}">
                <a16:creationId xmlns:a16="http://schemas.microsoft.com/office/drawing/2014/main" id="{D7FB3F63-05C7-4346-966A-31396599443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81" t="23121" r="12515" b="19431"/>
          <a:stretch/>
        </p:blipFill>
        <p:spPr>
          <a:xfrm>
            <a:off x="210286" y="5956183"/>
            <a:ext cx="1143900" cy="691990"/>
          </a:xfrm>
          <a:prstGeom prst="rect">
            <a:avLst/>
          </a:prstGeom>
        </p:spPr>
      </p:pic>
    </p:spTree>
    <p:extLst>
      <p:ext uri="{BB962C8B-B14F-4D97-AF65-F5344CB8AC3E}">
        <p14:creationId xmlns:p14="http://schemas.microsoft.com/office/powerpoint/2010/main" val="3307840790"/>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898472" y="188956"/>
            <a:ext cx="3607965" cy="1325563"/>
          </a:xfrm>
        </p:spPr>
        <p:txBody>
          <a:bodyPr>
            <a:normAutofit/>
          </a:bodyPr>
          <a:lstStyle/>
          <a:p>
            <a:r>
              <a:rPr lang="en-GB" sz="3600" b="1" dirty="0">
                <a:solidFill>
                  <a:schemeClr val="accent1">
                    <a:lumMod val="75000"/>
                  </a:schemeClr>
                </a:solidFill>
                <a:latin typeface="+mn-lt"/>
              </a:rPr>
              <a:t>Gap analysis</a:t>
            </a:r>
          </a:p>
        </p:txBody>
      </p:sp>
      <p:pic>
        <p:nvPicPr>
          <p:cNvPr id="8" name="Imagen 36875"/>
          <p:cNvPicPr>
            <a:picLocks noGrp="1"/>
          </p:cNvPicPr>
          <p:nvPr>
            <p:ph sz="half" idx="1"/>
          </p:nvPr>
        </p:nvPicPr>
        <p:blipFill>
          <a:blip r:embed="rId2"/>
          <a:srcRect b="7827"/>
          <a:stretch>
            <a:fillRect/>
          </a:stretch>
        </p:blipFill>
        <p:spPr>
          <a:xfrm>
            <a:off x="341624" y="1826739"/>
            <a:ext cx="5678229" cy="4284380"/>
          </a:xfrm>
          <a:prstGeom prst="rect">
            <a:avLst/>
          </a:prstGeom>
        </p:spPr>
      </p:pic>
      <p:sp>
        <p:nvSpPr>
          <p:cNvPr id="4" name="Pladsholder til indhold 3"/>
          <p:cNvSpPr>
            <a:spLocks noGrp="1"/>
          </p:cNvSpPr>
          <p:nvPr>
            <p:ph sz="half" idx="2"/>
          </p:nvPr>
        </p:nvSpPr>
        <p:spPr>
          <a:xfrm>
            <a:off x="6436857" y="1948275"/>
            <a:ext cx="5178002" cy="4348316"/>
          </a:xfrm>
        </p:spPr>
        <p:txBody>
          <a:bodyPr/>
          <a:lstStyle/>
          <a:p>
            <a:r>
              <a:rPr lang="en-GB" dirty="0">
                <a:solidFill>
                  <a:srgbClr val="002060"/>
                </a:solidFill>
              </a:rPr>
              <a:t>Missing Observations</a:t>
            </a:r>
          </a:p>
          <a:p>
            <a:pPr marL="0" indent="0">
              <a:buNone/>
            </a:pPr>
            <a:endParaRPr lang="en-GB" dirty="0">
              <a:solidFill>
                <a:srgbClr val="002060"/>
              </a:solidFill>
            </a:endParaRPr>
          </a:p>
          <a:p>
            <a:r>
              <a:rPr lang="en-GB" dirty="0">
                <a:solidFill>
                  <a:srgbClr val="002060"/>
                </a:solidFill>
              </a:rPr>
              <a:t>Missing Data</a:t>
            </a:r>
          </a:p>
          <a:p>
            <a:pPr marL="0" indent="0">
              <a:buNone/>
            </a:pPr>
            <a:endParaRPr lang="en-GB" dirty="0">
              <a:solidFill>
                <a:srgbClr val="002060"/>
              </a:solidFill>
            </a:endParaRPr>
          </a:p>
          <a:p>
            <a:r>
              <a:rPr lang="en-GB" dirty="0">
                <a:solidFill>
                  <a:srgbClr val="002060"/>
                </a:solidFill>
              </a:rPr>
              <a:t>Sustainability gaps</a:t>
            </a:r>
          </a:p>
          <a:p>
            <a:pPr marL="0" indent="0">
              <a:buNone/>
            </a:pPr>
            <a:endParaRPr lang="en-GB" dirty="0">
              <a:solidFill>
                <a:srgbClr val="002060"/>
              </a:solidFill>
            </a:endParaRPr>
          </a:p>
          <a:p>
            <a:r>
              <a:rPr lang="en-GB" dirty="0">
                <a:solidFill>
                  <a:srgbClr val="002060"/>
                </a:solidFill>
              </a:rPr>
              <a:t>Technology gaps</a:t>
            </a:r>
          </a:p>
        </p:txBody>
      </p:sp>
      <p:pic>
        <p:nvPicPr>
          <p:cNvPr id="5" name="Picture 16">
            <a:extLst>
              <a:ext uri="{FF2B5EF4-FFF2-40B4-BE49-F238E27FC236}">
                <a16:creationId xmlns:a16="http://schemas.microsoft.com/office/drawing/2014/main" id="{59CA9EB3-78BC-4E7C-AF90-6C2EEE284F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581" t="23121" r="12515" b="19431"/>
          <a:stretch/>
        </p:blipFill>
        <p:spPr>
          <a:xfrm>
            <a:off x="10659115" y="5950596"/>
            <a:ext cx="1143900" cy="691990"/>
          </a:xfrm>
          <a:prstGeom prst="rect">
            <a:avLst/>
          </a:prstGeom>
        </p:spPr>
      </p:pic>
    </p:spTree>
    <p:extLst>
      <p:ext uri="{BB962C8B-B14F-4D97-AF65-F5344CB8AC3E}">
        <p14:creationId xmlns:p14="http://schemas.microsoft.com/office/powerpoint/2010/main" val="84054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dsholder til indhold 3"/>
          <p:cNvSpPr>
            <a:spLocks noGrp="1"/>
          </p:cNvSpPr>
          <p:nvPr>
            <p:ph idx="1"/>
          </p:nvPr>
        </p:nvSpPr>
        <p:spPr>
          <a:xfrm>
            <a:off x="526563" y="1704500"/>
            <a:ext cx="11369026" cy="4906536"/>
          </a:xfrm>
        </p:spPr>
        <p:txBody>
          <a:bodyPr>
            <a:normAutofit fontScale="77500" lnSpcReduction="20000"/>
          </a:bodyPr>
          <a:lstStyle/>
          <a:p>
            <a:pPr marL="0" indent="0">
              <a:buNone/>
            </a:pPr>
            <a:r>
              <a:rPr lang="en-GB" dirty="0"/>
              <a:t>Thematic studies are carried out on-demand in response to specific requests from the European Commission or the EEA</a:t>
            </a:r>
            <a:r>
              <a:rPr lang="en-US" dirty="0"/>
              <a:t>. Thematic studies </a:t>
            </a:r>
            <a:r>
              <a:rPr lang="en-GB" dirty="0"/>
              <a:t>usually take the form of in-depth analyses of critical</a:t>
            </a:r>
            <a:r>
              <a:rPr lang="en-US" dirty="0"/>
              <a:t> data, observations, and products, and they may address topics such as observation types, relevant standards, data quality, data policy, availability and application of data access technologies, e.g. data services and information systems, data formats, and data processing methodologies.</a:t>
            </a:r>
          </a:p>
          <a:p>
            <a:pPr marL="0" indent="0">
              <a:buNone/>
            </a:pPr>
            <a:endParaRPr lang="da-DK" dirty="0"/>
          </a:p>
          <a:p>
            <a:pPr marL="0" indent="0">
              <a:buNone/>
            </a:pPr>
            <a:r>
              <a:rPr lang="en-GB" dirty="0"/>
              <a:t>The following thematic studies are currently running:</a:t>
            </a:r>
            <a:endParaRPr lang="da-DK" dirty="0"/>
          </a:p>
          <a:p>
            <a:pPr lvl="0"/>
            <a:r>
              <a:rPr lang="en-GB" b="1" dirty="0"/>
              <a:t>Usage of in situ data in the Copernicus Space Component; </a:t>
            </a:r>
            <a:endParaRPr lang="da-DK" b="1" dirty="0"/>
          </a:p>
          <a:p>
            <a:pPr lvl="0"/>
            <a:r>
              <a:rPr lang="en-GB" b="1" dirty="0"/>
              <a:t>Research Infrastructures and Copernicus;</a:t>
            </a:r>
            <a:endParaRPr lang="da-DK" b="1" dirty="0"/>
          </a:p>
          <a:p>
            <a:pPr lvl="0"/>
            <a:r>
              <a:rPr lang="en-GB" b="1" dirty="0"/>
              <a:t>Sustainability of existing in situ system </a:t>
            </a:r>
          </a:p>
          <a:p>
            <a:pPr lvl="0"/>
            <a:r>
              <a:rPr lang="en-US" b="1" dirty="0"/>
              <a:t>Dialog with H2020 research projects on the design of in situ observation systems; and</a:t>
            </a:r>
            <a:endParaRPr lang="da-DK" b="1" dirty="0"/>
          </a:p>
          <a:p>
            <a:pPr lvl="0"/>
            <a:r>
              <a:rPr lang="en-GB" b="1" dirty="0"/>
              <a:t>Engagement with the World Meteorological Organisation</a:t>
            </a:r>
          </a:p>
          <a:p>
            <a:pPr lvl="0"/>
            <a:r>
              <a:rPr lang="en-GB" b="1" dirty="0"/>
              <a:t>Engagement with IOC</a:t>
            </a:r>
          </a:p>
          <a:p>
            <a:pPr lvl="0"/>
            <a:r>
              <a:rPr lang="da-DK" b="1" dirty="0"/>
              <a:t>Data Delivery options</a:t>
            </a:r>
          </a:p>
          <a:p>
            <a:endParaRPr lang="en-GB" dirty="0"/>
          </a:p>
        </p:txBody>
      </p:sp>
      <p:sp>
        <p:nvSpPr>
          <p:cNvPr id="3" name="Titel 2"/>
          <p:cNvSpPr>
            <a:spLocks noGrp="1"/>
          </p:cNvSpPr>
          <p:nvPr>
            <p:ph type="title"/>
          </p:nvPr>
        </p:nvSpPr>
        <p:spPr>
          <a:xfrm>
            <a:off x="4187155" y="179852"/>
            <a:ext cx="3817690" cy="1325563"/>
          </a:xfrm>
        </p:spPr>
        <p:txBody>
          <a:bodyPr>
            <a:normAutofit/>
          </a:bodyPr>
          <a:lstStyle/>
          <a:p>
            <a:r>
              <a:rPr lang="en-GB" sz="3600" b="1" dirty="0">
                <a:solidFill>
                  <a:schemeClr val="accent1">
                    <a:lumMod val="75000"/>
                  </a:schemeClr>
                </a:solidFill>
                <a:latin typeface="+mn-lt"/>
              </a:rPr>
              <a:t>Thematic projects</a:t>
            </a:r>
          </a:p>
        </p:txBody>
      </p:sp>
      <p:pic>
        <p:nvPicPr>
          <p:cNvPr id="5" name="Picture 16">
            <a:extLst>
              <a:ext uri="{FF2B5EF4-FFF2-40B4-BE49-F238E27FC236}">
                <a16:creationId xmlns:a16="http://schemas.microsoft.com/office/drawing/2014/main" id="{328F3B81-440B-4FB8-B662-560CAB13326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81" t="23121" r="12515" b="19431"/>
          <a:stretch/>
        </p:blipFill>
        <p:spPr>
          <a:xfrm>
            <a:off x="10387558" y="5919046"/>
            <a:ext cx="1143900" cy="691990"/>
          </a:xfrm>
          <a:prstGeom prst="rect">
            <a:avLst/>
          </a:prstGeom>
        </p:spPr>
      </p:pic>
    </p:spTree>
    <p:extLst>
      <p:ext uri="{BB962C8B-B14F-4D97-AF65-F5344CB8AC3E}">
        <p14:creationId xmlns:p14="http://schemas.microsoft.com/office/powerpoint/2010/main" val="4149802934"/>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áfico 16">
            <a:extLst>
              <a:ext uri="{FF2B5EF4-FFF2-40B4-BE49-F238E27FC236}">
                <a16:creationId xmlns:a16="http://schemas.microsoft.com/office/drawing/2014/main" id="{75A88E81-0A59-4C44-BE42-CA8333BC6BF7}"/>
              </a:ext>
            </a:extLst>
          </p:cNvPr>
          <p:cNvGraphicFramePr>
            <a:graphicFrameLocks noGrp="1"/>
          </p:cNvGraphicFramePr>
          <p:nvPr>
            <p:ph idx="1"/>
            <p:extLst>
              <p:ext uri="{D42A27DB-BD31-4B8C-83A1-F6EECF244321}">
                <p14:modId xmlns:p14="http://schemas.microsoft.com/office/powerpoint/2010/main" val="3841627442"/>
              </p:ext>
            </p:extLst>
          </p:nvPr>
        </p:nvGraphicFramePr>
        <p:xfrm>
          <a:off x="838200" y="1606798"/>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3" name="Titel 2">
            <a:extLst>
              <a:ext uri="{FF2B5EF4-FFF2-40B4-BE49-F238E27FC236}">
                <a16:creationId xmlns:a16="http://schemas.microsoft.com/office/drawing/2014/main" id="{E025B6B4-BB1D-5F41-A246-FFEE74D064F6}"/>
              </a:ext>
            </a:extLst>
          </p:cNvPr>
          <p:cNvSpPr>
            <a:spLocks noGrp="1"/>
          </p:cNvSpPr>
          <p:nvPr>
            <p:ph type="title"/>
          </p:nvPr>
        </p:nvSpPr>
        <p:spPr>
          <a:xfrm>
            <a:off x="4235741" y="281235"/>
            <a:ext cx="4396530" cy="1325563"/>
          </a:xfrm>
        </p:spPr>
        <p:txBody>
          <a:bodyPr>
            <a:normAutofit/>
          </a:bodyPr>
          <a:lstStyle/>
          <a:p>
            <a:r>
              <a:rPr lang="en-GB" sz="3600" b="1" dirty="0">
                <a:solidFill>
                  <a:schemeClr val="accent1">
                    <a:lumMod val="50000"/>
                  </a:schemeClr>
                </a:solidFill>
                <a:latin typeface="+mn-lt"/>
              </a:rPr>
              <a:t>Source of funding</a:t>
            </a:r>
          </a:p>
        </p:txBody>
      </p:sp>
      <p:pic>
        <p:nvPicPr>
          <p:cNvPr id="4" name="Picture 16">
            <a:extLst>
              <a:ext uri="{FF2B5EF4-FFF2-40B4-BE49-F238E27FC236}">
                <a16:creationId xmlns:a16="http://schemas.microsoft.com/office/drawing/2014/main" id="{C78EF40E-C458-474D-A7C5-49A2910B9E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581" t="23121" r="12515" b="19431"/>
          <a:stretch/>
        </p:blipFill>
        <p:spPr>
          <a:xfrm>
            <a:off x="10677221" y="6176962"/>
            <a:ext cx="1125794" cy="681037"/>
          </a:xfrm>
          <a:prstGeom prst="rect">
            <a:avLst/>
          </a:prstGeom>
        </p:spPr>
      </p:pic>
    </p:spTree>
    <p:extLst>
      <p:ext uri="{BB962C8B-B14F-4D97-AF65-F5344CB8AC3E}">
        <p14:creationId xmlns:p14="http://schemas.microsoft.com/office/powerpoint/2010/main" val="2923973848"/>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Gráfico 27">
            <a:extLst>
              <a:ext uri="{FF2B5EF4-FFF2-40B4-BE49-F238E27FC236}">
                <a16:creationId xmlns:a16="http://schemas.microsoft.com/office/drawing/2014/main" id="{BB296490-3107-42F0-BD41-FAE3945B88BE}"/>
              </a:ext>
            </a:extLst>
          </p:cNvPr>
          <p:cNvGraphicFramePr>
            <a:graphicFrameLocks noGrp="1"/>
          </p:cNvGraphicFramePr>
          <p:nvPr>
            <p:ph idx="1"/>
            <p:extLst>
              <p:ext uri="{D42A27DB-BD31-4B8C-83A1-F6EECF244321}">
                <p14:modId xmlns:p14="http://schemas.microsoft.com/office/powerpoint/2010/main" val="3389196120"/>
              </p:ext>
            </p:extLst>
          </p:nvPr>
        </p:nvGraphicFramePr>
        <p:xfrm>
          <a:off x="838200" y="1548788"/>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3" name="Titel 2">
            <a:extLst>
              <a:ext uri="{FF2B5EF4-FFF2-40B4-BE49-F238E27FC236}">
                <a16:creationId xmlns:a16="http://schemas.microsoft.com/office/drawing/2014/main" id="{95846E27-6E68-6741-9DB6-C35FBEF80246}"/>
              </a:ext>
            </a:extLst>
          </p:cNvPr>
          <p:cNvSpPr>
            <a:spLocks noGrp="1"/>
          </p:cNvSpPr>
          <p:nvPr>
            <p:ph type="title"/>
          </p:nvPr>
        </p:nvSpPr>
        <p:spPr>
          <a:xfrm>
            <a:off x="4172969" y="223225"/>
            <a:ext cx="7180831" cy="1325563"/>
          </a:xfrm>
        </p:spPr>
        <p:txBody>
          <a:bodyPr>
            <a:normAutofit/>
          </a:bodyPr>
          <a:lstStyle/>
          <a:p>
            <a:r>
              <a:rPr lang="en-GB" sz="3600" b="1" dirty="0">
                <a:solidFill>
                  <a:schemeClr val="accent1">
                    <a:lumMod val="50000"/>
                  </a:schemeClr>
                </a:solidFill>
                <a:latin typeface="+mn-lt"/>
              </a:rPr>
              <a:t>Sustainability all systems</a:t>
            </a:r>
          </a:p>
        </p:txBody>
      </p:sp>
      <p:pic>
        <p:nvPicPr>
          <p:cNvPr id="4" name="Picture 16">
            <a:extLst>
              <a:ext uri="{FF2B5EF4-FFF2-40B4-BE49-F238E27FC236}">
                <a16:creationId xmlns:a16="http://schemas.microsoft.com/office/drawing/2014/main" id="{0A51D8CB-5966-40B2-AA4E-B6708DEF9A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581" t="23121" r="12515" b="19431"/>
          <a:stretch/>
        </p:blipFill>
        <p:spPr>
          <a:xfrm>
            <a:off x="10677221" y="6176962"/>
            <a:ext cx="1125794" cy="681037"/>
          </a:xfrm>
          <a:prstGeom prst="rect">
            <a:avLst/>
          </a:prstGeom>
        </p:spPr>
      </p:pic>
    </p:spTree>
    <p:extLst>
      <p:ext uri="{BB962C8B-B14F-4D97-AF65-F5344CB8AC3E}">
        <p14:creationId xmlns:p14="http://schemas.microsoft.com/office/powerpoint/2010/main" val="1936707646"/>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Pladsholder til indhold 5">
            <a:extLst>
              <a:ext uri="{FF2B5EF4-FFF2-40B4-BE49-F238E27FC236}">
                <a16:creationId xmlns:a16="http://schemas.microsoft.com/office/drawing/2014/main" id="{1BFB8617-0152-E549-81E9-D95F24E48D13}"/>
              </a:ext>
            </a:extLst>
          </p:cNvPr>
          <p:cNvGraphicFramePr>
            <a:graphicFrameLocks noGrp="1"/>
          </p:cNvGraphicFramePr>
          <p:nvPr>
            <p:ph idx="1"/>
            <p:extLst>
              <p:ext uri="{D42A27DB-BD31-4B8C-83A1-F6EECF244321}">
                <p14:modId xmlns:p14="http://schemas.microsoft.com/office/powerpoint/2010/main" val="620828014"/>
              </p:ext>
            </p:extLst>
          </p:nvPr>
        </p:nvGraphicFramePr>
        <p:xfrm>
          <a:off x="699462" y="1592252"/>
          <a:ext cx="8866910" cy="4932217"/>
        </p:xfrm>
        <a:graphic>
          <a:graphicData uri="http://schemas.openxmlformats.org/drawingml/2006/table">
            <a:tbl>
              <a:tblPr firstRow="1" firstCol="1" bandRow="1">
                <a:tableStyleId>{5C22544A-7EE6-4342-B048-85BDC9FD1C3A}</a:tableStyleId>
              </a:tblPr>
              <a:tblGrid>
                <a:gridCol w="4995892">
                  <a:extLst>
                    <a:ext uri="{9D8B030D-6E8A-4147-A177-3AD203B41FA5}">
                      <a16:colId xmlns:a16="http://schemas.microsoft.com/office/drawing/2014/main" val="3473579323"/>
                    </a:ext>
                  </a:extLst>
                </a:gridCol>
                <a:gridCol w="1221066">
                  <a:extLst>
                    <a:ext uri="{9D8B030D-6E8A-4147-A177-3AD203B41FA5}">
                      <a16:colId xmlns:a16="http://schemas.microsoft.com/office/drawing/2014/main" val="1494442560"/>
                    </a:ext>
                  </a:extLst>
                </a:gridCol>
                <a:gridCol w="1221066">
                  <a:extLst>
                    <a:ext uri="{9D8B030D-6E8A-4147-A177-3AD203B41FA5}">
                      <a16:colId xmlns:a16="http://schemas.microsoft.com/office/drawing/2014/main" val="583022812"/>
                    </a:ext>
                  </a:extLst>
                </a:gridCol>
                <a:gridCol w="1428886">
                  <a:extLst>
                    <a:ext uri="{9D8B030D-6E8A-4147-A177-3AD203B41FA5}">
                      <a16:colId xmlns:a16="http://schemas.microsoft.com/office/drawing/2014/main" val="433737926"/>
                    </a:ext>
                  </a:extLst>
                </a:gridCol>
              </a:tblGrid>
              <a:tr h="910776">
                <a:tc>
                  <a:txBody>
                    <a:bodyPr/>
                    <a:lstStyle/>
                    <a:p>
                      <a:pPr algn="ctr">
                        <a:spcAft>
                          <a:spcPts val="0"/>
                        </a:spcAft>
                      </a:pPr>
                      <a:r>
                        <a:rPr lang="en-GB" sz="1600">
                          <a:effectLst/>
                        </a:rPr>
                        <a:t>Funding source</a:t>
                      </a:r>
                      <a:endParaRPr lang="da-DK"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Ocean</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Meteo.</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Atm. composition</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16827407"/>
                  </a:ext>
                </a:extLst>
              </a:tr>
              <a:tr h="318541">
                <a:tc>
                  <a:txBody>
                    <a:bodyPr/>
                    <a:lstStyle/>
                    <a:p>
                      <a:pPr>
                        <a:spcAft>
                          <a:spcPts val="0"/>
                        </a:spcAft>
                      </a:pPr>
                      <a:r>
                        <a:rPr lang="en-GB" sz="1600">
                          <a:effectLst/>
                        </a:rPr>
                        <a:t>Institutional funds (annual budget)</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28.6%</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73.0%</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45,0%</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58456852"/>
                  </a:ext>
                </a:extLst>
              </a:tr>
              <a:tr h="318541">
                <a:tc>
                  <a:txBody>
                    <a:bodyPr/>
                    <a:lstStyle/>
                    <a:p>
                      <a:pPr>
                        <a:spcAft>
                          <a:spcPts val="0"/>
                        </a:spcAft>
                      </a:pPr>
                      <a:r>
                        <a:rPr lang="en-GB" sz="1600">
                          <a:effectLst/>
                        </a:rPr>
                        <a:t>National research fund</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15.4%</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4.1%</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 </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74396757"/>
                  </a:ext>
                </a:extLst>
              </a:tr>
              <a:tr h="318541">
                <a:tc>
                  <a:txBody>
                    <a:bodyPr/>
                    <a:lstStyle/>
                    <a:p>
                      <a:pPr>
                        <a:spcAft>
                          <a:spcPts val="0"/>
                        </a:spcAft>
                      </a:pPr>
                      <a:r>
                        <a:rPr lang="en-GB" sz="1600">
                          <a:effectLst/>
                        </a:rPr>
                        <a:t>EU Research Funding</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4.4%</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0.8%</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 </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32187215"/>
                  </a:ext>
                </a:extLst>
              </a:tr>
              <a:tr h="607184">
                <a:tc>
                  <a:txBody>
                    <a:bodyPr/>
                    <a:lstStyle/>
                    <a:p>
                      <a:pPr>
                        <a:spcAft>
                          <a:spcPts val="0"/>
                        </a:spcAft>
                      </a:pPr>
                      <a:r>
                        <a:rPr lang="en-GB" sz="1600">
                          <a:effectLst/>
                        </a:rPr>
                        <a:t>Institutional funds (annual budget), National research fund</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8.8%</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5.7%</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25.0%</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20803787"/>
                  </a:ext>
                </a:extLst>
              </a:tr>
              <a:tr h="607184">
                <a:tc>
                  <a:txBody>
                    <a:bodyPr/>
                    <a:lstStyle/>
                    <a:p>
                      <a:pPr>
                        <a:spcAft>
                          <a:spcPts val="0"/>
                        </a:spcAft>
                      </a:pPr>
                      <a:r>
                        <a:rPr lang="en-GB" sz="1600">
                          <a:effectLst/>
                        </a:rPr>
                        <a:t>Institutional funds (annual budget); EU Research Funding</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3.3%</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5.7%</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 </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50697040"/>
                  </a:ext>
                </a:extLst>
              </a:tr>
              <a:tr h="607184">
                <a:tc>
                  <a:txBody>
                    <a:bodyPr/>
                    <a:lstStyle/>
                    <a:p>
                      <a:pPr>
                        <a:spcAft>
                          <a:spcPts val="0"/>
                        </a:spcAft>
                      </a:pPr>
                      <a:r>
                        <a:rPr lang="en-GB" sz="1600">
                          <a:effectLst/>
                        </a:rPr>
                        <a:t>Institutional funds (annual budget); National research fund; EU Research Funding;</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7.7%</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0,8%</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15.0%</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91661738"/>
                  </a:ext>
                </a:extLst>
              </a:tr>
              <a:tr h="607184">
                <a:tc>
                  <a:txBody>
                    <a:bodyPr/>
                    <a:lstStyle/>
                    <a:p>
                      <a:pPr>
                        <a:spcAft>
                          <a:spcPts val="0"/>
                        </a:spcAft>
                      </a:pPr>
                      <a:r>
                        <a:rPr lang="en-GB" sz="1600">
                          <a:effectLst/>
                        </a:rPr>
                        <a:t>Institutional funds (annual budget) + various combinations of external funding</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9,9%</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4.9%</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15.0%</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67486626"/>
                  </a:ext>
                </a:extLst>
              </a:tr>
              <a:tr h="318541">
                <a:tc>
                  <a:txBody>
                    <a:bodyPr/>
                    <a:lstStyle/>
                    <a:p>
                      <a:pPr>
                        <a:spcAft>
                          <a:spcPts val="0"/>
                        </a:spcAft>
                      </a:pPr>
                      <a:r>
                        <a:rPr lang="en-GB" sz="1600">
                          <a:effectLst/>
                        </a:rPr>
                        <a:t>National research fund; EU Research Funding</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7.7%</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0.8%</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 </a:t>
                      </a:r>
                      <a:endParaRPr lang="da-DK" sz="18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39170253"/>
                  </a:ext>
                </a:extLst>
              </a:tr>
              <a:tr h="318541">
                <a:tc>
                  <a:txBody>
                    <a:bodyPr/>
                    <a:lstStyle/>
                    <a:p>
                      <a:pPr>
                        <a:spcAft>
                          <a:spcPts val="0"/>
                        </a:spcAft>
                      </a:pPr>
                      <a:r>
                        <a:rPr lang="en-GB" sz="1600">
                          <a:effectLst/>
                        </a:rPr>
                        <a:t>Various combinations of external funding</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14.2%</a:t>
                      </a:r>
                      <a:endParaRPr lang="da-DK" sz="1800" b="1">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a:spcAft>
                          <a:spcPts val="0"/>
                        </a:spcAft>
                      </a:pPr>
                      <a:r>
                        <a:rPr lang="en-GB" sz="1600">
                          <a:effectLst/>
                        </a:rPr>
                        <a:t>4.2%</a:t>
                      </a:r>
                      <a:endParaRPr lang="da-DK" sz="18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 </a:t>
                      </a:r>
                      <a:endParaRPr lang="da-DK" sz="18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34226395"/>
                  </a:ext>
                </a:extLst>
              </a:tr>
            </a:tbl>
          </a:graphicData>
        </a:graphic>
      </p:graphicFrame>
      <p:sp>
        <p:nvSpPr>
          <p:cNvPr id="3" name="Titel 2">
            <a:extLst>
              <a:ext uri="{FF2B5EF4-FFF2-40B4-BE49-F238E27FC236}">
                <a16:creationId xmlns:a16="http://schemas.microsoft.com/office/drawing/2014/main" id="{29DE2A28-2019-1B47-9995-B13E2F58BC5E}"/>
              </a:ext>
            </a:extLst>
          </p:cNvPr>
          <p:cNvSpPr>
            <a:spLocks noGrp="1"/>
          </p:cNvSpPr>
          <p:nvPr>
            <p:ph type="title"/>
          </p:nvPr>
        </p:nvSpPr>
        <p:spPr>
          <a:xfrm>
            <a:off x="3850547" y="218114"/>
            <a:ext cx="8800051" cy="1180597"/>
          </a:xfrm>
        </p:spPr>
        <p:txBody>
          <a:bodyPr>
            <a:normAutofit/>
          </a:bodyPr>
          <a:lstStyle/>
          <a:p>
            <a:r>
              <a:rPr lang="en-GB" sz="3600" b="1">
                <a:solidFill>
                  <a:schemeClr val="accent1">
                    <a:lumMod val="50000"/>
                  </a:schemeClr>
                </a:solidFill>
                <a:latin typeface="+mn-lt"/>
              </a:rPr>
              <a:t>Funding Source – ocean and meteorology</a:t>
            </a:r>
            <a:endParaRPr lang="en-GB" sz="3600" b="1" dirty="0">
              <a:solidFill>
                <a:schemeClr val="accent1">
                  <a:lumMod val="50000"/>
                </a:schemeClr>
              </a:solidFill>
              <a:latin typeface="+mn-lt"/>
            </a:endParaRPr>
          </a:p>
        </p:txBody>
      </p:sp>
      <p:pic>
        <p:nvPicPr>
          <p:cNvPr id="4" name="Picture 16">
            <a:extLst>
              <a:ext uri="{FF2B5EF4-FFF2-40B4-BE49-F238E27FC236}">
                <a16:creationId xmlns:a16="http://schemas.microsoft.com/office/drawing/2014/main" id="{B5AA3B02-CD67-4454-AB37-529BE6FE385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81" t="23121" r="12515" b="19431"/>
          <a:stretch/>
        </p:blipFill>
        <p:spPr>
          <a:xfrm>
            <a:off x="10685610" y="6051127"/>
            <a:ext cx="1125794" cy="681037"/>
          </a:xfrm>
          <a:prstGeom prst="rect">
            <a:avLst/>
          </a:prstGeom>
        </p:spPr>
      </p:pic>
    </p:spTree>
    <p:extLst>
      <p:ext uri="{BB962C8B-B14F-4D97-AF65-F5344CB8AC3E}">
        <p14:creationId xmlns:p14="http://schemas.microsoft.com/office/powerpoint/2010/main" val="2796727330"/>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generated with very high confidence">
            <a:extLst>
              <a:ext uri="{FF2B5EF4-FFF2-40B4-BE49-F238E27FC236}">
                <a16:creationId xmlns:a16="http://schemas.microsoft.com/office/drawing/2014/main" id="{FB877650-1979-427B-BB1C-6990C193C404}"/>
              </a:ext>
            </a:extLst>
          </p:cNvPr>
          <p:cNvPicPr>
            <a:picLocks noChangeAspect="1"/>
          </p:cNvPicPr>
          <p:nvPr/>
        </p:nvPicPr>
        <p:blipFill rotWithShape="1">
          <a:blip r:embed="rId2">
            <a:extLst>
              <a:ext uri="{28A0092B-C50C-407E-A947-70E740481C1C}">
                <a14:useLocalDpi xmlns:a14="http://schemas.microsoft.com/office/drawing/2010/main" val="0"/>
              </a:ext>
            </a:extLst>
          </a:blip>
          <a:srcRect l="34573" t="26064" r="35823" b="13121"/>
          <a:stretch/>
        </p:blipFill>
        <p:spPr>
          <a:xfrm>
            <a:off x="508000" y="79276"/>
            <a:ext cx="5869021" cy="6781800"/>
          </a:xfrm>
          <a:prstGeom prst="rect">
            <a:avLst/>
          </a:prstGeom>
        </p:spPr>
      </p:pic>
      <p:pic>
        <p:nvPicPr>
          <p:cNvPr id="18" name="Picture 6">
            <a:extLst>
              <a:ext uri="{FF2B5EF4-FFF2-40B4-BE49-F238E27FC236}">
                <a16:creationId xmlns:a16="http://schemas.microsoft.com/office/drawing/2014/main" id="{93A3B95B-41A3-4527-8EEB-6A5C3AF3650A}"/>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425"/>
          <a:stretch/>
        </p:blipFill>
        <p:spPr bwMode="auto">
          <a:xfrm>
            <a:off x="10864607" y="5249565"/>
            <a:ext cx="638970" cy="227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4">
            <a:extLst>
              <a:ext uri="{FF2B5EF4-FFF2-40B4-BE49-F238E27FC236}">
                <a16:creationId xmlns:a16="http://schemas.microsoft.com/office/drawing/2014/main" id="{B1B5F800-F2BE-4C9F-8373-547B5478683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055247" y="5111335"/>
            <a:ext cx="432830" cy="503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4">
            <a:extLst>
              <a:ext uri="{FF2B5EF4-FFF2-40B4-BE49-F238E27FC236}">
                <a16:creationId xmlns:a16="http://schemas.microsoft.com/office/drawing/2014/main" id="{78B157D6-E776-4EB7-ABD9-B9557D952BE1}"/>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801657" y="5207425"/>
            <a:ext cx="595884" cy="311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8">
            <a:extLst>
              <a:ext uri="{FF2B5EF4-FFF2-40B4-BE49-F238E27FC236}">
                <a16:creationId xmlns:a16="http://schemas.microsoft.com/office/drawing/2014/main" id="{E7B43FCE-23AC-488E-8994-3516B20D79E0}"/>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55972" y="5233480"/>
            <a:ext cx="1034523" cy="259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9">
            <a:extLst>
              <a:ext uri="{FF2B5EF4-FFF2-40B4-BE49-F238E27FC236}">
                <a16:creationId xmlns:a16="http://schemas.microsoft.com/office/drawing/2014/main" id="{0FF764DD-2A3A-43F4-AFBA-80739DBF1E7A}"/>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835870" y="5159125"/>
            <a:ext cx="894159" cy="40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Afbeelding 31">
            <a:extLst>
              <a:ext uri="{FF2B5EF4-FFF2-40B4-BE49-F238E27FC236}">
                <a16:creationId xmlns:a16="http://schemas.microsoft.com/office/drawing/2014/main" id="{0531D9EC-B7DF-459D-BAF4-9E7B8170D12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073234" y="136241"/>
            <a:ext cx="2166107" cy="728039"/>
          </a:xfrm>
          <a:prstGeom prst="rect">
            <a:avLst/>
          </a:prstGeom>
        </p:spPr>
      </p:pic>
      <p:pic>
        <p:nvPicPr>
          <p:cNvPr id="3" name="Picture 2" descr="A close up of a logo&#10;&#10;Description automatically generated">
            <a:extLst>
              <a:ext uri="{FF2B5EF4-FFF2-40B4-BE49-F238E27FC236}">
                <a16:creationId xmlns:a16="http://schemas.microsoft.com/office/drawing/2014/main" id="{E0BE45A1-F1DA-450A-8153-121F03E1EB7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45895" y="1208014"/>
            <a:ext cx="4357682" cy="3462032"/>
          </a:xfrm>
          <a:prstGeom prst="rect">
            <a:avLst/>
          </a:prstGeom>
        </p:spPr>
      </p:pic>
      <p:sp>
        <p:nvSpPr>
          <p:cNvPr id="11" name="Rectangle 10">
            <a:extLst>
              <a:ext uri="{FF2B5EF4-FFF2-40B4-BE49-F238E27FC236}">
                <a16:creationId xmlns:a16="http://schemas.microsoft.com/office/drawing/2014/main" id="{FF470959-7D85-42CE-B3D1-2D87C676B6D8}"/>
              </a:ext>
            </a:extLst>
          </p:cNvPr>
          <p:cNvSpPr/>
          <p:nvPr/>
        </p:nvSpPr>
        <p:spPr>
          <a:xfrm>
            <a:off x="5628570" y="6281149"/>
            <a:ext cx="2129622" cy="369332"/>
          </a:xfrm>
          <a:prstGeom prst="rect">
            <a:avLst/>
          </a:prstGeom>
        </p:spPr>
        <p:txBody>
          <a:bodyPr wrap="none">
            <a:spAutoFit/>
          </a:bodyPr>
          <a:lstStyle/>
          <a:p>
            <a:r>
              <a:rPr lang="en-BE" b="1" dirty="0">
                <a:solidFill>
                  <a:schemeClr val="accent1">
                    <a:lumMod val="75000"/>
                  </a:schemeClr>
                </a:solidFill>
              </a:rPr>
              <a:t>http://eurogoos.eu/</a:t>
            </a:r>
          </a:p>
        </p:txBody>
      </p:sp>
    </p:spTree>
    <p:extLst>
      <p:ext uri="{BB962C8B-B14F-4D97-AF65-F5344CB8AC3E}">
        <p14:creationId xmlns:p14="http://schemas.microsoft.com/office/powerpoint/2010/main" val="3401237924"/>
      </p:ext>
    </p:extLst>
  </p:cSld>
  <p:clrMapOvr>
    <a:masterClrMapping/>
  </p:clrMapOvr>
  <mc:AlternateContent xmlns:mc="http://schemas.openxmlformats.org/markup-compatibility/2006" xmlns:p14="http://schemas.microsoft.com/office/powerpoint/2010/main">
    <mc:Choice Requires="p14">
      <p:transition p14:dur="0" advClick="0" advTm="12000"/>
    </mc:Choice>
    <mc:Fallback xmlns="">
      <p:transition advClick="0" advTm="12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Pladsholder til indhold 5">
            <a:extLst>
              <a:ext uri="{FF2B5EF4-FFF2-40B4-BE49-F238E27FC236}">
                <a16:creationId xmlns:a16="http://schemas.microsoft.com/office/drawing/2014/main" id="{CB35509F-5359-4E4A-A0B5-154CE53EE76E}"/>
              </a:ext>
            </a:extLst>
          </p:cNvPr>
          <p:cNvGraphicFramePr>
            <a:graphicFrameLocks noGrp="1"/>
          </p:cNvGraphicFramePr>
          <p:nvPr>
            <p:ph idx="1"/>
            <p:extLst>
              <p:ext uri="{D42A27DB-BD31-4B8C-83A1-F6EECF244321}">
                <p14:modId xmlns:p14="http://schemas.microsoft.com/office/powerpoint/2010/main" val="3345634095"/>
              </p:ext>
            </p:extLst>
          </p:nvPr>
        </p:nvGraphicFramePr>
        <p:xfrm>
          <a:off x="869511" y="1571407"/>
          <a:ext cx="9117317" cy="4946073"/>
        </p:xfrm>
        <a:graphic>
          <a:graphicData uri="http://schemas.openxmlformats.org/drawingml/2006/table">
            <a:tbl>
              <a:tblPr firstRow="1" firstCol="1" bandRow="1">
                <a:tableStyleId>{5C22544A-7EE6-4342-B048-85BDC9FD1C3A}</a:tableStyleId>
              </a:tblPr>
              <a:tblGrid>
                <a:gridCol w="4911164">
                  <a:extLst>
                    <a:ext uri="{9D8B030D-6E8A-4147-A177-3AD203B41FA5}">
                      <a16:colId xmlns:a16="http://schemas.microsoft.com/office/drawing/2014/main" val="1035048916"/>
                    </a:ext>
                  </a:extLst>
                </a:gridCol>
                <a:gridCol w="1294608">
                  <a:extLst>
                    <a:ext uri="{9D8B030D-6E8A-4147-A177-3AD203B41FA5}">
                      <a16:colId xmlns:a16="http://schemas.microsoft.com/office/drawing/2014/main" val="881782499"/>
                    </a:ext>
                  </a:extLst>
                </a:gridCol>
                <a:gridCol w="1313485">
                  <a:extLst>
                    <a:ext uri="{9D8B030D-6E8A-4147-A177-3AD203B41FA5}">
                      <a16:colId xmlns:a16="http://schemas.microsoft.com/office/drawing/2014/main" val="3837906026"/>
                    </a:ext>
                  </a:extLst>
                </a:gridCol>
                <a:gridCol w="1598060">
                  <a:extLst>
                    <a:ext uri="{9D8B030D-6E8A-4147-A177-3AD203B41FA5}">
                      <a16:colId xmlns:a16="http://schemas.microsoft.com/office/drawing/2014/main" val="3959466236"/>
                    </a:ext>
                  </a:extLst>
                </a:gridCol>
              </a:tblGrid>
              <a:tr h="1057013">
                <a:tc>
                  <a:txBody>
                    <a:bodyPr/>
                    <a:lstStyle/>
                    <a:p>
                      <a:pPr algn="ctr">
                        <a:spcAft>
                          <a:spcPts val="0"/>
                        </a:spcAft>
                      </a:pPr>
                      <a:r>
                        <a:rPr lang="en-GB" sz="1800">
                          <a:effectLst/>
                        </a:rPr>
                        <a:t>Funding sustainability</a:t>
                      </a:r>
                      <a:endParaRPr lang="da-DK"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a:effectLst/>
                        </a:rPr>
                        <a:t>Ocean</a:t>
                      </a:r>
                      <a:endParaRPr lang="da-DK"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a:effectLst/>
                        </a:rPr>
                        <a:t>Meteo.</a:t>
                      </a:r>
                      <a:endParaRPr lang="da-DK"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a:effectLst/>
                        </a:rPr>
                        <a:t>Atm. Composition</a:t>
                      </a:r>
                      <a:endParaRPr lang="da-DK"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81539829"/>
                  </a:ext>
                </a:extLst>
              </a:tr>
              <a:tr h="704675">
                <a:tc>
                  <a:txBody>
                    <a:bodyPr/>
                    <a:lstStyle/>
                    <a:p>
                      <a:pPr>
                        <a:spcAft>
                          <a:spcPts val="0"/>
                        </a:spcAft>
                      </a:pPr>
                      <a:r>
                        <a:rPr lang="en-GB" sz="1800">
                          <a:effectLst/>
                        </a:rPr>
                        <a:t>Solved today, no problems foreseen in the future </a:t>
                      </a:r>
                      <a:endParaRPr lang="da-DK"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28%</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68%</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a:effectLst/>
                        </a:rPr>
                        <a:t>30.0%</a:t>
                      </a:r>
                      <a:endParaRPr lang="da-DK" sz="20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55428990"/>
                  </a:ext>
                </a:extLst>
              </a:tr>
              <a:tr h="704675">
                <a:tc>
                  <a:txBody>
                    <a:bodyPr/>
                    <a:lstStyle/>
                    <a:p>
                      <a:pPr>
                        <a:spcAft>
                          <a:spcPts val="0"/>
                        </a:spcAft>
                      </a:pPr>
                      <a:r>
                        <a:rPr lang="en-GB" sz="1800">
                          <a:effectLst/>
                        </a:rPr>
                        <a:t>Solved today, but problems foreseen in 2-3 years</a:t>
                      </a:r>
                      <a:endParaRPr lang="da-DK"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52%</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27%</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40.0%</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1982694"/>
                  </a:ext>
                </a:extLst>
              </a:tr>
              <a:tr h="991617">
                <a:tc>
                  <a:txBody>
                    <a:bodyPr/>
                    <a:lstStyle/>
                    <a:p>
                      <a:pPr>
                        <a:spcAft>
                          <a:spcPts val="0"/>
                        </a:spcAft>
                      </a:pPr>
                      <a:r>
                        <a:rPr lang="en-GB" sz="1800">
                          <a:effectLst/>
                        </a:rPr>
                        <a:t>No funding today, but plans for funding in the near future is under </a:t>
                      </a:r>
                      <a:endParaRPr lang="da-DK"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a:effectLst/>
                        </a:rPr>
                        <a:t>7%</a:t>
                      </a:r>
                      <a:endParaRPr lang="da-DK" sz="20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3%</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 </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93571337"/>
                  </a:ext>
                </a:extLst>
              </a:tr>
              <a:tr h="991617">
                <a:tc>
                  <a:txBody>
                    <a:bodyPr/>
                    <a:lstStyle/>
                    <a:p>
                      <a:pPr>
                        <a:spcAft>
                          <a:spcPts val="0"/>
                        </a:spcAft>
                      </a:pPr>
                      <a:r>
                        <a:rPr lang="en-GB" sz="1800">
                          <a:effectLst/>
                        </a:rPr>
                        <a:t>No funding today and no plans for funding in the near future way</a:t>
                      </a:r>
                      <a:endParaRPr lang="da-DK"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a:effectLst/>
                        </a:rPr>
                        <a:t>9%</a:t>
                      </a:r>
                      <a:endParaRPr lang="da-DK" sz="20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2%</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30.0%</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33521014"/>
                  </a:ext>
                </a:extLst>
              </a:tr>
              <a:tr h="496476">
                <a:tc>
                  <a:txBody>
                    <a:bodyPr/>
                    <a:lstStyle/>
                    <a:p>
                      <a:pPr>
                        <a:spcAft>
                          <a:spcPts val="0"/>
                        </a:spcAft>
                      </a:pPr>
                      <a:r>
                        <a:rPr lang="en-GB" sz="1800" dirty="0">
                          <a:effectLst/>
                        </a:rPr>
                        <a:t>Other</a:t>
                      </a:r>
                      <a:endParaRPr lang="da-DK"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a:effectLst/>
                        </a:rPr>
                        <a:t>4%</a:t>
                      </a:r>
                      <a:endParaRPr lang="da-DK" sz="20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a:effectLst/>
                        </a:rPr>
                        <a:t> </a:t>
                      </a:r>
                      <a:endParaRPr lang="da-DK" sz="20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800" b="1" dirty="0">
                          <a:effectLst/>
                        </a:rPr>
                        <a:t> </a:t>
                      </a:r>
                      <a:endParaRPr lang="da-DK" sz="20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035455562"/>
                  </a:ext>
                </a:extLst>
              </a:tr>
            </a:tbl>
          </a:graphicData>
        </a:graphic>
      </p:graphicFrame>
      <p:sp>
        <p:nvSpPr>
          <p:cNvPr id="3" name="Titel 2">
            <a:extLst>
              <a:ext uri="{FF2B5EF4-FFF2-40B4-BE49-F238E27FC236}">
                <a16:creationId xmlns:a16="http://schemas.microsoft.com/office/drawing/2014/main" id="{3458A0BB-89E4-CA45-B860-27BBC4D8D0EF}"/>
              </a:ext>
            </a:extLst>
          </p:cNvPr>
          <p:cNvSpPr>
            <a:spLocks noGrp="1"/>
          </p:cNvSpPr>
          <p:nvPr>
            <p:ph type="title"/>
          </p:nvPr>
        </p:nvSpPr>
        <p:spPr>
          <a:xfrm>
            <a:off x="3738022" y="73775"/>
            <a:ext cx="7729728" cy="1325563"/>
          </a:xfrm>
        </p:spPr>
        <p:txBody>
          <a:bodyPr>
            <a:normAutofit/>
          </a:bodyPr>
          <a:lstStyle/>
          <a:p>
            <a:r>
              <a:rPr lang="en-GB" sz="3600" b="1" dirty="0">
                <a:solidFill>
                  <a:schemeClr val="accent1">
                    <a:lumMod val="50000"/>
                  </a:schemeClr>
                </a:solidFill>
                <a:latin typeface="+mn-lt"/>
              </a:rPr>
              <a:t>Sustainability  - ocean and meteorology</a:t>
            </a:r>
          </a:p>
        </p:txBody>
      </p:sp>
      <p:pic>
        <p:nvPicPr>
          <p:cNvPr id="4" name="Picture 16">
            <a:extLst>
              <a:ext uri="{FF2B5EF4-FFF2-40B4-BE49-F238E27FC236}">
                <a16:creationId xmlns:a16="http://schemas.microsoft.com/office/drawing/2014/main" id="{CC9EC65D-727C-4E78-AF70-555D7417C2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81" t="23121" r="12515" b="19431"/>
          <a:stretch/>
        </p:blipFill>
        <p:spPr>
          <a:xfrm>
            <a:off x="10677221" y="6176962"/>
            <a:ext cx="1125794" cy="681037"/>
          </a:xfrm>
          <a:prstGeom prst="rect">
            <a:avLst/>
          </a:prstGeom>
        </p:spPr>
      </p:pic>
    </p:spTree>
    <p:extLst>
      <p:ext uri="{BB962C8B-B14F-4D97-AF65-F5344CB8AC3E}">
        <p14:creationId xmlns:p14="http://schemas.microsoft.com/office/powerpoint/2010/main" val="448832894"/>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1">
            <a:extLst>
              <a:ext uri="{FF2B5EF4-FFF2-40B4-BE49-F238E27FC236}">
                <a16:creationId xmlns:a16="http://schemas.microsoft.com/office/drawing/2014/main" id="{BC0DD495-362C-6842-A727-1B1396C44D82}"/>
              </a:ext>
            </a:extLst>
          </p:cNvPr>
          <p:cNvSpPr>
            <a:spLocks noGrp="1"/>
          </p:cNvSpPr>
          <p:nvPr>
            <p:ph idx="1"/>
          </p:nvPr>
        </p:nvSpPr>
        <p:spPr>
          <a:xfrm>
            <a:off x="292694" y="1683833"/>
            <a:ext cx="11786839" cy="5060916"/>
          </a:xfrm>
        </p:spPr>
        <p:txBody>
          <a:bodyPr>
            <a:normAutofit lnSpcReduction="10000"/>
          </a:bodyPr>
          <a:lstStyle/>
          <a:p>
            <a:r>
              <a:rPr lang="en-GB" sz="2400" dirty="0">
                <a:solidFill>
                  <a:srgbClr val="0070C0"/>
                </a:solidFill>
              </a:rPr>
              <a:t>75% of meteorological in situ observations are performed via sustained institutional funding. </a:t>
            </a:r>
            <a:r>
              <a:rPr lang="en-GB" sz="2400" dirty="0"/>
              <a:t>The remaining part of the meteorological in situ observation network is – partly or fully – dependant on more uncertain and often time limited external funding.</a:t>
            </a:r>
            <a:endParaRPr lang="en-GB" sz="2400" dirty="0">
              <a:solidFill>
                <a:srgbClr val="0070C0"/>
              </a:solidFill>
            </a:endParaRPr>
          </a:p>
          <a:p>
            <a:pPr lvl="1"/>
            <a:r>
              <a:rPr lang="en-GB" dirty="0"/>
              <a:t>This clearly reflects the way the meteorological community is organised via one national meteorological service with national responsibilities but also with clear international commitments to contribute to the global meteorological observation network under WMO.</a:t>
            </a:r>
            <a:endParaRPr lang="da-DK" dirty="0"/>
          </a:p>
          <a:p>
            <a:pPr lvl="0"/>
            <a:r>
              <a:rPr lang="en-GB" sz="2400" dirty="0"/>
              <a:t>Only 30% of ocean in situ observations have sustained institutional funding, while the remaining part is dependent on external funding primarily linked to research funds (national or EU) with the degree of uncertainty and time limitation that this implies. </a:t>
            </a:r>
            <a:endParaRPr lang="da-DK" sz="2400" dirty="0"/>
          </a:p>
          <a:p>
            <a:pPr lvl="0"/>
            <a:r>
              <a:rPr lang="en-GB" sz="2400" dirty="0"/>
              <a:t>The clear difference in the funding sustainability in the meteorological and ocean communities reflects the fact that the ocean community – as opposed to the meteorological community-   do not have the same international commitments to monitor the ocean on a regular and operational basis, a majority of ocean observations are linked to research activities.  </a:t>
            </a:r>
            <a:endParaRPr lang="da-DK" sz="2400" dirty="0"/>
          </a:p>
          <a:p>
            <a:endParaRPr lang="en-GB" sz="2400" dirty="0"/>
          </a:p>
        </p:txBody>
      </p:sp>
      <p:sp>
        <p:nvSpPr>
          <p:cNvPr id="3" name="Titel 2">
            <a:extLst>
              <a:ext uri="{FF2B5EF4-FFF2-40B4-BE49-F238E27FC236}">
                <a16:creationId xmlns:a16="http://schemas.microsoft.com/office/drawing/2014/main" id="{65E42575-9CCB-5046-B53E-4504618D665C}"/>
              </a:ext>
            </a:extLst>
          </p:cNvPr>
          <p:cNvSpPr>
            <a:spLocks noGrp="1"/>
          </p:cNvSpPr>
          <p:nvPr>
            <p:ph type="title"/>
          </p:nvPr>
        </p:nvSpPr>
        <p:spPr>
          <a:xfrm>
            <a:off x="4235741" y="318111"/>
            <a:ext cx="3102864" cy="886016"/>
          </a:xfrm>
        </p:spPr>
        <p:txBody>
          <a:bodyPr/>
          <a:lstStyle/>
          <a:p>
            <a:r>
              <a:rPr lang="en-GB" sz="3600" b="1" dirty="0">
                <a:solidFill>
                  <a:schemeClr val="accent1">
                    <a:lumMod val="50000"/>
                  </a:schemeClr>
                </a:solidFill>
              </a:rPr>
              <a:t>Conclusions</a:t>
            </a:r>
            <a:endParaRPr lang="en-GB" b="1" dirty="0">
              <a:solidFill>
                <a:schemeClr val="accent1">
                  <a:lumMod val="50000"/>
                </a:schemeClr>
              </a:solidFill>
            </a:endParaRPr>
          </a:p>
        </p:txBody>
      </p:sp>
    </p:spTree>
    <p:extLst>
      <p:ext uri="{BB962C8B-B14F-4D97-AF65-F5344CB8AC3E}">
        <p14:creationId xmlns:p14="http://schemas.microsoft.com/office/powerpoint/2010/main" val="3418718543"/>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233" y="0"/>
            <a:ext cx="4521200" cy="6903298"/>
          </a:xfrm>
          <a:prstGeom prst="rect">
            <a:avLst/>
          </a:prstGeom>
        </p:spPr>
      </p:pic>
      <p:sp>
        <p:nvSpPr>
          <p:cNvPr id="3" name="Rectangle 2"/>
          <p:cNvSpPr/>
          <p:nvPr/>
        </p:nvSpPr>
        <p:spPr>
          <a:xfrm>
            <a:off x="5486400" y="1758878"/>
            <a:ext cx="6091767" cy="3703065"/>
          </a:xfrm>
          <a:prstGeom prst="rect">
            <a:avLst/>
          </a:prstGeom>
        </p:spPr>
        <p:txBody>
          <a:bodyPr>
            <a:spAutoFit/>
          </a:bodyPr>
          <a:lstStyle/>
          <a:p>
            <a:r>
              <a:rPr lang="en-GB" sz="2933" b="1" dirty="0"/>
              <a:t>Ocean observing in Europe is done by a multitude of actors at national, regional and pan-European levels.</a:t>
            </a:r>
          </a:p>
          <a:p>
            <a:endParaRPr lang="en-GB" sz="2933" b="1" dirty="0"/>
          </a:p>
          <a:p>
            <a:r>
              <a:rPr lang="en-GB" sz="2933" b="1" dirty="0"/>
              <a:t>The EOOS process is mobilising the ocean observing community to build a common strategic vision and a framework for Europe.</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61259" y="6431492"/>
            <a:ext cx="324908" cy="324908"/>
          </a:xfrm>
          <a:prstGeom prst="rect">
            <a:avLst/>
          </a:prstGeom>
        </p:spPr>
      </p:pic>
    </p:spTree>
    <p:extLst>
      <p:ext uri="{BB962C8B-B14F-4D97-AF65-F5344CB8AC3E}">
        <p14:creationId xmlns:p14="http://schemas.microsoft.com/office/powerpoint/2010/main" val="4039804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750" advClick="0">
        <p15:prstTrans prst="curtains"/>
      </p:transition>
    </mc:Choice>
    <mc:Fallback xmlns="">
      <p:transition spd="slow" advClick="0">
        <p:fade/>
      </p:transition>
    </mc:Fallback>
  </mc:AlternateContent>
  <p:timing>
    <p:tnLst>
      <p:par>
        <p:cTn id="1" dur="indefinite" restart="never" nodeType="tmRoot">
          <p:childTnLst>
            <p:audio isNarration="1">
              <p:cMediaNode vol="80000" showWhenStopped="0">
                <p:cTn id="2" fill="hold" display="0">
                  <p:stCondLst>
                    <p:cond delay="indefinite"/>
                  </p:stCondLst>
                  <p:endCondLst>
                    <p:cond evt="onStopAudio" delay="0">
                      <p:tgtEl>
                        <p:sldTgt/>
                      </p:tgtEl>
                    </p:cond>
                  </p:endCondLst>
                </p:cTn>
                <p:tgtEl>
                  <p:spTgt spid="4"/>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triped Right Arrow 30"/>
          <p:cNvSpPr/>
          <p:nvPr/>
        </p:nvSpPr>
        <p:spPr bwMode="auto">
          <a:xfrm>
            <a:off x="2438400" y="3225800"/>
            <a:ext cx="791612" cy="431800"/>
          </a:xfrm>
          <a:prstGeom prst="stripedRightArrow">
            <a:avLst/>
          </a:prstGeom>
          <a:solidFill>
            <a:srgbClr val="C00000"/>
          </a:solidFill>
          <a:ln w="9525" cap="flat" cmpd="sng" algn="ctr">
            <a:solidFill>
              <a:schemeClr val="tx1"/>
            </a:solidFill>
            <a:prstDash val="solid"/>
            <a:round/>
            <a:headEnd type="none" w="med" len="med"/>
            <a:tailEnd type="none" w="med" len="med"/>
          </a:ln>
          <a:effectLst/>
        </p:spPr>
        <p:txBody>
          <a:bodyPr lIns="91365" tIns="45683" rIns="91365" bIns="45683"/>
          <a:lstStyle/>
          <a:p>
            <a:pPr>
              <a:defRPr/>
            </a:pPr>
            <a:endParaRPr lang="el-GR" sz="1200">
              <a:latin typeface="Tahoma" pitchFamily="34" charset="0"/>
            </a:endParaRPr>
          </a:p>
        </p:txBody>
      </p:sp>
      <p:sp>
        <p:nvSpPr>
          <p:cNvPr id="32" name="Striped Right Arrow 31"/>
          <p:cNvSpPr/>
          <p:nvPr/>
        </p:nvSpPr>
        <p:spPr bwMode="auto">
          <a:xfrm>
            <a:off x="5740400" y="3225800"/>
            <a:ext cx="791613" cy="431800"/>
          </a:xfrm>
          <a:prstGeom prst="stripedRightArrow">
            <a:avLst/>
          </a:prstGeom>
          <a:solidFill>
            <a:srgbClr val="C00000"/>
          </a:solidFill>
          <a:ln w="9525" cap="flat" cmpd="sng" algn="ctr">
            <a:solidFill>
              <a:schemeClr val="tx1"/>
            </a:solidFill>
            <a:prstDash val="solid"/>
            <a:round/>
            <a:headEnd type="none" w="med" len="med"/>
            <a:tailEnd type="none" w="med" len="med"/>
          </a:ln>
          <a:effectLst/>
        </p:spPr>
        <p:txBody>
          <a:bodyPr lIns="91365" tIns="45683" rIns="91365" bIns="45683"/>
          <a:lstStyle/>
          <a:p>
            <a:pPr>
              <a:defRPr/>
            </a:pPr>
            <a:endParaRPr lang="el-GR" sz="1200">
              <a:latin typeface="Tahoma" pitchFamily="34" charset="0"/>
            </a:endParaRPr>
          </a:p>
        </p:txBody>
      </p:sp>
      <p:grpSp>
        <p:nvGrpSpPr>
          <p:cNvPr id="2" name="Group 1"/>
          <p:cNvGrpSpPr/>
          <p:nvPr/>
        </p:nvGrpSpPr>
        <p:grpSpPr>
          <a:xfrm>
            <a:off x="254000" y="1955800"/>
            <a:ext cx="2023022" cy="3962338"/>
            <a:chOff x="1631951" y="1412876"/>
            <a:chExt cx="2879725" cy="4824413"/>
          </a:xfrm>
        </p:grpSpPr>
        <p:sp>
          <p:nvSpPr>
            <p:cNvPr id="3" name="Rounded Rectangle 2"/>
            <p:cNvSpPr/>
            <p:nvPr/>
          </p:nvSpPr>
          <p:spPr bwMode="auto">
            <a:xfrm>
              <a:off x="1631951" y="1412876"/>
              <a:ext cx="2879725" cy="4824413"/>
            </a:xfrm>
            <a:prstGeom prst="roundRect">
              <a:avLst/>
            </a:prstGeom>
            <a:solidFill>
              <a:srgbClr val="8FE1FF"/>
            </a:solidFill>
            <a:ln w="9525" cap="flat" cmpd="sng" algn="ctr">
              <a:solidFill>
                <a:schemeClr val="tx1"/>
              </a:solidFill>
              <a:prstDash val="solid"/>
              <a:round/>
              <a:headEnd type="none" w="med" len="med"/>
              <a:tailEnd type="none" w="med" len="med"/>
            </a:ln>
            <a:effectLst/>
          </p:spPr>
          <p:txBody>
            <a:bodyPr/>
            <a:lstStyle/>
            <a:p>
              <a:pPr algn="ctr">
                <a:defRPr/>
              </a:pPr>
              <a:r>
                <a:rPr lang="en-US" sz="2000" dirty="0">
                  <a:solidFill>
                    <a:schemeClr val="tx2"/>
                  </a:solidFill>
                  <a:cs typeface="Century"/>
                </a:rPr>
                <a:t>Observations</a:t>
              </a:r>
              <a:endParaRPr lang="el-GR" sz="2000" dirty="0">
                <a:solidFill>
                  <a:schemeClr val="tx2"/>
                </a:solidFill>
                <a:cs typeface="Century"/>
              </a:endParaRPr>
            </a:p>
          </p:txBody>
        </p:sp>
        <p:pic>
          <p:nvPicPr>
            <p:cNvPr id="1332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6357" y="3140869"/>
              <a:ext cx="482600" cy="2017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36889" y="2276476"/>
              <a:ext cx="1474787" cy="950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34"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3388" y="2276475"/>
              <a:ext cx="1223962"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6431" y="3370368"/>
              <a:ext cx="2016125" cy="1049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46869" y="4794502"/>
              <a:ext cx="618862" cy="913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pic>
        <p:pic>
          <p:nvPicPr>
            <p:cNvPr id="33" name="Picture 50" descr="5100_IFM-Kiel_fig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44739" y="4864100"/>
              <a:ext cx="1183048" cy="90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7" name="Group 6"/>
          <p:cNvGrpSpPr/>
          <p:nvPr/>
        </p:nvGrpSpPr>
        <p:grpSpPr>
          <a:xfrm>
            <a:off x="3302000" y="1955800"/>
            <a:ext cx="2459528" cy="3934425"/>
            <a:chOff x="4353730" y="1813543"/>
            <a:chExt cx="3038762" cy="4824413"/>
          </a:xfrm>
        </p:grpSpPr>
        <p:sp>
          <p:nvSpPr>
            <p:cNvPr id="4" name="Rounded Rectangle 3"/>
            <p:cNvSpPr/>
            <p:nvPr/>
          </p:nvSpPr>
          <p:spPr bwMode="auto">
            <a:xfrm>
              <a:off x="4353730" y="1813543"/>
              <a:ext cx="2879725" cy="4824413"/>
            </a:xfrm>
            <a:prstGeom prst="roundRect">
              <a:avLst/>
            </a:prstGeom>
            <a:solidFill>
              <a:srgbClr val="8FE1FF"/>
            </a:solidFill>
            <a:ln w="9525" cap="flat" cmpd="sng" algn="ctr">
              <a:solidFill>
                <a:schemeClr val="tx1"/>
              </a:solidFill>
              <a:prstDash val="solid"/>
              <a:round/>
              <a:headEnd type="none" w="med" len="med"/>
              <a:tailEnd type="none" w="med" len="med"/>
            </a:ln>
            <a:effectLst/>
          </p:spPr>
          <p:txBody>
            <a:bodyPr/>
            <a:lstStyle/>
            <a:p>
              <a:pPr algn="ctr">
                <a:defRPr/>
              </a:pPr>
              <a:r>
                <a:rPr lang="en-US" sz="2000" dirty="0">
                  <a:solidFill>
                    <a:srgbClr val="1F497D"/>
                  </a:solidFill>
                  <a:cs typeface="Century"/>
                </a:rPr>
                <a:t>Processing &amp; Modeling</a:t>
              </a:r>
              <a:endParaRPr lang="el-GR" sz="1400" dirty="0">
                <a:solidFill>
                  <a:srgbClr val="1F497D"/>
                </a:solidFill>
                <a:cs typeface="Century"/>
              </a:endParaRPr>
            </a:p>
          </p:txBody>
        </p:sp>
        <p:pic>
          <p:nvPicPr>
            <p:cNvPr id="13335"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04930" y="4335463"/>
              <a:ext cx="2087562" cy="1057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36" name="Picture 22" descr="Image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80985" y="5445914"/>
              <a:ext cx="1441450" cy="72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5"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4254" t="32003" r="30923"/>
            <a:stretch/>
          </p:blipFill>
          <p:spPr bwMode="auto">
            <a:xfrm>
              <a:off x="6263221" y="2956070"/>
              <a:ext cx="1008659" cy="1295649"/>
            </a:xfrm>
            <a:prstGeom prst="rect">
              <a:avLst/>
            </a:prstGeom>
            <a:noFill/>
            <a:ln w="57150">
              <a:solidFill>
                <a:schemeClr val="accent3">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6" name="Picture 6" descr="Globe"/>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55995" y="2869826"/>
              <a:ext cx="1441449" cy="1416810"/>
            </a:xfrm>
            <a:prstGeom prst="rect">
              <a:avLst/>
            </a:prstGeom>
            <a:noFill/>
            <a:effectLst>
              <a:softEdge rad="63500"/>
            </a:effectLst>
            <a:extLst>
              <a:ext uri="{909E8E84-426E-40dd-AFC4-6F175D3DCCD1}">
                <a14:hiddenFill xmlns:a14="http://schemas.microsoft.com/office/drawing/2010/main" xmlns="">
                  <a:solidFill>
                    <a:srgbClr val="FFFFFF"/>
                  </a:solidFill>
                </a14:hiddenFill>
              </a:ext>
            </a:extLst>
          </p:spPr>
        </p:pic>
      </p:grpSp>
      <p:grpSp>
        <p:nvGrpSpPr>
          <p:cNvPr id="8" name="Group 7"/>
          <p:cNvGrpSpPr/>
          <p:nvPr/>
        </p:nvGrpSpPr>
        <p:grpSpPr>
          <a:xfrm>
            <a:off x="6502400" y="1905000"/>
            <a:ext cx="2320297" cy="3810542"/>
            <a:chOff x="7536458" y="1484388"/>
            <a:chExt cx="2879725" cy="4824413"/>
          </a:xfrm>
        </p:grpSpPr>
        <p:sp>
          <p:nvSpPr>
            <p:cNvPr id="5" name="Rounded Rectangle 4"/>
            <p:cNvSpPr/>
            <p:nvPr/>
          </p:nvSpPr>
          <p:spPr bwMode="auto">
            <a:xfrm>
              <a:off x="7536458" y="1484388"/>
              <a:ext cx="2879725" cy="4824413"/>
            </a:xfrm>
            <a:prstGeom prst="roundRect">
              <a:avLst/>
            </a:prstGeom>
            <a:solidFill>
              <a:srgbClr val="8FE1FF"/>
            </a:solidFill>
            <a:ln w="9525" cap="flat" cmpd="sng" algn="ctr">
              <a:solidFill>
                <a:schemeClr val="tx1"/>
              </a:solidFill>
              <a:prstDash val="solid"/>
              <a:round/>
              <a:headEnd type="none" w="med" len="med"/>
              <a:tailEnd type="none" w="med" len="med"/>
            </a:ln>
            <a:effectLst/>
          </p:spPr>
          <p:txBody>
            <a:bodyPr/>
            <a:lstStyle/>
            <a:p>
              <a:pPr algn="ctr">
                <a:defRPr/>
              </a:pPr>
              <a:r>
                <a:rPr lang="en-US" sz="2000" dirty="0">
                  <a:solidFill>
                    <a:srgbClr val="1F497D"/>
                  </a:solidFill>
                  <a:cs typeface="Century"/>
                </a:rPr>
                <a:t>Services</a:t>
              </a:r>
              <a:endParaRPr lang="el-GR" sz="2000" dirty="0">
                <a:solidFill>
                  <a:srgbClr val="1F497D"/>
                </a:solidFill>
                <a:cs typeface="Century"/>
              </a:endParaRPr>
            </a:p>
          </p:txBody>
        </p:sp>
        <p:pic>
          <p:nvPicPr>
            <p:cNvPr id="13320" name="Picture 2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616950" y="3573463"/>
              <a:ext cx="647700" cy="62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2" name="Picture 8" descr="Picture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040689" y="3573463"/>
              <a:ext cx="422275" cy="57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6" name="Picture 63" descr="Bandeau_part1"/>
            <p:cNvPicPr>
              <a:picLocks noChangeAspect="1" noChangeArrowheads="1"/>
            </p:cNvPicPr>
            <p:nvPr/>
          </p:nvPicPr>
          <p:blipFill>
            <a:blip r:embed="rId14" cstate="print">
              <a:extLst>
                <a:ext uri="{28A0092B-C50C-407E-A947-70E740481C1C}">
                  <a14:useLocalDpi xmlns:a14="http://schemas.microsoft.com/office/drawing/2010/main" val="0"/>
                </a:ext>
              </a:extLst>
            </a:blip>
            <a:srcRect l="72704"/>
            <a:stretch>
              <a:fillRect/>
            </a:stretch>
          </p:blipFill>
          <p:spPr bwMode="auto">
            <a:xfrm>
              <a:off x="7824788" y="4581526"/>
              <a:ext cx="1720850" cy="79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7" name="Picture 4" descr="xronis4"/>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976320" y="2636912"/>
              <a:ext cx="1295400"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8" name="Picture 9" descr="oil1 7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52357" y="2492451"/>
              <a:ext cx="1079500" cy="966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5" descr="prestige (crédit douanes françaises)"/>
            <p:cNvPicPr>
              <a:picLocks noChangeAspect="1" noChangeArrowheads="1"/>
            </p:cNvPicPr>
            <p:nvPr/>
          </p:nvPicPr>
          <p:blipFill>
            <a:blip r:embed="rId17"/>
            <a:srcRect/>
            <a:stretch>
              <a:fillRect/>
            </a:stretch>
          </p:blipFill>
          <p:spPr bwMode="auto">
            <a:xfrm>
              <a:off x="9048750" y="4941888"/>
              <a:ext cx="1316038" cy="1181100"/>
            </a:xfrm>
            <a:prstGeom prst="rect">
              <a:avLst/>
            </a:prstGeom>
            <a:noFill/>
            <a:ln w="28575">
              <a:solidFill>
                <a:srgbClr val="4C6F1A"/>
              </a:solidFill>
              <a:miter lim="800000"/>
              <a:headEnd/>
              <a:tailEnd/>
            </a:ln>
            <a:effectLst>
              <a:outerShdw dist="107763" dir="18900000" algn="ctr" rotWithShape="0">
                <a:srgbClr val="808080">
                  <a:alpha val="50000"/>
                </a:srgbClr>
              </a:outerShdw>
            </a:effectLst>
          </p:spPr>
        </p:pic>
        <p:pic>
          <p:nvPicPr>
            <p:cNvPr id="850"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9514897" y="3545592"/>
              <a:ext cx="797136" cy="11559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4" name="Group 13"/>
          <p:cNvGrpSpPr/>
          <p:nvPr/>
        </p:nvGrpSpPr>
        <p:grpSpPr>
          <a:xfrm>
            <a:off x="3505201" y="2870200"/>
            <a:ext cx="2666999" cy="2032000"/>
            <a:chOff x="5251450" y="1333500"/>
            <a:chExt cx="4000500" cy="3048000"/>
          </a:xfrm>
        </p:grpSpPr>
        <p:sp>
          <p:nvSpPr>
            <p:cNvPr id="12" name="Trapezoid 11"/>
            <p:cNvSpPr/>
            <p:nvPr/>
          </p:nvSpPr>
          <p:spPr>
            <a:xfrm rot="5400000">
              <a:off x="5727700" y="857250"/>
              <a:ext cx="3048000" cy="4000500"/>
            </a:xfrm>
            <a:prstGeom prst="trapezoi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3" name="TextBox 12"/>
            <p:cNvSpPr txBox="1"/>
            <p:nvPr/>
          </p:nvSpPr>
          <p:spPr>
            <a:xfrm>
              <a:off x="5861047" y="2400300"/>
              <a:ext cx="2590799" cy="754149"/>
            </a:xfrm>
            <a:prstGeom prst="rect">
              <a:avLst/>
            </a:prstGeom>
            <a:noFill/>
          </p:spPr>
          <p:txBody>
            <a:bodyPr wrap="square" rtlCol="0">
              <a:spAutoFit/>
            </a:bodyPr>
            <a:lstStyle/>
            <a:p>
              <a:pPr algn="ctr"/>
              <a:r>
                <a:rPr lang="en-US" sz="2667" b="1" dirty="0">
                  <a:solidFill>
                    <a:schemeClr val="bg1"/>
                  </a:solidFill>
                </a:rPr>
                <a:t>CMEMS</a:t>
              </a:r>
            </a:p>
          </p:txBody>
        </p:sp>
      </p:grpSp>
      <p:sp>
        <p:nvSpPr>
          <p:cNvPr id="56" name="Title 5"/>
          <p:cNvSpPr txBox="1">
            <a:spLocks/>
          </p:cNvSpPr>
          <p:nvPr/>
        </p:nvSpPr>
        <p:spPr>
          <a:xfrm>
            <a:off x="3402908" y="458127"/>
            <a:ext cx="8636000" cy="762000"/>
          </a:xfrm>
          <a:prstGeom prst="rect">
            <a:avLst/>
          </a:prstGeom>
        </p:spPr>
        <p:txBody>
          <a:bodyPr vert="horz" lIns="60941" tIns="30469" rIns="60941" bIns="30469" rtlCol="0" anchor="ctr">
            <a:noAutofit/>
          </a:bodyPr>
          <a:lstStyle>
            <a:lvl1pPr algn="ctr" defTabSz="914310" rtl="0" eaLnBrk="1" latinLnBrk="0" hangingPunct="1">
              <a:spcBef>
                <a:spcPct val="0"/>
              </a:spcBef>
              <a:buNone/>
              <a:defRPr sz="4500" kern="1200">
                <a:solidFill>
                  <a:schemeClr val="tx1"/>
                </a:solidFill>
                <a:latin typeface="+mj-lt"/>
                <a:ea typeface="+mj-ea"/>
                <a:cs typeface="+mj-cs"/>
              </a:defRPr>
            </a:lvl1pPr>
          </a:lstStyle>
          <a:p>
            <a:r>
              <a:rPr lang="en-US" sz="3600" dirty="0">
                <a:solidFill>
                  <a:schemeClr val="accent1">
                    <a:lumMod val="50000"/>
                  </a:schemeClr>
                </a:solidFill>
                <a:latin typeface="+mn-lt"/>
              </a:rPr>
              <a:t>Value chain from observations to </a:t>
            </a:r>
          </a:p>
          <a:p>
            <a:r>
              <a:rPr lang="en-US" sz="3600" dirty="0">
                <a:solidFill>
                  <a:schemeClr val="accent1">
                    <a:lumMod val="50000"/>
                  </a:schemeClr>
                </a:solidFill>
                <a:latin typeface="+mn-lt"/>
              </a:rPr>
              <a:t>societal applications</a:t>
            </a:r>
          </a:p>
        </p:txBody>
      </p:sp>
      <p:grpSp>
        <p:nvGrpSpPr>
          <p:cNvPr id="15" name="Group 14"/>
          <p:cNvGrpSpPr/>
          <p:nvPr/>
        </p:nvGrpSpPr>
        <p:grpSpPr>
          <a:xfrm>
            <a:off x="6502400" y="2921000"/>
            <a:ext cx="2667000" cy="2032000"/>
            <a:chOff x="9671050" y="1333500"/>
            <a:chExt cx="4000500" cy="3048000"/>
          </a:xfrm>
        </p:grpSpPr>
        <p:sp>
          <p:nvSpPr>
            <p:cNvPr id="52" name="Trapezoid 51"/>
            <p:cNvSpPr/>
            <p:nvPr/>
          </p:nvSpPr>
          <p:spPr>
            <a:xfrm rot="16200000">
              <a:off x="10147300" y="857250"/>
              <a:ext cx="3048000" cy="4000500"/>
            </a:xfrm>
            <a:prstGeom prst="trapezoi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4" name="TextBox 53"/>
            <p:cNvSpPr txBox="1"/>
            <p:nvPr/>
          </p:nvSpPr>
          <p:spPr>
            <a:xfrm>
              <a:off x="9931987" y="2095500"/>
              <a:ext cx="3430068" cy="1369799"/>
            </a:xfrm>
            <a:prstGeom prst="rect">
              <a:avLst/>
            </a:prstGeom>
            <a:noFill/>
          </p:spPr>
          <p:txBody>
            <a:bodyPr wrap="square" rtlCol="0">
              <a:spAutoFit/>
            </a:bodyPr>
            <a:lstStyle/>
            <a:p>
              <a:pPr algn="ctr"/>
              <a:r>
                <a:rPr lang="en-US" sz="2667" b="1" dirty="0">
                  <a:solidFill>
                    <a:schemeClr val="bg1"/>
                  </a:solidFill>
                </a:rPr>
                <a:t>Downstream Services</a:t>
              </a:r>
            </a:p>
          </p:txBody>
        </p:sp>
      </p:grpSp>
      <p:sp>
        <p:nvSpPr>
          <p:cNvPr id="43" name="Title 5"/>
          <p:cNvSpPr txBox="1">
            <a:spLocks/>
          </p:cNvSpPr>
          <p:nvPr/>
        </p:nvSpPr>
        <p:spPr>
          <a:xfrm>
            <a:off x="4876800" y="5156200"/>
            <a:ext cx="2637191" cy="762000"/>
          </a:xfrm>
          <a:prstGeom prst="rect">
            <a:avLst/>
          </a:prstGeom>
          <a:solidFill>
            <a:schemeClr val="bg1"/>
          </a:solidFill>
          <a:ln>
            <a:solidFill>
              <a:schemeClr val="tx2"/>
            </a:solidFill>
          </a:ln>
        </p:spPr>
        <p:txBody>
          <a:bodyPr vert="horz" lIns="60941" tIns="30469" rIns="60941" bIns="30469" rtlCol="0" anchor="ctr">
            <a:normAutofit fontScale="67500" lnSpcReduction="20000"/>
          </a:bodyPr>
          <a:lstStyle>
            <a:lvl1pPr algn="ctr" defTabSz="914310" rtl="0" eaLnBrk="1" latinLnBrk="0" hangingPunct="1">
              <a:spcBef>
                <a:spcPct val="0"/>
              </a:spcBef>
              <a:buNone/>
              <a:defRPr sz="4500" kern="1200">
                <a:solidFill>
                  <a:schemeClr val="tx1"/>
                </a:solidFill>
                <a:latin typeface="+mj-lt"/>
                <a:ea typeface="+mj-ea"/>
                <a:cs typeface="+mj-cs"/>
              </a:defRPr>
            </a:lvl1pPr>
          </a:lstStyle>
          <a:p>
            <a:r>
              <a:rPr lang="en-US" sz="3200" dirty="0">
                <a:solidFill>
                  <a:srgbClr val="0E568B"/>
                </a:solidFill>
              </a:rPr>
              <a:t>Local/national Forecasts and analysis</a:t>
            </a:r>
            <a:endParaRPr lang="en-US" sz="3000" b="1" dirty="0">
              <a:solidFill>
                <a:srgbClr val="0E568B"/>
              </a:solidFill>
            </a:endParaRPr>
          </a:p>
        </p:txBody>
      </p:sp>
      <p:pic>
        <p:nvPicPr>
          <p:cNvPr id="47" name="Picture 46" descr="image001.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194800" y="1854200"/>
            <a:ext cx="2832067" cy="3429000"/>
          </a:xfrm>
          <a:prstGeom prst="rect">
            <a:avLst/>
          </a:prstGeom>
        </p:spPr>
      </p:pic>
      <p:grpSp>
        <p:nvGrpSpPr>
          <p:cNvPr id="9" name="Group 8"/>
          <p:cNvGrpSpPr/>
          <p:nvPr/>
        </p:nvGrpSpPr>
        <p:grpSpPr>
          <a:xfrm>
            <a:off x="10414001" y="4749800"/>
            <a:ext cx="1564791" cy="1650073"/>
            <a:chOff x="7318312" y="5605199"/>
            <a:chExt cx="1565879" cy="1650073"/>
          </a:xfrm>
        </p:grpSpPr>
        <p:pic>
          <p:nvPicPr>
            <p:cNvPr id="13330" name="Picture 13" descr="j0292020"/>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516168" y="5605199"/>
              <a:ext cx="1189037" cy="1196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32" name="Rounded Rectangle 26"/>
            <p:cNvSpPr>
              <a:spLocks noChangeArrowheads="1"/>
            </p:cNvSpPr>
            <p:nvPr/>
          </p:nvSpPr>
          <p:spPr bwMode="auto">
            <a:xfrm>
              <a:off x="7318312" y="6894909"/>
              <a:ext cx="1565879" cy="360363"/>
            </a:xfrm>
            <a:prstGeom prst="roundRect">
              <a:avLst>
                <a:gd name="adj" fmla="val 16667"/>
              </a:avLst>
            </a:prstGeom>
            <a:solidFill>
              <a:srgbClr val="C00000"/>
            </a:solidFill>
            <a:ln w="9525">
              <a:solidFill>
                <a:schemeClr val="tx1"/>
              </a:solidFill>
              <a:round/>
              <a:headEnd/>
              <a:tailEnd/>
            </a:ln>
          </p:spPr>
          <p:txBody>
            <a:bodyPr/>
            <a:lstStyle/>
            <a:p>
              <a:pPr algn="ctr"/>
              <a:r>
                <a:rPr lang="en-US" sz="2067" dirty="0">
                  <a:solidFill>
                    <a:schemeClr val="bg1"/>
                  </a:solidFill>
                  <a:cs typeface="Century"/>
                </a:rPr>
                <a:t>End Users</a:t>
              </a:r>
              <a:endParaRPr lang="el-GR" sz="2067" dirty="0">
                <a:solidFill>
                  <a:schemeClr val="bg1"/>
                </a:solidFill>
                <a:cs typeface="Century"/>
              </a:endParaRPr>
            </a:p>
          </p:txBody>
        </p:sp>
      </p:grpSp>
      <p:sp>
        <p:nvSpPr>
          <p:cNvPr id="13331" name="Down Arrow 25"/>
          <p:cNvSpPr>
            <a:spLocks noChangeArrowheads="1"/>
          </p:cNvSpPr>
          <p:nvPr/>
        </p:nvSpPr>
        <p:spPr bwMode="auto">
          <a:xfrm rot="16200000">
            <a:off x="9033419" y="3590382"/>
            <a:ext cx="431800" cy="718637"/>
          </a:xfrm>
          <a:prstGeom prst="downArrow">
            <a:avLst>
              <a:gd name="adj1" fmla="val 50000"/>
              <a:gd name="adj2" fmla="val 49963"/>
            </a:avLst>
          </a:prstGeom>
          <a:solidFill>
            <a:srgbClr val="C00000"/>
          </a:solidFill>
          <a:ln w="9525">
            <a:solidFill>
              <a:schemeClr val="tx1"/>
            </a:solidFill>
            <a:round/>
            <a:headEnd/>
            <a:tailEnd/>
          </a:ln>
        </p:spPr>
        <p:txBody>
          <a:bodyPr lIns="91365" tIns="45683" rIns="91365" bIns="45683"/>
          <a:lstStyle/>
          <a:p>
            <a:endParaRPr lang="el-GR" sz="1200"/>
          </a:p>
        </p:txBody>
      </p:sp>
      <p:grpSp>
        <p:nvGrpSpPr>
          <p:cNvPr id="48" name="Group 43">
            <a:extLst>
              <a:ext uri="{FF2B5EF4-FFF2-40B4-BE49-F238E27FC236}">
                <a16:creationId xmlns:a16="http://schemas.microsoft.com/office/drawing/2014/main" id="{844E78A5-8A89-8E44-8F65-F07A514C0AF0}"/>
              </a:ext>
            </a:extLst>
          </p:cNvPr>
          <p:cNvGrpSpPr/>
          <p:nvPr/>
        </p:nvGrpSpPr>
        <p:grpSpPr>
          <a:xfrm>
            <a:off x="227398" y="2640646"/>
            <a:ext cx="2414583" cy="1828801"/>
            <a:chOff x="5251450" y="1333500"/>
            <a:chExt cx="4000500" cy="3048000"/>
          </a:xfrm>
        </p:grpSpPr>
        <p:sp>
          <p:nvSpPr>
            <p:cNvPr id="49" name="Trapezoid 44">
              <a:extLst>
                <a:ext uri="{FF2B5EF4-FFF2-40B4-BE49-F238E27FC236}">
                  <a16:creationId xmlns:a16="http://schemas.microsoft.com/office/drawing/2014/main" id="{1D2DF150-2B5C-7548-99AD-FAFAECFA0996}"/>
                </a:ext>
              </a:extLst>
            </p:cNvPr>
            <p:cNvSpPr/>
            <p:nvPr/>
          </p:nvSpPr>
          <p:spPr>
            <a:xfrm rot="5400000">
              <a:off x="5727700" y="857250"/>
              <a:ext cx="3048000" cy="4000500"/>
            </a:xfrm>
            <a:prstGeom prst="trapezoi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5">
              <a:extLst>
                <a:ext uri="{FF2B5EF4-FFF2-40B4-BE49-F238E27FC236}">
                  <a16:creationId xmlns:a16="http://schemas.microsoft.com/office/drawing/2014/main" id="{4883EA0E-1632-E94D-B55B-ABC6A680CF32}"/>
                </a:ext>
              </a:extLst>
            </p:cNvPr>
            <p:cNvSpPr txBox="1"/>
            <p:nvPr/>
          </p:nvSpPr>
          <p:spPr>
            <a:xfrm>
              <a:off x="5861049" y="1866900"/>
              <a:ext cx="2590800" cy="2308324"/>
            </a:xfrm>
            <a:prstGeom prst="rect">
              <a:avLst/>
            </a:prstGeom>
            <a:noFill/>
          </p:spPr>
          <p:txBody>
            <a:bodyPr wrap="square" rtlCol="0">
              <a:spAutoFit/>
            </a:bodyPr>
            <a:lstStyle/>
            <a:p>
              <a:pPr algn="ctr"/>
              <a:r>
                <a:rPr lang="en-US" sz="2800" b="1" dirty="0">
                  <a:solidFill>
                    <a:schemeClr val="bg1"/>
                  </a:solidFill>
                </a:rPr>
                <a:t>EOOS</a:t>
              </a:r>
            </a:p>
            <a:p>
              <a:pPr algn="ctr"/>
              <a:r>
                <a:rPr lang="en-US" sz="2800" b="1" dirty="0">
                  <a:solidFill>
                    <a:schemeClr val="bg1"/>
                  </a:solidFill>
                </a:rPr>
                <a:t>GOOS</a:t>
              </a:r>
            </a:p>
            <a:p>
              <a:pPr algn="ctr"/>
              <a:r>
                <a:rPr lang="en-US" sz="2800" b="1" dirty="0">
                  <a:solidFill>
                    <a:schemeClr val="bg1"/>
                  </a:solidFill>
                </a:rPr>
                <a:t>G7</a:t>
              </a:r>
            </a:p>
          </p:txBody>
        </p:sp>
      </p:grpSp>
      <p:sp>
        <p:nvSpPr>
          <p:cNvPr id="6" name="Tekstfelt 5"/>
          <p:cNvSpPr txBox="1"/>
          <p:nvPr/>
        </p:nvSpPr>
        <p:spPr>
          <a:xfrm>
            <a:off x="230526" y="4321505"/>
            <a:ext cx="8964274" cy="461665"/>
          </a:xfrm>
          <a:prstGeom prst="rect">
            <a:avLst/>
          </a:prstGeom>
          <a:solidFill>
            <a:srgbClr val="92D050"/>
          </a:solidFill>
        </p:spPr>
        <p:txBody>
          <a:bodyPr wrap="square" rtlCol="0">
            <a:spAutoFit/>
          </a:bodyPr>
          <a:lstStyle/>
          <a:p>
            <a:pPr algn="ctr"/>
            <a:r>
              <a:rPr lang="en-GB" sz="2400" b="1" dirty="0">
                <a:solidFill>
                  <a:srgbClr val="FF0000"/>
                </a:solidFill>
              </a:rPr>
              <a:t>EuroGOOS MEMBERS</a:t>
            </a:r>
          </a:p>
        </p:txBody>
      </p:sp>
    </p:spTree>
    <p:extLst>
      <p:ext uri="{BB962C8B-B14F-4D97-AF65-F5344CB8AC3E}">
        <p14:creationId xmlns:p14="http://schemas.microsoft.com/office/powerpoint/2010/main" val="809196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p:cNvCxnSpPr/>
          <p:nvPr/>
        </p:nvCxnSpPr>
        <p:spPr>
          <a:xfrm>
            <a:off x="1617035" y="1011539"/>
            <a:ext cx="8942108"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713713" y="-24977"/>
            <a:ext cx="3557833" cy="523220"/>
          </a:xfrm>
          <a:prstGeom prst="rect">
            <a:avLst/>
          </a:prstGeom>
          <a:noFill/>
        </p:spPr>
        <p:txBody>
          <a:bodyPr wrap="none" rtlCol="0">
            <a:spAutoFit/>
          </a:bodyPr>
          <a:lstStyle/>
          <a:p>
            <a:r>
              <a:rPr lang="en-GB" sz="2800" b="1" dirty="0">
                <a:solidFill>
                  <a:srgbClr val="002060"/>
                </a:solidFill>
              </a:rPr>
              <a:t>Mapping Pilot Projects</a:t>
            </a:r>
            <a:endParaRPr lang="en-US" sz="2800" b="1" dirty="0">
              <a:solidFill>
                <a:srgbClr val="002060"/>
              </a:solidFill>
            </a:endParaRPr>
          </a:p>
        </p:txBody>
      </p:sp>
      <p:pic>
        <p:nvPicPr>
          <p:cNvPr id="31" name="Picture 30"/>
          <p:cNvPicPr/>
          <p:nvPr/>
        </p:nvPicPr>
        <p:blipFill>
          <a:blip r:embed="rId3" cstate="email">
            <a:extLst>
              <a:ext uri="{28A0092B-C50C-407E-A947-70E740481C1C}">
                <a14:useLocalDpi xmlns:a14="http://schemas.microsoft.com/office/drawing/2010/main"/>
              </a:ext>
            </a:extLst>
          </a:blip>
          <a:stretch>
            <a:fillRect/>
          </a:stretch>
        </p:blipFill>
        <p:spPr>
          <a:xfrm>
            <a:off x="6648981" y="143023"/>
            <a:ext cx="3554233" cy="710441"/>
          </a:xfrm>
          <a:prstGeom prst="rect">
            <a:avLst/>
          </a:prstGeom>
        </p:spPr>
      </p:pic>
      <p:sp>
        <p:nvSpPr>
          <p:cNvPr id="6" name="Rectangle 5"/>
          <p:cNvSpPr/>
          <p:nvPr/>
        </p:nvSpPr>
        <p:spPr>
          <a:xfrm>
            <a:off x="1422227" y="1267812"/>
            <a:ext cx="9189327" cy="2677656"/>
          </a:xfrm>
          <a:prstGeom prst="rect">
            <a:avLst/>
          </a:prstGeom>
        </p:spPr>
        <p:txBody>
          <a:bodyPr wrap="square">
            <a:spAutoFit/>
          </a:bodyPr>
          <a:lstStyle/>
          <a:p>
            <a:pPr marL="457200" indent="-457200">
              <a:buFont typeface="Arial" panose="020B0604020202020204" pitchFamily="34" charset="0"/>
              <a:buChar char="•"/>
            </a:pPr>
            <a:r>
              <a:rPr lang="en-US" sz="2800" dirty="0">
                <a:solidFill>
                  <a:srgbClr val="0070C0"/>
                </a:solidFill>
              </a:rPr>
              <a:t>Mapping existing infrastructures and capabilities</a:t>
            </a:r>
          </a:p>
          <a:p>
            <a:pPr marL="457200" indent="-457200">
              <a:buFont typeface="Arial" panose="020B0604020202020204" pitchFamily="34" charset="0"/>
              <a:buChar char="•"/>
            </a:pPr>
            <a:r>
              <a:rPr lang="en-US" sz="2800" dirty="0">
                <a:solidFill>
                  <a:srgbClr val="0070C0"/>
                </a:solidFill>
              </a:rPr>
              <a:t>Requirement gathering</a:t>
            </a:r>
          </a:p>
          <a:p>
            <a:pPr marL="457200" indent="-457200">
              <a:buFont typeface="Arial" panose="020B0604020202020204" pitchFamily="34" charset="0"/>
              <a:buChar char="•"/>
            </a:pPr>
            <a:r>
              <a:rPr lang="en-US" sz="2800" dirty="0">
                <a:solidFill>
                  <a:srgbClr val="0070C0"/>
                </a:solidFill>
              </a:rPr>
              <a:t>EOOS conference</a:t>
            </a:r>
          </a:p>
          <a:p>
            <a:pPr marL="457200" indent="-457200">
              <a:buFont typeface="Arial" panose="020B0604020202020204" pitchFamily="34" charset="0"/>
              <a:buChar char="•"/>
            </a:pPr>
            <a:r>
              <a:rPr lang="en-US" sz="2800" dirty="0">
                <a:solidFill>
                  <a:srgbClr val="0070C0"/>
                </a:solidFill>
              </a:rPr>
              <a:t>Stakeholder co-design of strategy and implementation plan</a:t>
            </a:r>
          </a:p>
          <a:p>
            <a:endParaRPr lang="en-US" sz="2800" dirty="0">
              <a:solidFill>
                <a:srgbClr val="0070C0"/>
              </a:solidFill>
            </a:endParaRPr>
          </a:p>
          <a:p>
            <a:r>
              <a:rPr lang="en-US" sz="2800" b="1" dirty="0">
                <a:solidFill>
                  <a:srgbClr val="0070C0"/>
                </a:solidFill>
              </a:rPr>
              <a:t> </a:t>
            </a:r>
            <a:endParaRPr lang="en-US" sz="2800" dirty="0">
              <a:solidFill>
                <a:srgbClr val="0070C0"/>
              </a:solidFill>
            </a:endParaRPr>
          </a:p>
        </p:txBody>
      </p:sp>
      <p:pic>
        <p:nvPicPr>
          <p:cNvPr id="7" name="Picture 4" descr="image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4787" y="3030614"/>
            <a:ext cx="2595686" cy="3679625"/>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83687" y="1731681"/>
            <a:ext cx="2275456" cy="784617"/>
          </a:xfrm>
          <a:prstGeom prst="rect">
            <a:avLst/>
          </a:prstGeom>
        </p:spPr>
      </p:pic>
      <p:pic>
        <p:nvPicPr>
          <p:cNvPr id="4" name="Picture 3">
            <a:extLst>
              <a:ext uri="{FF2B5EF4-FFF2-40B4-BE49-F238E27FC236}">
                <a16:creationId xmlns:a16="http://schemas.microsoft.com/office/drawing/2014/main" id="{F56161F3-2514-0F43-96C2-692A3A9FBD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8980" y="3030614"/>
            <a:ext cx="2576798" cy="3679625"/>
          </a:xfrm>
          <a:prstGeom prst="rect">
            <a:avLst/>
          </a:prstGeom>
          <a:noFill/>
          <a:ln w="38100">
            <a:solidFill>
              <a:schemeClr val="accent1"/>
            </a:solidFill>
          </a:ln>
        </p:spPr>
      </p:pic>
    </p:spTree>
    <p:extLst>
      <p:ext uri="{BB962C8B-B14F-4D97-AF65-F5344CB8AC3E}">
        <p14:creationId xmlns:p14="http://schemas.microsoft.com/office/powerpoint/2010/main" val="37439753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p:cNvCxnSpPr/>
          <p:nvPr/>
        </p:nvCxnSpPr>
        <p:spPr>
          <a:xfrm>
            <a:off x="1617035" y="1011539"/>
            <a:ext cx="8942108"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14140" y="333647"/>
            <a:ext cx="4021550" cy="523220"/>
          </a:xfrm>
          <a:prstGeom prst="rect">
            <a:avLst/>
          </a:prstGeom>
          <a:noFill/>
        </p:spPr>
        <p:txBody>
          <a:bodyPr wrap="none" rtlCol="0">
            <a:spAutoFit/>
          </a:bodyPr>
          <a:lstStyle/>
          <a:p>
            <a:r>
              <a:rPr lang="en-GB" sz="2800" b="1" dirty="0">
                <a:solidFill>
                  <a:srgbClr val="002060"/>
                </a:solidFill>
              </a:rPr>
              <a:t>Governance Pilot Projects</a:t>
            </a:r>
            <a:endParaRPr lang="en-US" sz="2800" b="1" dirty="0">
              <a:solidFill>
                <a:srgbClr val="002060"/>
              </a:solidFill>
            </a:endParaRPr>
          </a:p>
        </p:txBody>
      </p:sp>
      <p:pic>
        <p:nvPicPr>
          <p:cNvPr id="31" name="Picture 30"/>
          <p:cNvPicPr/>
          <p:nvPr/>
        </p:nvPicPr>
        <p:blipFill>
          <a:blip r:embed="rId3" cstate="email">
            <a:extLst>
              <a:ext uri="{28A0092B-C50C-407E-A947-70E740481C1C}">
                <a14:useLocalDpi xmlns:a14="http://schemas.microsoft.com/office/drawing/2010/main"/>
              </a:ext>
            </a:extLst>
          </a:blip>
          <a:stretch>
            <a:fillRect/>
          </a:stretch>
        </p:blipFill>
        <p:spPr>
          <a:xfrm>
            <a:off x="6648981" y="143023"/>
            <a:ext cx="3554233" cy="710441"/>
          </a:xfrm>
          <a:prstGeom prst="rect">
            <a:avLst/>
          </a:prstGeom>
        </p:spPr>
      </p:pic>
      <p:sp>
        <p:nvSpPr>
          <p:cNvPr id="6" name="Rectangle 5"/>
          <p:cNvSpPr/>
          <p:nvPr/>
        </p:nvSpPr>
        <p:spPr>
          <a:xfrm>
            <a:off x="1614140" y="1044734"/>
            <a:ext cx="8479264" cy="954107"/>
          </a:xfrm>
          <a:prstGeom prst="rect">
            <a:avLst/>
          </a:prstGeom>
        </p:spPr>
        <p:txBody>
          <a:bodyPr wrap="square">
            <a:spAutoFit/>
          </a:bodyPr>
          <a:lstStyle/>
          <a:p>
            <a:r>
              <a:rPr lang="en-US" sz="2800" b="1" dirty="0">
                <a:solidFill>
                  <a:srgbClr val="0070C0"/>
                </a:solidFill>
              </a:rPr>
              <a:t>EOOS Governance evolution</a:t>
            </a:r>
          </a:p>
          <a:p>
            <a:r>
              <a:rPr lang="en-US" sz="2800" b="1" dirty="0">
                <a:solidFill>
                  <a:srgbClr val="0070C0"/>
                </a:solidFill>
              </a:rPr>
              <a:t> </a:t>
            </a:r>
            <a:endParaRPr lang="en-US" sz="2800" dirty="0">
              <a:solidFill>
                <a:srgbClr val="0070C0"/>
              </a:solidFill>
            </a:endParaRPr>
          </a:p>
        </p:txBody>
      </p:sp>
      <p:sp>
        <p:nvSpPr>
          <p:cNvPr id="9" name="Oval 8">
            <a:extLst>
              <a:ext uri="{FF2B5EF4-FFF2-40B4-BE49-F238E27FC236}">
                <a16:creationId xmlns:a16="http://schemas.microsoft.com/office/drawing/2014/main" id="{A47275F4-F1D0-024E-A397-7FD578AB9DA3}"/>
              </a:ext>
            </a:extLst>
          </p:cNvPr>
          <p:cNvSpPr/>
          <p:nvPr/>
        </p:nvSpPr>
        <p:spPr>
          <a:xfrm>
            <a:off x="3303675" y="3805242"/>
            <a:ext cx="1509625" cy="1413893"/>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0" name="TextBox 9">
            <a:extLst>
              <a:ext uri="{FF2B5EF4-FFF2-40B4-BE49-F238E27FC236}">
                <a16:creationId xmlns:a16="http://schemas.microsoft.com/office/drawing/2014/main" id="{6E44F8C5-9A45-594C-B37C-774E4F2B17D2}"/>
              </a:ext>
            </a:extLst>
          </p:cNvPr>
          <p:cNvSpPr txBox="1"/>
          <p:nvPr/>
        </p:nvSpPr>
        <p:spPr>
          <a:xfrm>
            <a:off x="4686826" y="1766345"/>
            <a:ext cx="2695546" cy="646331"/>
          </a:xfrm>
          <a:prstGeom prst="rect">
            <a:avLst/>
          </a:prstGeom>
          <a:noFill/>
        </p:spPr>
        <p:txBody>
          <a:bodyPr wrap="none" rtlCol="0">
            <a:spAutoFit/>
          </a:bodyPr>
          <a:lstStyle/>
          <a:p>
            <a:pPr algn="ctr"/>
            <a:r>
              <a:rPr lang="en-US" b="1" dirty="0"/>
              <a:t>Steering Group</a:t>
            </a:r>
            <a:br>
              <a:rPr lang="en-US" dirty="0"/>
            </a:br>
            <a:r>
              <a:rPr lang="en-US" dirty="0"/>
              <a:t>proposed chair: EuroGOOS</a:t>
            </a:r>
            <a:endParaRPr lang="en-BE" dirty="0"/>
          </a:p>
        </p:txBody>
      </p:sp>
      <p:sp>
        <p:nvSpPr>
          <p:cNvPr id="11" name="Hexagon 10">
            <a:extLst>
              <a:ext uri="{FF2B5EF4-FFF2-40B4-BE49-F238E27FC236}">
                <a16:creationId xmlns:a16="http://schemas.microsoft.com/office/drawing/2014/main" id="{BE785CF1-CB55-2649-BD43-EE8BFC7EDC72}"/>
              </a:ext>
            </a:extLst>
          </p:cNvPr>
          <p:cNvSpPr/>
          <p:nvPr/>
        </p:nvSpPr>
        <p:spPr>
          <a:xfrm>
            <a:off x="4482101" y="1570340"/>
            <a:ext cx="3000625" cy="1093984"/>
          </a:xfrm>
          <a:prstGeom prst="hexagon">
            <a:avLst/>
          </a:prstGeom>
          <a:noFill/>
          <a:ln w="19050">
            <a:solidFill>
              <a:srgbClr val="F752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2" name="TextBox 11">
            <a:extLst>
              <a:ext uri="{FF2B5EF4-FFF2-40B4-BE49-F238E27FC236}">
                <a16:creationId xmlns:a16="http://schemas.microsoft.com/office/drawing/2014/main" id="{4E5D2E04-D073-4C41-80C0-D34C825A1634}"/>
              </a:ext>
            </a:extLst>
          </p:cNvPr>
          <p:cNvSpPr txBox="1"/>
          <p:nvPr/>
        </p:nvSpPr>
        <p:spPr>
          <a:xfrm>
            <a:off x="3319048" y="3906172"/>
            <a:ext cx="1626963" cy="1200329"/>
          </a:xfrm>
          <a:prstGeom prst="rect">
            <a:avLst/>
          </a:prstGeom>
          <a:noFill/>
        </p:spPr>
        <p:txBody>
          <a:bodyPr wrap="square" rtlCol="0">
            <a:spAutoFit/>
          </a:bodyPr>
          <a:lstStyle/>
          <a:p>
            <a:pPr algn="ctr"/>
            <a:r>
              <a:rPr lang="en-US" b="1" dirty="0"/>
              <a:t>Advisory Committee</a:t>
            </a:r>
            <a:br>
              <a:rPr lang="en-US" dirty="0"/>
            </a:br>
            <a:r>
              <a:rPr lang="en-US" dirty="0"/>
              <a:t>proposed chair: EMB</a:t>
            </a:r>
            <a:endParaRPr lang="en-BE" dirty="0"/>
          </a:p>
        </p:txBody>
      </p:sp>
      <p:sp>
        <p:nvSpPr>
          <p:cNvPr id="13" name="Oval 12">
            <a:extLst>
              <a:ext uri="{FF2B5EF4-FFF2-40B4-BE49-F238E27FC236}">
                <a16:creationId xmlns:a16="http://schemas.microsoft.com/office/drawing/2014/main" id="{C5707B05-35C4-4243-B29E-E02C467F14CF}"/>
              </a:ext>
            </a:extLst>
          </p:cNvPr>
          <p:cNvSpPr/>
          <p:nvPr/>
        </p:nvSpPr>
        <p:spPr>
          <a:xfrm>
            <a:off x="5314992" y="3743076"/>
            <a:ext cx="1559835" cy="1443667"/>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4" name="TextBox 13">
            <a:extLst>
              <a:ext uri="{FF2B5EF4-FFF2-40B4-BE49-F238E27FC236}">
                <a16:creationId xmlns:a16="http://schemas.microsoft.com/office/drawing/2014/main" id="{6EEB22DC-47F9-0D4F-AED2-8230E094DEF7}"/>
              </a:ext>
            </a:extLst>
          </p:cNvPr>
          <p:cNvSpPr txBox="1"/>
          <p:nvPr/>
        </p:nvSpPr>
        <p:spPr>
          <a:xfrm>
            <a:off x="5296569" y="3903794"/>
            <a:ext cx="1626963" cy="1200329"/>
          </a:xfrm>
          <a:prstGeom prst="rect">
            <a:avLst/>
          </a:prstGeom>
          <a:noFill/>
        </p:spPr>
        <p:txBody>
          <a:bodyPr wrap="square" rtlCol="0">
            <a:spAutoFit/>
          </a:bodyPr>
          <a:lstStyle/>
          <a:p>
            <a:pPr algn="ctr"/>
            <a:r>
              <a:rPr lang="en-US" b="1" dirty="0"/>
              <a:t>Operations Committee</a:t>
            </a:r>
            <a:br>
              <a:rPr lang="en-US" b="1" dirty="0"/>
            </a:br>
            <a:r>
              <a:rPr lang="en-US" dirty="0"/>
              <a:t>proposed chair: TBD</a:t>
            </a:r>
            <a:endParaRPr lang="en-BE" dirty="0"/>
          </a:p>
        </p:txBody>
      </p:sp>
      <p:sp>
        <p:nvSpPr>
          <p:cNvPr id="15" name="Oval 14">
            <a:extLst>
              <a:ext uri="{FF2B5EF4-FFF2-40B4-BE49-F238E27FC236}">
                <a16:creationId xmlns:a16="http://schemas.microsoft.com/office/drawing/2014/main" id="{E874F5C9-345E-764F-89E2-B365D99FD927}"/>
              </a:ext>
            </a:extLst>
          </p:cNvPr>
          <p:cNvSpPr/>
          <p:nvPr/>
        </p:nvSpPr>
        <p:spPr>
          <a:xfrm>
            <a:off x="7158137" y="3954931"/>
            <a:ext cx="1509624" cy="1579438"/>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6" name="TextBox 15">
            <a:extLst>
              <a:ext uri="{FF2B5EF4-FFF2-40B4-BE49-F238E27FC236}">
                <a16:creationId xmlns:a16="http://schemas.microsoft.com/office/drawing/2014/main" id="{82E25858-B8A2-B44E-A020-8240CE1FA226}"/>
              </a:ext>
            </a:extLst>
          </p:cNvPr>
          <p:cNvSpPr txBox="1"/>
          <p:nvPr/>
        </p:nvSpPr>
        <p:spPr>
          <a:xfrm>
            <a:off x="7139741" y="3968635"/>
            <a:ext cx="1626963" cy="1200329"/>
          </a:xfrm>
          <a:prstGeom prst="rect">
            <a:avLst/>
          </a:prstGeom>
          <a:noFill/>
        </p:spPr>
        <p:txBody>
          <a:bodyPr wrap="square" rtlCol="0">
            <a:spAutoFit/>
          </a:bodyPr>
          <a:lstStyle/>
          <a:p>
            <a:pPr algn="ctr"/>
            <a:r>
              <a:rPr lang="en-US" b="1" dirty="0"/>
              <a:t>Funders Committee</a:t>
            </a:r>
            <a:br>
              <a:rPr lang="en-US" b="1" dirty="0"/>
            </a:br>
            <a:r>
              <a:rPr lang="en-US" dirty="0"/>
              <a:t>proposed chair: TBD</a:t>
            </a:r>
            <a:endParaRPr lang="en-BE" dirty="0"/>
          </a:p>
        </p:txBody>
      </p:sp>
      <p:sp>
        <p:nvSpPr>
          <p:cNvPr id="17" name="Rectangle: Rounded Corners 18">
            <a:extLst>
              <a:ext uri="{FF2B5EF4-FFF2-40B4-BE49-F238E27FC236}">
                <a16:creationId xmlns:a16="http://schemas.microsoft.com/office/drawing/2014/main" id="{AB10E1E1-B78C-3A45-95E3-8BFBA5CE238A}"/>
              </a:ext>
            </a:extLst>
          </p:cNvPr>
          <p:cNvSpPr/>
          <p:nvPr/>
        </p:nvSpPr>
        <p:spPr>
          <a:xfrm>
            <a:off x="3234397" y="5555983"/>
            <a:ext cx="5845287" cy="84728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8" name="TextBox 17">
            <a:extLst>
              <a:ext uri="{FF2B5EF4-FFF2-40B4-BE49-F238E27FC236}">
                <a16:creationId xmlns:a16="http://schemas.microsoft.com/office/drawing/2014/main" id="{13570F09-A847-564C-AA86-25B8A9293A28}"/>
              </a:ext>
            </a:extLst>
          </p:cNvPr>
          <p:cNvSpPr txBox="1"/>
          <p:nvPr/>
        </p:nvSpPr>
        <p:spPr>
          <a:xfrm>
            <a:off x="3510720" y="5562567"/>
            <a:ext cx="5433365" cy="923330"/>
          </a:xfrm>
          <a:prstGeom prst="rect">
            <a:avLst/>
          </a:prstGeom>
          <a:noFill/>
        </p:spPr>
        <p:txBody>
          <a:bodyPr wrap="square" rtlCol="0">
            <a:spAutoFit/>
          </a:bodyPr>
          <a:lstStyle/>
          <a:p>
            <a:pPr algn="ctr"/>
            <a:r>
              <a:rPr lang="en-US" b="1" dirty="0"/>
              <a:t>Forum</a:t>
            </a:r>
            <a:br>
              <a:rPr lang="en-US" dirty="0"/>
            </a:br>
            <a:r>
              <a:rPr lang="en-US" dirty="0"/>
              <a:t>&amp; other stakeholder engagement mechanisms (consultations, events, workshops, webinars, etc.)</a:t>
            </a:r>
            <a:endParaRPr lang="en-BE" dirty="0"/>
          </a:p>
        </p:txBody>
      </p:sp>
      <p:cxnSp>
        <p:nvCxnSpPr>
          <p:cNvPr id="19" name="Straight Arrow Connector 18">
            <a:extLst>
              <a:ext uri="{FF2B5EF4-FFF2-40B4-BE49-F238E27FC236}">
                <a16:creationId xmlns:a16="http://schemas.microsoft.com/office/drawing/2014/main" id="{DB2C827C-14DE-DD44-A255-0BAA8C97A98B}"/>
              </a:ext>
            </a:extLst>
          </p:cNvPr>
          <p:cNvCxnSpPr>
            <a:cxnSpLocks/>
            <a:stCxn id="9" idx="0"/>
            <a:endCxn id="11" idx="2"/>
          </p:cNvCxnSpPr>
          <p:nvPr/>
        </p:nvCxnSpPr>
        <p:spPr>
          <a:xfrm flipV="1">
            <a:off x="4058488" y="2664325"/>
            <a:ext cx="697109" cy="11409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FE0D0AFD-34DB-2642-9E41-E23C561DF932}"/>
              </a:ext>
            </a:extLst>
          </p:cNvPr>
          <p:cNvCxnSpPr>
            <a:cxnSpLocks/>
            <a:stCxn id="13" idx="0"/>
          </p:cNvCxnSpPr>
          <p:nvPr/>
        </p:nvCxnSpPr>
        <p:spPr>
          <a:xfrm flipH="1" flipV="1">
            <a:off x="6061483" y="2601673"/>
            <a:ext cx="33426" cy="1141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225CA3D-D09A-3147-A3B8-598C93016263}"/>
              </a:ext>
            </a:extLst>
          </p:cNvPr>
          <p:cNvCxnSpPr>
            <a:cxnSpLocks/>
            <a:stCxn id="15" idx="0"/>
            <a:endCxn id="11" idx="1"/>
          </p:cNvCxnSpPr>
          <p:nvPr/>
        </p:nvCxnSpPr>
        <p:spPr>
          <a:xfrm flipH="1" flipV="1">
            <a:off x="7209229" y="2664325"/>
            <a:ext cx="703720" cy="12906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Star: 10 Points 33">
            <a:extLst>
              <a:ext uri="{FF2B5EF4-FFF2-40B4-BE49-F238E27FC236}">
                <a16:creationId xmlns:a16="http://schemas.microsoft.com/office/drawing/2014/main" id="{329A8FB2-66BC-E14A-BED4-D770495D9764}"/>
              </a:ext>
            </a:extLst>
          </p:cNvPr>
          <p:cNvSpPr/>
          <p:nvPr/>
        </p:nvSpPr>
        <p:spPr>
          <a:xfrm>
            <a:off x="4646095" y="2747357"/>
            <a:ext cx="2961314" cy="1007480"/>
          </a:xfrm>
          <a:prstGeom prst="star10">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BE"/>
          </a:p>
        </p:txBody>
      </p:sp>
      <p:sp>
        <p:nvSpPr>
          <p:cNvPr id="23" name="TextBox 22">
            <a:extLst>
              <a:ext uri="{FF2B5EF4-FFF2-40B4-BE49-F238E27FC236}">
                <a16:creationId xmlns:a16="http://schemas.microsoft.com/office/drawing/2014/main" id="{C3674F12-B3C8-FC45-8734-0CA2C17FC64C}"/>
              </a:ext>
            </a:extLst>
          </p:cNvPr>
          <p:cNvSpPr txBox="1"/>
          <p:nvPr/>
        </p:nvSpPr>
        <p:spPr>
          <a:xfrm>
            <a:off x="5597157" y="3002427"/>
            <a:ext cx="928652" cy="461665"/>
          </a:xfrm>
          <a:prstGeom prst="rect">
            <a:avLst/>
          </a:prstGeom>
          <a:noFill/>
        </p:spPr>
        <p:txBody>
          <a:bodyPr wrap="none" rtlCol="0">
            <a:spAutoFit/>
          </a:bodyPr>
          <a:lstStyle/>
          <a:p>
            <a:pPr algn="ctr"/>
            <a:r>
              <a:rPr lang="en-US" sz="2400" dirty="0"/>
              <a:t>Office</a:t>
            </a:r>
            <a:endParaRPr lang="en-BE" sz="2400" dirty="0"/>
          </a:p>
        </p:txBody>
      </p:sp>
      <p:sp>
        <p:nvSpPr>
          <p:cNvPr id="24" name="Arrow: Striped Right 35">
            <a:extLst>
              <a:ext uri="{FF2B5EF4-FFF2-40B4-BE49-F238E27FC236}">
                <a16:creationId xmlns:a16="http://schemas.microsoft.com/office/drawing/2014/main" id="{CC8A540B-8292-004A-B175-8E19A8A594C8}"/>
              </a:ext>
            </a:extLst>
          </p:cNvPr>
          <p:cNvSpPr/>
          <p:nvPr/>
        </p:nvSpPr>
        <p:spPr>
          <a:xfrm rot="16200000">
            <a:off x="3682758" y="5017157"/>
            <a:ext cx="497012" cy="900966"/>
          </a:xfrm>
          <a:prstGeom prst="striped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5" name="Arrow: Striped Right 36">
            <a:extLst>
              <a:ext uri="{FF2B5EF4-FFF2-40B4-BE49-F238E27FC236}">
                <a16:creationId xmlns:a16="http://schemas.microsoft.com/office/drawing/2014/main" id="{8D7675D6-0730-DF44-8026-A1A7F411B60E}"/>
              </a:ext>
            </a:extLst>
          </p:cNvPr>
          <p:cNvSpPr/>
          <p:nvPr/>
        </p:nvSpPr>
        <p:spPr>
          <a:xfrm rot="16200000">
            <a:off x="4849642" y="4994375"/>
            <a:ext cx="497012" cy="900966"/>
          </a:xfrm>
          <a:prstGeom prst="striped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6" name="Arrow: Striped Right 37">
            <a:extLst>
              <a:ext uri="{FF2B5EF4-FFF2-40B4-BE49-F238E27FC236}">
                <a16:creationId xmlns:a16="http://schemas.microsoft.com/office/drawing/2014/main" id="{B52F5AAA-274B-FB47-977B-8399EEB2D095}"/>
              </a:ext>
            </a:extLst>
          </p:cNvPr>
          <p:cNvSpPr/>
          <p:nvPr/>
        </p:nvSpPr>
        <p:spPr>
          <a:xfrm rot="16200000">
            <a:off x="5957482" y="5006824"/>
            <a:ext cx="497012" cy="900966"/>
          </a:xfrm>
          <a:prstGeom prst="striped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7" name="Arrow: Striped Right 38">
            <a:extLst>
              <a:ext uri="{FF2B5EF4-FFF2-40B4-BE49-F238E27FC236}">
                <a16:creationId xmlns:a16="http://schemas.microsoft.com/office/drawing/2014/main" id="{21AF5B8A-72BB-B54F-A5B9-15A871FF7966}"/>
              </a:ext>
            </a:extLst>
          </p:cNvPr>
          <p:cNvSpPr/>
          <p:nvPr/>
        </p:nvSpPr>
        <p:spPr>
          <a:xfrm rot="16200000">
            <a:off x="8120173" y="4976514"/>
            <a:ext cx="497012" cy="900966"/>
          </a:xfrm>
          <a:prstGeom prst="striped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8" name="Arrow: Striped Right 39">
            <a:extLst>
              <a:ext uri="{FF2B5EF4-FFF2-40B4-BE49-F238E27FC236}">
                <a16:creationId xmlns:a16="http://schemas.microsoft.com/office/drawing/2014/main" id="{C57A7595-02D9-6A40-B272-2C66CE1A32FC}"/>
              </a:ext>
            </a:extLst>
          </p:cNvPr>
          <p:cNvSpPr/>
          <p:nvPr/>
        </p:nvSpPr>
        <p:spPr>
          <a:xfrm rot="16200000">
            <a:off x="7065323" y="4976514"/>
            <a:ext cx="497012" cy="900966"/>
          </a:xfrm>
          <a:prstGeom prst="striped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2" name="Arrow: Striped Right 40">
            <a:extLst>
              <a:ext uri="{FF2B5EF4-FFF2-40B4-BE49-F238E27FC236}">
                <a16:creationId xmlns:a16="http://schemas.microsoft.com/office/drawing/2014/main" id="{24F34CAE-BB30-A049-9378-C54B06A442B6}"/>
              </a:ext>
            </a:extLst>
          </p:cNvPr>
          <p:cNvSpPr/>
          <p:nvPr/>
        </p:nvSpPr>
        <p:spPr>
          <a:xfrm rot="8559909">
            <a:off x="8453140" y="3955902"/>
            <a:ext cx="787122" cy="453640"/>
          </a:xfrm>
          <a:prstGeom prst="strip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3" name="Arrow: Striped Right 41">
            <a:extLst>
              <a:ext uri="{FF2B5EF4-FFF2-40B4-BE49-F238E27FC236}">
                <a16:creationId xmlns:a16="http://schemas.microsoft.com/office/drawing/2014/main" id="{B4423134-E13F-6542-B253-BF6A19B75EFD}"/>
              </a:ext>
            </a:extLst>
          </p:cNvPr>
          <p:cNvSpPr/>
          <p:nvPr/>
        </p:nvSpPr>
        <p:spPr>
          <a:xfrm rot="2506140">
            <a:off x="4873716" y="3955598"/>
            <a:ext cx="693431" cy="421738"/>
          </a:xfrm>
          <a:prstGeom prst="striped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4" name="TextBox 33">
            <a:extLst>
              <a:ext uri="{FF2B5EF4-FFF2-40B4-BE49-F238E27FC236}">
                <a16:creationId xmlns:a16="http://schemas.microsoft.com/office/drawing/2014/main" id="{1907E218-9780-8B42-BDB3-1BD78657DA70}"/>
              </a:ext>
            </a:extLst>
          </p:cNvPr>
          <p:cNvSpPr txBox="1"/>
          <p:nvPr/>
        </p:nvSpPr>
        <p:spPr>
          <a:xfrm rot="2671829">
            <a:off x="4583772" y="3524904"/>
            <a:ext cx="937901" cy="923330"/>
          </a:xfrm>
          <a:prstGeom prst="rect">
            <a:avLst/>
          </a:prstGeom>
          <a:noFill/>
        </p:spPr>
        <p:txBody>
          <a:bodyPr wrap="square" rtlCol="0">
            <a:spAutoFit/>
          </a:bodyPr>
          <a:lstStyle/>
          <a:p>
            <a:pPr algn="ctr"/>
            <a:r>
              <a:rPr lang="en-US" b="1" dirty="0"/>
              <a:t>GOOS focal </a:t>
            </a:r>
            <a:br>
              <a:rPr lang="en-US" b="1" dirty="0"/>
            </a:br>
            <a:r>
              <a:rPr lang="en-US" b="1" dirty="0"/>
              <a:t>points</a:t>
            </a:r>
            <a:endParaRPr lang="en-BE" b="1" dirty="0"/>
          </a:p>
        </p:txBody>
      </p:sp>
    </p:spTree>
    <p:extLst>
      <p:ext uri="{BB962C8B-B14F-4D97-AF65-F5344CB8AC3E}">
        <p14:creationId xmlns:p14="http://schemas.microsoft.com/office/powerpoint/2010/main" val="4385906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0648572" y="3794241"/>
            <a:ext cx="1525248" cy="1514359"/>
            <a:chOff x="9800119" y="5106174"/>
            <a:chExt cx="1526308" cy="1514359"/>
          </a:xfrm>
        </p:grpSpPr>
        <p:pic>
          <p:nvPicPr>
            <p:cNvPr id="13330" name="Picture 13" descr="j029202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003931" y="5617959"/>
              <a:ext cx="995926" cy="1002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32" name="Rounded Rectangle 26"/>
            <p:cNvSpPr>
              <a:spLocks noChangeArrowheads="1"/>
            </p:cNvSpPr>
            <p:nvPr/>
          </p:nvSpPr>
          <p:spPr bwMode="auto">
            <a:xfrm>
              <a:off x="9800119" y="5106174"/>
              <a:ext cx="1526308" cy="406729"/>
            </a:xfrm>
            <a:prstGeom prst="roundRect">
              <a:avLst>
                <a:gd name="adj" fmla="val 16667"/>
              </a:avLst>
            </a:prstGeom>
            <a:solidFill>
              <a:srgbClr val="C00000"/>
            </a:solidFill>
            <a:ln w="9525">
              <a:noFill/>
              <a:round/>
              <a:headEnd/>
              <a:tailEnd/>
            </a:ln>
          </p:spPr>
          <p:txBody>
            <a:bodyPr/>
            <a:lstStyle/>
            <a:p>
              <a:r>
                <a:rPr lang="en-US" sz="2133" b="1" dirty="0">
                  <a:solidFill>
                    <a:schemeClr val="bg1"/>
                  </a:solidFill>
                  <a:latin typeface="Century"/>
                  <a:cs typeface="Century"/>
                </a:rPr>
                <a:t>End Users</a:t>
              </a:r>
              <a:endParaRPr lang="el-GR" sz="2133" b="1" dirty="0">
                <a:solidFill>
                  <a:schemeClr val="bg1"/>
                </a:solidFill>
                <a:latin typeface="Century"/>
                <a:cs typeface="Century"/>
              </a:endParaRPr>
            </a:p>
          </p:txBody>
        </p:sp>
      </p:grpSp>
      <p:grpSp>
        <p:nvGrpSpPr>
          <p:cNvPr id="11" name="Group 10"/>
          <p:cNvGrpSpPr/>
          <p:nvPr/>
        </p:nvGrpSpPr>
        <p:grpSpPr>
          <a:xfrm>
            <a:off x="152400" y="1209040"/>
            <a:ext cx="10403682" cy="5622769"/>
            <a:chOff x="97689" y="906821"/>
            <a:chExt cx="10410912" cy="5622768"/>
          </a:xfrm>
        </p:grpSpPr>
        <p:grpSp>
          <p:nvGrpSpPr>
            <p:cNvPr id="2" name="Group 1"/>
            <p:cNvGrpSpPr/>
            <p:nvPr/>
          </p:nvGrpSpPr>
          <p:grpSpPr>
            <a:xfrm>
              <a:off x="97689" y="916466"/>
              <a:ext cx="3544733" cy="5586002"/>
              <a:chOff x="454680" y="-612295"/>
              <a:chExt cx="4907033" cy="6849585"/>
            </a:xfrm>
          </p:grpSpPr>
          <p:sp>
            <p:nvSpPr>
              <p:cNvPr id="3" name="Rounded Rectangle 2"/>
              <p:cNvSpPr/>
              <p:nvPr/>
            </p:nvSpPr>
            <p:spPr bwMode="auto">
              <a:xfrm>
                <a:off x="454680" y="-612295"/>
                <a:ext cx="4907033" cy="6849585"/>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lgn="ctr">
                  <a:defRPr/>
                </a:pPr>
                <a:r>
                  <a:rPr lang="en-US" sz="2133" dirty="0">
                    <a:latin typeface="Century"/>
                    <a:cs typeface="Century"/>
                  </a:rPr>
                  <a:t>Observations</a:t>
                </a:r>
                <a:endParaRPr lang="el-GR" sz="2133" dirty="0">
                  <a:latin typeface="Century"/>
                  <a:cs typeface="Century"/>
                </a:endParaRPr>
              </a:p>
            </p:txBody>
          </p:sp>
          <p:pic>
            <p:nvPicPr>
              <p:cNvPr id="13324"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86357" y="3140869"/>
                <a:ext cx="482600" cy="2017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5"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36889" y="2276476"/>
                <a:ext cx="1474787" cy="950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34"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03388" y="2276475"/>
                <a:ext cx="1223962"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36431" y="3370368"/>
                <a:ext cx="2016125" cy="1049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46869" y="4794502"/>
                <a:ext cx="618862" cy="913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pic>
          <p:pic>
            <p:nvPicPr>
              <p:cNvPr id="33" name="Picture 50" descr="5100_IFM-Kiel_fig0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344739" y="4864100"/>
                <a:ext cx="1183048" cy="90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7" name="Group 6"/>
            <p:cNvGrpSpPr/>
            <p:nvPr/>
          </p:nvGrpSpPr>
          <p:grpSpPr>
            <a:xfrm>
              <a:off x="3762466" y="951708"/>
              <a:ext cx="2544972" cy="5577881"/>
              <a:chOff x="4720856" y="-507605"/>
              <a:chExt cx="2977695" cy="6743936"/>
            </a:xfrm>
          </p:grpSpPr>
          <p:sp>
            <p:nvSpPr>
              <p:cNvPr id="4" name="Rounded Rectangle 3"/>
              <p:cNvSpPr/>
              <p:nvPr/>
            </p:nvSpPr>
            <p:spPr bwMode="auto">
              <a:xfrm>
                <a:off x="4720856" y="-507605"/>
                <a:ext cx="2977695" cy="6743936"/>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lgn="ctr">
                  <a:defRPr/>
                </a:pPr>
                <a:r>
                  <a:rPr lang="en-US" sz="2133" dirty="0">
                    <a:latin typeface="Century"/>
                    <a:cs typeface="Century"/>
                  </a:rPr>
                  <a:t>Processing &amp; Modeling</a:t>
                </a:r>
                <a:endParaRPr lang="el-GR" sz="2133" dirty="0">
                  <a:latin typeface="Century"/>
                  <a:cs typeface="Century"/>
                </a:endParaRPr>
              </a:p>
            </p:txBody>
          </p:sp>
          <p:pic>
            <p:nvPicPr>
              <p:cNvPr id="13335" name="Picture 5"/>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304930" y="4335463"/>
                <a:ext cx="2087562" cy="1057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36" name="Picture 22" descr="Image1"/>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880985" y="5445914"/>
                <a:ext cx="1441450" cy="72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5" name="Picture 2"/>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6383834" y="2579564"/>
                <a:ext cx="1008659" cy="1295649"/>
              </a:xfrm>
              <a:prstGeom prst="rect">
                <a:avLst/>
              </a:prstGeom>
              <a:noFill/>
              <a:ln w="57150">
                <a:solidFill>
                  <a:schemeClr val="accent3">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6" name="Picture 6" descr="Globe"/>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4800601" y="2732915"/>
                <a:ext cx="1441450" cy="1416810"/>
              </a:xfrm>
              <a:prstGeom prst="rect">
                <a:avLst/>
              </a:prstGeom>
              <a:noFill/>
              <a:effectLst>
                <a:softEdge rad="63500"/>
              </a:effectLst>
              <a:extLst>
                <a:ext uri="{909E8E84-426E-40dd-AFC4-6F175D3DCCD1}">
                  <a14:hiddenFill xmlns:a14="http://schemas.microsoft.com/office/drawing/2010/main" xmlns="">
                    <a:solidFill>
                      <a:srgbClr val="FFFFFF"/>
                    </a:solidFill>
                  </a14:hiddenFill>
                </a:ext>
              </a:extLst>
            </p:spPr>
          </p:pic>
        </p:grpSp>
        <p:grpSp>
          <p:nvGrpSpPr>
            <p:cNvPr id="8" name="Group 7"/>
            <p:cNvGrpSpPr/>
            <p:nvPr/>
          </p:nvGrpSpPr>
          <p:grpSpPr>
            <a:xfrm>
              <a:off x="6424318" y="906821"/>
              <a:ext cx="4084283" cy="5610984"/>
              <a:chOff x="7139337" y="-613487"/>
              <a:chExt cx="4797775" cy="6902283"/>
            </a:xfrm>
          </p:grpSpPr>
          <p:sp>
            <p:nvSpPr>
              <p:cNvPr id="5" name="Rounded Rectangle 4"/>
              <p:cNvSpPr/>
              <p:nvPr/>
            </p:nvSpPr>
            <p:spPr bwMode="auto">
              <a:xfrm>
                <a:off x="7139337" y="-613487"/>
                <a:ext cx="4797775" cy="6902283"/>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lgn="ctr">
                  <a:defRPr/>
                </a:pPr>
                <a:r>
                  <a:rPr lang="en-US" sz="2133" dirty="0">
                    <a:latin typeface="Century"/>
                    <a:cs typeface="Century"/>
                  </a:rPr>
                  <a:t>Services</a:t>
                </a:r>
                <a:endParaRPr lang="el-GR" sz="2133" dirty="0">
                  <a:latin typeface="Century"/>
                  <a:cs typeface="Century"/>
                </a:endParaRPr>
              </a:p>
            </p:txBody>
          </p:sp>
          <p:pic>
            <p:nvPicPr>
              <p:cNvPr id="13320" name="Picture 28"/>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616950" y="3573463"/>
                <a:ext cx="647700" cy="62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2" name="Picture 8" descr="Picture1"/>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8040689" y="3573463"/>
                <a:ext cx="422275" cy="57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6" name="Picture 63" descr="Bandeau_part1"/>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824788" y="4581526"/>
                <a:ext cx="1720850" cy="79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7" name="Picture 4" descr="xronis4"/>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9120188" y="2565400"/>
                <a:ext cx="1295400"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8" name="Picture 9" descr="oil1 79"/>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7896225" y="2420939"/>
                <a:ext cx="1079500" cy="966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5" descr="prestige (crédit douanes françaises)"/>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9048750" y="4941888"/>
                <a:ext cx="1316038" cy="1181100"/>
              </a:xfrm>
              <a:prstGeom prst="rect">
                <a:avLst/>
              </a:prstGeom>
              <a:noFill/>
              <a:ln w="28575">
                <a:solidFill>
                  <a:srgbClr val="4C6F1A"/>
                </a:solidFill>
                <a:miter lim="800000"/>
                <a:headEnd/>
                <a:tailEnd/>
              </a:ln>
              <a:effectLst>
                <a:outerShdw dist="107763" dir="18900000" algn="ctr" rotWithShape="0">
                  <a:srgbClr val="808080">
                    <a:alpha val="50000"/>
                  </a:srgbClr>
                </a:outerShdw>
              </a:effectLst>
            </p:spPr>
          </p:pic>
          <p:pic>
            <p:nvPicPr>
              <p:cNvPr id="850" name="Picture 2"/>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9514897" y="3545592"/>
                <a:ext cx="797136" cy="11559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31" name="Striped Right Arrow 30"/>
            <p:cNvSpPr/>
            <p:nvPr/>
          </p:nvSpPr>
          <p:spPr bwMode="auto">
            <a:xfrm>
              <a:off x="3076728" y="2869272"/>
              <a:ext cx="792162" cy="431800"/>
            </a:xfrm>
            <a:prstGeom prst="stripedRightArrow">
              <a:avLst/>
            </a:prstGeom>
            <a:solidFill>
              <a:srgbClr val="C00000"/>
            </a:solidFill>
            <a:ln w="9525" cap="flat" cmpd="sng" algn="ctr">
              <a:solidFill>
                <a:schemeClr val="tx1"/>
              </a:solidFill>
              <a:prstDash val="solid"/>
              <a:round/>
              <a:headEnd type="none" w="med" len="med"/>
              <a:tailEnd type="none" w="med" len="med"/>
            </a:ln>
            <a:effectLst/>
          </p:spPr>
          <p:txBody>
            <a:bodyPr/>
            <a:lstStyle/>
            <a:p>
              <a:pPr>
                <a:defRPr/>
              </a:pPr>
              <a:endParaRPr lang="el-GR" sz="2133">
                <a:latin typeface="Tahoma" pitchFamily="34" charset="0"/>
              </a:endParaRPr>
            </a:p>
          </p:txBody>
        </p:sp>
        <p:sp>
          <p:nvSpPr>
            <p:cNvPr id="32" name="Striped Right Arrow 31"/>
            <p:cNvSpPr/>
            <p:nvPr/>
          </p:nvSpPr>
          <p:spPr bwMode="auto">
            <a:xfrm>
              <a:off x="6184650" y="2855316"/>
              <a:ext cx="792163" cy="431800"/>
            </a:xfrm>
            <a:prstGeom prst="stripedRightArrow">
              <a:avLst/>
            </a:prstGeom>
            <a:solidFill>
              <a:srgbClr val="C00000"/>
            </a:solidFill>
            <a:ln w="9525" cap="flat" cmpd="sng" algn="ctr">
              <a:solidFill>
                <a:schemeClr val="tx1"/>
              </a:solidFill>
              <a:prstDash val="solid"/>
              <a:round/>
              <a:headEnd type="none" w="med" len="med"/>
              <a:tailEnd type="none" w="med" len="med"/>
            </a:ln>
            <a:effectLst/>
          </p:spPr>
          <p:txBody>
            <a:bodyPr/>
            <a:lstStyle/>
            <a:p>
              <a:pPr>
                <a:defRPr/>
              </a:pPr>
              <a:endParaRPr lang="el-GR" sz="2133">
                <a:latin typeface="Tahoma" pitchFamily="34" charset="0"/>
              </a:endParaRPr>
            </a:p>
          </p:txBody>
        </p:sp>
      </p:grpSp>
      <p:grpSp>
        <p:nvGrpSpPr>
          <p:cNvPr id="15" name="Group 14"/>
          <p:cNvGrpSpPr/>
          <p:nvPr/>
        </p:nvGrpSpPr>
        <p:grpSpPr>
          <a:xfrm>
            <a:off x="3592289" y="2521943"/>
            <a:ext cx="3042391" cy="3065925"/>
            <a:chOff x="3590548" y="2521943"/>
            <a:chExt cx="3044505" cy="3065925"/>
          </a:xfrm>
        </p:grpSpPr>
        <p:grpSp>
          <p:nvGrpSpPr>
            <p:cNvPr id="44" name="Group 43"/>
            <p:cNvGrpSpPr/>
            <p:nvPr/>
          </p:nvGrpSpPr>
          <p:grpSpPr>
            <a:xfrm>
              <a:off x="3794824" y="3920722"/>
              <a:ext cx="914400" cy="944190"/>
              <a:chOff x="4172738" y="3210052"/>
              <a:chExt cx="914400" cy="944190"/>
            </a:xfrm>
          </p:grpSpPr>
          <p:sp>
            <p:nvSpPr>
              <p:cNvPr id="45" name="Rounded Rectangle 44"/>
              <p:cNvSpPr/>
              <p:nvPr/>
            </p:nvSpPr>
            <p:spPr>
              <a:xfrm>
                <a:off x="4172738" y="3210052"/>
                <a:ext cx="914400" cy="74691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46" name="TextBox 45"/>
              <p:cNvSpPr txBox="1"/>
              <p:nvPr/>
            </p:nvSpPr>
            <p:spPr>
              <a:xfrm>
                <a:off x="4214604" y="3405447"/>
                <a:ext cx="851295" cy="748795"/>
              </a:xfrm>
              <a:prstGeom prst="rect">
                <a:avLst/>
              </a:prstGeom>
              <a:noFill/>
            </p:spPr>
            <p:txBody>
              <a:bodyPr wrap="square" rtlCol="0">
                <a:spAutoFit/>
              </a:bodyPr>
              <a:lstStyle/>
              <a:p>
                <a:r>
                  <a:rPr lang="en-US" sz="2133" b="1" dirty="0">
                    <a:solidFill>
                      <a:schemeClr val="accent6"/>
                    </a:solidFill>
                  </a:rPr>
                  <a:t>Grow</a:t>
                </a:r>
              </a:p>
            </p:txBody>
          </p:sp>
        </p:grpSp>
        <p:grpSp>
          <p:nvGrpSpPr>
            <p:cNvPr id="92" name="Group 91"/>
            <p:cNvGrpSpPr/>
            <p:nvPr/>
          </p:nvGrpSpPr>
          <p:grpSpPr>
            <a:xfrm>
              <a:off x="4940297" y="4019546"/>
              <a:ext cx="1694756" cy="914899"/>
              <a:chOff x="4137872" y="3077806"/>
              <a:chExt cx="949266" cy="1083634"/>
            </a:xfrm>
            <a:solidFill>
              <a:srgbClr val="008000"/>
            </a:solidFill>
          </p:grpSpPr>
          <p:sp>
            <p:nvSpPr>
              <p:cNvPr id="93" name="Rounded Rectangle 92"/>
              <p:cNvSpPr/>
              <p:nvPr/>
            </p:nvSpPr>
            <p:spPr>
              <a:xfrm>
                <a:off x="4137872" y="3077806"/>
                <a:ext cx="949266" cy="879167"/>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94" name="TextBox 93"/>
              <p:cNvSpPr txBox="1"/>
              <p:nvPr/>
            </p:nvSpPr>
            <p:spPr>
              <a:xfrm>
                <a:off x="4145690" y="3274545"/>
                <a:ext cx="898934" cy="886895"/>
              </a:xfrm>
              <a:prstGeom prst="rect">
                <a:avLst/>
              </a:prstGeom>
              <a:grpFill/>
            </p:spPr>
            <p:txBody>
              <a:bodyPr wrap="square" rtlCol="0">
                <a:spAutoFit/>
              </a:bodyPr>
              <a:lstStyle/>
              <a:p>
                <a:pPr algn="ctr"/>
                <a:r>
                  <a:rPr lang="en-US" sz="2133" b="1" dirty="0">
                    <a:solidFill>
                      <a:schemeClr val="bg1"/>
                    </a:solidFill>
                  </a:rPr>
                  <a:t>GODAE-OV</a:t>
                </a:r>
              </a:p>
            </p:txBody>
          </p:sp>
        </p:grpSp>
        <p:grpSp>
          <p:nvGrpSpPr>
            <p:cNvPr id="125" name="Group 124"/>
            <p:cNvGrpSpPr/>
            <p:nvPr/>
          </p:nvGrpSpPr>
          <p:grpSpPr>
            <a:xfrm>
              <a:off x="3777530" y="3373039"/>
              <a:ext cx="1716545" cy="529924"/>
              <a:chOff x="4172738" y="3210052"/>
              <a:chExt cx="914400" cy="754303"/>
            </a:xfrm>
            <a:solidFill>
              <a:srgbClr val="FFFF00"/>
            </a:solidFill>
          </p:grpSpPr>
          <p:sp>
            <p:nvSpPr>
              <p:cNvPr id="126" name="Rounded Rectangle 125"/>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27" name="TextBox 126"/>
              <p:cNvSpPr txBox="1"/>
              <p:nvPr/>
            </p:nvSpPr>
            <p:spPr>
              <a:xfrm>
                <a:off x="4244196" y="3365716"/>
                <a:ext cx="778668" cy="598639"/>
              </a:xfrm>
              <a:prstGeom prst="rect">
                <a:avLst/>
              </a:prstGeom>
              <a:grpFill/>
            </p:spPr>
            <p:txBody>
              <a:bodyPr wrap="square" rtlCol="0">
                <a:spAutoFit/>
              </a:bodyPr>
              <a:lstStyle/>
              <a:p>
                <a:pPr algn="ctr"/>
                <a:r>
                  <a:rPr lang="en-US" sz="2133" b="1" dirty="0">
                    <a:solidFill>
                      <a:srgbClr val="0000FF"/>
                    </a:solidFill>
                  </a:rPr>
                  <a:t>EC</a:t>
                </a:r>
              </a:p>
            </p:txBody>
          </p:sp>
        </p:grpSp>
        <p:grpSp>
          <p:nvGrpSpPr>
            <p:cNvPr id="128" name="Group 127"/>
            <p:cNvGrpSpPr/>
            <p:nvPr/>
          </p:nvGrpSpPr>
          <p:grpSpPr>
            <a:xfrm>
              <a:off x="3590548" y="4818917"/>
              <a:ext cx="1837086" cy="768951"/>
              <a:chOff x="4172738" y="3210052"/>
              <a:chExt cx="914400" cy="1064878"/>
            </a:xfrm>
            <a:solidFill>
              <a:srgbClr val="008000"/>
            </a:solidFill>
          </p:grpSpPr>
          <p:sp>
            <p:nvSpPr>
              <p:cNvPr id="129" name="Rounded Rectangle 128"/>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30" name="TextBox 129"/>
              <p:cNvSpPr txBox="1"/>
              <p:nvPr/>
            </p:nvSpPr>
            <p:spPr>
              <a:xfrm>
                <a:off x="4228495" y="3237965"/>
                <a:ext cx="824128" cy="1036965"/>
              </a:xfrm>
              <a:prstGeom prst="rect">
                <a:avLst/>
              </a:prstGeom>
              <a:grpFill/>
            </p:spPr>
            <p:txBody>
              <a:bodyPr wrap="square" rtlCol="0">
                <a:spAutoFit/>
              </a:bodyPr>
              <a:lstStyle/>
              <a:p>
                <a:pPr algn="ctr"/>
                <a:r>
                  <a:rPr lang="en-US" sz="2133" b="1" dirty="0">
                    <a:solidFill>
                      <a:schemeClr val="accent6"/>
                    </a:solidFill>
                  </a:rPr>
                  <a:t>Copernicus</a:t>
                </a:r>
              </a:p>
            </p:txBody>
          </p:sp>
        </p:grpSp>
        <p:grpSp>
          <p:nvGrpSpPr>
            <p:cNvPr id="137" name="Group 136"/>
            <p:cNvGrpSpPr/>
            <p:nvPr/>
          </p:nvGrpSpPr>
          <p:grpSpPr>
            <a:xfrm>
              <a:off x="4044912" y="2521943"/>
              <a:ext cx="1977832" cy="529923"/>
              <a:chOff x="4172738" y="3210052"/>
              <a:chExt cx="1053587" cy="754303"/>
            </a:xfrm>
            <a:solidFill>
              <a:schemeClr val="accent5">
                <a:lumMod val="60000"/>
                <a:lumOff val="40000"/>
              </a:schemeClr>
            </a:solidFill>
          </p:grpSpPr>
          <p:sp>
            <p:nvSpPr>
              <p:cNvPr id="138" name="Rounded Rectangle 137"/>
              <p:cNvSpPr/>
              <p:nvPr/>
            </p:nvSpPr>
            <p:spPr>
              <a:xfrm>
                <a:off x="4172738" y="3210052"/>
                <a:ext cx="1053587"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39" name="TextBox 138"/>
              <p:cNvSpPr txBox="1"/>
              <p:nvPr/>
            </p:nvSpPr>
            <p:spPr>
              <a:xfrm>
                <a:off x="4244196" y="3365716"/>
                <a:ext cx="909110" cy="598639"/>
              </a:xfrm>
              <a:prstGeom prst="rect">
                <a:avLst/>
              </a:prstGeom>
              <a:grpFill/>
            </p:spPr>
            <p:txBody>
              <a:bodyPr wrap="square" rtlCol="0">
                <a:spAutoFit/>
              </a:bodyPr>
              <a:lstStyle/>
              <a:p>
                <a:pPr algn="ctr"/>
                <a:r>
                  <a:rPr lang="en-US" sz="2133" b="1" dirty="0">
                    <a:solidFill>
                      <a:srgbClr val="0000FF"/>
                    </a:solidFill>
                  </a:rPr>
                  <a:t>EuroGOOS</a:t>
                </a:r>
              </a:p>
            </p:txBody>
          </p:sp>
        </p:grpSp>
      </p:grpSp>
      <p:grpSp>
        <p:nvGrpSpPr>
          <p:cNvPr id="153" name="Group 152"/>
          <p:cNvGrpSpPr/>
          <p:nvPr/>
        </p:nvGrpSpPr>
        <p:grpSpPr>
          <a:xfrm>
            <a:off x="10472415" y="2"/>
            <a:ext cx="1715353" cy="529924"/>
            <a:chOff x="4172738" y="3210052"/>
            <a:chExt cx="914400" cy="754303"/>
          </a:xfrm>
          <a:solidFill>
            <a:srgbClr val="FFFF00"/>
          </a:solidFill>
        </p:grpSpPr>
        <p:sp>
          <p:nvSpPr>
            <p:cNvPr id="154" name="Rounded Rectangle 153"/>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55" name="TextBox 154"/>
            <p:cNvSpPr txBox="1"/>
            <p:nvPr/>
          </p:nvSpPr>
          <p:spPr>
            <a:xfrm>
              <a:off x="4244196" y="3365716"/>
              <a:ext cx="778668" cy="598639"/>
            </a:xfrm>
            <a:prstGeom prst="rect">
              <a:avLst/>
            </a:prstGeom>
            <a:grpFill/>
          </p:spPr>
          <p:txBody>
            <a:bodyPr wrap="square" rtlCol="0">
              <a:spAutoFit/>
            </a:bodyPr>
            <a:lstStyle/>
            <a:p>
              <a:pPr algn="ctr"/>
              <a:r>
                <a:rPr lang="en-US" sz="2133" b="1" dirty="0">
                  <a:solidFill>
                    <a:srgbClr val="0000FF"/>
                  </a:solidFill>
                </a:rPr>
                <a:t>Institution</a:t>
              </a:r>
            </a:p>
          </p:txBody>
        </p:sp>
      </p:grpSp>
      <p:grpSp>
        <p:nvGrpSpPr>
          <p:cNvPr id="156" name="Group 155"/>
          <p:cNvGrpSpPr/>
          <p:nvPr/>
        </p:nvGrpSpPr>
        <p:grpSpPr>
          <a:xfrm>
            <a:off x="10466529" y="547026"/>
            <a:ext cx="1721238" cy="806046"/>
            <a:chOff x="4172737" y="3210052"/>
            <a:chExt cx="1182283" cy="1204748"/>
          </a:xfrm>
          <a:solidFill>
            <a:schemeClr val="accent5">
              <a:lumMod val="60000"/>
              <a:lumOff val="40000"/>
            </a:schemeClr>
          </a:solidFill>
        </p:grpSpPr>
        <p:sp>
          <p:nvSpPr>
            <p:cNvPr id="157" name="Rounded Rectangle 156"/>
            <p:cNvSpPr/>
            <p:nvPr/>
          </p:nvSpPr>
          <p:spPr>
            <a:xfrm>
              <a:off x="4172737" y="3210052"/>
              <a:ext cx="1182283"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58" name="TextBox 157"/>
            <p:cNvSpPr txBox="1"/>
            <p:nvPr/>
          </p:nvSpPr>
          <p:spPr>
            <a:xfrm>
              <a:off x="4270426" y="3295622"/>
              <a:ext cx="1084594" cy="1119178"/>
            </a:xfrm>
            <a:prstGeom prst="rect">
              <a:avLst/>
            </a:prstGeom>
            <a:grpFill/>
          </p:spPr>
          <p:txBody>
            <a:bodyPr wrap="square" rtlCol="0">
              <a:spAutoFit/>
            </a:bodyPr>
            <a:lstStyle/>
            <a:p>
              <a:r>
                <a:rPr lang="en-US" sz="2133" b="1" dirty="0">
                  <a:solidFill>
                    <a:srgbClr val="0000FF"/>
                  </a:solidFill>
                </a:rPr>
                <a:t>Legal entity</a:t>
              </a:r>
            </a:p>
          </p:txBody>
        </p:sp>
      </p:grpSp>
      <p:grpSp>
        <p:nvGrpSpPr>
          <p:cNvPr id="159" name="Group 158"/>
          <p:cNvGrpSpPr/>
          <p:nvPr/>
        </p:nvGrpSpPr>
        <p:grpSpPr>
          <a:xfrm>
            <a:off x="10494188" y="1045635"/>
            <a:ext cx="1693579" cy="870852"/>
            <a:chOff x="4137872" y="3077806"/>
            <a:chExt cx="949266" cy="1403692"/>
          </a:xfrm>
          <a:solidFill>
            <a:srgbClr val="008000"/>
          </a:solidFill>
        </p:grpSpPr>
        <p:sp>
          <p:nvSpPr>
            <p:cNvPr id="160" name="Rounded Rectangle 159"/>
            <p:cNvSpPr/>
            <p:nvPr/>
          </p:nvSpPr>
          <p:spPr>
            <a:xfrm>
              <a:off x="4137872" y="3077806"/>
              <a:ext cx="949266" cy="879167"/>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61" name="TextBox 160"/>
            <p:cNvSpPr txBox="1"/>
            <p:nvPr/>
          </p:nvSpPr>
          <p:spPr>
            <a:xfrm>
              <a:off x="4145690" y="3274545"/>
              <a:ext cx="898934" cy="1206953"/>
            </a:xfrm>
            <a:prstGeom prst="rect">
              <a:avLst/>
            </a:prstGeom>
            <a:grpFill/>
          </p:spPr>
          <p:txBody>
            <a:bodyPr wrap="square" rtlCol="0">
              <a:spAutoFit/>
            </a:bodyPr>
            <a:lstStyle/>
            <a:p>
              <a:pPr algn="ctr"/>
              <a:r>
                <a:rPr lang="en-US" sz="2133" b="1" dirty="0" err="1">
                  <a:solidFill>
                    <a:schemeClr val="bg1"/>
                  </a:solidFill>
                </a:rPr>
                <a:t>Programme</a:t>
              </a:r>
              <a:endParaRPr lang="en-US" sz="2133" b="1" dirty="0">
                <a:solidFill>
                  <a:schemeClr val="bg1"/>
                </a:solidFill>
              </a:endParaRPr>
            </a:p>
          </p:txBody>
        </p:sp>
      </p:grpSp>
      <p:grpSp>
        <p:nvGrpSpPr>
          <p:cNvPr id="162" name="Group 161"/>
          <p:cNvGrpSpPr/>
          <p:nvPr/>
        </p:nvGrpSpPr>
        <p:grpSpPr>
          <a:xfrm>
            <a:off x="10473026" y="1604365"/>
            <a:ext cx="1714741" cy="580747"/>
            <a:chOff x="3140021" y="4801122"/>
            <a:chExt cx="2182829" cy="746919"/>
          </a:xfrm>
          <a:solidFill>
            <a:srgbClr val="FF0000"/>
          </a:solidFill>
        </p:grpSpPr>
        <p:sp>
          <p:nvSpPr>
            <p:cNvPr id="163" name="Rounded Rectangle 162"/>
            <p:cNvSpPr/>
            <p:nvPr/>
          </p:nvSpPr>
          <p:spPr>
            <a:xfrm>
              <a:off x="3140021" y="4801122"/>
              <a:ext cx="2182829"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64" name="TextBox 163"/>
            <p:cNvSpPr txBox="1"/>
            <p:nvPr/>
          </p:nvSpPr>
          <p:spPr>
            <a:xfrm>
              <a:off x="3237706" y="4870906"/>
              <a:ext cx="2067388" cy="540902"/>
            </a:xfrm>
            <a:prstGeom prst="rect">
              <a:avLst/>
            </a:prstGeom>
            <a:grpFill/>
          </p:spPr>
          <p:txBody>
            <a:bodyPr wrap="square" rtlCol="0">
              <a:spAutoFit/>
            </a:bodyPr>
            <a:lstStyle/>
            <a:p>
              <a:pPr algn="ctr"/>
              <a:r>
                <a:rPr lang="en-US" sz="2133" b="1" dirty="0">
                  <a:solidFill>
                    <a:srgbClr val="FFFFFF"/>
                  </a:solidFill>
                </a:rPr>
                <a:t>Project</a:t>
              </a:r>
            </a:p>
          </p:txBody>
        </p:sp>
      </p:grpSp>
      <p:sp>
        <p:nvSpPr>
          <p:cNvPr id="13" name="Rounded Rectangle 12"/>
          <p:cNvSpPr/>
          <p:nvPr/>
        </p:nvSpPr>
        <p:spPr>
          <a:xfrm>
            <a:off x="10352130" y="1"/>
            <a:ext cx="1835637" cy="2386605"/>
          </a:xfrm>
          <a:prstGeom prst="roundRect">
            <a:avLst/>
          </a:prstGeom>
          <a:noFill/>
          <a:ln w="127000">
            <a:noFill/>
          </a:ln>
        </p:spPr>
        <p:style>
          <a:lnRef idx="1">
            <a:schemeClr val="accent1"/>
          </a:lnRef>
          <a:fillRef idx="3">
            <a:schemeClr val="accent1"/>
          </a:fillRef>
          <a:effectRef idx="2">
            <a:schemeClr val="accent1"/>
          </a:effectRef>
          <a:fontRef idx="minor">
            <a:schemeClr val="lt1"/>
          </a:fontRef>
        </p:style>
        <p:txBody>
          <a:bodyPr lIns="91397" tIns="45699" rIns="91397" bIns="45699" rtlCol="0" anchor="ctr"/>
          <a:lstStyle/>
          <a:p>
            <a:pPr algn="ctr"/>
            <a:endParaRPr lang="en-US" sz="2133"/>
          </a:p>
        </p:txBody>
      </p:sp>
      <p:sp>
        <p:nvSpPr>
          <p:cNvPr id="9" name="Rectangle 8"/>
          <p:cNvSpPr/>
          <p:nvPr/>
        </p:nvSpPr>
        <p:spPr>
          <a:xfrm>
            <a:off x="4474200" y="124361"/>
            <a:ext cx="4924746" cy="707886"/>
          </a:xfrm>
          <a:prstGeom prst="rect">
            <a:avLst/>
          </a:prstGeom>
        </p:spPr>
        <p:txBody>
          <a:bodyPr wrap="none">
            <a:spAutoFit/>
          </a:bodyPr>
          <a:lstStyle/>
          <a:p>
            <a:r>
              <a:rPr lang="fr-FR" altLang="en-US" sz="4000" b="1" dirty="0">
                <a:solidFill>
                  <a:schemeClr val="tx2">
                    <a:lumMod val="75000"/>
                  </a:schemeClr>
                </a:solidFill>
                <a:cs typeface="Arial"/>
              </a:rPr>
              <a:t>EOOS </a:t>
            </a:r>
            <a:r>
              <a:rPr lang="fr-FR" altLang="en-US" sz="4000" b="1" dirty="0" err="1">
                <a:solidFill>
                  <a:schemeClr val="tx2">
                    <a:lumMod val="75000"/>
                  </a:schemeClr>
                </a:solidFill>
                <a:cs typeface="Arial"/>
              </a:rPr>
              <a:t>Stakeholders</a:t>
            </a:r>
            <a:endParaRPr lang="en-US" sz="4000" b="1" dirty="0">
              <a:solidFill>
                <a:schemeClr val="tx2">
                  <a:lumMod val="75000"/>
                </a:schemeClr>
              </a:solidFill>
            </a:endParaRPr>
          </a:p>
        </p:txBody>
      </p:sp>
      <p:grpSp>
        <p:nvGrpSpPr>
          <p:cNvPr id="19" name="Group 18"/>
          <p:cNvGrpSpPr/>
          <p:nvPr/>
        </p:nvGrpSpPr>
        <p:grpSpPr>
          <a:xfrm>
            <a:off x="16933" y="381002"/>
            <a:ext cx="4819596" cy="6617524"/>
            <a:chOff x="-2216150" y="800103"/>
            <a:chExt cx="7229394" cy="9926286"/>
          </a:xfrm>
        </p:grpSpPr>
        <p:sp>
          <p:nvSpPr>
            <p:cNvPr id="149" name="Rounded Rectangle 148"/>
            <p:cNvSpPr/>
            <p:nvPr/>
          </p:nvSpPr>
          <p:spPr>
            <a:xfrm>
              <a:off x="2660649" y="8115300"/>
              <a:ext cx="2352595" cy="1120379"/>
            </a:xfrm>
            <a:prstGeom prst="roundRect">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33" b="1" dirty="0">
                  <a:solidFill>
                    <a:schemeClr val="accent6"/>
                  </a:solidFill>
                </a:rPr>
                <a:t>IRSO/ERVO</a:t>
              </a:r>
            </a:p>
          </p:txBody>
        </p:sp>
        <p:grpSp>
          <p:nvGrpSpPr>
            <p:cNvPr id="10" name="Group 9"/>
            <p:cNvGrpSpPr/>
            <p:nvPr/>
          </p:nvGrpSpPr>
          <p:grpSpPr>
            <a:xfrm>
              <a:off x="-2216150" y="800103"/>
              <a:ext cx="6150166" cy="9926286"/>
              <a:chOff x="-1149350" y="360714"/>
              <a:chExt cx="6150166" cy="9926286"/>
            </a:xfrm>
          </p:grpSpPr>
          <p:grpSp>
            <p:nvGrpSpPr>
              <p:cNvPr id="14" name="Group 13"/>
              <p:cNvGrpSpPr/>
              <p:nvPr/>
            </p:nvGrpSpPr>
            <p:grpSpPr>
              <a:xfrm>
                <a:off x="-1149350" y="360714"/>
                <a:ext cx="6150166" cy="9926286"/>
                <a:chOff x="0" y="240476"/>
                <a:chExt cx="4102960" cy="6617524"/>
              </a:xfrm>
            </p:grpSpPr>
            <p:grpSp>
              <p:nvGrpSpPr>
                <p:cNvPr id="50" name="Group 49"/>
                <p:cNvGrpSpPr/>
                <p:nvPr/>
              </p:nvGrpSpPr>
              <p:grpSpPr>
                <a:xfrm>
                  <a:off x="47328" y="3212976"/>
                  <a:ext cx="1301211" cy="944190"/>
                  <a:chOff x="4172738" y="3210052"/>
                  <a:chExt cx="1301211" cy="944190"/>
                </a:xfrm>
              </p:grpSpPr>
              <p:sp>
                <p:nvSpPr>
                  <p:cNvPr id="51" name="Rounded Rectangle 50"/>
                  <p:cNvSpPr/>
                  <p:nvPr/>
                </p:nvSpPr>
                <p:spPr>
                  <a:xfrm>
                    <a:off x="4172738" y="3210052"/>
                    <a:ext cx="1287256" cy="746919"/>
                  </a:xfrm>
                  <a:prstGeom prst="roundRect">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52" name="TextBox 51"/>
                  <p:cNvSpPr txBox="1"/>
                  <p:nvPr/>
                </p:nvSpPr>
                <p:spPr>
                  <a:xfrm>
                    <a:off x="4214604" y="3405447"/>
                    <a:ext cx="1259345" cy="748795"/>
                  </a:xfrm>
                  <a:prstGeom prst="rect">
                    <a:avLst/>
                  </a:prstGeom>
                  <a:solidFill>
                    <a:srgbClr val="008000"/>
                  </a:solidFill>
                </p:spPr>
                <p:txBody>
                  <a:bodyPr wrap="square" rtlCol="0">
                    <a:spAutoFit/>
                  </a:bodyPr>
                  <a:lstStyle/>
                  <a:p>
                    <a:r>
                      <a:rPr lang="en-US" sz="2133" b="1" dirty="0">
                        <a:solidFill>
                          <a:schemeClr val="accent6"/>
                        </a:solidFill>
                      </a:rPr>
                      <a:t>GO-SHIP</a:t>
                    </a:r>
                  </a:p>
                </p:txBody>
              </p:sp>
            </p:grpSp>
            <p:grpSp>
              <p:nvGrpSpPr>
                <p:cNvPr id="53" name="Group 52"/>
                <p:cNvGrpSpPr/>
                <p:nvPr/>
              </p:nvGrpSpPr>
              <p:grpSpPr>
                <a:xfrm>
                  <a:off x="2902968" y="1865079"/>
                  <a:ext cx="914400" cy="588896"/>
                  <a:chOff x="4172738" y="3210052"/>
                  <a:chExt cx="914400" cy="746919"/>
                </a:xfrm>
                <a:solidFill>
                  <a:schemeClr val="accent5">
                    <a:lumMod val="60000"/>
                    <a:lumOff val="40000"/>
                  </a:schemeClr>
                </a:solidFill>
              </p:grpSpPr>
              <p:sp>
                <p:nvSpPr>
                  <p:cNvPr id="54" name="Rounded Rectangle 53"/>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55" name="TextBox 54"/>
                  <p:cNvSpPr txBox="1"/>
                  <p:nvPr/>
                </p:nvSpPr>
                <p:spPr>
                  <a:xfrm>
                    <a:off x="4214604" y="3405447"/>
                    <a:ext cx="851295" cy="533417"/>
                  </a:xfrm>
                  <a:prstGeom prst="rect">
                    <a:avLst/>
                  </a:prstGeom>
                  <a:grpFill/>
                </p:spPr>
                <p:txBody>
                  <a:bodyPr wrap="square" rtlCol="0">
                    <a:spAutoFit/>
                  </a:bodyPr>
                  <a:lstStyle/>
                  <a:p>
                    <a:pPr algn="ctr"/>
                    <a:r>
                      <a:rPr lang="en-US" sz="2133" b="1" dirty="0">
                        <a:solidFill>
                          <a:schemeClr val="accent6"/>
                        </a:solidFill>
                      </a:rPr>
                      <a:t>IODE</a:t>
                    </a:r>
                  </a:p>
                </p:txBody>
              </p:sp>
            </p:grpSp>
            <p:grpSp>
              <p:nvGrpSpPr>
                <p:cNvPr id="59" name="Group 58"/>
                <p:cNvGrpSpPr/>
                <p:nvPr/>
              </p:nvGrpSpPr>
              <p:grpSpPr>
                <a:xfrm>
                  <a:off x="1892406" y="4139533"/>
                  <a:ext cx="1111049" cy="944190"/>
                  <a:chOff x="4172738" y="3210052"/>
                  <a:chExt cx="914400" cy="944190"/>
                </a:xfrm>
                <a:solidFill>
                  <a:srgbClr val="008000"/>
                </a:solidFill>
              </p:grpSpPr>
              <p:sp>
                <p:nvSpPr>
                  <p:cNvPr id="60" name="Rounded Rectangle 59"/>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61" name="TextBox 60"/>
                  <p:cNvSpPr txBox="1"/>
                  <p:nvPr/>
                </p:nvSpPr>
                <p:spPr>
                  <a:xfrm>
                    <a:off x="4214603" y="3405447"/>
                    <a:ext cx="824128" cy="748795"/>
                  </a:xfrm>
                  <a:prstGeom prst="rect">
                    <a:avLst/>
                  </a:prstGeom>
                  <a:grpFill/>
                </p:spPr>
                <p:txBody>
                  <a:bodyPr wrap="square" rtlCol="0">
                    <a:spAutoFit/>
                  </a:bodyPr>
                  <a:lstStyle/>
                  <a:p>
                    <a:pPr algn="ctr"/>
                    <a:r>
                      <a:rPr lang="en-US" sz="2133" b="1" dirty="0">
                        <a:solidFill>
                          <a:schemeClr val="bg1"/>
                        </a:solidFill>
                      </a:rPr>
                      <a:t>IOCCP</a:t>
                    </a:r>
                  </a:p>
                </p:txBody>
              </p:sp>
            </p:grpSp>
            <p:grpSp>
              <p:nvGrpSpPr>
                <p:cNvPr id="62" name="Group 61"/>
                <p:cNvGrpSpPr/>
                <p:nvPr/>
              </p:nvGrpSpPr>
              <p:grpSpPr>
                <a:xfrm>
                  <a:off x="297711" y="1767381"/>
                  <a:ext cx="1186230" cy="572227"/>
                  <a:chOff x="4039854" y="3370323"/>
                  <a:chExt cx="1186230" cy="572227"/>
                </a:xfrm>
                <a:solidFill>
                  <a:schemeClr val="accent5">
                    <a:lumMod val="60000"/>
                    <a:lumOff val="40000"/>
                  </a:schemeClr>
                </a:solidFill>
              </p:grpSpPr>
              <p:sp>
                <p:nvSpPr>
                  <p:cNvPr id="63" name="Rounded Rectangle 62"/>
                  <p:cNvSpPr/>
                  <p:nvPr/>
                </p:nvSpPr>
                <p:spPr>
                  <a:xfrm>
                    <a:off x="4039854" y="3370323"/>
                    <a:ext cx="1186230" cy="572227"/>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64" name="TextBox 63"/>
                  <p:cNvSpPr txBox="1"/>
                  <p:nvPr/>
                </p:nvSpPr>
                <p:spPr>
                  <a:xfrm>
                    <a:off x="4116915" y="3405447"/>
                    <a:ext cx="1011480" cy="420564"/>
                  </a:xfrm>
                  <a:prstGeom prst="rect">
                    <a:avLst/>
                  </a:prstGeom>
                  <a:grpFill/>
                </p:spPr>
                <p:txBody>
                  <a:bodyPr wrap="square" rtlCol="0">
                    <a:spAutoFit/>
                  </a:bodyPr>
                  <a:lstStyle/>
                  <a:p>
                    <a:pPr algn="ctr"/>
                    <a:r>
                      <a:rPr lang="en-US" sz="2133" b="1" dirty="0">
                        <a:solidFill>
                          <a:schemeClr val="accent6"/>
                        </a:solidFill>
                      </a:rPr>
                      <a:t>GOOS</a:t>
                    </a:r>
                  </a:p>
                </p:txBody>
              </p:sp>
            </p:grpSp>
            <p:grpSp>
              <p:nvGrpSpPr>
                <p:cNvPr id="71" name="Group 70"/>
                <p:cNvGrpSpPr/>
                <p:nvPr/>
              </p:nvGrpSpPr>
              <p:grpSpPr>
                <a:xfrm>
                  <a:off x="1655354" y="1785176"/>
                  <a:ext cx="1182283" cy="944190"/>
                  <a:chOff x="4172737" y="3210052"/>
                  <a:chExt cx="1182283" cy="944190"/>
                </a:xfrm>
                <a:solidFill>
                  <a:schemeClr val="accent5">
                    <a:lumMod val="60000"/>
                    <a:lumOff val="40000"/>
                  </a:schemeClr>
                </a:solidFill>
              </p:grpSpPr>
              <p:sp>
                <p:nvSpPr>
                  <p:cNvPr id="72" name="Rounded Rectangle 71"/>
                  <p:cNvSpPr/>
                  <p:nvPr/>
                </p:nvSpPr>
                <p:spPr>
                  <a:xfrm>
                    <a:off x="4172737" y="3210052"/>
                    <a:ext cx="1182283"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73" name="TextBox 72"/>
                  <p:cNvSpPr txBox="1"/>
                  <p:nvPr/>
                </p:nvSpPr>
                <p:spPr>
                  <a:xfrm>
                    <a:off x="4214604" y="3405447"/>
                    <a:ext cx="1084594" cy="748795"/>
                  </a:xfrm>
                  <a:prstGeom prst="rect">
                    <a:avLst/>
                  </a:prstGeom>
                  <a:grpFill/>
                </p:spPr>
                <p:txBody>
                  <a:bodyPr wrap="square" rtlCol="0">
                    <a:spAutoFit/>
                  </a:bodyPr>
                  <a:lstStyle/>
                  <a:p>
                    <a:r>
                      <a:rPr lang="en-US" sz="2133" b="1" dirty="0">
                        <a:solidFill>
                          <a:schemeClr val="accent6"/>
                        </a:solidFill>
                      </a:rPr>
                      <a:t>JCOMM</a:t>
                    </a:r>
                  </a:p>
                </p:txBody>
              </p:sp>
            </p:grpSp>
            <p:grpSp>
              <p:nvGrpSpPr>
                <p:cNvPr id="80" name="Group 79"/>
                <p:cNvGrpSpPr/>
                <p:nvPr/>
              </p:nvGrpSpPr>
              <p:grpSpPr>
                <a:xfrm>
                  <a:off x="1342576" y="5752893"/>
                  <a:ext cx="1169439" cy="736997"/>
                  <a:chOff x="4172737" y="3210052"/>
                  <a:chExt cx="1169439" cy="736997"/>
                </a:xfrm>
                <a:solidFill>
                  <a:srgbClr val="FF0000"/>
                </a:solidFill>
              </p:grpSpPr>
              <p:sp>
                <p:nvSpPr>
                  <p:cNvPr id="81" name="Rounded Rectangle 80"/>
                  <p:cNvSpPr/>
                  <p:nvPr/>
                </p:nvSpPr>
                <p:spPr>
                  <a:xfrm>
                    <a:off x="4172737" y="3210052"/>
                    <a:ext cx="1169439" cy="736997"/>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82" name="TextBox 81"/>
                  <p:cNvSpPr txBox="1"/>
                  <p:nvPr/>
                </p:nvSpPr>
                <p:spPr>
                  <a:xfrm>
                    <a:off x="4214604" y="3405447"/>
                    <a:ext cx="1044424" cy="420564"/>
                  </a:xfrm>
                  <a:prstGeom prst="rect">
                    <a:avLst/>
                  </a:prstGeom>
                  <a:grpFill/>
                </p:spPr>
                <p:txBody>
                  <a:bodyPr wrap="square" rtlCol="0">
                    <a:spAutoFit/>
                  </a:bodyPr>
                  <a:lstStyle/>
                  <a:p>
                    <a:r>
                      <a:rPr lang="en-US" sz="2133" b="1" dirty="0">
                        <a:solidFill>
                          <a:schemeClr val="accent6"/>
                        </a:solidFill>
                      </a:rPr>
                      <a:t>JERICO</a:t>
                    </a:r>
                  </a:p>
                </p:txBody>
              </p:sp>
            </p:grpSp>
            <p:grpSp>
              <p:nvGrpSpPr>
                <p:cNvPr id="83" name="Group 82"/>
                <p:cNvGrpSpPr/>
                <p:nvPr/>
              </p:nvGrpSpPr>
              <p:grpSpPr>
                <a:xfrm>
                  <a:off x="0" y="5296818"/>
                  <a:ext cx="1111049" cy="746919"/>
                  <a:chOff x="4172738" y="3210052"/>
                  <a:chExt cx="914400" cy="746919"/>
                </a:xfrm>
                <a:solidFill>
                  <a:srgbClr val="008000"/>
                </a:solidFill>
              </p:grpSpPr>
              <p:sp>
                <p:nvSpPr>
                  <p:cNvPr id="84" name="Rounded Rectangle 83"/>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85" name="TextBox 84"/>
                  <p:cNvSpPr txBox="1"/>
                  <p:nvPr/>
                </p:nvSpPr>
                <p:spPr>
                  <a:xfrm>
                    <a:off x="4214603" y="3405447"/>
                    <a:ext cx="824128" cy="420564"/>
                  </a:xfrm>
                  <a:prstGeom prst="rect">
                    <a:avLst/>
                  </a:prstGeom>
                  <a:grpFill/>
                </p:spPr>
                <p:txBody>
                  <a:bodyPr wrap="square" rtlCol="0">
                    <a:spAutoFit/>
                  </a:bodyPr>
                  <a:lstStyle/>
                  <a:p>
                    <a:pPr algn="ctr"/>
                    <a:r>
                      <a:rPr lang="en-US" sz="2133" b="1" dirty="0">
                        <a:solidFill>
                          <a:schemeClr val="accent6"/>
                        </a:solidFill>
                      </a:rPr>
                      <a:t>DBCP</a:t>
                    </a:r>
                  </a:p>
                </p:txBody>
              </p:sp>
            </p:grpSp>
            <p:grpSp>
              <p:nvGrpSpPr>
                <p:cNvPr id="86" name="Group 85"/>
                <p:cNvGrpSpPr/>
                <p:nvPr/>
              </p:nvGrpSpPr>
              <p:grpSpPr>
                <a:xfrm>
                  <a:off x="1783999" y="2608339"/>
                  <a:ext cx="1111049" cy="818579"/>
                  <a:chOff x="4172738" y="3210052"/>
                  <a:chExt cx="914400" cy="818579"/>
                </a:xfrm>
                <a:solidFill>
                  <a:schemeClr val="accent5">
                    <a:lumMod val="60000"/>
                    <a:lumOff val="40000"/>
                  </a:schemeClr>
                </a:solidFill>
              </p:grpSpPr>
              <p:sp>
                <p:nvSpPr>
                  <p:cNvPr id="87" name="Rounded Rectangle 86"/>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88" name="TextBox 87"/>
                  <p:cNvSpPr txBox="1"/>
                  <p:nvPr/>
                </p:nvSpPr>
                <p:spPr>
                  <a:xfrm>
                    <a:off x="4237574" y="3279836"/>
                    <a:ext cx="824128" cy="748795"/>
                  </a:xfrm>
                  <a:prstGeom prst="rect">
                    <a:avLst/>
                  </a:prstGeom>
                  <a:grpFill/>
                </p:spPr>
                <p:txBody>
                  <a:bodyPr wrap="square" rtlCol="0">
                    <a:spAutoFit/>
                  </a:bodyPr>
                  <a:lstStyle/>
                  <a:p>
                    <a:pPr algn="ctr"/>
                    <a:r>
                      <a:rPr lang="en-US" sz="2133" b="1" dirty="0">
                        <a:solidFill>
                          <a:schemeClr val="accent6"/>
                        </a:solidFill>
                      </a:rPr>
                      <a:t>Euro-ARGO</a:t>
                    </a:r>
                  </a:p>
                </p:txBody>
              </p:sp>
            </p:grpSp>
            <p:grpSp>
              <p:nvGrpSpPr>
                <p:cNvPr id="89" name="Group 88"/>
                <p:cNvGrpSpPr/>
                <p:nvPr/>
              </p:nvGrpSpPr>
              <p:grpSpPr>
                <a:xfrm>
                  <a:off x="0" y="4708387"/>
                  <a:ext cx="1837086" cy="768951"/>
                  <a:chOff x="4172738" y="3210052"/>
                  <a:chExt cx="914400" cy="1064878"/>
                </a:xfrm>
                <a:solidFill>
                  <a:srgbClr val="008000"/>
                </a:solidFill>
              </p:grpSpPr>
              <p:sp>
                <p:nvSpPr>
                  <p:cNvPr id="90" name="Rounded Rectangle 89"/>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91" name="TextBox 90"/>
                  <p:cNvSpPr txBox="1"/>
                  <p:nvPr/>
                </p:nvSpPr>
                <p:spPr>
                  <a:xfrm>
                    <a:off x="4228495" y="3237965"/>
                    <a:ext cx="824128" cy="1036965"/>
                  </a:xfrm>
                  <a:prstGeom prst="rect">
                    <a:avLst/>
                  </a:prstGeom>
                  <a:grpFill/>
                </p:spPr>
                <p:txBody>
                  <a:bodyPr wrap="square" rtlCol="0">
                    <a:spAutoFit/>
                  </a:bodyPr>
                  <a:lstStyle/>
                  <a:p>
                    <a:pPr algn="ctr"/>
                    <a:r>
                      <a:rPr lang="en-US" sz="2133" b="1" dirty="0">
                        <a:solidFill>
                          <a:schemeClr val="accent6"/>
                        </a:solidFill>
                      </a:rPr>
                      <a:t>Copernicus</a:t>
                    </a:r>
                  </a:p>
                </p:txBody>
              </p:sp>
            </p:grpSp>
            <p:grpSp>
              <p:nvGrpSpPr>
                <p:cNvPr id="95" name="Group 94"/>
                <p:cNvGrpSpPr/>
                <p:nvPr/>
              </p:nvGrpSpPr>
              <p:grpSpPr>
                <a:xfrm>
                  <a:off x="0" y="6043274"/>
                  <a:ext cx="1324063" cy="650808"/>
                  <a:chOff x="4172737" y="3306163"/>
                  <a:chExt cx="1324063" cy="650808"/>
                </a:xfrm>
                <a:solidFill>
                  <a:srgbClr val="FF0000"/>
                </a:solidFill>
              </p:grpSpPr>
              <p:sp>
                <p:nvSpPr>
                  <p:cNvPr id="96" name="Rounded Rectangle 95"/>
                  <p:cNvSpPr/>
                  <p:nvPr/>
                </p:nvSpPr>
                <p:spPr>
                  <a:xfrm>
                    <a:off x="4172737" y="3306163"/>
                    <a:ext cx="1324063" cy="650808"/>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97" name="TextBox 96"/>
                  <p:cNvSpPr txBox="1"/>
                  <p:nvPr/>
                </p:nvSpPr>
                <p:spPr>
                  <a:xfrm>
                    <a:off x="4198944" y="3402844"/>
                    <a:ext cx="1271648" cy="420564"/>
                  </a:xfrm>
                  <a:prstGeom prst="rect">
                    <a:avLst/>
                  </a:prstGeom>
                  <a:grpFill/>
                </p:spPr>
                <p:txBody>
                  <a:bodyPr wrap="square" rtlCol="0">
                    <a:spAutoFit/>
                  </a:bodyPr>
                  <a:lstStyle/>
                  <a:p>
                    <a:r>
                      <a:rPr lang="en-US" sz="2133" b="1" dirty="0" err="1">
                        <a:solidFill>
                          <a:schemeClr val="accent6"/>
                        </a:solidFill>
                      </a:rPr>
                      <a:t>AtlantOS</a:t>
                    </a:r>
                    <a:endParaRPr lang="en-US" sz="2133" b="1" dirty="0">
                      <a:solidFill>
                        <a:schemeClr val="accent6"/>
                      </a:solidFill>
                    </a:endParaRPr>
                  </a:p>
                </p:txBody>
              </p:sp>
            </p:grpSp>
            <p:grpSp>
              <p:nvGrpSpPr>
                <p:cNvPr id="101" name="Group 100"/>
                <p:cNvGrpSpPr/>
                <p:nvPr/>
              </p:nvGrpSpPr>
              <p:grpSpPr>
                <a:xfrm>
                  <a:off x="2358002" y="6111081"/>
                  <a:ext cx="1744958" cy="746919"/>
                  <a:chOff x="4172738" y="3210052"/>
                  <a:chExt cx="1744958" cy="746919"/>
                </a:xfrm>
                <a:solidFill>
                  <a:srgbClr val="FF0000"/>
                </a:solidFill>
              </p:grpSpPr>
              <p:sp>
                <p:nvSpPr>
                  <p:cNvPr id="102" name="Rounded Rectangle 101"/>
                  <p:cNvSpPr/>
                  <p:nvPr/>
                </p:nvSpPr>
                <p:spPr>
                  <a:xfrm>
                    <a:off x="4172738" y="3210052"/>
                    <a:ext cx="1744958"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03" name="TextBox 102"/>
                  <p:cNvSpPr txBox="1"/>
                  <p:nvPr/>
                </p:nvSpPr>
                <p:spPr>
                  <a:xfrm>
                    <a:off x="4214604" y="3405447"/>
                    <a:ext cx="1630171" cy="420564"/>
                  </a:xfrm>
                  <a:prstGeom prst="rect">
                    <a:avLst/>
                  </a:prstGeom>
                  <a:grpFill/>
                </p:spPr>
                <p:txBody>
                  <a:bodyPr wrap="square" rtlCol="0">
                    <a:spAutoFit/>
                  </a:bodyPr>
                  <a:lstStyle/>
                  <a:p>
                    <a:pPr algn="ctr"/>
                    <a:r>
                      <a:rPr lang="en-US" sz="2133" b="1" dirty="0" err="1">
                        <a:solidFill>
                          <a:schemeClr val="accent6"/>
                        </a:solidFill>
                      </a:rPr>
                      <a:t>SeadataNet</a:t>
                    </a:r>
                    <a:endParaRPr lang="en-US" sz="2133" b="1" dirty="0">
                      <a:solidFill>
                        <a:schemeClr val="accent6"/>
                      </a:solidFill>
                    </a:endParaRPr>
                  </a:p>
                </p:txBody>
              </p:sp>
            </p:grpSp>
            <p:grpSp>
              <p:nvGrpSpPr>
                <p:cNvPr id="107" name="Group 106"/>
                <p:cNvGrpSpPr/>
                <p:nvPr/>
              </p:nvGrpSpPr>
              <p:grpSpPr>
                <a:xfrm>
                  <a:off x="3532" y="2517943"/>
                  <a:ext cx="1918232" cy="529924"/>
                  <a:chOff x="4172738" y="3210052"/>
                  <a:chExt cx="1021838" cy="754304"/>
                </a:xfrm>
                <a:solidFill>
                  <a:schemeClr val="accent5">
                    <a:lumMod val="60000"/>
                    <a:lumOff val="40000"/>
                  </a:schemeClr>
                </a:solidFill>
              </p:grpSpPr>
              <p:sp>
                <p:nvSpPr>
                  <p:cNvPr id="108" name="Rounded Rectangle 107"/>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09" name="TextBox 108"/>
                  <p:cNvSpPr txBox="1"/>
                  <p:nvPr/>
                </p:nvSpPr>
                <p:spPr>
                  <a:xfrm>
                    <a:off x="4244195" y="3365717"/>
                    <a:ext cx="950381" cy="598639"/>
                  </a:xfrm>
                  <a:prstGeom prst="rect">
                    <a:avLst/>
                  </a:prstGeom>
                  <a:grpFill/>
                </p:spPr>
                <p:txBody>
                  <a:bodyPr wrap="square" rtlCol="0">
                    <a:spAutoFit/>
                  </a:bodyPr>
                  <a:lstStyle/>
                  <a:p>
                    <a:pPr algn="ctr"/>
                    <a:r>
                      <a:rPr lang="en-US" sz="2133" b="1" dirty="0">
                        <a:solidFill>
                          <a:srgbClr val="0000FF"/>
                        </a:solidFill>
                      </a:rPr>
                      <a:t>EuroGOOS</a:t>
                    </a:r>
                  </a:p>
                </p:txBody>
              </p:sp>
            </p:grpSp>
            <p:grpSp>
              <p:nvGrpSpPr>
                <p:cNvPr id="116" name="Group 115"/>
                <p:cNvGrpSpPr/>
                <p:nvPr/>
              </p:nvGrpSpPr>
              <p:grpSpPr>
                <a:xfrm>
                  <a:off x="0" y="4107122"/>
                  <a:ext cx="1837086" cy="539352"/>
                  <a:chOff x="4172738" y="3210052"/>
                  <a:chExt cx="914400" cy="746919"/>
                </a:xfrm>
                <a:solidFill>
                  <a:srgbClr val="008000"/>
                </a:solidFill>
              </p:grpSpPr>
              <p:sp>
                <p:nvSpPr>
                  <p:cNvPr id="117" name="Rounded Rectangle 116"/>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18" name="TextBox 117"/>
                  <p:cNvSpPr txBox="1"/>
                  <p:nvPr/>
                </p:nvSpPr>
                <p:spPr>
                  <a:xfrm>
                    <a:off x="4228495" y="3237968"/>
                    <a:ext cx="824128" cy="582416"/>
                  </a:xfrm>
                  <a:prstGeom prst="rect">
                    <a:avLst/>
                  </a:prstGeom>
                  <a:grpFill/>
                </p:spPr>
                <p:txBody>
                  <a:bodyPr wrap="square" rtlCol="0">
                    <a:spAutoFit/>
                  </a:bodyPr>
                  <a:lstStyle/>
                  <a:p>
                    <a:pPr algn="ctr"/>
                    <a:r>
                      <a:rPr lang="en-US" sz="2133" b="1" dirty="0" err="1">
                        <a:solidFill>
                          <a:schemeClr val="accent6"/>
                        </a:solidFill>
                      </a:rPr>
                      <a:t>EMODNet</a:t>
                    </a:r>
                    <a:endParaRPr lang="en-US" sz="2133" b="1" dirty="0">
                      <a:solidFill>
                        <a:schemeClr val="accent6"/>
                      </a:solidFill>
                    </a:endParaRPr>
                  </a:p>
                </p:txBody>
              </p:sp>
            </p:grpSp>
            <p:grpSp>
              <p:nvGrpSpPr>
                <p:cNvPr id="119" name="Group 118"/>
                <p:cNvGrpSpPr/>
                <p:nvPr/>
              </p:nvGrpSpPr>
              <p:grpSpPr>
                <a:xfrm>
                  <a:off x="1477527" y="3648572"/>
                  <a:ext cx="1111049" cy="962706"/>
                  <a:chOff x="4173193" y="3412880"/>
                  <a:chExt cx="914400" cy="962706"/>
                </a:xfrm>
                <a:solidFill>
                  <a:srgbClr val="008000"/>
                </a:solidFill>
              </p:grpSpPr>
              <p:sp>
                <p:nvSpPr>
                  <p:cNvPr id="120" name="Rounded Rectangle 119"/>
                  <p:cNvSpPr/>
                  <p:nvPr/>
                </p:nvSpPr>
                <p:spPr>
                  <a:xfrm>
                    <a:off x="4173193" y="3412880"/>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21" name="TextBox 120"/>
                  <p:cNvSpPr txBox="1"/>
                  <p:nvPr/>
                </p:nvSpPr>
                <p:spPr>
                  <a:xfrm>
                    <a:off x="4214147" y="3626791"/>
                    <a:ext cx="824128" cy="748795"/>
                  </a:xfrm>
                  <a:prstGeom prst="rect">
                    <a:avLst/>
                  </a:prstGeom>
                  <a:grpFill/>
                </p:spPr>
                <p:txBody>
                  <a:bodyPr wrap="square" rtlCol="0">
                    <a:spAutoFit/>
                  </a:bodyPr>
                  <a:lstStyle/>
                  <a:p>
                    <a:pPr algn="ctr"/>
                    <a:r>
                      <a:rPr lang="en-US" sz="2133" b="1" dirty="0">
                        <a:solidFill>
                          <a:schemeClr val="bg1"/>
                        </a:solidFill>
                      </a:rPr>
                      <a:t>GLOSS</a:t>
                    </a:r>
                  </a:p>
                </p:txBody>
              </p:sp>
            </p:grpSp>
            <p:grpSp>
              <p:nvGrpSpPr>
                <p:cNvPr id="122" name="Group 121"/>
                <p:cNvGrpSpPr/>
                <p:nvPr/>
              </p:nvGrpSpPr>
              <p:grpSpPr>
                <a:xfrm>
                  <a:off x="2001828" y="4960732"/>
                  <a:ext cx="1111049" cy="804622"/>
                  <a:chOff x="4172738" y="3210052"/>
                  <a:chExt cx="914400" cy="804622"/>
                </a:xfrm>
                <a:solidFill>
                  <a:srgbClr val="008000"/>
                </a:solidFill>
              </p:grpSpPr>
              <p:sp>
                <p:nvSpPr>
                  <p:cNvPr id="123" name="Rounded Rectangle 122"/>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24" name="TextBox 123"/>
                  <p:cNvSpPr txBox="1"/>
                  <p:nvPr/>
                </p:nvSpPr>
                <p:spPr>
                  <a:xfrm>
                    <a:off x="4191632" y="3265879"/>
                    <a:ext cx="824128" cy="748795"/>
                  </a:xfrm>
                  <a:prstGeom prst="rect">
                    <a:avLst/>
                  </a:prstGeom>
                  <a:grpFill/>
                </p:spPr>
                <p:txBody>
                  <a:bodyPr wrap="square" rtlCol="0">
                    <a:spAutoFit/>
                  </a:bodyPr>
                  <a:lstStyle/>
                  <a:p>
                    <a:pPr algn="ctr"/>
                    <a:r>
                      <a:rPr lang="en-US" sz="2133" b="1" dirty="0">
                        <a:solidFill>
                          <a:schemeClr val="accent6"/>
                        </a:solidFill>
                      </a:rPr>
                      <a:t>ODP/</a:t>
                    </a:r>
                  </a:p>
                  <a:p>
                    <a:pPr algn="ctr"/>
                    <a:r>
                      <a:rPr lang="en-US" sz="2133" b="1" dirty="0">
                        <a:solidFill>
                          <a:schemeClr val="accent6"/>
                        </a:solidFill>
                      </a:rPr>
                      <a:t>OBIS</a:t>
                    </a:r>
                  </a:p>
                </p:txBody>
              </p:sp>
            </p:grpSp>
            <p:grpSp>
              <p:nvGrpSpPr>
                <p:cNvPr id="131" name="Group 130"/>
                <p:cNvGrpSpPr/>
                <p:nvPr/>
              </p:nvGrpSpPr>
              <p:grpSpPr>
                <a:xfrm>
                  <a:off x="282644" y="859071"/>
                  <a:ext cx="1716545" cy="529924"/>
                  <a:chOff x="4172738" y="3210052"/>
                  <a:chExt cx="914400" cy="754303"/>
                </a:xfrm>
                <a:solidFill>
                  <a:srgbClr val="FFFF00"/>
                </a:solidFill>
              </p:grpSpPr>
              <p:sp>
                <p:nvSpPr>
                  <p:cNvPr id="132" name="Rounded Rectangle 131"/>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33" name="TextBox 132"/>
                  <p:cNvSpPr txBox="1"/>
                  <p:nvPr/>
                </p:nvSpPr>
                <p:spPr>
                  <a:xfrm>
                    <a:off x="4244196" y="3365716"/>
                    <a:ext cx="778668" cy="598639"/>
                  </a:xfrm>
                  <a:prstGeom prst="rect">
                    <a:avLst/>
                  </a:prstGeom>
                  <a:grpFill/>
                </p:spPr>
                <p:txBody>
                  <a:bodyPr wrap="square" rtlCol="0">
                    <a:spAutoFit/>
                  </a:bodyPr>
                  <a:lstStyle/>
                  <a:p>
                    <a:pPr algn="ctr"/>
                    <a:r>
                      <a:rPr lang="en-US" sz="2133" b="1" dirty="0">
                        <a:solidFill>
                          <a:srgbClr val="0000FF"/>
                        </a:solidFill>
                      </a:rPr>
                      <a:t>IOC</a:t>
                    </a:r>
                  </a:p>
                </p:txBody>
              </p:sp>
            </p:grpSp>
            <p:grpSp>
              <p:nvGrpSpPr>
                <p:cNvPr id="134" name="Group 133"/>
                <p:cNvGrpSpPr/>
                <p:nvPr/>
              </p:nvGrpSpPr>
              <p:grpSpPr>
                <a:xfrm>
                  <a:off x="2586852" y="3382493"/>
                  <a:ext cx="1111049" cy="1132853"/>
                  <a:chOff x="4172738" y="3210052"/>
                  <a:chExt cx="914400" cy="1132853"/>
                </a:xfrm>
                <a:solidFill>
                  <a:srgbClr val="008000"/>
                </a:solidFill>
              </p:grpSpPr>
              <p:sp>
                <p:nvSpPr>
                  <p:cNvPr id="135" name="Rounded Rectangle 134"/>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36" name="TextBox 135"/>
                  <p:cNvSpPr txBox="1"/>
                  <p:nvPr/>
                </p:nvSpPr>
                <p:spPr>
                  <a:xfrm>
                    <a:off x="4203117" y="3265879"/>
                    <a:ext cx="824128" cy="1077026"/>
                  </a:xfrm>
                  <a:prstGeom prst="rect">
                    <a:avLst/>
                  </a:prstGeom>
                  <a:grpFill/>
                </p:spPr>
                <p:txBody>
                  <a:bodyPr wrap="square" rtlCol="0">
                    <a:spAutoFit/>
                  </a:bodyPr>
                  <a:lstStyle/>
                  <a:p>
                    <a:pPr algn="ctr"/>
                    <a:r>
                      <a:rPr lang="en-US" sz="2133" b="1" dirty="0">
                        <a:solidFill>
                          <a:schemeClr val="bg1"/>
                        </a:solidFill>
                      </a:rPr>
                      <a:t>Ocean</a:t>
                    </a:r>
                  </a:p>
                  <a:p>
                    <a:pPr algn="ctr"/>
                    <a:r>
                      <a:rPr lang="en-US" sz="2133" b="1" dirty="0">
                        <a:solidFill>
                          <a:schemeClr val="bg1"/>
                        </a:solidFill>
                      </a:rPr>
                      <a:t>Sites</a:t>
                    </a:r>
                  </a:p>
                </p:txBody>
              </p:sp>
            </p:grpSp>
            <p:grpSp>
              <p:nvGrpSpPr>
                <p:cNvPr id="143" name="Group 142"/>
                <p:cNvGrpSpPr/>
                <p:nvPr/>
              </p:nvGrpSpPr>
              <p:grpSpPr>
                <a:xfrm>
                  <a:off x="2176161" y="240476"/>
                  <a:ext cx="1716545" cy="529924"/>
                  <a:chOff x="4172738" y="3210052"/>
                  <a:chExt cx="914400" cy="754303"/>
                </a:xfrm>
                <a:solidFill>
                  <a:srgbClr val="FFFF00"/>
                </a:solidFill>
              </p:grpSpPr>
              <p:sp>
                <p:nvSpPr>
                  <p:cNvPr id="144" name="Rounded Rectangle 143"/>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45" name="TextBox 144"/>
                  <p:cNvSpPr txBox="1"/>
                  <p:nvPr/>
                </p:nvSpPr>
                <p:spPr>
                  <a:xfrm>
                    <a:off x="4244196" y="3365716"/>
                    <a:ext cx="778668" cy="598639"/>
                  </a:xfrm>
                  <a:prstGeom prst="rect">
                    <a:avLst/>
                  </a:prstGeom>
                  <a:grpFill/>
                </p:spPr>
                <p:txBody>
                  <a:bodyPr wrap="square" rtlCol="0">
                    <a:spAutoFit/>
                  </a:bodyPr>
                  <a:lstStyle/>
                  <a:p>
                    <a:pPr algn="ctr"/>
                    <a:r>
                      <a:rPr lang="en-US" sz="2133" b="1" dirty="0">
                        <a:solidFill>
                          <a:srgbClr val="0000FF"/>
                        </a:solidFill>
                      </a:rPr>
                      <a:t>EC</a:t>
                    </a:r>
                  </a:p>
                </p:txBody>
              </p:sp>
            </p:grpSp>
            <p:grpSp>
              <p:nvGrpSpPr>
                <p:cNvPr id="146" name="Group 145"/>
                <p:cNvGrpSpPr/>
                <p:nvPr/>
              </p:nvGrpSpPr>
              <p:grpSpPr>
                <a:xfrm>
                  <a:off x="2122566" y="870777"/>
                  <a:ext cx="914400" cy="944190"/>
                  <a:chOff x="4172738" y="3210052"/>
                  <a:chExt cx="914400" cy="944190"/>
                </a:xfrm>
              </p:grpSpPr>
              <p:sp>
                <p:nvSpPr>
                  <p:cNvPr id="147" name="Rounded Rectangle 146"/>
                  <p:cNvSpPr/>
                  <p:nvPr/>
                </p:nvSpPr>
                <p:spPr>
                  <a:xfrm>
                    <a:off x="4172738" y="3210052"/>
                    <a:ext cx="914400" cy="74691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48" name="TextBox 147"/>
                  <p:cNvSpPr txBox="1"/>
                  <p:nvPr/>
                </p:nvSpPr>
                <p:spPr>
                  <a:xfrm>
                    <a:off x="4214604" y="3405447"/>
                    <a:ext cx="851295" cy="748795"/>
                  </a:xfrm>
                  <a:prstGeom prst="rect">
                    <a:avLst/>
                  </a:prstGeom>
                  <a:noFill/>
                </p:spPr>
                <p:txBody>
                  <a:bodyPr wrap="square" rtlCol="0">
                    <a:spAutoFit/>
                  </a:bodyPr>
                  <a:lstStyle/>
                  <a:p>
                    <a:r>
                      <a:rPr lang="en-US" sz="2133" b="1" dirty="0">
                        <a:solidFill>
                          <a:schemeClr val="accent6"/>
                        </a:solidFill>
                      </a:rPr>
                      <a:t>Mare</a:t>
                    </a:r>
                  </a:p>
                </p:txBody>
              </p:sp>
            </p:grpSp>
            <p:grpSp>
              <p:nvGrpSpPr>
                <p:cNvPr id="150" name="Group 149"/>
                <p:cNvGrpSpPr/>
                <p:nvPr/>
              </p:nvGrpSpPr>
              <p:grpSpPr>
                <a:xfrm>
                  <a:off x="3115639" y="859067"/>
                  <a:ext cx="914400" cy="746919"/>
                  <a:chOff x="4172738" y="3210052"/>
                  <a:chExt cx="914400" cy="746919"/>
                </a:xfrm>
              </p:grpSpPr>
              <p:sp>
                <p:nvSpPr>
                  <p:cNvPr id="151" name="Rounded Rectangle 150"/>
                  <p:cNvSpPr/>
                  <p:nvPr/>
                </p:nvSpPr>
                <p:spPr>
                  <a:xfrm>
                    <a:off x="4172738" y="3210052"/>
                    <a:ext cx="914400" cy="74691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52" name="TextBox 151"/>
                  <p:cNvSpPr txBox="1"/>
                  <p:nvPr/>
                </p:nvSpPr>
                <p:spPr>
                  <a:xfrm>
                    <a:off x="4227928" y="3421410"/>
                    <a:ext cx="851295" cy="420564"/>
                  </a:xfrm>
                  <a:prstGeom prst="rect">
                    <a:avLst/>
                  </a:prstGeom>
                  <a:noFill/>
                </p:spPr>
                <p:txBody>
                  <a:bodyPr wrap="square" rtlCol="0">
                    <a:spAutoFit/>
                  </a:bodyPr>
                  <a:lstStyle/>
                  <a:p>
                    <a:pPr algn="ctr"/>
                    <a:r>
                      <a:rPr lang="en-US" sz="2133" b="1" dirty="0">
                        <a:solidFill>
                          <a:schemeClr val="accent6"/>
                        </a:solidFill>
                      </a:rPr>
                      <a:t>Res</a:t>
                    </a:r>
                  </a:p>
                </p:txBody>
              </p:sp>
            </p:grpSp>
          </p:grpSp>
          <p:sp>
            <p:nvSpPr>
              <p:cNvPr id="165" name="TextBox 164"/>
              <p:cNvSpPr txBox="1"/>
              <p:nvPr/>
            </p:nvSpPr>
            <p:spPr>
              <a:xfrm>
                <a:off x="3346450" y="4000500"/>
                <a:ext cx="1501002" cy="1123193"/>
              </a:xfrm>
              <a:prstGeom prst="rect">
                <a:avLst/>
              </a:prstGeom>
              <a:solidFill>
                <a:schemeClr val="accent5">
                  <a:lumMod val="60000"/>
                  <a:lumOff val="40000"/>
                </a:schemeClr>
              </a:solidFill>
            </p:spPr>
            <p:txBody>
              <a:bodyPr wrap="square" rtlCol="0">
                <a:spAutoFit/>
              </a:bodyPr>
              <a:lstStyle/>
              <a:p>
                <a:pPr algn="ctr"/>
                <a:r>
                  <a:rPr lang="en-US" sz="2133" b="1" dirty="0">
                    <a:solidFill>
                      <a:schemeClr val="accent6"/>
                    </a:solidFill>
                  </a:rPr>
                  <a:t>EMSO</a:t>
                </a:r>
              </a:p>
              <a:p>
                <a:pPr algn="ctr"/>
                <a:r>
                  <a:rPr lang="en-US" sz="2133" b="1" dirty="0">
                    <a:solidFill>
                      <a:schemeClr val="accent6"/>
                    </a:solidFill>
                  </a:rPr>
                  <a:t>ERIC</a:t>
                </a:r>
              </a:p>
            </p:txBody>
          </p:sp>
        </p:grpSp>
      </p:grpSp>
      <p:grpSp>
        <p:nvGrpSpPr>
          <p:cNvPr id="22" name="Group 21"/>
          <p:cNvGrpSpPr/>
          <p:nvPr/>
        </p:nvGrpSpPr>
        <p:grpSpPr>
          <a:xfrm>
            <a:off x="6604000" y="1803402"/>
            <a:ext cx="5423753" cy="4861717"/>
            <a:chOff x="9899650" y="2705103"/>
            <a:chExt cx="8135629" cy="7292575"/>
          </a:xfrm>
        </p:grpSpPr>
        <p:grpSp>
          <p:nvGrpSpPr>
            <p:cNvPr id="18" name="Group 17"/>
            <p:cNvGrpSpPr/>
            <p:nvPr/>
          </p:nvGrpSpPr>
          <p:grpSpPr>
            <a:xfrm>
              <a:off x="9899650" y="2705103"/>
              <a:ext cx="8135629" cy="7292575"/>
              <a:chOff x="9899650" y="2705103"/>
              <a:chExt cx="8135629" cy="7292575"/>
            </a:xfrm>
          </p:grpSpPr>
          <p:grpSp>
            <p:nvGrpSpPr>
              <p:cNvPr id="17" name="Group 16"/>
              <p:cNvGrpSpPr/>
              <p:nvPr/>
            </p:nvGrpSpPr>
            <p:grpSpPr>
              <a:xfrm>
                <a:off x="9899650" y="2705103"/>
                <a:ext cx="7096521" cy="7292575"/>
                <a:chOff x="9899650" y="2705103"/>
                <a:chExt cx="7096521" cy="7292575"/>
              </a:xfrm>
            </p:grpSpPr>
            <p:sp>
              <p:nvSpPr>
                <p:cNvPr id="166" name="Rounded Rectangle 165"/>
                <p:cNvSpPr/>
                <p:nvPr/>
              </p:nvSpPr>
              <p:spPr>
                <a:xfrm>
                  <a:off x="10661650" y="6972300"/>
                  <a:ext cx="2753715" cy="809028"/>
                </a:xfrm>
                <a:prstGeom prst="roundRect">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grpSp>
              <p:nvGrpSpPr>
                <p:cNvPr id="16" name="Group 15"/>
                <p:cNvGrpSpPr/>
                <p:nvPr/>
              </p:nvGrpSpPr>
              <p:grpSpPr>
                <a:xfrm>
                  <a:off x="9899650" y="2705103"/>
                  <a:ext cx="7096521" cy="7292575"/>
                  <a:chOff x="6625074" y="1782255"/>
                  <a:chExt cx="4734302" cy="4861716"/>
                </a:xfrm>
              </p:grpSpPr>
              <p:grpSp>
                <p:nvGrpSpPr>
                  <p:cNvPr id="41" name="Group 40"/>
                  <p:cNvGrpSpPr/>
                  <p:nvPr/>
                </p:nvGrpSpPr>
                <p:grpSpPr>
                  <a:xfrm>
                    <a:off x="7773294" y="2540127"/>
                    <a:ext cx="914400" cy="746919"/>
                    <a:chOff x="4172738" y="3210052"/>
                    <a:chExt cx="914400" cy="746919"/>
                  </a:xfrm>
                </p:grpSpPr>
                <p:sp>
                  <p:nvSpPr>
                    <p:cNvPr id="42" name="Rounded Rectangle 41"/>
                    <p:cNvSpPr/>
                    <p:nvPr/>
                  </p:nvSpPr>
                  <p:spPr>
                    <a:xfrm>
                      <a:off x="4172738" y="3210052"/>
                      <a:ext cx="914400" cy="74691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43" name="TextBox 42"/>
                    <p:cNvSpPr txBox="1"/>
                    <p:nvPr/>
                  </p:nvSpPr>
                  <p:spPr>
                    <a:xfrm>
                      <a:off x="4214604" y="3405447"/>
                      <a:ext cx="851295" cy="420564"/>
                    </a:xfrm>
                    <a:prstGeom prst="rect">
                      <a:avLst/>
                    </a:prstGeom>
                    <a:noFill/>
                  </p:spPr>
                  <p:txBody>
                    <a:bodyPr wrap="square" rtlCol="0">
                      <a:spAutoFit/>
                    </a:bodyPr>
                    <a:lstStyle/>
                    <a:p>
                      <a:pPr algn="ctr"/>
                      <a:r>
                        <a:rPr lang="en-US" sz="2133" b="1" dirty="0">
                          <a:solidFill>
                            <a:schemeClr val="accent6"/>
                          </a:solidFill>
                        </a:rPr>
                        <a:t>Res</a:t>
                      </a:r>
                    </a:p>
                  </p:txBody>
                </p:sp>
              </p:grpSp>
              <p:grpSp>
                <p:nvGrpSpPr>
                  <p:cNvPr id="47" name="Group 46"/>
                  <p:cNvGrpSpPr/>
                  <p:nvPr/>
                </p:nvGrpSpPr>
                <p:grpSpPr>
                  <a:xfrm>
                    <a:off x="6808131" y="2537880"/>
                    <a:ext cx="914400" cy="944190"/>
                    <a:chOff x="4172738" y="3210052"/>
                    <a:chExt cx="914400" cy="944190"/>
                  </a:xfrm>
                </p:grpSpPr>
                <p:sp>
                  <p:nvSpPr>
                    <p:cNvPr id="48" name="Rounded Rectangle 47"/>
                    <p:cNvSpPr/>
                    <p:nvPr/>
                  </p:nvSpPr>
                  <p:spPr>
                    <a:xfrm>
                      <a:off x="4172738" y="3210052"/>
                      <a:ext cx="914400" cy="74691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49" name="TextBox 48"/>
                    <p:cNvSpPr txBox="1"/>
                    <p:nvPr/>
                  </p:nvSpPr>
                  <p:spPr>
                    <a:xfrm>
                      <a:off x="4214604" y="3405447"/>
                      <a:ext cx="851295" cy="748795"/>
                    </a:xfrm>
                    <a:prstGeom prst="rect">
                      <a:avLst/>
                    </a:prstGeom>
                    <a:noFill/>
                  </p:spPr>
                  <p:txBody>
                    <a:bodyPr wrap="square" rtlCol="0">
                      <a:spAutoFit/>
                    </a:bodyPr>
                    <a:lstStyle/>
                    <a:p>
                      <a:r>
                        <a:rPr lang="en-US" sz="2133" b="1" dirty="0">
                          <a:solidFill>
                            <a:schemeClr val="accent6"/>
                          </a:solidFill>
                        </a:rPr>
                        <a:t>Mare</a:t>
                      </a:r>
                    </a:p>
                  </p:txBody>
                </p:sp>
              </p:grpSp>
              <p:grpSp>
                <p:nvGrpSpPr>
                  <p:cNvPr id="56" name="Group 55"/>
                  <p:cNvGrpSpPr/>
                  <p:nvPr/>
                </p:nvGrpSpPr>
                <p:grpSpPr>
                  <a:xfrm>
                    <a:off x="8688288" y="2420888"/>
                    <a:ext cx="914400" cy="944190"/>
                    <a:chOff x="4172738" y="3210052"/>
                    <a:chExt cx="914400" cy="944190"/>
                  </a:xfrm>
                </p:grpSpPr>
                <p:sp>
                  <p:nvSpPr>
                    <p:cNvPr id="57" name="Rounded Rectangle 56"/>
                    <p:cNvSpPr/>
                    <p:nvPr/>
                  </p:nvSpPr>
                  <p:spPr>
                    <a:xfrm>
                      <a:off x="4172738" y="3210052"/>
                      <a:ext cx="914400" cy="746919"/>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58" name="TextBox 57"/>
                    <p:cNvSpPr txBox="1"/>
                    <p:nvPr/>
                  </p:nvSpPr>
                  <p:spPr>
                    <a:xfrm>
                      <a:off x="4214604" y="3405447"/>
                      <a:ext cx="851295" cy="748795"/>
                    </a:xfrm>
                    <a:prstGeom prst="rect">
                      <a:avLst/>
                    </a:prstGeom>
                    <a:noFill/>
                  </p:spPr>
                  <p:txBody>
                    <a:bodyPr wrap="square" rtlCol="0">
                      <a:spAutoFit/>
                    </a:bodyPr>
                    <a:lstStyle/>
                    <a:p>
                      <a:r>
                        <a:rPr lang="en-US" sz="2133" b="1" dirty="0">
                          <a:solidFill>
                            <a:srgbClr val="3366FF"/>
                          </a:solidFill>
                        </a:rPr>
                        <a:t>WMO</a:t>
                      </a:r>
                    </a:p>
                  </p:txBody>
                </p:sp>
              </p:grpSp>
              <p:grpSp>
                <p:nvGrpSpPr>
                  <p:cNvPr id="65" name="Group 64"/>
                  <p:cNvGrpSpPr/>
                  <p:nvPr/>
                </p:nvGrpSpPr>
                <p:grpSpPr>
                  <a:xfrm>
                    <a:off x="9426232" y="5983572"/>
                    <a:ext cx="945302" cy="660399"/>
                    <a:chOff x="4172739" y="5098210"/>
                    <a:chExt cx="945302" cy="660399"/>
                  </a:xfrm>
                  <a:solidFill>
                    <a:schemeClr val="accent5">
                      <a:lumMod val="60000"/>
                      <a:lumOff val="40000"/>
                    </a:schemeClr>
                  </a:solidFill>
                </p:grpSpPr>
                <p:sp>
                  <p:nvSpPr>
                    <p:cNvPr id="66" name="Rounded Rectangle 65"/>
                    <p:cNvSpPr/>
                    <p:nvPr/>
                  </p:nvSpPr>
                  <p:spPr>
                    <a:xfrm>
                      <a:off x="4172739" y="5098210"/>
                      <a:ext cx="828424" cy="660399"/>
                    </a:xfrm>
                    <a:prstGeom prst="roundRect">
                      <a:avLst>
                        <a:gd name="adj" fmla="val 23468"/>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67" name="TextBox 66"/>
                    <p:cNvSpPr txBox="1"/>
                    <p:nvPr/>
                  </p:nvSpPr>
                  <p:spPr>
                    <a:xfrm>
                      <a:off x="4214603" y="5252244"/>
                      <a:ext cx="903438" cy="379656"/>
                    </a:xfrm>
                    <a:prstGeom prst="rect">
                      <a:avLst/>
                    </a:prstGeom>
                    <a:grpFill/>
                  </p:spPr>
                  <p:txBody>
                    <a:bodyPr wrap="square" rtlCol="0">
                      <a:spAutoFit/>
                    </a:bodyPr>
                    <a:lstStyle/>
                    <a:p>
                      <a:r>
                        <a:rPr lang="en-US" sz="1867" b="1" dirty="0">
                          <a:solidFill>
                            <a:srgbClr val="0000FF"/>
                          </a:solidFill>
                        </a:rPr>
                        <a:t>Other</a:t>
                      </a:r>
                    </a:p>
                  </p:txBody>
                </p:sp>
              </p:grpSp>
              <p:grpSp>
                <p:nvGrpSpPr>
                  <p:cNvPr id="77" name="Group 76"/>
                  <p:cNvGrpSpPr/>
                  <p:nvPr/>
                </p:nvGrpSpPr>
                <p:grpSpPr>
                  <a:xfrm>
                    <a:off x="9642831" y="2426512"/>
                    <a:ext cx="1716545" cy="524736"/>
                    <a:chOff x="4172738" y="3210052"/>
                    <a:chExt cx="914400" cy="746919"/>
                  </a:xfrm>
                  <a:solidFill>
                    <a:srgbClr val="FFFF00"/>
                  </a:solidFill>
                </p:grpSpPr>
                <p:sp>
                  <p:nvSpPr>
                    <p:cNvPr id="78" name="Rounded Rectangle 77"/>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79" name="TextBox 78"/>
                    <p:cNvSpPr txBox="1"/>
                    <p:nvPr/>
                  </p:nvSpPr>
                  <p:spPr>
                    <a:xfrm>
                      <a:off x="4198999" y="3342604"/>
                      <a:ext cx="778668" cy="598639"/>
                    </a:xfrm>
                    <a:prstGeom prst="rect">
                      <a:avLst/>
                    </a:prstGeom>
                    <a:grpFill/>
                  </p:spPr>
                  <p:txBody>
                    <a:bodyPr wrap="square" rtlCol="0">
                      <a:spAutoFit/>
                    </a:bodyPr>
                    <a:lstStyle/>
                    <a:p>
                      <a:pPr algn="ctr"/>
                      <a:r>
                        <a:rPr lang="en-US" sz="2133" b="1" dirty="0">
                          <a:solidFill>
                            <a:schemeClr val="accent6"/>
                          </a:solidFill>
                        </a:rPr>
                        <a:t>IOC</a:t>
                      </a:r>
                    </a:p>
                  </p:txBody>
                </p:sp>
              </p:grpSp>
              <p:grpSp>
                <p:nvGrpSpPr>
                  <p:cNvPr id="98" name="Group 97"/>
                  <p:cNvGrpSpPr/>
                  <p:nvPr/>
                </p:nvGrpSpPr>
                <p:grpSpPr>
                  <a:xfrm>
                    <a:off x="6783056" y="5708775"/>
                    <a:ext cx="1715932" cy="768627"/>
                    <a:chOff x="3140021" y="4801122"/>
                    <a:chExt cx="2182829" cy="768627"/>
                  </a:xfrm>
                  <a:solidFill>
                    <a:srgbClr val="FF0000"/>
                  </a:solidFill>
                </p:grpSpPr>
                <p:sp>
                  <p:nvSpPr>
                    <p:cNvPr id="99" name="Rounded Rectangle 98"/>
                    <p:cNvSpPr/>
                    <p:nvPr/>
                  </p:nvSpPr>
                  <p:spPr>
                    <a:xfrm>
                      <a:off x="3140021" y="4801122"/>
                      <a:ext cx="2182829"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00" name="TextBox 99"/>
                    <p:cNvSpPr txBox="1"/>
                    <p:nvPr/>
                  </p:nvSpPr>
                  <p:spPr>
                    <a:xfrm>
                      <a:off x="3226818" y="4820954"/>
                      <a:ext cx="2071411" cy="748795"/>
                    </a:xfrm>
                    <a:prstGeom prst="rect">
                      <a:avLst/>
                    </a:prstGeom>
                    <a:grpFill/>
                  </p:spPr>
                  <p:txBody>
                    <a:bodyPr wrap="square" rtlCol="0">
                      <a:spAutoFit/>
                    </a:bodyPr>
                    <a:lstStyle/>
                    <a:p>
                      <a:pPr algn="ctr"/>
                      <a:r>
                        <a:rPr lang="en-US" sz="2133" b="1" dirty="0">
                          <a:solidFill>
                            <a:schemeClr val="accent6"/>
                          </a:solidFill>
                        </a:rPr>
                        <a:t>Sea Basin </a:t>
                      </a:r>
                    </a:p>
                    <a:p>
                      <a:r>
                        <a:rPr lang="en-US" sz="2133" b="1" dirty="0">
                          <a:solidFill>
                            <a:schemeClr val="accent6"/>
                          </a:solidFill>
                        </a:rPr>
                        <a:t>Checkpoints</a:t>
                      </a:r>
                    </a:p>
                  </p:txBody>
                </p:sp>
              </p:grpSp>
              <p:grpSp>
                <p:nvGrpSpPr>
                  <p:cNvPr id="110" name="Group 109"/>
                  <p:cNvGrpSpPr/>
                  <p:nvPr/>
                </p:nvGrpSpPr>
                <p:grpSpPr>
                  <a:xfrm>
                    <a:off x="8538109" y="1782255"/>
                    <a:ext cx="1716545" cy="529924"/>
                    <a:chOff x="4172738" y="3210052"/>
                    <a:chExt cx="914400" cy="754303"/>
                  </a:xfrm>
                  <a:solidFill>
                    <a:srgbClr val="FFFF00"/>
                  </a:solidFill>
                </p:grpSpPr>
                <p:sp>
                  <p:nvSpPr>
                    <p:cNvPr id="111" name="Rounded Rectangle 110"/>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12" name="TextBox 111"/>
                    <p:cNvSpPr txBox="1"/>
                    <p:nvPr/>
                  </p:nvSpPr>
                  <p:spPr>
                    <a:xfrm>
                      <a:off x="4244196" y="3365716"/>
                      <a:ext cx="778668" cy="598639"/>
                    </a:xfrm>
                    <a:prstGeom prst="rect">
                      <a:avLst/>
                    </a:prstGeom>
                    <a:grpFill/>
                  </p:spPr>
                  <p:txBody>
                    <a:bodyPr wrap="square" rtlCol="0">
                      <a:spAutoFit/>
                    </a:bodyPr>
                    <a:lstStyle/>
                    <a:p>
                      <a:pPr algn="ctr"/>
                      <a:r>
                        <a:rPr lang="en-US" sz="2133" b="1" dirty="0">
                          <a:solidFill>
                            <a:schemeClr val="accent6"/>
                          </a:solidFill>
                        </a:rPr>
                        <a:t>ICES</a:t>
                      </a:r>
                    </a:p>
                  </p:txBody>
                </p:sp>
              </p:grpSp>
              <p:grpSp>
                <p:nvGrpSpPr>
                  <p:cNvPr id="113" name="Group 112"/>
                  <p:cNvGrpSpPr/>
                  <p:nvPr/>
                </p:nvGrpSpPr>
                <p:grpSpPr>
                  <a:xfrm>
                    <a:off x="6625074" y="1934654"/>
                    <a:ext cx="1716545" cy="529924"/>
                    <a:chOff x="4172738" y="3210052"/>
                    <a:chExt cx="914400" cy="754303"/>
                  </a:xfrm>
                  <a:solidFill>
                    <a:srgbClr val="FFFF00"/>
                  </a:solidFill>
                </p:grpSpPr>
                <p:sp>
                  <p:nvSpPr>
                    <p:cNvPr id="114" name="Rounded Rectangle 113"/>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15" name="TextBox 114"/>
                    <p:cNvSpPr txBox="1"/>
                    <p:nvPr/>
                  </p:nvSpPr>
                  <p:spPr>
                    <a:xfrm>
                      <a:off x="4244196" y="3365716"/>
                      <a:ext cx="778668" cy="598639"/>
                    </a:xfrm>
                    <a:prstGeom prst="rect">
                      <a:avLst/>
                    </a:prstGeom>
                    <a:grpFill/>
                  </p:spPr>
                  <p:txBody>
                    <a:bodyPr wrap="square" rtlCol="0">
                      <a:spAutoFit/>
                    </a:bodyPr>
                    <a:lstStyle/>
                    <a:p>
                      <a:pPr algn="ctr"/>
                      <a:r>
                        <a:rPr lang="en-US" sz="2133" b="1" dirty="0">
                          <a:solidFill>
                            <a:srgbClr val="0000FF"/>
                          </a:solidFill>
                        </a:rPr>
                        <a:t>EC</a:t>
                      </a:r>
                    </a:p>
                  </p:txBody>
                </p:sp>
              </p:grpSp>
              <p:grpSp>
                <p:nvGrpSpPr>
                  <p:cNvPr id="140" name="Group 139"/>
                  <p:cNvGrpSpPr/>
                  <p:nvPr/>
                </p:nvGrpSpPr>
                <p:grpSpPr>
                  <a:xfrm>
                    <a:off x="8709323" y="5236653"/>
                    <a:ext cx="1958168" cy="524736"/>
                    <a:chOff x="5192934" y="5544514"/>
                    <a:chExt cx="1043112" cy="746919"/>
                  </a:xfrm>
                  <a:solidFill>
                    <a:schemeClr val="accent5">
                      <a:lumMod val="60000"/>
                      <a:lumOff val="40000"/>
                    </a:schemeClr>
                  </a:solidFill>
                </p:grpSpPr>
                <p:sp>
                  <p:nvSpPr>
                    <p:cNvPr id="141" name="Rounded Rectangle 140"/>
                    <p:cNvSpPr/>
                    <p:nvPr/>
                  </p:nvSpPr>
                  <p:spPr>
                    <a:xfrm>
                      <a:off x="5192934" y="5544514"/>
                      <a:ext cx="1043112"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42" name="TextBox 141"/>
                    <p:cNvSpPr txBox="1"/>
                    <p:nvPr/>
                  </p:nvSpPr>
                  <p:spPr>
                    <a:xfrm>
                      <a:off x="5247093" y="5616822"/>
                      <a:ext cx="883854" cy="598639"/>
                    </a:xfrm>
                    <a:prstGeom prst="rect">
                      <a:avLst/>
                    </a:prstGeom>
                    <a:grpFill/>
                  </p:spPr>
                  <p:txBody>
                    <a:bodyPr wrap="square" rtlCol="0">
                      <a:spAutoFit/>
                    </a:bodyPr>
                    <a:lstStyle/>
                    <a:p>
                      <a:pPr algn="ctr"/>
                      <a:r>
                        <a:rPr lang="en-US" sz="2133" b="1" dirty="0">
                          <a:solidFill>
                            <a:srgbClr val="0000FF"/>
                          </a:solidFill>
                        </a:rPr>
                        <a:t>EuroGOOS</a:t>
                      </a:r>
                    </a:p>
                  </p:txBody>
                </p:sp>
              </p:grpSp>
            </p:grpSp>
          </p:grpSp>
          <p:grpSp>
            <p:nvGrpSpPr>
              <p:cNvPr id="168" name="Group 167"/>
              <p:cNvGrpSpPr/>
              <p:nvPr/>
            </p:nvGrpSpPr>
            <p:grpSpPr>
              <a:xfrm>
                <a:off x="15462250" y="3086099"/>
                <a:ext cx="2573029" cy="794885"/>
                <a:chOff x="4172738" y="3210052"/>
                <a:chExt cx="914400" cy="754303"/>
              </a:xfrm>
              <a:solidFill>
                <a:srgbClr val="FFFF00"/>
              </a:solidFill>
            </p:grpSpPr>
            <p:sp>
              <p:nvSpPr>
                <p:cNvPr id="169" name="Rounded Rectangle 168"/>
                <p:cNvSpPr/>
                <p:nvPr/>
              </p:nvSpPr>
              <p:spPr>
                <a:xfrm>
                  <a:off x="4172738" y="3210052"/>
                  <a:ext cx="914400"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70" name="TextBox 169"/>
                <p:cNvSpPr txBox="1"/>
                <p:nvPr/>
              </p:nvSpPr>
              <p:spPr>
                <a:xfrm>
                  <a:off x="4244196" y="3365716"/>
                  <a:ext cx="778668" cy="598639"/>
                </a:xfrm>
                <a:prstGeom prst="rect">
                  <a:avLst/>
                </a:prstGeom>
                <a:grpFill/>
              </p:spPr>
              <p:txBody>
                <a:bodyPr wrap="square" rtlCol="0">
                  <a:spAutoFit/>
                </a:bodyPr>
                <a:lstStyle/>
                <a:p>
                  <a:pPr algn="ctr"/>
                  <a:r>
                    <a:rPr lang="en-US" sz="2133" b="1" dirty="0">
                      <a:solidFill>
                        <a:schemeClr val="accent6"/>
                      </a:solidFill>
                    </a:rPr>
                    <a:t>CIESM</a:t>
                  </a:r>
                </a:p>
              </p:txBody>
            </p:sp>
          </p:grpSp>
        </p:grpSp>
        <p:sp>
          <p:nvSpPr>
            <p:cNvPr id="167" name="TextBox 166"/>
            <p:cNvSpPr txBox="1"/>
            <p:nvPr/>
          </p:nvSpPr>
          <p:spPr>
            <a:xfrm>
              <a:off x="10814050" y="7124700"/>
              <a:ext cx="2481861" cy="630846"/>
            </a:xfrm>
            <a:prstGeom prst="rect">
              <a:avLst/>
            </a:prstGeom>
            <a:solidFill>
              <a:srgbClr val="008000"/>
            </a:solidFill>
          </p:spPr>
          <p:txBody>
            <a:bodyPr wrap="square" rtlCol="0">
              <a:spAutoFit/>
            </a:bodyPr>
            <a:lstStyle/>
            <a:p>
              <a:pPr algn="ctr"/>
              <a:r>
                <a:rPr lang="en-US" sz="2133" b="1" dirty="0" err="1">
                  <a:solidFill>
                    <a:schemeClr val="accent6"/>
                  </a:solidFill>
                </a:rPr>
                <a:t>EMODNet</a:t>
              </a:r>
              <a:endParaRPr lang="en-US" sz="2133" b="1" dirty="0">
                <a:solidFill>
                  <a:schemeClr val="accent6"/>
                </a:solidFill>
              </a:endParaRPr>
            </a:p>
          </p:txBody>
        </p:sp>
      </p:grpSp>
      <p:grpSp>
        <p:nvGrpSpPr>
          <p:cNvPr id="174" name="Group 173"/>
          <p:cNvGrpSpPr/>
          <p:nvPr/>
        </p:nvGrpSpPr>
        <p:grpSpPr>
          <a:xfrm>
            <a:off x="2743200" y="5867401"/>
            <a:ext cx="2286000" cy="548408"/>
            <a:chOff x="4137872" y="3159689"/>
            <a:chExt cx="1281323" cy="1321809"/>
          </a:xfrm>
          <a:solidFill>
            <a:srgbClr val="008000"/>
          </a:solidFill>
        </p:grpSpPr>
        <p:sp>
          <p:nvSpPr>
            <p:cNvPr id="175" name="Rounded Rectangle 174"/>
            <p:cNvSpPr/>
            <p:nvPr/>
          </p:nvSpPr>
          <p:spPr>
            <a:xfrm>
              <a:off x="4137872" y="3159689"/>
              <a:ext cx="1281323" cy="797284"/>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76" name="TextBox 175"/>
            <p:cNvSpPr txBox="1"/>
            <p:nvPr/>
          </p:nvSpPr>
          <p:spPr>
            <a:xfrm>
              <a:off x="4145690" y="3274545"/>
              <a:ext cx="1216557" cy="1206953"/>
            </a:xfrm>
            <a:prstGeom prst="rect">
              <a:avLst/>
            </a:prstGeom>
            <a:grpFill/>
          </p:spPr>
          <p:txBody>
            <a:bodyPr wrap="square" rtlCol="0">
              <a:spAutoFit/>
            </a:bodyPr>
            <a:lstStyle/>
            <a:p>
              <a:pPr algn="ctr"/>
              <a:r>
                <a:rPr lang="en-US" sz="2133" b="1" dirty="0" err="1">
                  <a:solidFill>
                    <a:schemeClr val="accent6"/>
                  </a:solidFill>
                </a:rPr>
                <a:t>EuroGeoSurveys</a:t>
              </a:r>
              <a:endParaRPr lang="en-US" sz="2133" b="1" dirty="0">
                <a:solidFill>
                  <a:schemeClr val="accent6"/>
                </a:solidFill>
              </a:endParaRPr>
            </a:p>
          </p:txBody>
        </p:sp>
      </p:grpSp>
      <p:grpSp>
        <p:nvGrpSpPr>
          <p:cNvPr id="172" name="Group 171"/>
          <p:cNvGrpSpPr/>
          <p:nvPr/>
        </p:nvGrpSpPr>
        <p:grpSpPr>
          <a:xfrm>
            <a:off x="1332067" y="3401671"/>
            <a:ext cx="1112047" cy="499732"/>
            <a:chOff x="4172737" y="3210052"/>
            <a:chExt cx="1182283" cy="746919"/>
          </a:xfrm>
          <a:solidFill>
            <a:schemeClr val="accent5">
              <a:lumMod val="60000"/>
              <a:lumOff val="40000"/>
            </a:schemeClr>
          </a:solidFill>
        </p:grpSpPr>
        <p:sp>
          <p:nvSpPr>
            <p:cNvPr id="173" name="Rounded Rectangle 172"/>
            <p:cNvSpPr/>
            <p:nvPr/>
          </p:nvSpPr>
          <p:spPr>
            <a:xfrm>
              <a:off x="4172737" y="3210052"/>
              <a:ext cx="1182283" cy="746919"/>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a:p>
          </p:txBody>
        </p:sp>
        <p:sp>
          <p:nvSpPr>
            <p:cNvPr id="177" name="TextBox 176"/>
            <p:cNvSpPr txBox="1"/>
            <p:nvPr/>
          </p:nvSpPr>
          <p:spPr>
            <a:xfrm>
              <a:off x="4270426" y="3295622"/>
              <a:ext cx="1084594" cy="628591"/>
            </a:xfrm>
            <a:prstGeom prst="rect">
              <a:avLst/>
            </a:prstGeom>
            <a:grpFill/>
          </p:spPr>
          <p:txBody>
            <a:bodyPr wrap="square" rtlCol="0">
              <a:spAutoFit/>
            </a:bodyPr>
            <a:lstStyle/>
            <a:p>
              <a:pPr algn="ctr"/>
              <a:r>
                <a:rPr lang="en-US" sz="2133" b="1" dirty="0">
                  <a:solidFill>
                    <a:srgbClr val="FF0000"/>
                  </a:solidFill>
                </a:rPr>
                <a:t>JPI-O</a:t>
              </a:r>
            </a:p>
          </p:txBody>
        </p:sp>
      </p:grpSp>
    </p:spTree>
    <p:extLst>
      <p:ext uri="{BB962C8B-B14F-4D97-AF65-F5344CB8AC3E}">
        <p14:creationId xmlns:p14="http://schemas.microsoft.com/office/powerpoint/2010/main" val="3381369378"/>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44012" y="3939100"/>
            <a:ext cx="800219" cy="420564"/>
          </a:xfrm>
          <a:prstGeom prst="rect">
            <a:avLst/>
          </a:prstGeom>
          <a:noFill/>
        </p:spPr>
        <p:txBody>
          <a:bodyPr wrap="none" rtlCol="0">
            <a:spAutoFit/>
          </a:bodyPr>
          <a:lstStyle/>
          <a:p>
            <a:r>
              <a:rPr lang="fr-BE" sz="2133" b="1" dirty="0">
                <a:solidFill>
                  <a:srgbClr val="153A85"/>
                </a:solidFill>
              </a:rPr>
              <a:t>2007</a:t>
            </a:r>
            <a:endParaRPr lang="en-GB" sz="2133" b="1" dirty="0">
              <a:solidFill>
                <a:srgbClr val="153A85"/>
              </a:solidFill>
            </a:endParaRPr>
          </a:p>
        </p:txBody>
      </p:sp>
      <p:sp>
        <p:nvSpPr>
          <p:cNvPr id="14" name="TextBox 13"/>
          <p:cNvSpPr txBox="1"/>
          <p:nvPr/>
        </p:nvSpPr>
        <p:spPr>
          <a:xfrm>
            <a:off x="4787258" y="4088610"/>
            <a:ext cx="800219" cy="420564"/>
          </a:xfrm>
          <a:prstGeom prst="rect">
            <a:avLst/>
          </a:prstGeom>
          <a:noFill/>
        </p:spPr>
        <p:txBody>
          <a:bodyPr wrap="none" rtlCol="0">
            <a:spAutoFit/>
          </a:bodyPr>
          <a:lstStyle/>
          <a:p>
            <a:r>
              <a:rPr lang="fr-BE" sz="2133" b="1" dirty="0">
                <a:solidFill>
                  <a:srgbClr val="153A85"/>
                </a:solidFill>
              </a:rPr>
              <a:t>2015</a:t>
            </a:r>
            <a:endParaRPr lang="en-GB" sz="2133" b="1" dirty="0">
              <a:solidFill>
                <a:srgbClr val="153A85"/>
              </a:solidFill>
            </a:endParaRPr>
          </a:p>
        </p:txBody>
      </p:sp>
      <p:sp>
        <p:nvSpPr>
          <p:cNvPr id="15" name="TextBox 14"/>
          <p:cNvSpPr txBox="1"/>
          <p:nvPr/>
        </p:nvSpPr>
        <p:spPr>
          <a:xfrm>
            <a:off x="5812067" y="4088610"/>
            <a:ext cx="800219" cy="420564"/>
          </a:xfrm>
          <a:prstGeom prst="rect">
            <a:avLst/>
          </a:prstGeom>
          <a:noFill/>
        </p:spPr>
        <p:txBody>
          <a:bodyPr wrap="none" rtlCol="0">
            <a:spAutoFit/>
          </a:bodyPr>
          <a:lstStyle/>
          <a:p>
            <a:r>
              <a:rPr lang="fr-BE" sz="2133" b="1" dirty="0">
                <a:solidFill>
                  <a:srgbClr val="153A85"/>
                </a:solidFill>
              </a:rPr>
              <a:t>2016</a:t>
            </a:r>
            <a:endParaRPr lang="en-GB" sz="2133" b="1" dirty="0">
              <a:solidFill>
                <a:srgbClr val="153A85"/>
              </a:solidFill>
            </a:endParaRPr>
          </a:p>
        </p:txBody>
      </p:sp>
      <p:pic>
        <p:nvPicPr>
          <p:cNvPr id="16" name="Picture 15"/>
          <p:cNvPicPr>
            <a:picLocks noChangeAspect="1"/>
          </p:cNvPicPr>
          <p:nvPr/>
        </p:nvPicPr>
        <p:blipFill>
          <a:blip r:embed="rId2"/>
          <a:stretch>
            <a:fillRect/>
          </a:stretch>
        </p:blipFill>
        <p:spPr>
          <a:xfrm rot="706842">
            <a:off x="481985" y="4499948"/>
            <a:ext cx="402871" cy="862143"/>
          </a:xfrm>
          <a:prstGeom prst="rect">
            <a:avLst/>
          </a:prstGeom>
        </p:spPr>
      </p:pic>
      <p:pic>
        <p:nvPicPr>
          <p:cNvPr id="17" name="Picture 16"/>
          <p:cNvPicPr>
            <a:picLocks noChangeAspect="1"/>
          </p:cNvPicPr>
          <p:nvPr/>
        </p:nvPicPr>
        <p:blipFill>
          <a:blip r:embed="rId3"/>
          <a:stretch>
            <a:fillRect/>
          </a:stretch>
        </p:blipFill>
        <p:spPr>
          <a:xfrm rot="819346">
            <a:off x="900759" y="4584477"/>
            <a:ext cx="484767" cy="780557"/>
          </a:xfrm>
          <a:prstGeom prst="rect">
            <a:avLst/>
          </a:prstGeom>
        </p:spPr>
      </p:pic>
      <p:pic>
        <p:nvPicPr>
          <p:cNvPr id="18" name="Picture 17"/>
          <p:cNvPicPr>
            <a:picLocks noChangeAspect="1"/>
          </p:cNvPicPr>
          <p:nvPr/>
        </p:nvPicPr>
        <p:blipFill rotWithShape="1">
          <a:blip r:embed="rId4"/>
          <a:srcRect l="26667" t="24257" r="28889" b="48020"/>
          <a:stretch/>
        </p:blipFill>
        <p:spPr>
          <a:xfrm>
            <a:off x="1497609" y="4550684"/>
            <a:ext cx="965200" cy="337820"/>
          </a:xfrm>
          <a:prstGeom prst="rect">
            <a:avLst/>
          </a:prstGeom>
        </p:spPr>
      </p:pic>
      <p:pic>
        <p:nvPicPr>
          <p:cNvPr id="19" name="Picture 18"/>
          <p:cNvPicPr>
            <a:picLocks noChangeAspect="1"/>
          </p:cNvPicPr>
          <p:nvPr/>
        </p:nvPicPr>
        <p:blipFill>
          <a:blip r:embed="rId5"/>
          <a:stretch>
            <a:fillRect/>
          </a:stretch>
        </p:blipFill>
        <p:spPr>
          <a:xfrm>
            <a:off x="3681081" y="4459617"/>
            <a:ext cx="1121481" cy="358301"/>
          </a:xfrm>
          <a:prstGeom prst="rect">
            <a:avLst/>
          </a:prstGeom>
        </p:spPr>
      </p:pic>
      <p:pic>
        <p:nvPicPr>
          <p:cNvPr id="20" name="Picture 19"/>
          <p:cNvPicPr>
            <a:picLocks noChangeAspect="1"/>
          </p:cNvPicPr>
          <p:nvPr/>
        </p:nvPicPr>
        <p:blipFill>
          <a:blip r:embed="rId6"/>
          <a:stretch>
            <a:fillRect/>
          </a:stretch>
        </p:blipFill>
        <p:spPr>
          <a:xfrm rot="823006">
            <a:off x="2471138" y="4517132"/>
            <a:ext cx="561233" cy="794819"/>
          </a:xfrm>
          <a:prstGeom prst="rect">
            <a:avLst/>
          </a:prstGeom>
        </p:spPr>
      </p:pic>
      <p:pic>
        <p:nvPicPr>
          <p:cNvPr id="21" name="Picture 20"/>
          <p:cNvPicPr>
            <a:picLocks noChangeAspect="1"/>
          </p:cNvPicPr>
          <p:nvPr/>
        </p:nvPicPr>
        <p:blipFill>
          <a:blip r:embed="rId7"/>
          <a:stretch>
            <a:fillRect/>
          </a:stretch>
        </p:blipFill>
        <p:spPr>
          <a:xfrm rot="744492">
            <a:off x="3088924" y="4517671"/>
            <a:ext cx="571383" cy="809459"/>
          </a:xfrm>
          <a:prstGeom prst="rect">
            <a:avLst/>
          </a:prstGeom>
        </p:spPr>
      </p:pic>
      <p:pic>
        <p:nvPicPr>
          <p:cNvPr id="22" name="Picture 21"/>
          <p:cNvPicPr>
            <a:picLocks noChangeAspect="1"/>
          </p:cNvPicPr>
          <p:nvPr/>
        </p:nvPicPr>
        <p:blipFill rotWithShape="1">
          <a:blip r:embed="rId8" cstate="print">
            <a:extLst>
              <a:ext uri="{28A0092B-C50C-407E-A947-70E740481C1C}">
                <a14:useLocalDpi xmlns:a14="http://schemas.microsoft.com/office/drawing/2010/main" val="0"/>
              </a:ext>
            </a:extLst>
          </a:blip>
          <a:srcRect l="16447" t="14290" b="24023"/>
          <a:stretch/>
        </p:blipFill>
        <p:spPr>
          <a:xfrm>
            <a:off x="4436159" y="4886763"/>
            <a:ext cx="1038407" cy="574996"/>
          </a:xfrm>
          <a:prstGeom prst="rect">
            <a:avLst/>
          </a:prstGeom>
        </p:spPr>
      </p:pic>
      <p:pic>
        <p:nvPicPr>
          <p:cNvPr id="25" name="Content Placeholder 4"/>
          <p:cNvPicPr>
            <a:picLocks noChangeAspect="1"/>
          </p:cNvPicPr>
          <p:nvPr/>
        </p:nvPicPr>
        <p:blipFill rotWithShape="1">
          <a:blip r:embed="rId9" cstate="print">
            <a:extLst>
              <a:ext uri="{28A0092B-C50C-407E-A947-70E740481C1C}">
                <a14:useLocalDpi xmlns:a14="http://schemas.microsoft.com/office/drawing/2010/main" val="0"/>
              </a:ext>
            </a:extLst>
          </a:blip>
          <a:srcRect r="26929"/>
          <a:stretch/>
        </p:blipFill>
        <p:spPr>
          <a:xfrm>
            <a:off x="5616835" y="4464183"/>
            <a:ext cx="1165411" cy="338237"/>
          </a:xfrm>
          <a:prstGeom prst="rect">
            <a:avLst/>
          </a:prstGeom>
        </p:spPr>
      </p:pic>
      <p:pic>
        <p:nvPicPr>
          <p:cNvPr id="26" name="Pictur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90703" y="4851427"/>
            <a:ext cx="964735" cy="679983"/>
          </a:xfrm>
          <a:prstGeom prst="rect">
            <a:avLst/>
          </a:prstGeom>
        </p:spPr>
      </p:pic>
      <p:pic>
        <p:nvPicPr>
          <p:cNvPr id="29" name="Picture 28"/>
          <p:cNvPicPr>
            <a:picLocks noChangeAspect="1"/>
          </p:cNvPicPr>
          <p:nvPr/>
        </p:nvPicPr>
        <p:blipFill rotWithShape="1">
          <a:blip r:embed="rId11" cstate="print">
            <a:extLst>
              <a:ext uri="{28A0092B-C50C-407E-A947-70E740481C1C}">
                <a14:useLocalDpi xmlns:a14="http://schemas.microsoft.com/office/drawing/2010/main" val="0"/>
              </a:ext>
            </a:extLst>
          </a:blip>
          <a:srcRect t="15356"/>
          <a:stretch/>
        </p:blipFill>
        <p:spPr>
          <a:xfrm>
            <a:off x="5616836" y="5735377"/>
            <a:ext cx="1444365" cy="814509"/>
          </a:xfrm>
          <a:prstGeom prst="rect">
            <a:avLst/>
          </a:prstGeom>
        </p:spPr>
      </p:pic>
      <p:pic>
        <p:nvPicPr>
          <p:cNvPr id="30" name="Picture 29"/>
          <p:cNvPicPr>
            <a:picLocks noChangeAspect="1"/>
          </p:cNvPicPr>
          <p:nvPr/>
        </p:nvPicPr>
        <p:blipFill>
          <a:blip r:embed="rId12"/>
          <a:stretch>
            <a:fillRect/>
          </a:stretch>
        </p:blipFill>
        <p:spPr>
          <a:xfrm>
            <a:off x="6164324" y="5385979"/>
            <a:ext cx="847725" cy="476169"/>
          </a:xfrm>
          <a:prstGeom prst="rect">
            <a:avLst/>
          </a:prstGeom>
        </p:spPr>
      </p:pic>
      <p:sp>
        <p:nvSpPr>
          <p:cNvPr id="31" name="Freeform: Shape 30"/>
          <p:cNvSpPr/>
          <p:nvPr/>
        </p:nvSpPr>
        <p:spPr>
          <a:xfrm>
            <a:off x="438342" y="2281807"/>
            <a:ext cx="11582293" cy="1676760"/>
          </a:xfrm>
          <a:custGeom>
            <a:avLst/>
            <a:gdLst>
              <a:gd name="connsiteX0" fmla="*/ 0 w 10999551"/>
              <a:gd name="connsiteY0" fmla="*/ 1674675 h 1688006"/>
              <a:gd name="connsiteX1" fmla="*/ 7038109 w 10999551"/>
              <a:gd name="connsiteY1" fmla="*/ 1466857 h 1688006"/>
              <a:gd name="connsiteX2" fmla="*/ 10626436 w 10999551"/>
              <a:gd name="connsiteY2" fmla="*/ 150675 h 1688006"/>
              <a:gd name="connsiteX3" fmla="*/ 10820400 w 10999551"/>
              <a:gd name="connsiteY3" fmla="*/ 53693 h 1688006"/>
            </a:gdLst>
            <a:ahLst/>
            <a:cxnLst>
              <a:cxn ang="0">
                <a:pos x="connsiteX0" y="connsiteY0"/>
              </a:cxn>
              <a:cxn ang="0">
                <a:pos x="connsiteX1" y="connsiteY1"/>
              </a:cxn>
              <a:cxn ang="0">
                <a:pos x="connsiteX2" y="connsiteY2"/>
              </a:cxn>
              <a:cxn ang="0">
                <a:pos x="connsiteX3" y="connsiteY3"/>
              </a:cxn>
            </a:cxnLst>
            <a:rect l="l" t="t" r="r" b="b"/>
            <a:pathLst>
              <a:path w="10999551" h="1688006">
                <a:moveTo>
                  <a:pt x="0" y="1674675"/>
                </a:moveTo>
                <a:cubicBezTo>
                  <a:pt x="2633518" y="1697766"/>
                  <a:pt x="5267037" y="1720857"/>
                  <a:pt x="7038109" y="1466857"/>
                </a:cubicBezTo>
                <a:cubicBezTo>
                  <a:pt x="8809181" y="1212857"/>
                  <a:pt x="9996054" y="386202"/>
                  <a:pt x="10626436" y="150675"/>
                </a:cubicBezTo>
                <a:cubicBezTo>
                  <a:pt x="11256818" y="-84852"/>
                  <a:pt x="10919691" y="16748"/>
                  <a:pt x="10820400" y="5369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pic>
        <p:nvPicPr>
          <p:cNvPr id="43" name="Picture 42"/>
          <p:cNvPicPr>
            <a:picLocks noChangeAspect="1"/>
          </p:cNvPicPr>
          <p:nvPr/>
        </p:nvPicPr>
        <p:blipFill rotWithShape="1">
          <a:blip r:embed="rId13"/>
          <a:srcRect l="2941" t="25780" r="4692" b="7334"/>
          <a:stretch/>
        </p:blipFill>
        <p:spPr>
          <a:xfrm>
            <a:off x="6927755" y="3888958"/>
            <a:ext cx="2076291" cy="1127644"/>
          </a:xfrm>
          <a:prstGeom prst="rect">
            <a:avLst/>
          </a:prstGeom>
        </p:spPr>
      </p:pic>
      <p:sp>
        <p:nvSpPr>
          <p:cNvPr id="44" name="TextBox 43"/>
          <p:cNvSpPr txBox="1"/>
          <p:nvPr/>
        </p:nvSpPr>
        <p:spPr>
          <a:xfrm>
            <a:off x="398217" y="6347607"/>
            <a:ext cx="2270173" cy="338554"/>
          </a:xfrm>
          <a:prstGeom prst="rect">
            <a:avLst/>
          </a:prstGeom>
          <a:noFill/>
        </p:spPr>
        <p:txBody>
          <a:bodyPr wrap="none" rtlCol="0">
            <a:spAutoFit/>
          </a:bodyPr>
          <a:lstStyle/>
          <a:p>
            <a:r>
              <a:rPr lang="fr-BE" sz="1600" b="1" dirty="0">
                <a:solidFill>
                  <a:srgbClr val="FF0000"/>
                </a:solidFill>
              </a:rPr>
              <a:t>www.eoos-ocean.eu</a:t>
            </a:r>
            <a:endParaRPr lang="en-GB" sz="1600" b="1" dirty="0">
              <a:solidFill>
                <a:srgbClr val="FF0000"/>
              </a:solidFill>
            </a:endParaRPr>
          </a:p>
        </p:txBody>
      </p:sp>
      <p:pic>
        <p:nvPicPr>
          <p:cNvPr id="23" name="Picture 22"/>
          <p:cNvPicPr>
            <a:picLocks noChangeAspect="1"/>
          </p:cNvPicPr>
          <p:nvPr/>
        </p:nvPicPr>
        <p:blipFill rotWithShape="1">
          <a:blip r:embed="rId14"/>
          <a:srcRect l="32500" t="14584" r="33750" b="6250"/>
          <a:stretch/>
        </p:blipFill>
        <p:spPr>
          <a:xfrm>
            <a:off x="8813703" y="3930917"/>
            <a:ext cx="1066815" cy="1501443"/>
          </a:xfrm>
          <a:prstGeom prst="rect">
            <a:avLst/>
          </a:prstGeom>
        </p:spPr>
      </p:pic>
      <p:pic>
        <p:nvPicPr>
          <p:cNvPr id="2" name="Picture 1"/>
          <p:cNvPicPr>
            <a:picLocks noChangeAspect="1"/>
          </p:cNvPicPr>
          <p:nvPr/>
        </p:nvPicPr>
        <p:blipFill rotWithShape="1">
          <a:blip r:embed="rId15">
            <a:extLst>
              <a:ext uri="{BEBA8EAE-BF5A-486C-A8C5-ECC9F3942E4B}">
                <a14:imgProps xmlns:a14="http://schemas.microsoft.com/office/drawing/2010/main">
                  <a14:imgLayer r:embed="rId16">
                    <a14:imgEffect>
                      <a14:brightnessContrast contrast="-40000"/>
                    </a14:imgEffect>
                  </a14:imgLayer>
                </a14:imgProps>
              </a:ext>
            </a:extLst>
          </a:blip>
          <a:srcRect l="19540" t="22955" r="40827" b="40795"/>
          <a:stretch/>
        </p:blipFill>
        <p:spPr>
          <a:xfrm>
            <a:off x="8451338" y="5461759"/>
            <a:ext cx="2375176" cy="1221986"/>
          </a:xfrm>
          <a:prstGeom prst="rect">
            <a:avLst/>
          </a:prstGeom>
        </p:spPr>
      </p:pic>
      <p:sp>
        <p:nvSpPr>
          <p:cNvPr id="28" name="TextBox 27"/>
          <p:cNvSpPr txBox="1"/>
          <p:nvPr/>
        </p:nvSpPr>
        <p:spPr>
          <a:xfrm>
            <a:off x="539029" y="1412265"/>
            <a:ext cx="10433771" cy="2677656"/>
          </a:xfrm>
          <a:prstGeom prst="rect">
            <a:avLst/>
          </a:prstGeom>
          <a:noFill/>
        </p:spPr>
        <p:txBody>
          <a:bodyPr wrap="square" rtlCol="0">
            <a:spAutoFit/>
          </a:bodyPr>
          <a:lstStyle/>
          <a:p>
            <a:pPr marL="304815" indent="-304815">
              <a:buFont typeface="Arial" panose="020B0604020202020204" pitchFamily="34" charset="0"/>
              <a:buChar char="•"/>
            </a:pPr>
            <a:r>
              <a:rPr lang="fr-BE" sz="1400" b="1" dirty="0"/>
              <a:t>May 2015</a:t>
            </a:r>
            <a:r>
              <a:rPr lang="fr-BE" sz="1400" dirty="0"/>
              <a:t>, expert brainstorming workshop: </a:t>
            </a:r>
            <a:r>
              <a:rPr lang="fr-BE" sz="1400" dirty="0" err="1"/>
              <a:t>recommendation</a:t>
            </a:r>
            <a:r>
              <a:rPr lang="fr-BE" sz="1400" dirty="0"/>
              <a:t> to set up a </a:t>
            </a:r>
            <a:r>
              <a:rPr lang="fr-BE" sz="1400" dirty="0" err="1"/>
              <a:t>steering</a:t>
            </a:r>
            <a:r>
              <a:rPr lang="fr-BE" sz="1400" dirty="0"/>
              <a:t> group; </a:t>
            </a:r>
            <a:r>
              <a:rPr lang="fr-BE" sz="1400" dirty="0" err="1"/>
              <a:t>steering</a:t>
            </a:r>
            <a:r>
              <a:rPr lang="fr-BE" sz="1400" dirty="0"/>
              <a:t> group </a:t>
            </a:r>
            <a:r>
              <a:rPr lang="fr-BE" sz="1400" dirty="0" err="1"/>
              <a:t>convened</a:t>
            </a:r>
            <a:r>
              <a:rPr lang="fr-BE" sz="1400" dirty="0"/>
              <a:t> in March 2016, EuroGOOS and EMB </a:t>
            </a:r>
            <a:r>
              <a:rPr lang="fr-BE" sz="1400" dirty="0" err="1"/>
              <a:t>co</a:t>
            </a:r>
            <a:r>
              <a:rPr lang="fr-BE" sz="1400" dirty="0"/>
              <a:t>-chairs</a:t>
            </a:r>
          </a:p>
          <a:p>
            <a:pPr marL="304815" indent="-304815">
              <a:buFont typeface="Arial" panose="020B0604020202020204" pitchFamily="34" charset="0"/>
              <a:buChar char="•"/>
            </a:pPr>
            <a:r>
              <a:rPr lang="fr-BE" sz="1400" b="1" dirty="0"/>
              <a:t>EOOS </a:t>
            </a:r>
            <a:r>
              <a:rPr lang="fr-BE" sz="1400" b="1" dirty="0" err="1"/>
              <a:t>steering</a:t>
            </a:r>
            <a:r>
              <a:rPr lang="fr-BE" sz="1400" b="1" dirty="0"/>
              <a:t> group meetings</a:t>
            </a:r>
            <a:r>
              <a:rPr lang="fr-BE" sz="1400" dirty="0"/>
              <a:t>: 7 meetings to date, from 2017 </a:t>
            </a:r>
            <a:r>
              <a:rPr lang="fr-BE" sz="1400" dirty="0" err="1"/>
              <a:t>three</a:t>
            </a:r>
            <a:r>
              <a:rPr lang="fr-BE" sz="1400" dirty="0"/>
              <a:t> </a:t>
            </a:r>
            <a:r>
              <a:rPr lang="fr-BE" sz="1400" dirty="0" err="1"/>
              <a:t>DGs</a:t>
            </a:r>
            <a:r>
              <a:rPr lang="fr-BE" sz="1400" dirty="0"/>
              <a:t> as </a:t>
            </a:r>
            <a:r>
              <a:rPr lang="fr-BE" sz="1400" dirty="0" err="1"/>
              <a:t>observers</a:t>
            </a:r>
            <a:r>
              <a:rPr lang="fr-BE" sz="1400" dirty="0"/>
              <a:t>: MARE, RTD, GROW</a:t>
            </a:r>
          </a:p>
          <a:p>
            <a:pPr marL="304815" indent="-304815">
              <a:buFont typeface="Arial" panose="020B0604020202020204" pitchFamily="34" charset="0"/>
              <a:buChar char="•"/>
            </a:pPr>
            <a:r>
              <a:rPr lang="fr-BE" sz="1400" b="1" dirty="0" err="1"/>
              <a:t>Summer</a:t>
            </a:r>
            <a:r>
              <a:rPr lang="fr-BE" sz="1400" b="1" dirty="0"/>
              <a:t> 2016</a:t>
            </a:r>
            <a:r>
              <a:rPr lang="fr-BE" sz="1400" dirty="0"/>
              <a:t>: </a:t>
            </a:r>
            <a:r>
              <a:rPr lang="fr-BE" sz="1400" dirty="0" err="1"/>
              <a:t>drafting</a:t>
            </a:r>
            <a:r>
              <a:rPr lang="fr-BE" sz="1400" dirty="0"/>
              <a:t> of Consultation Document for an open </a:t>
            </a:r>
            <a:r>
              <a:rPr lang="fr-BE" sz="1400" dirty="0" err="1"/>
              <a:t>stakeholder</a:t>
            </a:r>
            <a:r>
              <a:rPr lang="fr-BE" sz="1400" dirty="0"/>
              <a:t> </a:t>
            </a:r>
            <a:r>
              <a:rPr lang="fr-BE" sz="1400" dirty="0" err="1"/>
              <a:t>survey</a:t>
            </a:r>
            <a:r>
              <a:rPr lang="fr-BE" sz="1400" dirty="0"/>
              <a:t>; Cons. Doc. </a:t>
            </a:r>
            <a:r>
              <a:rPr lang="fr-BE" sz="1400" dirty="0" err="1"/>
              <a:t>presented</a:t>
            </a:r>
            <a:r>
              <a:rPr lang="fr-BE" sz="1400" dirty="0"/>
              <a:t> at </a:t>
            </a:r>
            <a:r>
              <a:rPr lang="fr-BE" sz="1400" dirty="0" err="1"/>
              <a:t>European</a:t>
            </a:r>
            <a:r>
              <a:rPr lang="fr-BE" sz="1400" dirty="0"/>
              <a:t> </a:t>
            </a:r>
            <a:r>
              <a:rPr lang="fr-BE" sz="1400" dirty="0" err="1"/>
              <a:t>Parliament</a:t>
            </a:r>
            <a:r>
              <a:rPr lang="fr-BE" sz="1400" dirty="0"/>
              <a:t> EOOS </a:t>
            </a:r>
            <a:r>
              <a:rPr lang="fr-BE" sz="1400" dirty="0" err="1"/>
              <a:t>event</a:t>
            </a:r>
            <a:r>
              <a:rPr lang="fr-BE" sz="1400" dirty="0"/>
              <a:t> on </a:t>
            </a:r>
            <a:r>
              <a:rPr lang="fr-BE" sz="1400" b="1" dirty="0"/>
              <a:t>8 </a:t>
            </a:r>
            <a:r>
              <a:rPr lang="fr-BE" sz="1400" b="1" dirty="0" err="1"/>
              <a:t>September</a:t>
            </a:r>
            <a:r>
              <a:rPr lang="fr-BE" sz="1400" b="1" dirty="0"/>
              <a:t> </a:t>
            </a:r>
          </a:p>
          <a:p>
            <a:pPr marL="304815" indent="-304815">
              <a:buFont typeface="Arial" panose="020B0604020202020204" pitchFamily="34" charset="0"/>
              <a:buChar char="•"/>
            </a:pPr>
            <a:r>
              <a:rPr lang="fr-BE" sz="1400" b="1" dirty="0"/>
              <a:t>May 2017: </a:t>
            </a:r>
            <a:r>
              <a:rPr lang="fr-BE" sz="1400" dirty="0"/>
              <a:t>EOOS consultation report </a:t>
            </a:r>
            <a:r>
              <a:rPr lang="fr-BE" sz="1400" dirty="0" err="1"/>
              <a:t>released</a:t>
            </a:r>
            <a:r>
              <a:rPr lang="fr-BE" sz="1400" dirty="0"/>
              <a:t>; call for national experts </a:t>
            </a:r>
            <a:r>
              <a:rPr lang="fr-BE" sz="1400" dirty="0" err="1"/>
              <a:t>ongoing</a:t>
            </a:r>
            <a:r>
              <a:rPr lang="fr-BE" sz="1400" dirty="0"/>
              <a:t> </a:t>
            </a:r>
          </a:p>
          <a:p>
            <a:pPr marL="304815" indent="-304815">
              <a:buFont typeface="Arial" panose="020B0604020202020204" pitchFamily="34" charset="0"/>
              <a:buChar char="•"/>
            </a:pPr>
            <a:r>
              <a:rPr lang="fr-BE" sz="1400" b="1" dirty="0"/>
              <a:t>8 March 2018</a:t>
            </a:r>
            <a:r>
              <a:rPr lang="fr-BE" sz="1400" dirty="0"/>
              <a:t>: EOOS Forum, Brussels </a:t>
            </a:r>
          </a:p>
          <a:p>
            <a:pPr marL="304815" indent="-304815">
              <a:buFont typeface="Arial" panose="020B0604020202020204" pitchFamily="34" charset="0"/>
              <a:buChar char="•"/>
            </a:pPr>
            <a:r>
              <a:rPr lang="fr-BE" sz="1400" b="1" dirty="0"/>
              <a:t>Summer 2018</a:t>
            </a:r>
            <a:r>
              <a:rPr lang="fr-BE" sz="1400" dirty="0"/>
              <a:t>: Public consultation on EOOS </a:t>
            </a:r>
            <a:r>
              <a:rPr lang="fr-BE" sz="1400" dirty="0" err="1"/>
              <a:t>Strategy</a:t>
            </a:r>
            <a:r>
              <a:rPr lang="fr-BE" sz="1400" dirty="0"/>
              <a:t> and </a:t>
            </a:r>
            <a:r>
              <a:rPr lang="fr-BE" sz="1400" dirty="0" err="1"/>
              <a:t>Implementation</a:t>
            </a:r>
            <a:r>
              <a:rPr lang="fr-BE" sz="1400" dirty="0"/>
              <a:t> Plan</a:t>
            </a:r>
          </a:p>
          <a:p>
            <a:pPr marL="304815" indent="-304815">
              <a:buFont typeface="Arial" panose="020B0604020202020204" pitchFamily="34" charset="0"/>
              <a:buChar char="•"/>
            </a:pPr>
            <a:r>
              <a:rPr lang="fr-BE" sz="1400" b="1" dirty="0" err="1"/>
              <a:t>October</a:t>
            </a:r>
            <a:r>
              <a:rPr lang="fr-BE" sz="1400" b="1" dirty="0"/>
              <a:t> 2018: </a:t>
            </a:r>
            <a:r>
              <a:rPr lang="fr-BE" sz="1400" dirty="0" err="1"/>
              <a:t>Strategy</a:t>
            </a:r>
            <a:r>
              <a:rPr lang="fr-BE" sz="1400" dirty="0"/>
              <a:t> and </a:t>
            </a:r>
            <a:r>
              <a:rPr lang="fr-BE" sz="1400" dirty="0" err="1"/>
              <a:t>Implementation</a:t>
            </a:r>
            <a:r>
              <a:rPr lang="fr-BE" sz="1400" dirty="0"/>
              <a:t> plan </a:t>
            </a:r>
            <a:r>
              <a:rPr lang="fr-BE" sz="1400" dirty="0" err="1"/>
              <a:t>finalized</a:t>
            </a:r>
            <a:r>
              <a:rPr lang="fr-BE" sz="1400" dirty="0"/>
              <a:t> </a:t>
            </a:r>
          </a:p>
          <a:p>
            <a:pPr marL="304815" indent="-304815">
              <a:buFont typeface="Arial" panose="020B0604020202020204" pitchFamily="34" charset="0"/>
              <a:buChar char="•"/>
            </a:pPr>
            <a:r>
              <a:rPr lang="fr-BE" sz="1400" b="1" dirty="0"/>
              <a:t>21-23 </a:t>
            </a:r>
            <a:r>
              <a:rPr lang="fr-BE" sz="1400" b="1" dirty="0" err="1"/>
              <a:t>November</a:t>
            </a:r>
            <a:r>
              <a:rPr lang="fr-BE" sz="1400" b="1" dirty="0"/>
              <a:t> 2018</a:t>
            </a:r>
            <a:r>
              <a:rPr lang="fr-BE" sz="1400" dirty="0"/>
              <a:t>: EOOS Conference, Brussels</a:t>
            </a:r>
          </a:p>
          <a:p>
            <a:pPr marL="304815" indent="-304815">
              <a:buFont typeface="Arial" panose="020B0604020202020204" pitchFamily="34" charset="0"/>
              <a:buChar char="•"/>
            </a:pPr>
            <a:r>
              <a:rPr lang="fr-BE" sz="1400" b="1" dirty="0"/>
              <a:t>2019</a:t>
            </a:r>
            <a:r>
              <a:rPr lang="fr-BE" sz="1400" dirty="0"/>
              <a:t>: </a:t>
            </a:r>
            <a:r>
              <a:rPr lang="fr-BE" sz="1400" dirty="0" err="1"/>
              <a:t>OceanObs</a:t>
            </a:r>
            <a:r>
              <a:rPr lang="fr-BE" sz="1400" dirty="0"/>
              <a:t> </a:t>
            </a:r>
            <a:r>
              <a:rPr lang="fr-BE" sz="1400" dirty="0" err="1"/>
              <a:t>community</a:t>
            </a:r>
            <a:r>
              <a:rPr lang="fr-BE" sz="1400" dirty="0"/>
              <a:t> white </a:t>
            </a:r>
            <a:r>
              <a:rPr lang="fr-BE" sz="1400" dirty="0" err="1"/>
              <a:t>paper</a:t>
            </a:r>
            <a:r>
              <a:rPr lang="fr-BE" sz="1400" dirty="0"/>
              <a:t> on stakeholder engagement </a:t>
            </a:r>
            <a:br>
              <a:rPr lang="fr-BE" sz="1400" dirty="0"/>
            </a:br>
            <a:endParaRPr lang="fr-BE" sz="1400" dirty="0"/>
          </a:p>
        </p:txBody>
      </p:sp>
      <p:sp>
        <p:nvSpPr>
          <p:cNvPr id="38" name="TextBox 37"/>
          <p:cNvSpPr txBox="1"/>
          <p:nvPr/>
        </p:nvSpPr>
        <p:spPr>
          <a:xfrm>
            <a:off x="9347111" y="3263565"/>
            <a:ext cx="800219" cy="420564"/>
          </a:xfrm>
          <a:prstGeom prst="rect">
            <a:avLst/>
          </a:prstGeom>
          <a:noFill/>
        </p:spPr>
        <p:txBody>
          <a:bodyPr wrap="none" rtlCol="0">
            <a:spAutoFit/>
          </a:bodyPr>
          <a:lstStyle/>
          <a:p>
            <a:r>
              <a:rPr lang="fr-BE" sz="2133" b="1" dirty="0">
                <a:solidFill>
                  <a:srgbClr val="153A85"/>
                </a:solidFill>
              </a:rPr>
              <a:t>2017</a:t>
            </a:r>
            <a:endParaRPr lang="en-GB" sz="2133" b="1" dirty="0">
              <a:solidFill>
                <a:srgbClr val="153A85"/>
              </a:solidFill>
            </a:endParaRPr>
          </a:p>
        </p:txBody>
      </p:sp>
      <p:pic>
        <p:nvPicPr>
          <p:cNvPr id="39" name="Picture 38"/>
          <p:cNvPicPr>
            <a:picLocks noChangeAspect="1"/>
          </p:cNvPicPr>
          <p:nvPr/>
        </p:nvPicPr>
        <p:blipFill rotWithShape="1">
          <a:blip r:embed="rId17"/>
          <a:srcRect l="34166" t="12222" r="32917" b="4815"/>
          <a:stretch/>
        </p:blipFill>
        <p:spPr>
          <a:xfrm rot="937982">
            <a:off x="3184663" y="5160685"/>
            <a:ext cx="690117" cy="978393"/>
          </a:xfrm>
          <a:prstGeom prst="rect">
            <a:avLst/>
          </a:prstGeom>
        </p:spPr>
      </p:pic>
      <p:pic>
        <p:nvPicPr>
          <p:cNvPr id="40" name="Picture 39"/>
          <p:cNvPicPr>
            <a:picLocks noChangeAspect="1"/>
          </p:cNvPicPr>
          <p:nvPr/>
        </p:nvPicPr>
        <p:blipFill rotWithShape="1">
          <a:blip r:embed="rId18"/>
          <a:srcRect l="32500" t="14584" r="33750" b="6250"/>
          <a:stretch/>
        </p:blipFill>
        <p:spPr>
          <a:xfrm rot="827593">
            <a:off x="4708827" y="5314910"/>
            <a:ext cx="797951" cy="1123043"/>
          </a:xfrm>
          <a:prstGeom prst="rect">
            <a:avLst/>
          </a:prstGeom>
        </p:spPr>
      </p:pic>
      <p:sp>
        <p:nvSpPr>
          <p:cNvPr id="3" name="TextBox 2">
            <a:extLst>
              <a:ext uri="{FF2B5EF4-FFF2-40B4-BE49-F238E27FC236}">
                <a16:creationId xmlns:a16="http://schemas.microsoft.com/office/drawing/2014/main" id="{DEBDA4B4-9EB2-429C-B811-0F080897DDAA}"/>
              </a:ext>
            </a:extLst>
          </p:cNvPr>
          <p:cNvSpPr txBox="1"/>
          <p:nvPr/>
        </p:nvSpPr>
        <p:spPr>
          <a:xfrm>
            <a:off x="10638771" y="3134514"/>
            <a:ext cx="1291160" cy="461665"/>
          </a:xfrm>
          <a:prstGeom prst="rect">
            <a:avLst/>
          </a:prstGeom>
          <a:noFill/>
        </p:spPr>
        <p:txBody>
          <a:bodyPr wrap="square" rtlCol="0">
            <a:spAutoFit/>
          </a:bodyPr>
          <a:lstStyle/>
          <a:p>
            <a:pPr algn="ctr"/>
            <a:r>
              <a:rPr lang="en-US" sz="1200" dirty="0"/>
              <a:t>The EOOS Forum and conference</a:t>
            </a:r>
            <a:endParaRPr lang="x-none" sz="1200" dirty="0"/>
          </a:p>
        </p:txBody>
      </p:sp>
      <p:sp>
        <p:nvSpPr>
          <p:cNvPr id="36" name="TextBox 35">
            <a:extLst>
              <a:ext uri="{FF2B5EF4-FFF2-40B4-BE49-F238E27FC236}">
                <a16:creationId xmlns:a16="http://schemas.microsoft.com/office/drawing/2014/main" id="{44754C6A-55A8-4761-BE1E-4911827320DF}"/>
              </a:ext>
            </a:extLst>
          </p:cNvPr>
          <p:cNvSpPr txBox="1"/>
          <p:nvPr/>
        </p:nvSpPr>
        <p:spPr>
          <a:xfrm>
            <a:off x="10852752" y="2694415"/>
            <a:ext cx="800219" cy="420564"/>
          </a:xfrm>
          <a:prstGeom prst="rect">
            <a:avLst/>
          </a:prstGeom>
          <a:noFill/>
        </p:spPr>
        <p:txBody>
          <a:bodyPr wrap="none" rtlCol="0">
            <a:spAutoFit/>
          </a:bodyPr>
          <a:lstStyle/>
          <a:p>
            <a:r>
              <a:rPr lang="fr-BE" sz="2133" b="1" dirty="0">
                <a:solidFill>
                  <a:srgbClr val="153A85"/>
                </a:solidFill>
              </a:rPr>
              <a:t>2018</a:t>
            </a:r>
            <a:endParaRPr lang="en-GB" sz="2133" b="1" dirty="0">
              <a:solidFill>
                <a:srgbClr val="153A85"/>
              </a:solidFill>
            </a:endParaRPr>
          </a:p>
        </p:txBody>
      </p:sp>
      <p:pic>
        <p:nvPicPr>
          <p:cNvPr id="37" name="Picture 36">
            <a:extLst>
              <a:ext uri="{FF2B5EF4-FFF2-40B4-BE49-F238E27FC236}">
                <a16:creationId xmlns:a16="http://schemas.microsoft.com/office/drawing/2014/main" id="{F2409535-8AEA-409B-BE5A-4F7360F177AC}"/>
              </a:ext>
            </a:extLst>
          </p:cNvPr>
          <p:cNvPicPr>
            <a:picLocks noChangeAspect="1"/>
          </p:cNvPicPr>
          <p:nvPr/>
        </p:nvPicPr>
        <p:blipFill rotWithShape="1">
          <a:blip r:embed="rId19"/>
          <a:srcRect l="34573" t="29245" r="51251" b="40272"/>
          <a:stretch/>
        </p:blipFill>
        <p:spPr>
          <a:xfrm>
            <a:off x="7129060" y="5016602"/>
            <a:ext cx="1254419" cy="1517263"/>
          </a:xfrm>
          <a:prstGeom prst="rect">
            <a:avLst/>
          </a:prstGeom>
        </p:spPr>
      </p:pic>
      <p:pic>
        <p:nvPicPr>
          <p:cNvPr id="5" name="Picture 4" descr="A close up of a logo&#10;&#10;Description automatically generated">
            <a:extLst>
              <a:ext uri="{FF2B5EF4-FFF2-40B4-BE49-F238E27FC236}">
                <a16:creationId xmlns:a16="http://schemas.microsoft.com/office/drawing/2014/main" id="{1F96A170-27CF-4FB6-8538-EEC55A21C9D8}"/>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1065452" y="3796474"/>
            <a:ext cx="955184" cy="1342853"/>
          </a:xfrm>
          <a:prstGeom prst="rect">
            <a:avLst/>
          </a:prstGeom>
        </p:spPr>
      </p:pic>
      <p:pic>
        <p:nvPicPr>
          <p:cNvPr id="7" name="Picture 6" descr="A close up of text on a white background&#10;&#10;Description automatically generated">
            <a:extLst>
              <a:ext uri="{FF2B5EF4-FFF2-40B4-BE49-F238E27FC236}">
                <a16:creationId xmlns:a16="http://schemas.microsoft.com/office/drawing/2014/main" id="{4915FFCB-6DCA-4263-9113-13085F01116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073271" y="3677728"/>
            <a:ext cx="899529" cy="1277903"/>
          </a:xfrm>
          <a:prstGeom prst="rect">
            <a:avLst/>
          </a:prstGeom>
        </p:spPr>
      </p:pic>
      <p:pic>
        <p:nvPicPr>
          <p:cNvPr id="42" name="Picture 41" descr="A group of people posing for a photo&#10;&#10;Description generated with very high confidence">
            <a:extLst>
              <a:ext uri="{FF2B5EF4-FFF2-40B4-BE49-F238E27FC236}">
                <a16:creationId xmlns:a16="http://schemas.microsoft.com/office/drawing/2014/main" id="{A7B32C76-2627-4EBF-B4EE-C43AD1BB76F8}"/>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l="6589" t="12956" r="112" b="2283"/>
          <a:stretch/>
        </p:blipFill>
        <p:spPr>
          <a:xfrm>
            <a:off x="10164020" y="5235979"/>
            <a:ext cx="1856660" cy="11244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74100178"/>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E47E2B-209A-470C-9EB1-FFA67E368F1A}"/>
              </a:ext>
            </a:extLst>
          </p:cNvPr>
          <p:cNvSpPr/>
          <p:nvPr/>
        </p:nvSpPr>
        <p:spPr>
          <a:xfrm>
            <a:off x="398635" y="257078"/>
            <a:ext cx="11393824" cy="5950283"/>
          </a:xfrm>
          <a:prstGeom prst="rect">
            <a:avLst/>
          </a:prstGeom>
        </p:spPr>
        <p:txBody>
          <a:bodyPr wrap="square">
            <a:spAutoFit/>
          </a:bodyPr>
          <a:lstStyle/>
          <a:p>
            <a:pPr defTabSz="609630">
              <a:lnSpc>
                <a:spcPct val="150000"/>
              </a:lnSpc>
            </a:pPr>
            <a:r>
              <a:rPr lang="en-US" sz="2933" b="1" dirty="0">
                <a:solidFill>
                  <a:prstClr val="black"/>
                </a:solidFill>
                <a:latin typeface="Calibri" panose="020F0502020204030204" pitchFamily="34" charset="0"/>
              </a:rPr>
              <a:t>EOOS Forum, 8 March 2018, Brussels</a:t>
            </a:r>
          </a:p>
          <a:p>
            <a:pPr defTabSz="609630">
              <a:lnSpc>
                <a:spcPct val="150000"/>
              </a:lnSpc>
            </a:pPr>
            <a:endParaRPr lang="en-BE" sz="1867" dirty="0">
              <a:solidFill>
                <a:prstClr val="black"/>
              </a:solidFill>
              <a:latin typeface="Calibri" panose="020F0502020204030204" pitchFamily="34" charset="0"/>
            </a:endParaRPr>
          </a:p>
          <a:p>
            <a:pPr defTabSz="609630">
              <a:lnSpc>
                <a:spcPct val="150000"/>
              </a:lnSpc>
            </a:pPr>
            <a:r>
              <a:rPr lang="en-US" sz="2400" b="1" i="1" dirty="0">
                <a:solidFill>
                  <a:srgbClr val="0070C0"/>
                </a:solidFill>
                <a:latin typeface="Calibri" panose="020F0502020204030204" pitchFamily="34" charset="0"/>
              </a:rPr>
              <a:t>What are the challenges we need to address? </a:t>
            </a:r>
          </a:p>
          <a:p>
            <a:pPr defTabSz="609630">
              <a:lnSpc>
                <a:spcPct val="150000"/>
              </a:lnSpc>
            </a:pPr>
            <a:endParaRPr lang="en-US" sz="1333" i="1" dirty="0">
              <a:solidFill>
                <a:srgbClr val="000000"/>
              </a:solidFill>
              <a:latin typeface="Calibri" panose="020F0502020204030204" pitchFamily="34" charset="0"/>
            </a:endParaRPr>
          </a:p>
          <a:p>
            <a:pPr defTabSz="609630">
              <a:lnSpc>
                <a:spcPct val="150000"/>
              </a:lnSpc>
            </a:pPr>
            <a:r>
              <a:rPr lang="en-US" sz="2133" dirty="0">
                <a:solidFill>
                  <a:srgbClr val="000000"/>
                </a:solidFill>
                <a:latin typeface="Calibri" panose="020F0502020204030204" pitchFamily="34" charset="0"/>
              </a:rPr>
              <a:t>1. Making the European observing system fit for purpose – What are the </a:t>
            </a:r>
            <a:r>
              <a:rPr lang="en-US" sz="2133" b="1" dirty="0">
                <a:solidFill>
                  <a:srgbClr val="000000"/>
                </a:solidFill>
                <a:latin typeface="Calibri" panose="020F0502020204030204" pitchFamily="34" charset="0"/>
              </a:rPr>
              <a:t>priorities</a:t>
            </a:r>
            <a:r>
              <a:rPr lang="en-US" sz="2133" dirty="0">
                <a:solidFill>
                  <a:srgbClr val="000000"/>
                </a:solidFill>
                <a:latin typeface="Calibri" panose="020F0502020204030204" pitchFamily="34" charset="0"/>
              </a:rPr>
              <a:t>? </a:t>
            </a:r>
          </a:p>
          <a:p>
            <a:pPr defTabSz="609630">
              <a:lnSpc>
                <a:spcPct val="150000"/>
              </a:lnSpc>
            </a:pPr>
            <a:r>
              <a:rPr lang="en-US" sz="2133" dirty="0">
                <a:solidFill>
                  <a:srgbClr val="000000"/>
                </a:solidFill>
                <a:latin typeface="Calibri" panose="020F0502020204030204" pitchFamily="34" charset="0"/>
              </a:rPr>
              <a:t>2. </a:t>
            </a:r>
            <a:r>
              <a:rPr lang="en-US" sz="2133" b="1" dirty="0">
                <a:solidFill>
                  <a:srgbClr val="000000"/>
                </a:solidFill>
                <a:latin typeface="Calibri" panose="020F0502020204030204" pitchFamily="34" charset="0"/>
              </a:rPr>
              <a:t>Funding</a:t>
            </a:r>
            <a:r>
              <a:rPr lang="en-US" sz="2133" dirty="0">
                <a:solidFill>
                  <a:srgbClr val="000000"/>
                </a:solidFill>
                <a:latin typeface="Calibri" panose="020F0502020204030204" pitchFamily="34" charset="0"/>
              </a:rPr>
              <a:t> EOOS – What are the benefits? What will help you </a:t>
            </a:r>
            <a:r>
              <a:rPr lang="en-US" sz="2133" b="1" dirty="0">
                <a:solidFill>
                  <a:srgbClr val="000000"/>
                </a:solidFill>
                <a:latin typeface="Calibri" panose="020F0502020204030204" pitchFamily="34" charset="0"/>
              </a:rPr>
              <a:t>make the case</a:t>
            </a:r>
            <a:r>
              <a:rPr lang="en-US" sz="2133" dirty="0">
                <a:solidFill>
                  <a:srgbClr val="000000"/>
                </a:solidFill>
                <a:latin typeface="Calibri" panose="020F0502020204030204" pitchFamily="34" charset="0"/>
              </a:rPr>
              <a:t>? </a:t>
            </a:r>
          </a:p>
          <a:p>
            <a:pPr defTabSz="609630">
              <a:lnSpc>
                <a:spcPct val="150000"/>
              </a:lnSpc>
            </a:pPr>
            <a:r>
              <a:rPr lang="en-US" sz="2133" dirty="0">
                <a:solidFill>
                  <a:srgbClr val="000000"/>
                </a:solidFill>
                <a:latin typeface="Calibri" panose="020F0502020204030204" pitchFamily="34" charset="0"/>
              </a:rPr>
              <a:t>3. What would a </a:t>
            </a:r>
            <a:r>
              <a:rPr lang="en-US" sz="2133" b="1" dirty="0">
                <a:solidFill>
                  <a:srgbClr val="000000"/>
                </a:solidFill>
                <a:latin typeface="Calibri" panose="020F0502020204030204" pitchFamily="34" charset="0"/>
              </a:rPr>
              <a:t>fully integrated and sustained </a:t>
            </a:r>
            <a:r>
              <a:rPr lang="en-US" sz="2133" dirty="0">
                <a:solidFill>
                  <a:srgbClr val="000000"/>
                </a:solidFill>
                <a:latin typeface="Calibri" panose="020F0502020204030204" pitchFamily="34" charset="0"/>
              </a:rPr>
              <a:t>EOOS look like? </a:t>
            </a:r>
          </a:p>
          <a:p>
            <a:pPr defTabSz="609630">
              <a:lnSpc>
                <a:spcPct val="150000"/>
              </a:lnSpc>
            </a:pPr>
            <a:r>
              <a:rPr lang="en-US" sz="2133" dirty="0">
                <a:solidFill>
                  <a:srgbClr val="000000"/>
                </a:solidFill>
                <a:latin typeface="Calibri" panose="020F0502020204030204" pitchFamily="34" charset="0"/>
              </a:rPr>
              <a:t>4. What are the </a:t>
            </a:r>
            <a:r>
              <a:rPr lang="en-US" sz="2133" b="1" dirty="0">
                <a:solidFill>
                  <a:srgbClr val="000000"/>
                </a:solidFill>
                <a:latin typeface="Calibri" panose="020F0502020204030204" pitchFamily="34" charset="0"/>
              </a:rPr>
              <a:t>relationships and skills</a:t>
            </a:r>
            <a:r>
              <a:rPr lang="en-US" sz="2133" dirty="0">
                <a:solidFill>
                  <a:srgbClr val="000000"/>
                </a:solidFill>
                <a:latin typeface="Calibri" panose="020F0502020204030204" pitchFamily="34" charset="0"/>
              </a:rPr>
              <a:t> needed to support an integrated system? </a:t>
            </a:r>
          </a:p>
          <a:p>
            <a:pPr defTabSz="609630">
              <a:lnSpc>
                <a:spcPct val="150000"/>
              </a:lnSpc>
            </a:pPr>
            <a:r>
              <a:rPr lang="en-US" sz="2133" dirty="0">
                <a:solidFill>
                  <a:srgbClr val="000000"/>
                </a:solidFill>
                <a:latin typeface="Calibri" panose="020F0502020204030204" pitchFamily="34" charset="0"/>
              </a:rPr>
              <a:t>5. What are the </a:t>
            </a:r>
            <a:r>
              <a:rPr lang="en-US" sz="2133" b="1" dirty="0">
                <a:solidFill>
                  <a:srgbClr val="000000"/>
                </a:solidFill>
                <a:latin typeface="Calibri" panose="020F0502020204030204" pitchFamily="34" charset="0"/>
              </a:rPr>
              <a:t>key messages </a:t>
            </a:r>
            <a:r>
              <a:rPr lang="en-US" sz="2133" dirty="0">
                <a:solidFill>
                  <a:srgbClr val="000000"/>
                </a:solidFill>
                <a:latin typeface="Calibri" panose="020F0502020204030204" pitchFamily="34" charset="0"/>
              </a:rPr>
              <a:t>and who needs to hear them? </a:t>
            </a:r>
          </a:p>
          <a:p>
            <a:pPr defTabSz="609630">
              <a:lnSpc>
                <a:spcPct val="150000"/>
              </a:lnSpc>
            </a:pPr>
            <a:r>
              <a:rPr lang="en-US" sz="2133" dirty="0">
                <a:solidFill>
                  <a:srgbClr val="000000"/>
                </a:solidFill>
                <a:latin typeface="Calibri" panose="020F0502020204030204" pitchFamily="34" charset="0"/>
              </a:rPr>
              <a:t>6. How should we </a:t>
            </a:r>
            <a:r>
              <a:rPr lang="en-US" sz="2133" b="1" dirty="0">
                <a:solidFill>
                  <a:srgbClr val="000000"/>
                </a:solidFill>
                <a:latin typeface="Calibri" panose="020F0502020204030204" pitchFamily="34" charset="0"/>
              </a:rPr>
              <a:t>govern and coordinate </a:t>
            </a:r>
            <a:r>
              <a:rPr lang="en-US" sz="2133" dirty="0">
                <a:solidFill>
                  <a:srgbClr val="000000"/>
                </a:solidFill>
                <a:latin typeface="Calibri" panose="020F0502020204030204" pitchFamily="34" charset="0"/>
              </a:rPr>
              <a:t>EOOS? </a:t>
            </a:r>
          </a:p>
          <a:p>
            <a:pPr defTabSz="609630">
              <a:lnSpc>
                <a:spcPct val="150000"/>
              </a:lnSpc>
            </a:pPr>
            <a:r>
              <a:rPr lang="en-US" sz="2133" dirty="0">
                <a:solidFill>
                  <a:srgbClr val="000000"/>
                </a:solidFill>
                <a:latin typeface="Calibri" panose="020F0502020204030204" pitchFamily="34" charset="0"/>
              </a:rPr>
              <a:t>7. As </a:t>
            </a:r>
            <a:r>
              <a:rPr lang="en-US" sz="2133" b="1" dirty="0">
                <a:solidFill>
                  <a:srgbClr val="000000"/>
                </a:solidFill>
                <a:latin typeface="Calibri" panose="020F0502020204030204" pitchFamily="34" charset="0"/>
              </a:rPr>
              <a:t>new technologies </a:t>
            </a:r>
            <a:r>
              <a:rPr lang="en-US" sz="2133" dirty="0">
                <a:solidFill>
                  <a:srgbClr val="000000"/>
                </a:solidFill>
                <a:latin typeface="Calibri" panose="020F0502020204030204" pitchFamily="34" charset="0"/>
              </a:rPr>
              <a:t>come on stream, how do we ensure they’re incorporated? </a:t>
            </a:r>
          </a:p>
          <a:p>
            <a:pPr defTabSz="609630">
              <a:lnSpc>
                <a:spcPct val="150000"/>
              </a:lnSpc>
            </a:pPr>
            <a:r>
              <a:rPr lang="en-BE" sz="2133" dirty="0">
                <a:solidFill>
                  <a:srgbClr val="000000"/>
                </a:solidFill>
                <a:latin typeface="Calibri" panose="020F0502020204030204" pitchFamily="34" charset="0"/>
              </a:rPr>
              <a:t>	</a:t>
            </a:r>
          </a:p>
        </p:txBody>
      </p:sp>
      <p:sp>
        <p:nvSpPr>
          <p:cNvPr id="4" name="Freeform 3">
            <a:extLst>
              <a:ext uri="{FF2B5EF4-FFF2-40B4-BE49-F238E27FC236}">
                <a16:creationId xmlns:a16="http://schemas.microsoft.com/office/drawing/2014/main" id="{DADA88B1-7042-492B-8161-E73739C84285}"/>
              </a:ext>
            </a:extLst>
          </p:cNvPr>
          <p:cNvSpPr/>
          <p:nvPr/>
        </p:nvSpPr>
        <p:spPr>
          <a:xfrm>
            <a:off x="4233" y="6359601"/>
            <a:ext cx="12182627" cy="518261"/>
          </a:xfrm>
          <a:custGeom>
            <a:avLst/>
            <a:gdLst>
              <a:gd name="connsiteX0" fmla="*/ 0 w 18273940"/>
              <a:gd name="connsiteY0" fmla="*/ 0 h 777392"/>
              <a:gd name="connsiteX1" fmla="*/ 18273940 w 18273940"/>
              <a:gd name="connsiteY1" fmla="*/ 0 h 777392"/>
              <a:gd name="connsiteX2" fmla="*/ 18273940 w 18273940"/>
              <a:gd name="connsiteY2" fmla="*/ 777392 h 777392"/>
              <a:gd name="connsiteX3" fmla="*/ 0 w 18273940"/>
              <a:gd name="connsiteY3" fmla="*/ 777392 h 777392"/>
              <a:gd name="connsiteX4" fmla="*/ 0 w 18273940"/>
              <a:gd name="connsiteY4" fmla="*/ 0 h 777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3940" h="777392">
                <a:moveTo>
                  <a:pt x="0" y="0"/>
                </a:moveTo>
                <a:lnTo>
                  <a:pt x="18273940" y="0"/>
                </a:lnTo>
                <a:lnTo>
                  <a:pt x="18273940" y="777392"/>
                </a:lnTo>
                <a:lnTo>
                  <a:pt x="0" y="777392"/>
                </a:lnTo>
                <a:lnTo>
                  <a:pt x="0" y="0"/>
                </a:lnTo>
              </a:path>
            </a:pathLst>
          </a:custGeom>
          <a:solidFill>
            <a:srgbClr val="EBEB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zh-CN" altLang="en-US" sz="1200">
              <a:solidFill>
                <a:prstClr val="white"/>
              </a:solidFill>
              <a:latin typeface="Calibri"/>
              <a:ea typeface="宋体" panose="02010600030101010101" pitchFamily="2" charset="-122"/>
            </a:endParaRPr>
          </a:p>
        </p:txBody>
      </p:sp>
      <p:sp>
        <p:nvSpPr>
          <p:cNvPr id="5" name="TextBox 4">
            <a:extLst>
              <a:ext uri="{FF2B5EF4-FFF2-40B4-BE49-F238E27FC236}">
                <a16:creationId xmlns:a16="http://schemas.microsoft.com/office/drawing/2014/main" id="{9ECB7901-1115-405B-ACA1-C3352A28682C}"/>
              </a:ext>
            </a:extLst>
          </p:cNvPr>
          <p:cNvSpPr txBox="1"/>
          <p:nvPr/>
        </p:nvSpPr>
        <p:spPr>
          <a:xfrm>
            <a:off x="10433843" y="6516139"/>
            <a:ext cx="1513556" cy="235898"/>
          </a:xfrm>
          <a:prstGeom prst="rect">
            <a:avLst/>
          </a:prstGeom>
          <a:noFill/>
        </p:spPr>
        <p:txBody>
          <a:bodyPr wrap="none" rtlCol="0">
            <a:spAutoFit/>
          </a:bodyPr>
          <a:lstStyle/>
          <a:p>
            <a:pPr algn="r" defTabSz="609630"/>
            <a:r>
              <a:rPr lang="fr-BE" sz="933" dirty="0">
                <a:solidFill>
                  <a:prstClr val="black"/>
                </a:solidFill>
                <a:latin typeface="Calibri"/>
              </a:rPr>
              <a:t>Dina Eparkhina, EuroGOOS </a:t>
            </a:r>
            <a:endParaRPr lang="en-GB" sz="933" dirty="0">
              <a:solidFill>
                <a:prstClr val="black"/>
              </a:solidFill>
              <a:latin typeface="Calibri"/>
            </a:endParaRPr>
          </a:p>
        </p:txBody>
      </p:sp>
      <p:sp>
        <p:nvSpPr>
          <p:cNvPr id="6" name="TextBox 5">
            <a:extLst>
              <a:ext uri="{FF2B5EF4-FFF2-40B4-BE49-F238E27FC236}">
                <a16:creationId xmlns:a16="http://schemas.microsoft.com/office/drawing/2014/main" id="{57CE9A08-0610-44E2-B0B1-2C0981A6E04E}"/>
              </a:ext>
            </a:extLst>
          </p:cNvPr>
          <p:cNvSpPr txBox="1"/>
          <p:nvPr/>
        </p:nvSpPr>
        <p:spPr>
          <a:xfrm>
            <a:off x="438343" y="6456723"/>
            <a:ext cx="2227020" cy="379656"/>
          </a:xfrm>
          <a:prstGeom prst="rect">
            <a:avLst/>
          </a:prstGeom>
          <a:noFill/>
        </p:spPr>
        <p:txBody>
          <a:bodyPr wrap="none" rtlCol="0">
            <a:spAutoFit/>
          </a:bodyPr>
          <a:lstStyle/>
          <a:p>
            <a:pPr defTabSz="609630"/>
            <a:r>
              <a:rPr lang="fr-BE" sz="1867" b="1" dirty="0">
                <a:solidFill>
                  <a:srgbClr val="0070C0"/>
                </a:solidFill>
                <a:latin typeface="Calibri"/>
              </a:rPr>
              <a:t>www.eoos-ocean.eu</a:t>
            </a:r>
            <a:endParaRPr lang="en-GB" sz="1867" b="1" dirty="0">
              <a:solidFill>
                <a:srgbClr val="0070C0"/>
              </a:solidFill>
              <a:latin typeface="Calibri"/>
            </a:endParaRPr>
          </a:p>
        </p:txBody>
      </p:sp>
    </p:spTree>
    <p:extLst>
      <p:ext uri="{BB962C8B-B14F-4D97-AF65-F5344CB8AC3E}">
        <p14:creationId xmlns:p14="http://schemas.microsoft.com/office/powerpoint/2010/main" val="3707092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posing for the camera&#10;&#10;Description generated with very high confidence">
            <a:extLst>
              <a:ext uri="{FF2B5EF4-FFF2-40B4-BE49-F238E27FC236}">
                <a16:creationId xmlns:a16="http://schemas.microsoft.com/office/drawing/2014/main" id="{C859DCB1-5F97-4820-AC0A-23A92E6095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69970" y="392018"/>
            <a:ext cx="4267200" cy="2844800"/>
          </a:xfrm>
          <a:prstGeom prst="rect">
            <a:avLst/>
          </a:prstGeom>
          <a:ln>
            <a:noFill/>
          </a:ln>
          <a:effectLst>
            <a:softEdge rad="112500"/>
          </a:effectLst>
        </p:spPr>
      </p:pic>
      <p:pic>
        <p:nvPicPr>
          <p:cNvPr id="3" name="Picture 2" descr="A group of people standing in front of a crowd posing for the camera&#10;&#10;Description generated with very high confidence">
            <a:extLst>
              <a:ext uri="{FF2B5EF4-FFF2-40B4-BE49-F238E27FC236}">
                <a16:creationId xmlns:a16="http://schemas.microsoft.com/office/drawing/2014/main" id="{36712C0F-C49D-46B9-A848-BF81BDA603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85309" y="2623732"/>
            <a:ext cx="4201551" cy="2438400"/>
          </a:xfrm>
          <a:prstGeom prst="rect">
            <a:avLst/>
          </a:prstGeom>
          <a:ln>
            <a:noFill/>
          </a:ln>
          <a:effectLst>
            <a:softEdge rad="112500"/>
          </a:effectLst>
        </p:spPr>
      </p:pic>
      <p:pic>
        <p:nvPicPr>
          <p:cNvPr id="4" name="Picture 3" descr="A group of people posing for a photo&#10;&#10;Description generated with very high confidence">
            <a:extLst>
              <a:ext uri="{FF2B5EF4-FFF2-40B4-BE49-F238E27FC236}">
                <a16:creationId xmlns:a16="http://schemas.microsoft.com/office/drawing/2014/main" id="{BA5D1D0B-56E6-4735-9182-1C75EED2EB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6738" y="-533400"/>
            <a:ext cx="7733094" cy="5155396"/>
          </a:xfrm>
          <a:prstGeom prst="ellipse">
            <a:avLst/>
          </a:prstGeom>
          <a:ln>
            <a:noFill/>
          </a:ln>
          <a:effectLst>
            <a:softEdge rad="112500"/>
          </a:effectLst>
        </p:spPr>
      </p:pic>
      <p:pic>
        <p:nvPicPr>
          <p:cNvPr id="6" name="Picture 5" descr="A person wearing a suit and tie&#10;&#10;Description generated with very high confidence">
            <a:extLst>
              <a:ext uri="{FF2B5EF4-FFF2-40B4-BE49-F238E27FC236}">
                <a16:creationId xmlns:a16="http://schemas.microsoft.com/office/drawing/2014/main" id="{79D670D3-03DC-4004-AF26-5E16A959AC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28287" y="4132099"/>
            <a:ext cx="4201551" cy="2793099"/>
          </a:xfrm>
          <a:prstGeom prst="rect">
            <a:avLst/>
          </a:prstGeom>
          <a:ln>
            <a:noFill/>
          </a:ln>
          <a:effectLst>
            <a:softEdge rad="112500"/>
          </a:effectLst>
        </p:spPr>
      </p:pic>
      <p:pic>
        <p:nvPicPr>
          <p:cNvPr id="7" name="Picture 6" descr="A group of people that are talking to each other&#10;&#10;Description generated with high confidence">
            <a:extLst>
              <a:ext uri="{FF2B5EF4-FFF2-40B4-BE49-F238E27FC236}">
                <a16:creationId xmlns:a16="http://schemas.microsoft.com/office/drawing/2014/main" id="{EC0F1F87-19F2-47DF-B210-4C4C13999BA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05610" y="4154585"/>
            <a:ext cx="4590653" cy="2821444"/>
          </a:xfrm>
          <a:prstGeom prst="rect">
            <a:avLst/>
          </a:prstGeom>
          <a:ln>
            <a:noFill/>
          </a:ln>
          <a:effectLst>
            <a:softEdge rad="112500"/>
          </a:effectLst>
        </p:spPr>
      </p:pic>
    </p:spTree>
    <p:extLst>
      <p:ext uri="{BB962C8B-B14F-4D97-AF65-F5344CB8AC3E}">
        <p14:creationId xmlns:p14="http://schemas.microsoft.com/office/powerpoint/2010/main" val="186044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dsholder til indhold 7">
            <a:extLst>
              <a:ext uri="{FF2B5EF4-FFF2-40B4-BE49-F238E27FC236}">
                <a16:creationId xmlns:a16="http://schemas.microsoft.com/office/drawing/2014/main" id="{A790B849-E6C9-9646-A4FD-FE26400EAC9B}"/>
              </a:ext>
            </a:extLst>
          </p:cNvPr>
          <p:cNvSpPr>
            <a:spLocks noGrp="1"/>
          </p:cNvSpPr>
          <p:nvPr>
            <p:ph idx="1"/>
          </p:nvPr>
        </p:nvSpPr>
        <p:spPr>
          <a:xfrm>
            <a:off x="838200" y="1605667"/>
            <a:ext cx="10515600" cy="4933245"/>
          </a:xfrm>
        </p:spPr>
        <p:txBody>
          <a:bodyPr>
            <a:normAutofit fontScale="85000" lnSpcReduction="20000"/>
          </a:bodyPr>
          <a:lstStyle/>
          <a:p>
            <a:r>
              <a:rPr lang="da-DK" dirty="0"/>
              <a:t>EuroGOOS </a:t>
            </a:r>
            <a:r>
              <a:rPr lang="da-DK" dirty="0" err="1"/>
              <a:t>activities</a:t>
            </a:r>
            <a:r>
              <a:rPr lang="da-DK" dirty="0"/>
              <a:t> </a:t>
            </a:r>
            <a:r>
              <a:rPr lang="da-DK" dirty="0" err="1"/>
              <a:t>are</a:t>
            </a:r>
            <a:r>
              <a:rPr lang="da-DK" dirty="0"/>
              <a:t> managed by the </a:t>
            </a:r>
            <a:r>
              <a:rPr lang="da-DK" dirty="0" err="1"/>
              <a:t>Executive</a:t>
            </a:r>
            <a:r>
              <a:rPr lang="da-DK" dirty="0"/>
              <a:t> Directors Board, </a:t>
            </a:r>
            <a:r>
              <a:rPr lang="da-DK" dirty="0" err="1"/>
              <a:t>appointed</a:t>
            </a:r>
            <a:r>
              <a:rPr lang="da-DK" dirty="0"/>
              <a:t> by the General Assembly </a:t>
            </a:r>
          </a:p>
          <a:p>
            <a:endParaRPr lang="da-DK" dirty="0"/>
          </a:p>
          <a:p>
            <a:r>
              <a:rPr lang="da-DK" dirty="0"/>
              <a:t>The EuroGOOS </a:t>
            </a:r>
            <a:r>
              <a:rPr lang="da-DK" dirty="0" err="1"/>
              <a:t>Executive</a:t>
            </a:r>
            <a:r>
              <a:rPr lang="da-DK" dirty="0"/>
              <a:t> Board </a:t>
            </a:r>
            <a:r>
              <a:rPr lang="da-DK" dirty="0" err="1"/>
              <a:t>members</a:t>
            </a:r>
            <a:r>
              <a:rPr lang="da-DK" dirty="0"/>
              <a:t> </a:t>
            </a:r>
            <a:r>
              <a:rPr lang="da-DK" dirty="0" err="1"/>
              <a:t>are</a:t>
            </a:r>
            <a:r>
              <a:rPr lang="da-DK" dirty="0"/>
              <a:t>:</a:t>
            </a:r>
          </a:p>
          <a:p>
            <a:pPr lvl="1"/>
            <a:r>
              <a:rPr lang="da-DK" dirty="0"/>
              <a:t>Dr. George Petihakis</a:t>
            </a:r>
            <a:br>
              <a:rPr lang="da-DK" dirty="0"/>
            </a:br>
            <a:r>
              <a:rPr lang="da-DK" dirty="0"/>
              <a:t>Chair, </a:t>
            </a:r>
            <a:r>
              <a:rPr lang="da-DK" dirty="0" err="1"/>
              <a:t>Hellenic</a:t>
            </a:r>
            <a:r>
              <a:rPr lang="da-DK" dirty="0"/>
              <a:t> Centre for Marine Research, HCMR, </a:t>
            </a:r>
            <a:r>
              <a:rPr lang="da-DK" dirty="0" err="1"/>
              <a:t>Greece</a:t>
            </a:r>
            <a:endParaRPr lang="da-DK" dirty="0"/>
          </a:p>
          <a:p>
            <a:pPr lvl="1"/>
            <a:r>
              <a:rPr lang="da-DK" dirty="0"/>
              <a:t>Dr. Henning </a:t>
            </a:r>
            <a:r>
              <a:rPr lang="da-DK" dirty="0" err="1"/>
              <a:t>Wehde</a:t>
            </a:r>
            <a:br>
              <a:rPr lang="da-DK" dirty="0"/>
            </a:br>
            <a:r>
              <a:rPr lang="da-DK" dirty="0"/>
              <a:t>Vice-Chair, </a:t>
            </a:r>
            <a:r>
              <a:rPr lang="da-DK" dirty="0" err="1"/>
              <a:t>Institute</a:t>
            </a:r>
            <a:r>
              <a:rPr lang="da-DK" dirty="0"/>
              <a:t> for Marine Research, IMR, </a:t>
            </a:r>
            <a:r>
              <a:rPr lang="da-DK" dirty="0" err="1"/>
              <a:t>Norway</a:t>
            </a:r>
            <a:endParaRPr lang="da-DK" dirty="0"/>
          </a:p>
          <a:p>
            <a:pPr lvl="1"/>
            <a:r>
              <a:rPr lang="da-DK" dirty="0"/>
              <a:t>Dr. Bernd Brügge</a:t>
            </a:r>
            <a:br>
              <a:rPr lang="da-DK" dirty="0"/>
            </a:br>
            <a:r>
              <a:rPr lang="da-DK" dirty="0" err="1"/>
              <a:t>Member</a:t>
            </a:r>
            <a:r>
              <a:rPr lang="da-DK" dirty="0"/>
              <a:t>, </a:t>
            </a:r>
            <a:r>
              <a:rPr lang="da-DK" dirty="0" err="1"/>
              <a:t>Federal</a:t>
            </a:r>
            <a:r>
              <a:rPr lang="da-DK" dirty="0"/>
              <a:t> Maritime and </a:t>
            </a:r>
            <a:r>
              <a:rPr lang="da-DK" dirty="0" err="1"/>
              <a:t>Hydrographic</a:t>
            </a:r>
            <a:r>
              <a:rPr lang="da-DK" dirty="0"/>
              <a:t> Agency, BSH, Germany</a:t>
            </a:r>
          </a:p>
          <a:p>
            <a:pPr lvl="1"/>
            <a:r>
              <a:rPr lang="da-DK" dirty="0"/>
              <a:t>Prof. </a:t>
            </a:r>
            <a:r>
              <a:rPr lang="da-DK" dirty="0" err="1"/>
              <a:t>Urmas</a:t>
            </a:r>
            <a:r>
              <a:rPr lang="da-DK" dirty="0"/>
              <a:t> </a:t>
            </a:r>
            <a:r>
              <a:rPr lang="da-DK" dirty="0" err="1"/>
              <a:t>Lips</a:t>
            </a:r>
            <a:br>
              <a:rPr lang="da-DK" dirty="0"/>
            </a:br>
            <a:r>
              <a:rPr lang="da-DK" dirty="0" err="1"/>
              <a:t>Member</a:t>
            </a:r>
            <a:r>
              <a:rPr lang="da-DK" dirty="0"/>
              <a:t>, </a:t>
            </a:r>
            <a:r>
              <a:rPr lang="da-DK" dirty="0" err="1"/>
              <a:t>Estonian</a:t>
            </a:r>
            <a:r>
              <a:rPr lang="da-DK" dirty="0"/>
              <a:t> Marine </a:t>
            </a:r>
            <a:r>
              <a:rPr lang="da-DK" dirty="0" err="1"/>
              <a:t>Institute</a:t>
            </a:r>
            <a:r>
              <a:rPr lang="da-DK" dirty="0"/>
              <a:t>, </a:t>
            </a:r>
            <a:r>
              <a:rPr lang="da-DK" dirty="0" err="1"/>
              <a:t>University</a:t>
            </a:r>
            <a:r>
              <a:rPr lang="da-DK" dirty="0"/>
              <a:t> of Tartu, MSI TUT, </a:t>
            </a:r>
            <a:r>
              <a:rPr lang="da-DK" dirty="0" err="1"/>
              <a:t>Estonia</a:t>
            </a:r>
            <a:endParaRPr lang="da-DK" dirty="0"/>
          </a:p>
          <a:p>
            <a:pPr lvl="1"/>
            <a:r>
              <a:rPr lang="da-DK" dirty="0"/>
              <a:t>Dr. Rosalia Santoleri</a:t>
            </a:r>
            <a:br>
              <a:rPr lang="da-DK" dirty="0"/>
            </a:br>
            <a:r>
              <a:rPr lang="da-DK" dirty="0" err="1"/>
              <a:t>Member</a:t>
            </a:r>
            <a:r>
              <a:rPr lang="da-DK" dirty="0"/>
              <a:t>, National Research </a:t>
            </a:r>
            <a:r>
              <a:rPr lang="da-DK" dirty="0" err="1"/>
              <a:t>Council</a:t>
            </a:r>
            <a:r>
              <a:rPr lang="da-DK" dirty="0"/>
              <a:t>, CNR, </a:t>
            </a:r>
            <a:r>
              <a:rPr lang="da-DK" dirty="0" err="1"/>
              <a:t>Italy</a:t>
            </a:r>
            <a:endParaRPr lang="da-DK" dirty="0"/>
          </a:p>
          <a:p>
            <a:pPr lvl="1"/>
            <a:r>
              <a:rPr lang="da-DK" dirty="0"/>
              <a:t>Dr. Patrick </a:t>
            </a:r>
            <a:r>
              <a:rPr lang="da-DK" dirty="0" err="1"/>
              <a:t>Farcy</a:t>
            </a:r>
            <a:r>
              <a:rPr lang="da-DK" dirty="0"/>
              <a:t> </a:t>
            </a:r>
            <a:br>
              <a:rPr lang="da-DK" dirty="0"/>
            </a:br>
            <a:r>
              <a:rPr lang="da-DK" dirty="0" err="1"/>
              <a:t>Member</a:t>
            </a:r>
            <a:r>
              <a:rPr lang="da-DK" dirty="0"/>
              <a:t>, French Research </a:t>
            </a:r>
            <a:r>
              <a:rPr lang="da-DK" dirty="0" err="1"/>
              <a:t>Institute</a:t>
            </a:r>
            <a:r>
              <a:rPr lang="da-DK" dirty="0"/>
              <a:t> for Exploration of the Sea, Ifremer, France</a:t>
            </a:r>
          </a:p>
          <a:p>
            <a:pPr lvl="1"/>
            <a:r>
              <a:rPr lang="da-DK" dirty="0"/>
              <a:t>Dr. Enrique </a:t>
            </a:r>
            <a:r>
              <a:rPr lang="da-DK" dirty="0" err="1"/>
              <a:t>Alvarez</a:t>
            </a:r>
            <a:r>
              <a:rPr lang="da-DK" dirty="0"/>
              <a:t> </a:t>
            </a:r>
            <a:r>
              <a:rPr lang="da-DK" dirty="0" err="1"/>
              <a:t>Fanjul</a:t>
            </a:r>
            <a:br>
              <a:rPr lang="da-DK" dirty="0"/>
            </a:br>
            <a:r>
              <a:rPr lang="da-DK" dirty="0" err="1"/>
              <a:t>Member</a:t>
            </a:r>
            <a:r>
              <a:rPr lang="da-DK" dirty="0"/>
              <a:t>, Puertos del </a:t>
            </a:r>
            <a:r>
              <a:rPr lang="da-DK" dirty="0" err="1"/>
              <a:t>Estado</a:t>
            </a:r>
            <a:r>
              <a:rPr lang="da-DK" dirty="0"/>
              <a:t>, Spain</a:t>
            </a:r>
          </a:p>
          <a:p>
            <a:endParaRPr lang="da-DK" dirty="0"/>
          </a:p>
        </p:txBody>
      </p:sp>
      <p:sp>
        <p:nvSpPr>
          <p:cNvPr id="7" name="Titel 6">
            <a:extLst>
              <a:ext uri="{FF2B5EF4-FFF2-40B4-BE49-F238E27FC236}">
                <a16:creationId xmlns:a16="http://schemas.microsoft.com/office/drawing/2014/main" id="{A6A8B80D-C189-1E4E-8F9B-D3C57DE5155A}"/>
              </a:ext>
            </a:extLst>
          </p:cNvPr>
          <p:cNvSpPr>
            <a:spLocks noGrp="1"/>
          </p:cNvSpPr>
          <p:nvPr>
            <p:ph type="title"/>
          </p:nvPr>
        </p:nvSpPr>
        <p:spPr>
          <a:xfrm>
            <a:off x="3934955" y="136525"/>
            <a:ext cx="8173156" cy="1325563"/>
          </a:xfrm>
        </p:spPr>
        <p:txBody>
          <a:bodyPr>
            <a:normAutofit/>
          </a:bodyPr>
          <a:lstStyle/>
          <a:p>
            <a:r>
              <a:rPr lang="da-DK" sz="3600" b="1" dirty="0">
                <a:solidFill>
                  <a:schemeClr val="accent1">
                    <a:lumMod val="75000"/>
                  </a:schemeClr>
                </a:solidFill>
                <a:latin typeface="+mn-lt"/>
              </a:rPr>
              <a:t>Executive Directors Board</a:t>
            </a:r>
          </a:p>
        </p:txBody>
      </p:sp>
      <p:sp>
        <p:nvSpPr>
          <p:cNvPr id="6" name="Pladsholder til slidenummer 5">
            <a:extLst>
              <a:ext uri="{FF2B5EF4-FFF2-40B4-BE49-F238E27FC236}">
                <a16:creationId xmlns:a16="http://schemas.microsoft.com/office/drawing/2014/main" id="{38B8E8EF-8008-394E-9DDA-F93FA7FA4353}"/>
              </a:ext>
            </a:extLst>
          </p:cNvPr>
          <p:cNvSpPr>
            <a:spLocks noGrp="1"/>
          </p:cNvSpPr>
          <p:nvPr>
            <p:ph type="sldNum" sz="quarter" idx="4294967295"/>
          </p:nvPr>
        </p:nvSpPr>
        <p:spPr>
          <a:xfrm>
            <a:off x="9448800" y="6356350"/>
            <a:ext cx="2743200" cy="365125"/>
          </a:xfrm>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1844557727"/>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6173FA-4B18-4E7B-8A19-647572D25824}"/>
              </a:ext>
            </a:extLst>
          </p:cNvPr>
          <p:cNvSpPr/>
          <p:nvPr/>
        </p:nvSpPr>
        <p:spPr>
          <a:xfrm>
            <a:off x="424873" y="142514"/>
            <a:ext cx="11226800" cy="6268319"/>
          </a:xfrm>
          <a:prstGeom prst="rect">
            <a:avLst/>
          </a:prstGeom>
        </p:spPr>
        <p:txBody>
          <a:bodyPr wrap="square">
            <a:spAutoFit/>
          </a:bodyPr>
          <a:lstStyle/>
          <a:p>
            <a:pPr defTabSz="609630"/>
            <a:r>
              <a:rPr lang="fr-FR" sz="2133" b="1" dirty="0">
                <a:solidFill>
                  <a:srgbClr val="0070C0"/>
                </a:solidFill>
                <a:latin typeface="Calibri" panose="020F0502020204030204" pitchFamily="34" charset="0"/>
              </a:rPr>
              <a:t>EOOS </a:t>
            </a:r>
            <a:r>
              <a:rPr lang="fr-FR" sz="2133" b="1" dirty="0" err="1">
                <a:solidFill>
                  <a:srgbClr val="0070C0"/>
                </a:solidFill>
                <a:latin typeface="Calibri" panose="020F0502020204030204" pitchFamily="34" charset="0"/>
              </a:rPr>
              <a:t>Strategy</a:t>
            </a:r>
            <a:endParaRPr lang="fr-FR" sz="2133" b="1" dirty="0">
              <a:solidFill>
                <a:srgbClr val="0070C0"/>
              </a:solidFill>
              <a:latin typeface="Calibri" panose="020F0502020204030204" pitchFamily="34" charset="0"/>
            </a:endParaRPr>
          </a:p>
          <a:p>
            <a:pPr defTabSz="609630"/>
            <a:endParaRPr lang="fr-FR" sz="2000" b="1" dirty="0">
              <a:solidFill>
                <a:srgbClr val="000000"/>
              </a:solidFill>
              <a:latin typeface="Calibri" panose="020F0502020204030204" pitchFamily="34" charset="0"/>
            </a:endParaRPr>
          </a:p>
          <a:p>
            <a:pPr defTabSz="609630"/>
            <a:r>
              <a:rPr lang="fr-FR" sz="2000" b="1" dirty="0">
                <a:solidFill>
                  <a:srgbClr val="000000"/>
                </a:solidFill>
                <a:latin typeface="Calibri" panose="020F0502020204030204" pitchFamily="34" charset="0"/>
              </a:rPr>
              <a:t>EOOS Vision </a:t>
            </a:r>
            <a:endParaRPr lang="fr-FR" sz="2000" dirty="0">
              <a:solidFill>
                <a:srgbClr val="000000"/>
              </a:solidFill>
              <a:latin typeface="Calibri" panose="020F0502020204030204" pitchFamily="34" charset="0"/>
            </a:endParaRPr>
          </a:p>
          <a:p>
            <a:pPr defTabSz="609630"/>
            <a:r>
              <a:rPr lang="en-US" sz="2000" dirty="0">
                <a:solidFill>
                  <a:srgbClr val="000000"/>
                </a:solidFill>
                <a:latin typeface="Calibri" panose="020F0502020204030204" pitchFamily="34" charset="0"/>
              </a:rPr>
              <a:t>By 2030, EOOS will build an end-to-end coordinated and connected European ocean observation community that puts user needs at its centre, promoting European leadership, driven by stakeholders, and serving the needs of science, society, and innovation. </a:t>
            </a:r>
          </a:p>
          <a:p>
            <a:pPr defTabSz="609630"/>
            <a:endParaRPr lang="fr-FR" sz="2000" b="1" dirty="0">
              <a:solidFill>
                <a:srgbClr val="000000"/>
              </a:solidFill>
              <a:latin typeface="Calibri" panose="020F0502020204030204" pitchFamily="34" charset="0"/>
            </a:endParaRPr>
          </a:p>
          <a:p>
            <a:pPr defTabSz="609630"/>
            <a:r>
              <a:rPr lang="fr-FR" sz="2000" b="1" dirty="0">
                <a:solidFill>
                  <a:srgbClr val="000000"/>
                </a:solidFill>
                <a:latin typeface="Calibri" panose="020F0502020204030204" pitchFamily="34" charset="0"/>
              </a:rPr>
              <a:t>EOOS </a:t>
            </a:r>
            <a:r>
              <a:rPr lang="fr-FR" sz="2000" b="1" dirty="0" err="1">
                <a:solidFill>
                  <a:srgbClr val="000000"/>
                </a:solidFill>
                <a:latin typeface="Calibri" panose="020F0502020204030204" pitchFamily="34" charset="0"/>
              </a:rPr>
              <a:t>Guiding</a:t>
            </a:r>
            <a:r>
              <a:rPr lang="fr-FR" sz="2000" b="1" dirty="0">
                <a:solidFill>
                  <a:srgbClr val="000000"/>
                </a:solidFill>
                <a:latin typeface="Calibri" panose="020F0502020204030204" pitchFamily="34" charset="0"/>
              </a:rPr>
              <a:t> Principles </a:t>
            </a:r>
            <a:endParaRPr lang="fr-FR" sz="2000" dirty="0">
              <a:solidFill>
                <a:srgbClr val="000000"/>
              </a:solidFill>
              <a:latin typeface="Calibri" panose="020F0502020204030204" pitchFamily="34" charset="0"/>
            </a:endParaRPr>
          </a:p>
          <a:p>
            <a:pPr defTabSz="609630"/>
            <a:r>
              <a:rPr lang="en-US" sz="2000" dirty="0">
                <a:solidFill>
                  <a:srgbClr val="000000"/>
                </a:solidFill>
                <a:latin typeface="Calibri" panose="020F0502020204030204" pitchFamily="34" charset="0"/>
              </a:rPr>
              <a:t>Efficient and fit-for-purpose;  Connecting communities;  Innovative and adaptable; Stakeholder-driven; Sustainable </a:t>
            </a:r>
          </a:p>
          <a:p>
            <a:pPr defTabSz="609630"/>
            <a:endParaRPr lang="en-BE" sz="2000" dirty="0">
              <a:solidFill>
                <a:srgbClr val="000000"/>
              </a:solidFill>
              <a:latin typeface="Calibri" panose="020F0502020204030204" pitchFamily="34" charset="0"/>
            </a:endParaRPr>
          </a:p>
          <a:p>
            <a:pPr defTabSz="609630"/>
            <a:r>
              <a:rPr lang="fr-FR" sz="2000" b="1" dirty="0">
                <a:solidFill>
                  <a:srgbClr val="000000"/>
                </a:solidFill>
                <a:latin typeface="Calibri" panose="020F0502020204030204" pitchFamily="34" charset="0"/>
              </a:rPr>
              <a:t>Main focal areas </a:t>
            </a:r>
          </a:p>
          <a:p>
            <a:pPr defTabSz="609630"/>
            <a:endParaRPr lang="fr-FR" sz="2000" dirty="0">
              <a:solidFill>
                <a:srgbClr val="000000"/>
              </a:solidFill>
              <a:latin typeface="Calibri" panose="020F0502020204030204" pitchFamily="34" charset="0"/>
            </a:endParaRPr>
          </a:p>
          <a:p>
            <a:pPr marL="190510" indent="-190510" defTabSz="609630">
              <a:buFont typeface="Arial" panose="020B0604020202020204" pitchFamily="34" charset="0"/>
              <a:buChar char="•"/>
            </a:pPr>
            <a:r>
              <a:rPr lang="en-US" sz="2000" dirty="0">
                <a:solidFill>
                  <a:srgbClr val="000000"/>
                </a:solidFill>
                <a:latin typeface="Calibri" panose="020F0502020204030204" pitchFamily="34" charset="0"/>
              </a:rPr>
              <a:t>Better Coordinated and Sustained </a:t>
            </a:r>
            <a:r>
              <a:rPr lang="en-US" sz="2000" u="sng" dirty="0">
                <a:solidFill>
                  <a:srgbClr val="000000"/>
                </a:solidFill>
                <a:latin typeface="Calibri" panose="020F0502020204030204" pitchFamily="34" charset="0"/>
              </a:rPr>
              <a:t>In Situ </a:t>
            </a:r>
            <a:r>
              <a:rPr lang="en-US" sz="2000" dirty="0">
                <a:solidFill>
                  <a:srgbClr val="000000"/>
                </a:solidFill>
                <a:latin typeface="Calibri" panose="020F0502020204030204" pitchFamily="34" charset="0"/>
              </a:rPr>
              <a:t>Ocean Observing </a:t>
            </a:r>
          </a:p>
          <a:p>
            <a:pPr marL="190510" indent="-190510" defTabSz="609630">
              <a:buFont typeface="Arial" panose="020B0604020202020204" pitchFamily="34" charset="0"/>
              <a:buChar char="•"/>
            </a:pPr>
            <a:r>
              <a:rPr lang="en-US" sz="2000" dirty="0">
                <a:solidFill>
                  <a:srgbClr val="000000"/>
                </a:solidFill>
                <a:latin typeface="Calibri" panose="020F0502020204030204" pitchFamily="34" charset="0"/>
              </a:rPr>
              <a:t>Close </a:t>
            </a:r>
            <a:r>
              <a:rPr lang="en-US" sz="2000" u="sng" dirty="0">
                <a:solidFill>
                  <a:srgbClr val="000000"/>
                </a:solidFill>
                <a:latin typeface="Calibri" panose="020F0502020204030204" pitchFamily="34" charset="0"/>
              </a:rPr>
              <a:t>association with the ocean modelling and satellite observation </a:t>
            </a:r>
            <a:r>
              <a:rPr lang="en-US" sz="2000" dirty="0">
                <a:solidFill>
                  <a:srgbClr val="000000"/>
                </a:solidFill>
                <a:latin typeface="Calibri" panose="020F0502020204030204" pitchFamily="34" charset="0"/>
              </a:rPr>
              <a:t>communities to ensure full integration and responding to user needs</a:t>
            </a:r>
          </a:p>
          <a:p>
            <a:pPr marL="190510" indent="-190510" defTabSz="609630">
              <a:buFont typeface="Arial" panose="020B0604020202020204" pitchFamily="34" charset="0"/>
              <a:buChar char="•"/>
            </a:pPr>
            <a:r>
              <a:rPr lang="en-US" sz="2000" u="sng" dirty="0">
                <a:solidFill>
                  <a:srgbClr val="000000"/>
                </a:solidFill>
                <a:latin typeface="Calibri" panose="020F0502020204030204" pitchFamily="34" charset="0"/>
              </a:rPr>
              <a:t>EOVs</a:t>
            </a:r>
          </a:p>
          <a:p>
            <a:pPr marL="190510" indent="-190510" defTabSz="609630">
              <a:buFont typeface="Arial" panose="020B0604020202020204" pitchFamily="34" charset="0"/>
              <a:buChar char="•"/>
            </a:pPr>
            <a:r>
              <a:rPr lang="en-US" sz="2000" u="sng" dirty="0">
                <a:solidFill>
                  <a:srgbClr val="000000"/>
                </a:solidFill>
                <a:latin typeface="Calibri" panose="020F0502020204030204" pitchFamily="34" charset="0"/>
              </a:rPr>
              <a:t>Non-EOVs</a:t>
            </a:r>
            <a:r>
              <a:rPr lang="en-US" sz="2000" dirty="0">
                <a:solidFill>
                  <a:srgbClr val="000000"/>
                </a:solidFill>
                <a:latin typeface="Calibri" panose="020F0502020204030204" pitchFamily="34" charset="0"/>
              </a:rPr>
              <a:t> (other relevant variables, </a:t>
            </a:r>
            <a:r>
              <a:rPr lang="en-US" sz="2000" dirty="0" err="1">
                <a:solidFill>
                  <a:srgbClr val="000000"/>
                </a:solidFill>
                <a:latin typeface="Calibri" panose="020F0502020204030204" pitchFamily="34" charset="0"/>
              </a:rPr>
              <a:t>e.g.bathymentry</a:t>
            </a:r>
            <a:r>
              <a:rPr lang="en-US" sz="2000" dirty="0">
                <a:solidFill>
                  <a:srgbClr val="000000"/>
                </a:solidFill>
                <a:latin typeface="Calibri" panose="020F0502020204030204" pitchFamily="34" charset="0"/>
              </a:rPr>
              <a:t>)</a:t>
            </a:r>
          </a:p>
          <a:p>
            <a:pPr marL="190510" indent="-190510" defTabSz="609630">
              <a:buFont typeface="Arial" panose="020B0604020202020204" pitchFamily="34" charset="0"/>
              <a:buChar char="•"/>
            </a:pPr>
            <a:r>
              <a:rPr lang="fr-FR" sz="2000" u="sng" dirty="0">
                <a:solidFill>
                  <a:srgbClr val="000000"/>
                </a:solidFill>
                <a:latin typeface="Calibri" panose="020F0502020204030204" pitchFamily="34" charset="0"/>
              </a:rPr>
              <a:t>Integrated</a:t>
            </a:r>
            <a:r>
              <a:rPr lang="fr-FR" sz="2000" u="sng" dirty="0">
                <a:solidFill>
                  <a:prstClr val="black"/>
                </a:solidFill>
                <a:latin typeface="Calibri"/>
              </a:rPr>
              <a:t> </a:t>
            </a:r>
            <a:r>
              <a:rPr lang="fr-FR" sz="2000" u="sng" dirty="0" err="1">
                <a:solidFill>
                  <a:prstClr val="black"/>
                </a:solidFill>
                <a:latin typeface="Calibri"/>
              </a:rPr>
              <a:t>Ecosystem</a:t>
            </a:r>
            <a:r>
              <a:rPr lang="fr-FR" sz="2000" u="sng" dirty="0">
                <a:solidFill>
                  <a:prstClr val="black"/>
                </a:solidFill>
                <a:latin typeface="Calibri"/>
              </a:rPr>
              <a:t> </a:t>
            </a:r>
            <a:r>
              <a:rPr lang="fr-FR" sz="2000" u="sng" dirty="0" err="1">
                <a:solidFill>
                  <a:prstClr val="black"/>
                </a:solidFill>
                <a:latin typeface="Calibri"/>
              </a:rPr>
              <a:t>Approach</a:t>
            </a:r>
            <a:r>
              <a:rPr lang="fr-FR" sz="2000" dirty="0">
                <a:solidFill>
                  <a:prstClr val="black"/>
                </a:solidFill>
                <a:latin typeface="Calibri"/>
              </a:rPr>
              <a:t>: f</a:t>
            </a:r>
            <a:r>
              <a:rPr lang="en-US" sz="2000" dirty="0">
                <a:solidFill>
                  <a:prstClr val="black"/>
                </a:solidFill>
                <a:latin typeface="Calibri"/>
              </a:rPr>
              <a:t>rom platform-specific observing to multi-platform, integrated and thematic observing </a:t>
            </a:r>
            <a:endParaRPr lang="en-US" sz="2000" dirty="0">
              <a:solidFill>
                <a:srgbClr val="000000"/>
              </a:solidFill>
              <a:latin typeface="Calibri" panose="020F0502020204030204" pitchFamily="34" charset="0"/>
            </a:endParaRPr>
          </a:p>
        </p:txBody>
      </p:sp>
      <p:sp>
        <p:nvSpPr>
          <p:cNvPr id="3" name="Freeform 3">
            <a:extLst>
              <a:ext uri="{FF2B5EF4-FFF2-40B4-BE49-F238E27FC236}">
                <a16:creationId xmlns:a16="http://schemas.microsoft.com/office/drawing/2014/main" id="{427E6B45-3C52-4375-A927-38095A9BB56D}"/>
              </a:ext>
            </a:extLst>
          </p:cNvPr>
          <p:cNvSpPr/>
          <p:nvPr/>
        </p:nvSpPr>
        <p:spPr>
          <a:xfrm>
            <a:off x="4233" y="6359601"/>
            <a:ext cx="12182627" cy="518261"/>
          </a:xfrm>
          <a:custGeom>
            <a:avLst/>
            <a:gdLst>
              <a:gd name="connsiteX0" fmla="*/ 0 w 18273940"/>
              <a:gd name="connsiteY0" fmla="*/ 0 h 777392"/>
              <a:gd name="connsiteX1" fmla="*/ 18273940 w 18273940"/>
              <a:gd name="connsiteY1" fmla="*/ 0 h 777392"/>
              <a:gd name="connsiteX2" fmla="*/ 18273940 w 18273940"/>
              <a:gd name="connsiteY2" fmla="*/ 777392 h 777392"/>
              <a:gd name="connsiteX3" fmla="*/ 0 w 18273940"/>
              <a:gd name="connsiteY3" fmla="*/ 777392 h 777392"/>
              <a:gd name="connsiteX4" fmla="*/ 0 w 18273940"/>
              <a:gd name="connsiteY4" fmla="*/ 0 h 777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3940" h="777392">
                <a:moveTo>
                  <a:pt x="0" y="0"/>
                </a:moveTo>
                <a:lnTo>
                  <a:pt x="18273940" y="0"/>
                </a:lnTo>
                <a:lnTo>
                  <a:pt x="18273940" y="777392"/>
                </a:lnTo>
                <a:lnTo>
                  <a:pt x="0" y="777392"/>
                </a:lnTo>
                <a:lnTo>
                  <a:pt x="0" y="0"/>
                </a:lnTo>
              </a:path>
            </a:pathLst>
          </a:custGeom>
          <a:solidFill>
            <a:srgbClr val="EBEB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zh-CN" altLang="en-US" sz="1200">
              <a:solidFill>
                <a:prstClr val="white"/>
              </a:solidFill>
              <a:latin typeface="Calibri"/>
              <a:ea typeface="宋体" panose="02010600030101010101" pitchFamily="2" charset="-122"/>
            </a:endParaRPr>
          </a:p>
        </p:txBody>
      </p:sp>
      <p:sp>
        <p:nvSpPr>
          <p:cNvPr id="4" name="TextBox 3">
            <a:extLst>
              <a:ext uri="{FF2B5EF4-FFF2-40B4-BE49-F238E27FC236}">
                <a16:creationId xmlns:a16="http://schemas.microsoft.com/office/drawing/2014/main" id="{5047853A-6C28-46B0-AEC0-E731E44FEAE5}"/>
              </a:ext>
            </a:extLst>
          </p:cNvPr>
          <p:cNvSpPr txBox="1"/>
          <p:nvPr/>
        </p:nvSpPr>
        <p:spPr>
          <a:xfrm>
            <a:off x="8066208" y="6516139"/>
            <a:ext cx="3881191" cy="235898"/>
          </a:xfrm>
          <a:prstGeom prst="rect">
            <a:avLst/>
          </a:prstGeom>
          <a:noFill/>
        </p:spPr>
        <p:txBody>
          <a:bodyPr wrap="none" rtlCol="0">
            <a:spAutoFit/>
          </a:bodyPr>
          <a:lstStyle/>
          <a:p>
            <a:pPr algn="r" defTabSz="609630"/>
            <a:r>
              <a:rPr lang="fr-BE" sz="933" dirty="0">
                <a:solidFill>
                  <a:prstClr val="black"/>
                </a:solidFill>
                <a:latin typeface="Calibri"/>
              </a:rPr>
              <a:t>Glenn Nolan, Dina Eparkhina, EuroGOOS; Sheila Heymans, Kate Larkin, EMB </a:t>
            </a:r>
            <a:endParaRPr lang="en-GB" sz="933" dirty="0">
              <a:solidFill>
                <a:prstClr val="black"/>
              </a:solidFill>
              <a:latin typeface="Calibri"/>
            </a:endParaRPr>
          </a:p>
        </p:txBody>
      </p:sp>
      <p:sp>
        <p:nvSpPr>
          <p:cNvPr id="5" name="TextBox 4">
            <a:extLst>
              <a:ext uri="{FF2B5EF4-FFF2-40B4-BE49-F238E27FC236}">
                <a16:creationId xmlns:a16="http://schemas.microsoft.com/office/drawing/2014/main" id="{32255348-A65B-47B4-9E3C-4853E261E963}"/>
              </a:ext>
            </a:extLst>
          </p:cNvPr>
          <p:cNvSpPr txBox="1"/>
          <p:nvPr/>
        </p:nvSpPr>
        <p:spPr>
          <a:xfrm>
            <a:off x="438343" y="6456723"/>
            <a:ext cx="2227020" cy="379656"/>
          </a:xfrm>
          <a:prstGeom prst="rect">
            <a:avLst/>
          </a:prstGeom>
          <a:noFill/>
        </p:spPr>
        <p:txBody>
          <a:bodyPr wrap="none" rtlCol="0">
            <a:spAutoFit/>
          </a:bodyPr>
          <a:lstStyle/>
          <a:p>
            <a:pPr defTabSz="609630"/>
            <a:r>
              <a:rPr lang="fr-BE" sz="1867" b="1" dirty="0">
                <a:solidFill>
                  <a:srgbClr val="0070C0"/>
                </a:solidFill>
                <a:latin typeface="Calibri"/>
              </a:rPr>
              <a:t>www.eoos-ocean.eu</a:t>
            </a:r>
            <a:endParaRPr lang="en-GB" sz="1867" b="1" dirty="0">
              <a:solidFill>
                <a:srgbClr val="0070C0"/>
              </a:solidFill>
              <a:latin typeface="Calibri"/>
            </a:endParaRPr>
          </a:p>
        </p:txBody>
      </p:sp>
    </p:spTree>
    <p:extLst>
      <p:ext uri="{BB962C8B-B14F-4D97-AF65-F5344CB8AC3E}">
        <p14:creationId xmlns:p14="http://schemas.microsoft.com/office/powerpoint/2010/main" val="428758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6173FA-4B18-4E7B-8A19-647572D25824}"/>
              </a:ext>
            </a:extLst>
          </p:cNvPr>
          <p:cNvSpPr/>
          <p:nvPr/>
        </p:nvSpPr>
        <p:spPr>
          <a:xfrm>
            <a:off x="424873" y="142513"/>
            <a:ext cx="11226800" cy="1426096"/>
          </a:xfrm>
          <a:prstGeom prst="rect">
            <a:avLst/>
          </a:prstGeom>
        </p:spPr>
        <p:txBody>
          <a:bodyPr wrap="square">
            <a:spAutoFit/>
          </a:bodyPr>
          <a:lstStyle/>
          <a:p>
            <a:pPr defTabSz="609630"/>
            <a:r>
              <a:rPr lang="fr-FR" sz="2400" b="1" dirty="0">
                <a:solidFill>
                  <a:srgbClr val="0070C0"/>
                </a:solidFill>
                <a:latin typeface="Times New Roman" panose="02020603050405020304" pitchFamily="18" charset="0"/>
                <a:cs typeface="Times New Roman" panose="02020603050405020304" pitchFamily="18" charset="0"/>
              </a:rPr>
              <a:t>EOOS </a:t>
            </a:r>
            <a:r>
              <a:rPr lang="fr-FR" sz="2400" b="1" dirty="0" err="1">
                <a:solidFill>
                  <a:srgbClr val="0070C0"/>
                </a:solidFill>
                <a:latin typeface="Times New Roman" panose="02020603050405020304" pitchFamily="18" charset="0"/>
                <a:cs typeface="Times New Roman" panose="02020603050405020304" pitchFamily="18" charset="0"/>
              </a:rPr>
              <a:t>Implementation</a:t>
            </a:r>
            <a:r>
              <a:rPr lang="fr-FR" sz="2400" b="1" dirty="0">
                <a:solidFill>
                  <a:srgbClr val="0070C0"/>
                </a:solidFill>
                <a:latin typeface="Times New Roman" panose="02020603050405020304" pitchFamily="18" charset="0"/>
                <a:cs typeface="Times New Roman" panose="02020603050405020304" pitchFamily="18" charset="0"/>
              </a:rPr>
              <a:t> Plan</a:t>
            </a:r>
          </a:p>
          <a:p>
            <a:pPr defTabSz="609630"/>
            <a:endParaRPr lang="en-US" sz="1867" b="1" dirty="0">
              <a:solidFill>
                <a:srgbClr val="1F3864"/>
              </a:solidFill>
              <a:latin typeface="Times New Roman" panose="02020603050405020304" pitchFamily="18" charset="0"/>
            </a:endParaRPr>
          </a:p>
          <a:p>
            <a:pPr defTabSz="609630"/>
            <a:r>
              <a:rPr lang="en-US" sz="2400" b="1" dirty="0">
                <a:solidFill>
                  <a:srgbClr val="1F3864"/>
                </a:solidFill>
                <a:latin typeface="Times New Roman" panose="02020603050405020304" pitchFamily="18" charset="0"/>
              </a:rPr>
              <a:t>Stakeholder co-design of strategy and implementation plan 2018-2022</a:t>
            </a:r>
          </a:p>
          <a:p>
            <a:pPr defTabSz="609630"/>
            <a:endParaRPr lang="fr-FR" sz="2000" b="1" dirty="0">
              <a:solidFill>
                <a:srgbClr val="000000"/>
              </a:solidFill>
              <a:latin typeface="Calibri" panose="020F0502020204030204" pitchFamily="34" charset="0"/>
            </a:endParaRPr>
          </a:p>
        </p:txBody>
      </p:sp>
      <p:sp>
        <p:nvSpPr>
          <p:cNvPr id="3" name="Freeform 3">
            <a:extLst>
              <a:ext uri="{FF2B5EF4-FFF2-40B4-BE49-F238E27FC236}">
                <a16:creationId xmlns:a16="http://schemas.microsoft.com/office/drawing/2014/main" id="{427E6B45-3C52-4375-A927-38095A9BB56D}"/>
              </a:ext>
            </a:extLst>
          </p:cNvPr>
          <p:cNvSpPr/>
          <p:nvPr/>
        </p:nvSpPr>
        <p:spPr>
          <a:xfrm>
            <a:off x="4233" y="6359601"/>
            <a:ext cx="12182627" cy="518261"/>
          </a:xfrm>
          <a:custGeom>
            <a:avLst/>
            <a:gdLst>
              <a:gd name="connsiteX0" fmla="*/ 0 w 18273940"/>
              <a:gd name="connsiteY0" fmla="*/ 0 h 777392"/>
              <a:gd name="connsiteX1" fmla="*/ 18273940 w 18273940"/>
              <a:gd name="connsiteY1" fmla="*/ 0 h 777392"/>
              <a:gd name="connsiteX2" fmla="*/ 18273940 w 18273940"/>
              <a:gd name="connsiteY2" fmla="*/ 777392 h 777392"/>
              <a:gd name="connsiteX3" fmla="*/ 0 w 18273940"/>
              <a:gd name="connsiteY3" fmla="*/ 777392 h 777392"/>
              <a:gd name="connsiteX4" fmla="*/ 0 w 18273940"/>
              <a:gd name="connsiteY4" fmla="*/ 0 h 777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3940" h="777392">
                <a:moveTo>
                  <a:pt x="0" y="0"/>
                </a:moveTo>
                <a:lnTo>
                  <a:pt x="18273940" y="0"/>
                </a:lnTo>
                <a:lnTo>
                  <a:pt x="18273940" y="777392"/>
                </a:lnTo>
                <a:lnTo>
                  <a:pt x="0" y="777392"/>
                </a:lnTo>
                <a:lnTo>
                  <a:pt x="0" y="0"/>
                </a:lnTo>
              </a:path>
            </a:pathLst>
          </a:custGeom>
          <a:solidFill>
            <a:srgbClr val="EBEB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zh-CN" altLang="en-US" sz="1200">
              <a:solidFill>
                <a:prstClr val="white"/>
              </a:solidFill>
              <a:latin typeface="Calibri"/>
              <a:ea typeface="宋体" panose="02010600030101010101" pitchFamily="2" charset="-122"/>
            </a:endParaRPr>
          </a:p>
        </p:txBody>
      </p:sp>
      <p:sp>
        <p:nvSpPr>
          <p:cNvPr id="5" name="TextBox 4">
            <a:extLst>
              <a:ext uri="{FF2B5EF4-FFF2-40B4-BE49-F238E27FC236}">
                <a16:creationId xmlns:a16="http://schemas.microsoft.com/office/drawing/2014/main" id="{32255348-A65B-47B4-9E3C-4853E261E963}"/>
              </a:ext>
            </a:extLst>
          </p:cNvPr>
          <p:cNvSpPr txBox="1"/>
          <p:nvPr/>
        </p:nvSpPr>
        <p:spPr>
          <a:xfrm>
            <a:off x="438343" y="6456723"/>
            <a:ext cx="2227020" cy="379656"/>
          </a:xfrm>
          <a:prstGeom prst="rect">
            <a:avLst/>
          </a:prstGeom>
          <a:noFill/>
        </p:spPr>
        <p:txBody>
          <a:bodyPr wrap="none" rtlCol="0">
            <a:spAutoFit/>
          </a:bodyPr>
          <a:lstStyle/>
          <a:p>
            <a:pPr defTabSz="609630"/>
            <a:r>
              <a:rPr lang="fr-BE" sz="1867" b="1" dirty="0">
                <a:solidFill>
                  <a:srgbClr val="0070C0"/>
                </a:solidFill>
                <a:latin typeface="Calibri"/>
              </a:rPr>
              <a:t>www.eoos-ocean.eu</a:t>
            </a:r>
            <a:endParaRPr lang="en-GB" sz="1867" b="1" dirty="0">
              <a:solidFill>
                <a:srgbClr val="0070C0"/>
              </a:solidFill>
              <a:latin typeface="Calibri"/>
            </a:endParaRPr>
          </a:p>
        </p:txBody>
      </p:sp>
      <p:sp>
        <p:nvSpPr>
          <p:cNvPr id="6" name="Rectangle 5">
            <a:extLst>
              <a:ext uri="{FF2B5EF4-FFF2-40B4-BE49-F238E27FC236}">
                <a16:creationId xmlns:a16="http://schemas.microsoft.com/office/drawing/2014/main" id="{B408B684-6B3A-4D9D-97CF-4A02BF0E90A2}"/>
              </a:ext>
            </a:extLst>
          </p:cNvPr>
          <p:cNvSpPr/>
          <p:nvPr/>
        </p:nvSpPr>
        <p:spPr>
          <a:xfrm>
            <a:off x="438343" y="1907099"/>
            <a:ext cx="11226800" cy="4687565"/>
          </a:xfrm>
          <a:prstGeom prst="rect">
            <a:avLst/>
          </a:prstGeom>
        </p:spPr>
        <p:txBody>
          <a:bodyPr wrap="square">
            <a:spAutoFit/>
          </a:bodyPr>
          <a:lstStyle/>
          <a:p>
            <a:pPr defTabSz="609630"/>
            <a:r>
              <a:rPr lang="en-US" sz="2133" b="1" dirty="0">
                <a:solidFill>
                  <a:srgbClr val="1F3864"/>
                </a:solidFill>
                <a:latin typeface="Times New Roman" panose="02020603050405020304" pitchFamily="18" charset="0"/>
                <a:ea typeface="Calibri" panose="020F0502020204030204" pitchFamily="34" charset="0"/>
              </a:rPr>
              <a:t>EOOS mapping and stakeholder engagement</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Existing capabilities and infrastructures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Stakeholder communities</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Users</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Overview of EC and national research project outcomes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Requirements gathering (forum and conference 2018, EMODnet checkpoints, OSSE, regional conventions, ICES, ECMWF, GCOS…)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Sustainability studies = gather national plans and RI feedback</a:t>
            </a:r>
          </a:p>
          <a:p>
            <a:pPr defTabSz="609630"/>
            <a:endParaRPr lang="en-US" sz="2133" b="1" dirty="0">
              <a:solidFill>
                <a:srgbClr val="1F3864"/>
              </a:solidFill>
              <a:latin typeface="Times New Roman" panose="02020603050405020304" pitchFamily="18" charset="0"/>
            </a:endParaRPr>
          </a:p>
          <a:p>
            <a:pPr defTabSz="609630"/>
            <a:r>
              <a:rPr lang="en-US" sz="2133" b="1" dirty="0">
                <a:solidFill>
                  <a:srgbClr val="1F3864"/>
                </a:solidFill>
                <a:latin typeface="Times New Roman" panose="02020603050405020304" pitchFamily="18" charset="0"/>
              </a:rPr>
              <a:t>Policy context and foresight</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Foresight activities (e.g. EMB brief on bio </a:t>
            </a:r>
            <a:r>
              <a:rPr lang="en-US" sz="2133" dirty="0" err="1">
                <a:solidFill>
                  <a:srgbClr val="1F3864"/>
                </a:solidFill>
                <a:latin typeface="Times New Roman" panose="02020603050405020304" pitchFamily="18" charset="0"/>
              </a:rPr>
              <a:t>obs</a:t>
            </a:r>
            <a:r>
              <a:rPr lang="en-US" sz="2133" dirty="0">
                <a:solidFill>
                  <a:srgbClr val="1F3864"/>
                </a:solidFill>
                <a:latin typeface="Times New Roman" panose="02020603050405020304" pitchFamily="18" charset="0"/>
              </a:rPr>
              <a:t>)</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Review policy context and drivers</a:t>
            </a:r>
          </a:p>
          <a:p>
            <a:pPr defTabSz="609630"/>
            <a:endParaRPr lang="en-US" sz="2133" b="1" dirty="0">
              <a:solidFill>
                <a:srgbClr val="1F3864"/>
              </a:solidFill>
              <a:latin typeface="Times New Roman" panose="02020603050405020304" pitchFamily="18" charset="0"/>
            </a:endParaRPr>
          </a:p>
          <a:p>
            <a:pPr defTabSz="609630"/>
            <a:endParaRPr lang="en-BE" sz="2133" b="1" dirty="0">
              <a:solidFill>
                <a:prstClr val="black"/>
              </a:solidFill>
              <a:latin typeface="Calibri"/>
            </a:endParaRPr>
          </a:p>
        </p:txBody>
      </p:sp>
      <p:sp>
        <p:nvSpPr>
          <p:cNvPr id="7" name="TextBox 6">
            <a:extLst>
              <a:ext uri="{FF2B5EF4-FFF2-40B4-BE49-F238E27FC236}">
                <a16:creationId xmlns:a16="http://schemas.microsoft.com/office/drawing/2014/main" id="{AF52253B-01C6-4400-AED1-4D053B0155EA}"/>
              </a:ext>
            </a:extLst>
          </p:cNvPr>
          <p:cNvSpPr txBox="1"/>
          <p:nvPr/>
        </p:nvSpPr>
        <p:spPr>
          <a:xfrm>
            <a:off x="8066208" y="6516139"/>
            <a:ext cx="3881191" cy="235898"/>
          </a:xfrm>
          <a:prstGeom prst="rect">
            <a:avLst/>
          </a:prstGeom>
          <a:noFill/>
        </p:spPr>
        <p:txBody>
          <a:bodyPr wrap="none" rtlCol="0">
            <a:spAutoFit/>
          </a:bodyPr>
          <a:lstStyle/>
          <a:p>
            <a:pPr algn="r" defTabSz="609630"/>
            <a:r>
              <a:rPr lang="fr-BE" sz="933" dirty="0">
                <a:solidFill>
                  <a:prstClr val="black"/>
                </a:solidFill>
                <a:latin typeface="Calibri"/>
              </a:rPr>
              <a:t>Glenn Nolan, Dina Eparkhina, EuroGOOS; Sheila Heymans, Kate Larkin, EMB </a:t>
            </a:r>
            <a:endParaRPr lang="en-GB" sz="933" dirty="0">
              <a:solidFill>
                <a:prstClr val="black"/>
              </a:solidFill>
              <a:latin typeface="Calibri"/>
            </a:endParaRPr>
          </a:p>
        </p:txBody>
      </p:sp>
    </p:spTree>
    <p:extLst>
      <p:ext uri="{BB962C8B-B14F-4D97-AF65-F5344CB8AC3E}">
        <p14:creationId xmlns:p14="http://schemas.microsoft.com/office/powerpoint/2010/main" val="18450963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8A91E7-5ECC-4236-9709-E30511EC5E28}"/>
              </a:ext>
            </a:extLst>
          </p:cNvPr>
          <p:cNvSpPr/>
          <p:nvPr/>
        </p:nvSpPr>
        <p:spPr>
          <a:xfrm>
            <a:off x="415637" y="386426"/>
            <a:ext cx="10972800" cy="5672258"/>
          </a:xfrm>
          <a:prstGeom prst="rect">
            <a:avLst/>
          </a:prstGeom>
        </p:spPr>
        <p:txBody>
          <a:bodyPr wrap="square">
            <a:spAutoFit/>
          </a:bodyPr>
          <a:lstStyle/>
          <a:p>
            <a:pPr defTabSz="609630"/>
            <a:r>
              <a:rPr lang="en-US" sz="2133" b="1" dirty="0">
                <a:solidFill>
                  <a:srgbClr val="1F3864"/>
                </a:solidFill>
                <a:latin typeface="Times New Roman" panose="02020603050405020304" pitchFamily="18" charset="0"/>
              </a:rPr>
              <a:t>EOOS elements</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National statements of intent – share annual status and new developments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RI plans consulted and cross-checked with national statements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System design tools (e.g. inventory of the design tools and best practices)</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Technology mapping &amp; Technologies Forum (discuss, share, ensure user needs are met)</a:t>
            </a:r>
          </a:p>
          <a:p>
            <a:pPr defTabSz="609630"/>
            <a:endParaRPr lang="en-US" sz="2133" dirty="0">
              <a:solidFill>
                <a:srgbClr val="1F3864"/>
              </a:solidFill>
              <a:latin typeface="Times New Roman" panose="02020603050405020304" pitchFamily="18" charset="0"/>
            </a:endParaRPr>
          </a:p>
          <a:p>
            <a:pPr defTabSz="609630"/>
            <a:r>
              <a:rPr lang="en-US" sz="2133" b="1" dirty="0">
                <a:solidFill>
                  <a:srgbClr val="1F3864"/>
                </a:solidFill>
                <a:latin typeface="Times New Roman" panose="02020603050405020304" pitchFamily="18" charset="0"/>
              </a:rPr>
              <a:t>Funding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Cost-benefit &amp; business case for European states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EC support for coordination and cross-cutting aspects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Joint programming funding </a:t>
            </a:r>
          </a:p>
          <a:p>
            <a:pPr marL="304815" indent="-304815" defTabSz="609630">
              <a:buFont typeface="Arial" panose="020B0604020202020204" pitchFamily="34" charset="0"/>
              <a:buChar char="•"/>
            </a:pPr>
            <a:endParaRPr lang="en-US" sz="2133" b="1" dirty="0">
              <a:solidFill>
                <a:srgbClr val="1F3864"/>
              </a:solidFill>
              <a:latin typeface="Times New Roman" panose="02020603050405020304" pitchFamily="18" charset="0"/>
            </a:endParaRPr>
          </a:p>
          <a:p>
            <a:pPr defTabSz="609630"/>
            <a:r>
              <a:rPr lang="en-US" sz="2133" b="1" dirty="0">
                <a:solidFill>
                  <a:srgbClr val="1F3864"/>
                </a:solidFill>
                <a:latin typeface="Times New Roman" panose="02020603050405020304" pitchFamily="18" charset="0"/>
              </a:rPr>
              <a:t>Communication and outreach (bring together communities, persuade funders and users)</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Communication strategy &amp; impact monitoring</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Web presence &amp; targeted </a:t>
            </a:r>
            <a:r>
              <a:rPr lang="en-US" sz="2133" dirty="0" err="1">
                <a:solidFill>
                  <a:srgbClr val="1F3864"/>
                </a:solidFill>
                <a:latin typeface="Times New Roman" panose="02020603050405020304" pitchFamily="18" charset="0"/>
              </a:rPr>
              <a:t>comms</a:t>
            </a:r>
            <a:r>
              <a:rPr lang="en-US" sz="2133" dirty="0">
                <a:solidFill>
                  <a:srgbClr val="1F3864"/>
                </a:solidFill>
                <a:latin typeface="Times New Roman" panose="02020603050405020304" pitchFamily="18" charset="0"/>
              </a:rPr>
              <a:t> activities </a:t>
            </a:r>
          </a:p>
          <a:p>
            <a:pPr marL="304815" indent="-304815" defTabSz="609630">
              <a:buFont typeface="Arial" panose="020B0604020202020204" pitchFamily="34" charset="0"/>
              <a:buChar char="•"/>
            </a:pPr>
            <a:endParaRPr lang="en-US" sz="2133" b="1" dirty="0">
              <a:solidFill>
                <a:srgbClr val="1F3864"/>
              </a:solidFill>
              <a:latin typeface="Times New Roman" panose="02020603050405020304" pitchFamily="18" charset="0"/>
            </a:endParaRPr>
          </a:p>
          <a:p>
            <a:pPr defTabSz="609630"/>
            <a:r>
              <a:rPr lang="en-US" sz="2133" b="1" dirty="0">
                <a:solidFill>
                  <a:srgbClr val="1F3864"/>
                </a:solidFill>
                <a:latin typeface="Times New Roman" panose="02020603050405020304" pitchFamily="18" charset="0"/>
              </a:rPr>
              <a:t>Governance </a:t>
            </a:r>
          </a:p>
          <a:p>
            <a:pPr marL="304815" indent="-304815" defTabSz="609630">
              <a:buFont typeface="Arial" panose="020B0604020202020204" pitchFamily="34" charset="0"/>
              <a:buChar char="•"/>
            </a:pPr>
            <a:r>
              <a:rPr lang="en-US" sz="2133" dirty="0">
                <a:solidFill>
                  <a:srgbClr val="1F3864"/>
                </a:solidFill>
                <a:latin typeface="Times New Roman" panose="02020603050405020304" pitchFamily="18" charset="0"/>
              </a:rPr>
              <a:t>EOOS steering group + advisory committees </a:t>
            </a:r>
          </a:p>
        </p:txBody>
      </p:sp>
      <p:sp>
        <p:nvSpPr>
          <p:cNvPr id="3" name="Freeform 3">
            <a:extLst>
              <a:ext uri="{FF2B5EF4-FFF2-40B4-BE49-F238E27FC236}">
                <a16:creationId xmlns:a16="http://schemas.microsoft.com/office/drawing/2014/main" id="{11003BEA-69FC-422A-9E06-793F69318031}"/>
              </a:ext>
            </a:extLst>
          </p:cNvPr>
          <p:cNvSpPr/>
          <p:nvPr/>
        </p:nvSpPr>
        <p:spPr>
          <a:xfrm>
            <a:off x="4233" y="6359601"/>
            <a:ext cx="12182627" cy="518261"/>
          </a:xfrm>
          <a:custGeom>
            <a:avLst/>
            <a:gdLst>
              <a:gd name="connsiteX0" fmla="*/ 0 w 18273940"/>
              <a:gd name="connsiteY0" fmla="*/ 0 h 777392"/>
              <a:gd name="connsiteX1" fmla="*/ 18273940 w 18273940"/>
              <a:gd name="connsiteY1" fmla="*/ 0 h 777392"/>
              <a:gd name="connsiteX2" fmla="*/ 18273940 w 18273940"/>
              <a:gd name="connsiteY2" fmla="*/ 777392 h 777392"/>
              <a:gd name="connsiteX3" fmla="*/ 0 w 18273940"/>
              <a:gd name="connsiteY3" fmla="*/ 777392 h 777392"/>
              <a:gd name="connsiteX4" fmla="*/ 0 w 18273940"/>
              <a:gd name="connsiteY4" fmla="*/ 0 h 777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3940" h="777392">
                <a:moveTo>
                  <a:pt x="0" y="0"/>
                </a:moveTo>
                <a:lnTo>
                  <a:pt x="18273940" y="0"/>
                </a:lnTo>
                <a:lnTo>
                  <a:pt x="18273940" y="777392"/>
                </a:lnTo>
                <a:lnTo>
                  <a:pt x="0" y="777392"/>
                </a:lnTo>
                <a:lnTo>
                  <a:pt x="0" y="0"/>
                </a:lnTo>
              </a:path>
            </a:pathLst>
          </a:custGeom>
          <a:solidFill>
            <a:srgbClr val="EBEB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zh-CN" altLang="en-US" sz="1200">
              <a:solidFill>
                <a:prstClr val="white"/>
              </a:solidFill>
              <a:latin typeface="Calibri"/>
              <a:ea typeface="宋体" panose="02010600030101010101" pitchFamily="2" charset="-122"/>
            </a:endParaRPr>
          </a:p>
        </p:txBody>
      </p:sp>
      <p:sp>
        <p:nvSpPr>
          <p:cNvPr id="5" name="TextBox 4">
            <a:extLst>
              <a:ext uri="{FF2B5EF4-FFF2-40B4-BE49-F238E27FC236}">
                <a16:creationId xmlns:a16="http://schemas.microsoft.com/office/drawing/2014/main" id="{704A7686-5CBC-4BEC-AA9F-FDBDDB0F3D17}"/>
              </a:ext>
            </a:extLst>
          </p:cNvPr>
          <p:cNvSpPr txBox="1"/>
          <p:nvPr/>
        </p:nvSpPr>
        <p:spPr>
          <a:xfrm>
            <a:off x="438343" y="6456723"/>
            <a:ext cx="2227020" cy="379656"/>
          </a:xfrm>
          <a:prstGeom prst="rect">
            <a:avLst/>
          </a:prstGeom>
          <a:noFill/>
        </p:spPr>
        <p:txBody>
          <a:bodyPr wrap="none" rtlCol="0">
            <a:spAutoFit/>
          </a:bodyPr>
          <a:lstStyle/>
          <a:p>
            <a:pPr defTabSz="609630"/>
            <a:r>
              <a:rPr lang="fr-BE" sz="1867" b="1" dirty="0">
                <a:solidFill>
                  <a:srgbClr val="0070C0"/>
                </a:solidFill>
                <a:latin typeface="Calibri"/>
              </a:rPr>
              <a:t>www.eoos-ocean.eu</a:t>
            </a:r>
            <a:endParaRPr lang="en-GB" sz="1867" b="1" dirty="0">
              <a:solidFill>
                <a:srgbClr val="0070C0"/>
              </a:solidFill>
              <a:latin typeface="Calibri"/>
            </a:endParaRPr>
          </a:p>
        </p:txBody>
      </p:sp>
      <p:sp>
        <p:nvSpPr>
          <p:cNvPr id="6" name="Rectangle 5">
            <a:extLst>
              <a:ext uri="{FF2B5EF4-FFF2-40B4-BE49-F238E27FC236}">
                <a16:creationId xmlns:a16="http://schemas.microsoft.com/office/drawing/2014/main" id="{581AB3E6-B367-4042-9DD0-5AD9832497C9}"/>
              </a:ext>
            </a:extLst>
          </p:cNvPr>
          <p:cNvSpPr/>
          <p:nvPr/>
        </p:nvSpPr>
        <p:spPr>
          <a:xfrm>
            <a:off x="7823201" y="193810"/>
            <a:ext cx="4502727" cy="420564"/>
          </a:xfrm>
          <a:prstGeom prst="rect">
            <a:avLst/>
          </a:prstGeom>
        </p:spPr>
        <p:txBody>
          <a:bodyPr wrap="square">
            <a:spAutoFit/>
          </a:bodyPr>
          <a:lstStyle/>
          <a:p>
            <a:pPr defTabSz="609630"/>
            <a:r>
              <a:rPr lang="fr-FR" sz="2133" b="1" dirty="0">
                <a:solidFill>
                  <a:srgbClr val="0070C0"/>
                </a:solidFill>
                <a:latin typeface="Calibri" panose="020F0502020204030204" pitchFamily="34" charset="0"/>
              </a:rPr>
              <a:t>EOOS </a:t>
            </a:r>
            <a:r>
              <a:rPr lang="fr-FR" sz="2133" b="1" dirty="0" err="1">
                <a:solidFill>
                  <a:srgbClr val="0070C0"/>
                </a:solidFill>
                <a:latin typeface="Calibri" panose="020F0502020204030204" pitchFamily="34" charset="0"/>
              </a:rPr>
              <a:t>Implementation</a:t>
            </a:r>
            <a:r>
              <a:rPr lang="fr-FR" sz="2133" b="1" dirty="0">
                <a:solidFill>
                  <a:srgbClr val="0070C0"/>
                </a:solidFill>
                <a:latin typeface="Calibri" panose="020F0502020204030204" pitchFamily="34" charset="0"/>
              </a:rPr>
              <a:t> Plan – </a:t>
            </a:r>
            <a:r>
              <a:rPr lang="fr-FR" sz="2133" b="1" dirty="0" err="1">
                <a:solidFill>
                  <a:srgbClr val="0070C0"/>
                </a:solidFill>
                <a:latin typeface="Calibri" panose="020F0502020204030204" pitchFamily="34" charset="0"/>
              </a:rPr>
              <a:t>Cont’d</a:t>
            </a:r>
            <a:endParaRPr lang="fr-FR" sz="2000" b="1" dirty="0">
              <a:solidFill>
                <a:srgbClr val="000000"/>
              </a:solidFill>
              <a:latin typeface="Calibri" panose="020F0502020204030204" pitchFamily="34" charset="0"/>
            </a:endParaRPr>
          </a:p>
        </p:txBody>
      </p:sp>
      <p:sp>
        <p:nvSpPr>
          <p:cNvPr id="7" name="TextBox 6">
            <a:extLst>
              <a:ext uri="{FF2B5EF4-FFF2-40B4-BE49-F238E27FC236}">
                <a16:creationId xmlns:a16="http://schemas.microsoft.com/office/drawing/2014/main" id="{4683998A-5EED-41D3-97D3-2295CF87DB77}"/>
              </a:ext>
            </a:extLst>
          </p:cNvPr>
          <p:cNvSpPr txBox="1"/>
          <p:nvPr/>
        </p:nvSpPr>
        <p:spPr>
          <a:xfrm>
            <a:off x="8066208" y="6516139"/>
            <a:ext cx="3881191" cy="235898"/>
          </a:xfrm>
          <a:prstGeom prst="rect">
            <a:avLst/>
          </a:prstGeom>
          <a:noFill/>
        </p:spPr>
        <p:txBody>
          <a:bodyPr wrap="none" rtlCol="0">
            <a:spAutoFit/>
          </a:bodyPr>
          <a:lstStyle/>
          <a:p>
            <a:pPr algn="r" defTabSz="609630"/>
            <a:r>
              <a:rPr lang="fr-BE" sz="933" dirty="0">
                <a:solidFill>
                  <a:prstClr val="black"/>
                </a:solidFill>
                <a:latin typeface="Calibri"/>
              </a:rPr>
              <a:t>Glenn Nolan, Dina Eparkhina, EuroGOOS; Sheila Heymans, Kate Larkin, EMB </a:t>
            </a:r>
            <a:endParaRPr lang="en-GB" sz="933" dirty="0">
              <a:solidFill>
                <a:prstClr val="black"/>
              </a:solidFill>
              <a:latin typeface="Calibri"/>
            </a:endParaRPr>
          </a:p>
        </p:txBody>
      </p:sp>
    </p:spTree>
    <p:extLst>
      <p:ext uri="{BB962C8B-B14F-4D97-AF65-F5344CB8AC3E}">
        <p14:creationId xmlns:p14="http://schemas.microsoft.com/office/powerpoint/2010/main" val="32962701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3715B7-8C42-4C5D-85DA-0B57FB2C83DF}"/>
              </a:ext>
            </a:extLst>
          </p:cNvPr>
          <p:cNvSpPr/>
          <p:nvPr/>
        </p:nvSpPr>
        <p:spPr>
          <a:xfrm>
            <a:off x="725925" y="394764"/>
            <a:ext cx="7569200" cy="3764364"/>
          </a:xfrm>
          <a:prstGeom prst="rect">
            <a:avLst/>
          </a:prstGeom>
        </p:spPr>
        <p:txBody>
          <a:bodyPr wrap="square">
            <a:spAutoFit/>
          </a:bodyPr>
          <a:lstStyle/>
          <a:p>
            <a:pPr defTabSz="609630">
              <a:lnSpc>
                <a:spcPct val="107000"/>
              </a:lnSpc>
            </a:pPr>
            <a:r>
              <a:rPr lang="en-US" sz="32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How to get on board?</a:t>
            </a:r>
          </a:p>
          <a:p>
            <a:pPr defTabSz="609630">
              <a:lnSpc>
                <a:spcPct val="107000"/>
              </a:lnSpc>
            </a:pPr>
            <a:endParaRPr lang="en-BE" sz="2133"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04815" indent="-304815" defTabSz="609630">
              <a:lnSpc>
                <a:spcPct val="107000"/>
              </a:lnSpc>
              <a:buFont typeface="Arial" panose="020B0604020202020204" pitchFamily="34" charset="0"/>
              <a:buChar char="•"/>
            </a:pPr>
            <a:r>
              <a:rPr lang="en-US" sz="2133" dirty="0">
                <a:solidFill>
                  <a:prstClr val="black"/>
                </a:solidFill>
                <a:latin typeface="Calibri" panose="020F0502020204030204" pitchFamily="34" charset="0"/>
                <a:ea typeface="Calibri" panose="020F0502020204030204" pitchFamily="34" charset="0"/>
                <a:cs typeface="Times New Roman" panose="02020603050405020304" pitchFamily="18" charset="0"/>
              </a:rPr>
              <a:t>EOOS for and by stakeholders. Inclusive and bottom-up. While seeking and hoping to secure political and funding support</a:t>
            </a:r>
          </a:p>
          <a:p>
            <a:pPr defTabSz="609630">
              <a:lnSpc>
                <a:spcPct val="107000"/>
              </a:lnSpc>
            </a:pPr>
            <a:endParaRPr lang="en-BE" sz="2133"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04815" indent="-304815" defTabSz="609630">
              <a:lnSpc>
                <a:spcPct val="107000"/>
              </a:lnSpc>
              <a:buFont typeface="Arial" panose="020B0604020202020204" pitchFamily="34" charset="0"/>
              <a:buChar char="•"/>
            </a:pPr>
            <a:r>
              <a:rPr lang="en-US" sz="2133" dirty="0">
                <a:solidFill>
                  <a:prstClr val="black"/>
                </a:solidFill>
                <a:latin typeface="Calibri" panose="020F0502020204030204" pitchFamily="34" charset="0"/>
                <a:ea typeface="Calibri" panose="020F0502020204030204" pitchFamily="34" charset="0"/>
                <a:cs typeface="Times New Roman" panose="02020603050405020304" pitchFamily="18" charset="0"/>
              </a:rPr>
              <a:t>Open online consultations (2017, 2018…)</a:t>
            </a:r>
          </a:p>
          <a:p>
            <a:pPr marL="304815" indent="-304815" defTabSz="609630">
              <a:lnSpc>
                <a:spcPct val="107000"/>
              </a:lnSpc>
              <a:buFont typeface="Arial" panose="020B0604020202020204" pitchFamily="34" charset="0"/>
              <a:buChar char="•"/>
            </a:pPr>
            <a:endParaRPr lang="en-US" sz="2133"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04815" indent="-304815" defTabSz="609630">
              <a:lnSpc>
                <a:spcPct val="107000"/>
              </a:lnSpc>
              <a:buFont typeface="Arial" panose="020B0604020202020204" pitchFamily="34" charset="0"/>
              <a:buChar char="•"/>
            </a:pPr>
            <a:r>
              <a:rPr lang="en-US" sz="2133" dirty="0">
                <a:solidFill>
                  <a:prstClr val="black"/>
                </a:solidFill>
                <a:latin typeface="Calibri" panose="020F0502020204030204" pitchFamily="34" charset="0"/>
                <a:ea typeface="Calibri" panose="020F0502020204030204" pitchFamily="34" charset="0"/>
                <a:cs typeface="Times New Roman" panose="02020603050405020304" pitchFamily="18" charset="0"/>
              </a:rPr>
              <a:t>Subscribe to EOOS mailing list at </a:t>
            </a:r>
            <a:r>
              <a:rPr lang="en-US" sz="2133" b="1" dirty="0">
                <a:solidFill>
                  <a:prstClr val="black"/>
                </a:solidFill>
                <a:latin typeface="Calibri" panose="020F0502020204030204" pitchFamily="34" charset="0"/>
                <a:ea typeface="Calibri" panose="020F0502020204030204" pitchFamily="34" charset="0"/>
                <a:cs typeface="Times New Roman" panose="02020603050405020304" pitchFamily="18" charset="0"/>
              </a:rPr>
              <a:t>www.eoos-ocean.eu/contact/</a:t>
            </a:r>
          </a:p>
          <a:p>
            <a:pPr defTabSz="609630">
              <a:lnSpc>
                <a:spcPct val="107000"/>
              </a:lnSpc>
            </a:pPr>
            <a:endParaRPr lang="en-BE" sz="2133" b="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04815" indent="-304815" defTabSz="609630">
              <a:lnSpc>
                <a:spcPct val="107000"/>
              </a:lnSpc>
              <a:spcAft>
                <a:spcPts val="533"/>
              </a:spcAft>
              <a:buFont typeface="Arial" panose="020B0604020202020204" pitchFamily="34" charset="0"/>
              <a:buChar char="•"/>
            </a:pPr>
            <a:r>
              <a:rPr lang="en-US" sz="2133" dirty="0">
                <a:solidFill>
                  <a:prstClr val="black"/>
                </a:solidFill>
                <a:latin typeface="Calibri" panose="020F0502020204030204" pitchFamily="34" charset="0"/>
                <a:ea typeface="Calibri" panose="020F0502020204030204" pitchFamily="34" charset="0"/>
                <a:cs typeface="Times New Roman" panose="02020603050405020304" pitchFamily="18" charset="0"/>
              </a:rPr>
              <a:t>Website for all info</a:t>
            </a:r>
            <a:endParaRPr lang="en-BE" sz="2133"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18" name="Picture 17">
            <a:extLst>
              <a:ext uri="{FF2B5EF4-FFF2-40B4-BE49-F238E27FC236}">
                <a16:creationId xmlns:a16="http://schemas.microsoft.com/office/drawing/2014/main" id="{350C4707-76D2-4EDD-8AF9-6CE12EE3D4B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501" t="6347" r="2347" b="6209"/>
          <a:stretch/>
        </p:blipFill>
        <p:spPr>
          <a:xfrm>
            <a:off x="3713267" y="4337670"/>
            <a:ext cx="4353887" cy="1816923"/>
          </a:xfrm>
          <a:prstGeom prst="rect">
            <a:avLst/>
          </a:prstGeom>
        </p:spPr>
      </p:pic>
      <p:pic>
        <p:nvPicPr>
          <p:cNvPr id="20" name="Picture 19">
            <a:extLst>
              <a:ext uri="{FF2B5EF4-FFF2-40B4-BE49-F238E27FC236}">
                <a16:creationId xmlns:a16="http://schemas.microsoft.com/office/drawing/2014/main" id="{D54D2316-98CF-4284-8FE3-6054306E71A7}"/>
              </a:ext>
            </a:extLst>
          </p:cNvPr>
          <p:cNvPicPr>
            <a:picLocks noChangeAspect="1"/>
          </p:cNvPicPr>
          <p:nvPr/>
        </p:nvPicPr>
        <p:blipFill>
          <a:blip r:embed="rId3"/>
          <a:stretch>
            <a:fillRect/>
          </a:stretch>
        </p:blipFill>
        <p:spPr>
          <a:xfrm>
            <a:off x="1016000" y="5385147"/>
            <a:ext cx="852707" cy="852707"/>
          </a:xfrm>
          <a:prstGeom prst="rect">
            <a:avLst/>
          </a:prstGeom>
        </p:spPr>
      </p:pic>
      <p:pic>
        <p:nvPicPr>
          <p:cNvPr id="21" name="Picture 20">
            <a:extLst>
              <a:ext uri="{FF2B5EF4-FFF2-40B4-BE49-F238E27FC236}">
                <a16:creationId xmlns:a16="http://schemas.microsoft.com/office/drawing/2014/main" id="{FE533A4A-8794-4A70-A4EB-C52887D0C1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95083" y="5655866"/>
            <a:ext cx="477306" cy="477306"/>
          </a:xfrm>
          <a:prstGeom prst="rect">
            <a:avLst/>
          </a:prstGeom>
        </p:spPr>
      </p:pic>
      <p:sp>
        <p:nvSpPr>
          <p:cNvPr id="22" name="TextBox 21">
            <a:extLst>
              <a:ext uri="{FF2B5EF4-FFF2-40B4-BE49-F238E27FC236}">
                <a16:creationId xmlns:a16="http://schemas.microsoft.com/office/drawing/2014/main" id="{1981B2AD-50ED-49D3-B785-AB742FCE1418}"/>
              </a:ext>
            </a:extLst>
          </p:cNvPr>
          <p:cNvSpPr txBox="1"/>
          <p:nvPr/>
        </p:nvSpPr>
        <p:spPr>
          <a:xfrm>
            <a:off x="2285733" y="5618286"/>
            <a:ext cx="892745" cy="461665"/>
          </a:xfrm>
          <a:prstGeom prst="rect">
            <a:avLst/>
          </a:prstGeom>
          <a:noFill/>
        </p:spPr>
        <p:txBody>
          <a:bodyPr wrap="none" rtlCol="0">
            <a:spAutoFit/>
          </a:bodyPr>
          <a:lstStyle/>
          <a:p>
            <a:pPr defTabSz="609630"/>
            <a:r>
              <a:rPr lang="fr-BE" sz="2400" b="1" dirty="0">
                <a:solidFill>
                  <a:srgbClr val="33CCFF"/>
                </a:solidFill>
                <a:latin typeface="Calibri"/>
              </a:rPr>
              <a:t>EOOS</a:t>
            </a:r>
            <a:endParaRPr lang="en-GB" sz="2400" b="1" dirty="0">
              <a:solidFill>
                <a:srgbClr val="33CCFF"/>
              </a:solidFill>
              <a:latin typeface="Calibri"/>
            </a:endParaRPr>
          </a:p>
        </p:txBody>
      </p:sp>
      <p:sp>
        <p:nvSpPr>
          <p:cNvPr id="23" name="TextBox 22">
            <a:extLst>
              <a:ext uri="{FF2B5EF4-FFF2-40B4-BE49-F238E27FC236}">
                <a16:creationId xmlns:a16="http://schemas.microsoft.com/office/drawing/2014/main" id="{CFB076A7-1313-4250-A222-F5CA39753CA0}"/>
              </a:ext>
            </a:extLst>
          </p:cNvPr>
          <p:cNvSpPr txBox="1"/>
          <p:nvPr/>
        </p:nvSpPr>
        <p:spPr>
          <a:xfrm>
            <a:off x="3368239" y="3690677"/>
            <a:ext cx="2521972" cy="420564"/>
          </a:xfrm>
          <a:prstGeom prst="rect">
            <a:avLst/>
          </a:prstGeom>
          <a:noFill/>
        </p:spPr>
        <p:txBody>
          <a:bodyPr wrap="none" rtlCol="0">
            <a:spAutoFit/>
          </a:bodyPr>
          <a:lstStyle/>
          <a:p>
            <a:pPr defTabSz="609630"/>
            <a:r>
              <a:rPr lang="fr-BE" sz="2133" b="1" dirty="0">
                <a:solidFill>
                  <a:prstClr val="black"/>
                </a:solidFill>
                <a:latin typeface="Calibri"/>
              </a:rPr>
              <a:t>www.eoos-ocean.eu</a:t>
            </a:r>
            <a:endParaRPr lang="en-GB" sz="2133" b="1" dirty="0">
              <a:solidFill>
                <a:prstClr val="black"/>
              </a:solidFill>
              <a:latin typeface="Calibri"/>
            </a:endParaRPr>
          </a:p>
        </p:txBody>
      </p:sp>
      <p:sp>
        <p:nvSpPr>
          <p:cNvPr id="25" name="Freeform 3">
            <a:extLst>
              <a:ext uri="{FF2B5EF4-FFF2-40B4-BE49-F238E27FC236}">
                <a16:creationId xmlns:a16="http://schemas.microsoft.com/office/drawing/2014/main" id="{3C163C4D-90CA-4924-92F2-A585B1F10D37}"/>
              </a:ext>
            </a:extLst>
          </p:cNvPr>
          <p:cNvSpPr/>
          <p:nvPr/>
        </p:nvSpPr>
        <p:spPr>
          <a:xfrm>
            <a:off x="4233" y="6359601"/>
            <a:ext cx="12182627" cy="518261"/>
          </a:xfrm>
          <a:custGeom>
            <a:avLst/>
            <a:gdLst>
              <a:gd name="connsiteX0" fmla="*/ 0 w 18273940"/>
              <a:gd name="connsiteY0" fmla="*/ 0 h 777392"/>
              <a:gd name="connsiteX1" fmla="*/ 18273940 w 18273940"/>
              <a:gd name="connsiteY1" fmla="*/ 0 h 777392"/>
              <a:gd name="connsiteX2" fmla="*/ 18273940 w 18273940"/>
              <a:gd name="connsiteY2" fmla="*/ 777392 h 777392"/>
              <a:gd name="connsiteX3" fmla="*/ 0 w 18273940"/>
              <a:gd name="connsiteY3" fmla="*/ 777392 h 777392"/>
              <a:gd name="connsiteX4" fmla="*/ 0 w 18273940"/>
              <a:gd name="connsiteY4" fmla="*/ 0 h 777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3940" h="777392">
                <a:moveTo>
                  <a:pt x="0" y="0"/>
                </a:moveTo>
                <a:lnTo>
                  <a:pt x="18273940" y="0"/>
                </a:lnTo>
                <a:lnTo>
                  <a:pt x="18273940" y="777392"/>
                </a:lnTo>
                <a:lnTo>
                  <a:pt x="0" y="777392"/>
                </a:lnTo>
                <a:lnTo>
                  <a:pt x="0" y="0"/>
                </a:lnTo>
              </a:path>
            </a:pathLst>
          </a:custGeom>
          <a:solidFill>
            <a:srgbClr val="EBEB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zh-CN" altLang="en-US" sz="1200">
              <a:solidFill>
                <a:prstClr val="white"/>
              </a:solidFill>
              <a:latin typeface="Calibri"/>
              <a:ea typeface="宋体" panose="02010600030101010101" pitchFamily="2" charset="-122"/>
            </a:endParaRPr>
          </a:p>
        </p:txBody>
      </p:sp>
      <p:sp>
        <p:nvSpPr>
          <p:cNvPr id="26" name="TextBox 25">
            <a:extLst>
              <a:ext uri="{FF2B5EF4-FFF2-40B4-BE49-F238E27FC236}">
                <a16:creationId xmlns:a16="http://schemas.microsoft.com/office/drawing/2014/main" id="{2473E10A-B6E2-45F4-8EB3-A76476786769}"/>
              </a:ext>
            </a:extLst>
          </p:cNvPr>
          <p:cNvSpPr txBox="1"/>
          <p:nvPr/>
        </p:nvSpPr>
        <p:spPr>
          <a:xfrm>
            <a:off x="10433843" y="6516139"/>
            <a:ext cx="1513556" cy="235898"/>
          </a:xfrm>
          <a:prstGeom prst="rect">
            <a:avLst/>
          </a:prstGeom>
          <a:noFill/>
        </p:spPr>
        <p:txBody>
          <a:bodyPr wrap="none" rtlCol="0">
            <a:spAutoFit/>
          </a:bodyPr>
          <a:lstStyle/>
          <a:p>
            <a:pPr algn="r" defTabSz="609630"/>
            <a:r>
              <a:rPr lang="fr-BE" sz="933" dirty="0">
                <a:solidFill>
                  <a:prstClr val="black"/>
                </a:solidFill>
                <a:latin typeface="Calibri"/>
              </a:rPr>
              <a:t>Dina Eparkhina, EuroGOOS </a:t>
            </a:r>
            <a:endParaRPr lang="en-GB" sz="933" dirty="0">
              <a:solidFill>
                <a:prstClr val="black"/>
              </a:solidFill>
              <a:latin typeface="Calibri"/>
            </a:endParaRPr>
          </a:p>
        </p:txBody>
      </p:sp>
      <p:sp>
        <p:nvSpPr>
          <p:cNvPr id="27" name="TextBox 26">
            <a:extLst>
              <a:ext uri="{FF2B5EF4-FFF2-40B4-BE49-F238E27FC236}">
                <a16:creationId xmlns:a16="http://schemas.microsoft.com/office/drawing/2014/main" id="{7A97D435-F334-49AC-B17C-5511A3C803B8}"/>
              </a:ext>
            </a:extLst>
          </p:cNvPr>
          <p:cNvSpPr txBox="1"/>
          <p:nvPr/>
        </p:nvSpPr>
        <p:spPr>
          <a:xfrm>
            <a:off x="438343" y="6456723"/>
            <a:ext cx="2227020" cy="379656"/>
          </a:xfrm>
          <a:prstGeom prst="rect">
            <a:avLst/>
          </a:prstGeom>
          <a:noFill/>
        </p:spPr>
        <p:txBody>
          <a:bodyPr wrap="none" rtlCol="0">
            <a:spAutoFit/>
          </a:bodyPr>
          <a:lstStyle/>
          <a:p>
            <a:pPr defTabSz="609630"/>
            <a:r>
              <a:rPr lang="fr-BE" sz="1867" b="1" dirty="0">
                <a:solidFill>
                  <a:srgbClr val="0070C0"/>
                </a:solidFill>
                <a:latin typeface="Calibri"/>
              </a:rPr>
              <a:t>www.eoos-ocean.eu</a:t>
            </a:r>
            <a:endParaRPr lang="en-GB" sz="1867" b="1" dirty="0">
              <a:solidFill>
                <a:srgbClr val="0070C0"/>
              </a:solidFill>
              <a:latin typeface="Calibri"/>
            </a:endParaRPr>
          </a:p>
        </p:txBody>
      </p:sp>
      <p:pic>
        <p:nvPicPr>
          <p:cNvPr id="4" name="Picture 3" descr="A screenshot of a computer&#10;&#10;Description automatically generated">
            <a:extLst>
              <a:ext uri="{FF2B5EF4-FFF2-40B4-BE49-F238E27FC236}">
                <a16:creationId xmlns:a16="http://schemas.microsoft.com/office/drawing/2014/main" id="{5852F03F-BBC2-4F72-AE6F-4C2A5BF56AD2}"/>
              </a:ext>
            </a:extLst>
          </p:cNvPr>
          <p:cNvPicPr>
            <a:picLocks noChangeAspect="1"/>
          </p:cNvPicPr>
          <p:nvPr/>
        </p:nvPicPr>
        <p:blipFill rotWithShape="1">
          <a:blip r:embed="rId5">
            <a:extLst>
              <a:ext uri="{28A0092B-C50C-407E-A947-70E740481C1C}">
                <a14:useLocalDpi xmlns:a14="http://schemas.microsoft.com/office/drawing/2010/main" val="0"/>
              </a:ext>
            </a:extLst>
          </a:blip>
          <a:srcRect l="17202" t="28379" r="52179" b="3853"/>
          <a:stretch/>
        </p:blipFill>
        <p:spPr>
          <a:xfrm>
            <a:off x="8602156" y="1191062"/>
            <a:ext cx="3436709" cy="4278509"/>
          </a:xfrm>
          <a:prstGeom prst="rect">
            <a:avLst/>
          </a:prstGeom>
        </p:spPr>
      </p:pic>
      <p:pic>
        <p:nvPicPr>
          <p:cNvPr id="8" name="Picture 7" descr="A close up of text on a white background&#10;&#10;Description automatically generated">
            <a:extLst>
              <a:ext uri="{FF2B5EF4-FFF2-40B4-BE49-F238E27FC236}">
                <a16:creationId xmlns:a16="http://schemas.microsoft.com/office/drawing/2014/main" id="{7A598C14-F6CC-44A0-92E0-49399DBCDE7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80428"/>
          <a:stretch/>
        </p:blipFill>
        <p:spPr>
          <a:xfrm>
            <a:off x="8602156" y="394764"/>
            <a:ext cx="2863919" cy="796298"/>
          </a:xfrm>
          <a:prstGeom prst="rect">
            <a:avLst/>
          </a:prstGeom>
        </p:spPr>
      </p:pic>
    </p:spTree>
    <p:extLst>
      <p:ext uri="{BB962C8B-B14F-4D97-AF65-F5344CB8AC3E}">
        <p14:creationId xmlns:p14="http://schemas.microsoft.com/office/powerpoint/2010/main" val="15832263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3F4F9F7-B454-4308-AC26-1BD88082833E}"/>
              </a:ext>
            </a:extLst>
          </p:cNvPr>
          <p:cNvPicPr>
            <a:picLocks noChangeAspect="1"/>
          </p:cNvPicPr>
          <p:nvPr/>
        </p:nvPicPr>
        <p:blipFill>
          <a:blip r:embed="rId2"/>
          <a:stretch>
            <a:fillRect/>
          </a:stretch>
        </p:blipFill>
        <p:spPr>
          <a:xfrm>
            <a:off x="4495800" y="0"/>
            <a:ext cx="3200400" cy="2286000"/>
          </a:xfrm>
          <a:prstGeom prst="rect">
            <a:avLst/>
          </a:prstGeom>
        </p:spPr>
      </p:pic>
      <p:pic>
        <p:nvPicPr>
          <p:cNvPr id="3" name="Picture 2">
            <a:extLst>
              <a:ext uri="{FF2B5EF4-FFF2-40B4-BE49-F238E27FC236}">
                <a16:creationId xmlns:a16="http://schemas.microsoft.com/office/drawing/2014/main" id="{23456AD8-79C2-4648-B771-569FAD07CF5A}"/>
              </a:ext>
            </a:extLst>
          </p:cNvPr>
          <p:cNvPicPr>
            <a:picLocks noChangeAspect="1"/>
          </p:cNvPicPr>
          <p:nvPr/>
        </p:nvPicPr>
        <p:blipFill>
          <a:blip r:embed="rId3"/>
          <a:stretch>
            <a:fillRect/>
          </a:stretch>
        </p:blipFill>
        <p:spPr>
          <a:xfrm>
            <a:off x="263207" y="2286000"/>
            <a:ext cx="1844374" cy="998331"/>
          </a:xfrm>
          <a:prstGeom prst="rect">
            <a:avLst/>
          </a:prstGeom>
        </p:spPr>
      </p:pic>
      <p:pic>
        <p:nvPicPr>
          <p:cNvPr id="6" name="Picture 5" descr="A picture containing clipart&#10;&#10;Description generated with high confidence">
            <a:extLst>
              <a:ext uri="{FF2B5EF4-FFF2-40B4-BE49-F238E27FC236}">
                <a16:creationId xmlns:a16="http://schemas.microsoft.com/office/drawing/2014/main" id="{3C8994E8-4642-4AF3-B830-4DE9D36B7F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3800" y="2286000"/>
            <a:ext cx="2186673" cy="950362"/>
          </a:xfrm>
          <a:prstGeom prst="rect">
            <a:avLst/>
          </a:prstGeom>
        </p:spPr>
      </p:pic>
      <p:pic>
        <p:nvPicPr>
          <p:cNvPr id="8" name="Picture 7" descr="A close up of a logo&#10;&#10;Description generated with high confidence">
            <a:extLst>
              <a:ext uri="{FF2B5EF4-FFF2-40B4-BE49-F238E27FC236}">
                <a16:creationId xmlns:a16="http://schemas.microsoft.com/office/drawing/2014/main" id="{37C2C37F-D758-497A-80DA-98289D8F74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46976" y="2369823"/>
            <a:ext cx="2601951" cy="782716"/>
          </a:xfrm>
          <a:prstGeom prst="rect">
            <a:avLst/>
          </a:prstGeom>
        </p:spPr>
      </p:pic>
      <p:pic>
        <p:nvPicPr>
          <p:cNvPr id="9" name="Picture 8">
            <a:extLst>
              <a:ext uri="{FF2B5EF4-FFF2-40B4-BE49-F238E27FC236}">
                <a16:creationId xmlns:a16="http://schemas.microsoft.com/office/drawing/2014/main" id="{BC36D4AB-F4D5-4F6D-8F99-66CFF2830214}"/>
              </a:ext>
            </a:extLst>
          </p:cNvPr>
          <p:cNvPicPr>
            <a:picLocks noChangeAspect="1"/>
          </p:cNvPicPr>
          <p:nvPr/>
        </p:nvPicPr>
        <p:blipFill>
          <a:blip r:embed="rId6"/>
          <a:stretch>
            <a:fillRect/>
          </a:stretch>
        </p:blipFill>
        <p:spPr>
          <a:xfrm>
            <a:off x="3772644" y="2157877"/>
            <a:ext cx="723156" cy="481227"/>
          </a:xfrm>
          <a:prstGeom prst="rect">
            <a:avLst/>
          </a:prstGeom>
        </p:spPr>
      </p:pic>
      <p:pic>
        <p:nvPicPr>
          <p:cNvPr id="10" name="Picture 9">
            <a:extLst>
              <a:ext uri="{FF2B5EF4-FFF2-40B4-BE49-F238E27FC236}">
                <a16:creationId xmlns:a16="http://schemas.microsoft.com/office/drawing/2014/main" id="{A5B664E0-B47F-4870-BE02-E4B823E67E0B}"/>
              </a:ext>
            </a:extLst>
          </p:cNvPr>
          <p:cNvPicPr>
            <a:picLocks noChangeAspect="1"/>
          </p:cNvPicPr>
          <p:nvPr/>
        </p:nvPicPr>
        <p:blipFill rotWithShape="1">
          <a:blip r:embed="rId7"/>
          <a:srcRect t="30695" r="53940"/>
          <a:stretch/>
        </p:blipFill>
        <p:spPr>
          <a:xfrm>
            <a:off x="7375956" y="3201784"/>
            <a:ext cx="1452758" cy="1174134"/>
          </a:xfrm>
          <a:prstGeom prst="rect">
            <a:avLst/>
          </a:prstGeom>
        </p:spPr>
      </p:pic>
      <p:pic>
        <p:nvPicPr>
          <p:cNvPr id="12" name="Picture 11">
            <a:extLst>
              <a:ext uri="{FF2B5EF4-FFF2-40B4-BE49-F238E27FC236}">
                <a16:creationId xmlns:a16="http://schemas.microsoft.com/office/drawing/2014/main" id="{006263EB-75D2-497A-8A92-3A03F15734E0}"/>
              </a:ext>
            </a:extLst>
          </p:cNvPr>
          <p:cNvPicPr>
            <a:picLocks noChangeAspect="1"/>
          </p:cNvPicPr>
          <p:nvPr/>
        </p:nvPicPr>
        <p:blipFill>
          <a:blip r:embed="rId8"/>
          <a:stretch>
            <a:fillRect/>
          </a:stretch>
        </p:blipFill>
        <p:spPr>
          <a:xfrm>
            <a:off x="2976930" y="5000187"/>
            <a:ext cx="3762566" cy="1508032"/>
          </a:xfrm>
          <a:prstGeom prst="rect">
            <a:avLst/>
          </a:prstGeom>
        </p:spPr>
      </p:pic>
      <p:pic>
        <p:nvPicPr>
          <p:cNvPr id="14" name="Picture 13" descr="A close up of a logo&#10;&#10;Description generated with high confidence">
            <a:extLst>
              <a:ext uri="{FF2B5EF4-FFF2-40B4-BE49-F238E27FC236}">
                <a16:creationId xmlns:a16="http://schemas.microsoft.com/office/drawing/2014/main" id="{C9799720-5754-4A0A-A5FB-EFA320839C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2343" y="5370888"/>
            <a:ext cx="1042472" cy="313595"/>
          </a:xfrm>
          <a:prstGeom prst="rect">
            <a:avLst/>
          </a:prstGeom>
        </p:spPr>
      </p:pic>
      <p:pic>
        <p:nvPicPr>
          <p:cNvPr id="18" name="Picture 17">
            <a:extLst>
              <a:ext uri="{FF2B5EF4-FFF2-40B4-BE49-F238E27FC236}">
                <a16:creationId xmlns:a16="http://schemas.microsoft.com/office/drawing/2014/main" id="{B77AD1C2-DF5E-49EB-A3A2-C306D448CA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32000" y="5824804"/>
            <a:ext cx="1252425" cy="420946"/>
          </a:xfrm>
          <a:prstGeom prst="rect">
            <a:avLst/>
          </a:prstGeom>
        </p:spPr>
      </p:pic>
      <p:pic>
        <p:nvPicPr>
          <p:cNvPr id="19" name="Picture 18">
            <a:extLst>
              <a:ext uri="{FF2B5EF4-FFF2-40B4-BE49-F238E27FC236}">
                <a16:creationId xmlns:a16="http://schemas.microsoft.com/office/drawing/2014/main" id="{A5198DBD-5FE5-4094-901A-4BC265F9E3FE}"/>
              </a:ext>
            </a:extLst>
          </p:cNvPr>
          <p:cNvPicPr>
            <a:picLocks noChangeAspect="1"/>
          </p:cNvPicPr>
          <p:nvPr/>
        </p:nvPicPr>
        <p:blipFill rotWithShape="1">
          <a:blip r:embed="rId10"/>
          <a:srcRect t="21748" r="42379" b="25155"/>
          <a:stretch/>
        </p:blipFill>
        <p:spPr>
          <a:xfrm>
            <a:off x="9998242" y="2286000"/>
            <a:ext cx="1951681" cy="1021948"/>
          </a:xfrm>
          <a:prstGeom prst="rect">
            <a:avLst/>
          </a:prstGeom>
        </p:spPr>
      </p:pic>
      <p:sp>
        <p:nvSpPr>
          <p:cNvPr id="20" name="Right Brace 19">
            <a:extLst>
              <a:ext uri="{FF2B5EF4-FFF2-40B4-BE49-F238E27FC236}">
                <a16:creationId xmlns:a16="http://schemas.microsoft.com/office/drawing/2014/main" id="{52CFCFF8-3B38-4350-AEB4-55AD3084EB85}"/>
              </a:ext>
            </a:extLst>
          </p:cNvPr>
          <p:cNvSpPr/>
          <p:nvPr/>
        </p:nvSpPr>
        <p:spPr>
          <a:xfrm rot="5400000">
            <a:off x="4671606" y="1775002"/>
            <a:ext cx="412149" cy="5667519"/>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3718F3EA-6FFB-4330-A138-CBBF4E4381A3}"/>
              </a:ext>
            </a:extLst>
          </p:cNvPr>
          <p:cNvPicPr>
            <a:picLocks noChangeAspect="1"/>
          </p:cNvPicPr>
          <p:nvPr/>
        </p:nvPicPr>
        <p:blipFill>
          <a:blip r:embed="rId11"/>
          <a:stretch>
            <a:fillRect/>
          </a:stretch>
        </p:blipFill>
        <p:spPr>
          <a:xfrm>
            <a:off x="41145" y="96555"/>
            <a:ext cx="2066436" cy="1131102"/>
          </a:xfrm>
          <a:prstGeom prst="rect">
            <a:avLst/>
          </a:prstGeom>
        </p:spPr>
      </p:pic>
    </p:spTree>
    <p:extLst>
      <p:ext uri="{BB962C8B-B14F-4D97-AF65-F5344CB8AC3E}">
        <p14:creationId xmlns:p14="http://schemas.microsoft.com/office/powerpoint/2010/main" val="33020917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3AB27E3-14FD-41A7-A3DF-E1E6CC7044D6}"/>
              </a:ext>
            </a:extLst>
          </p:cNvPr>
          <p:cNvPicPr>
            <a:picLocks noChangeAspect="1"/>
          </p:cNvPicPr>
          <p:nvPr/>
        </p:nvPicPr>
        <p:blipFill rotWithShape="1">
          <a:blip r:embed="rId2"/>
          <a:srcRect r="2701" b="3412"/>
          <a:stretch/>
        </p:blipFill>
        <p:spPr>
          <a:xfrm>
            <a:off x="9444411" y="121574"/>
            <a:ext cx="1897486" cy="1276441"/>
          </a:xfrm>
          <a:prstGeom prst="rect">
            <a:avLst/>
          </a:prstGeom>
        </p:spPr>
      </p:pic>
      <p:pic>
        <p:nvPicPr>
          <p:cNvPr id="9" name="Picture 8" descr="A group of people posing for a photo&#10;&#10;Description generated with very high confidence">
            <a:extLst>
              <a:ext uri="{FF2B5EF4-FFF2-40B4-BE49-F238E27FC236}">
                <a16:creationId xmlns:a16="http://schemas.microsoft.com/office/drawing/2014/main" id="{F0C1EEC9-90CB-4F20-8069-D3C6E2E0B8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64381" y="1453997"/>
            <a:ext cx="3012106" cy="2720897"/>
          </a:xfrm>
          <a:prstGeom prst="rect">
            <a:avLst/>
          </a:prstGeom>
        </p:spPr>
      </p:pic>
      <p:pic>
        <p:nvPicPr>
          <p:cNvPr id="11" name="Picture 10" descr="A couple of men standing next to a person&#10;&#10;Description generated with high confidence">
            <a:extLst>
              <a:ext uri="{FF2B5EF4-FFF2-40B4-BE49-F238E27FC236}">
                <a16:creationId xmlns:a16="http://schemas.microsoft.com/office/drawing/2014/main" id="{8B59DA24-B8CF-465A-8813-49B620CDCB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5122" y="1534531"/>
            <a:ext cx="3134876" cy="2089616"/>
          </a:xfrm>
          <a:prstGeom prst="rect">
            <a:avLst/>
          </a:prstGeom>
        </p:spPr>
      </p:pic>
      <p:pic>
        <p:nvPicPr>
          <p:cNvPr id="12" name="Picture 11">
            <a:extLst>
              <a:ext uri="{FF2B5EF4-FFF2-40B4-BE49-F238E27FC236}">
                <a16:creationId xmlns:a16="http://schemas.microsoft.com/office/drawing/2014/main" id="{34F65292-84D9-491E-AB45-A90033C95365}"/>
              </a:ext>
            </a:extLst>
          </p:cNvPr>
          <p:cNvPicPr>
            <a:picLocks noChangeAspect="1"/>
          </p:cNvPicPr>
          <p:nvPr/>
        </p:nvPicPr>
        <p:blipFill>
          <a:blip r:embed="rId5"/>
          <a:stretch>
            <a:fillRect/>
          </a:stretch>
        </p:blipFill>
        <p:spPr>
          <a:xfrm>
            <a:off x="162217" y="400880"/>
            <a:ext cx="3789032" cy="1053117"/>
          </a:xfrm>
          <a:prstGeom prst="rect">
            <a:avLst/>
          </a:prstGeom>
        </p:spPr>
      </p:pic>
      <p:pic>
        <p:nvPicPr>
          <p:cNvPr id="13" name="Picture 12">
            <a:extLst>
              <a:ext uri="{FF2B5EF4-FFF2-40B4-BE49-F238E27FC236}">
                <a16:creationId xmlns:a16="http://schemas.microsoft.com/office/drawing/2014/main" id="{DAC45F19-747D-4DEC-B805-B148FBE526E2}"/>
              </a:ext>
            </a:extLst>
          </p:cNvPr>
          <p:cNvPicPr>
            <a:picLocks noChangeAspect="1"/>
          </p:cNvPicPr>
          <p:nvPr/>
        </p:nvPicPr>
        <p:blipFill>
          <a:blip r:embed="rId6"/>
          <a:stretch>
            <a:fillRect/>
          </a:stretch>
        </p:blipFill>
        <p:spPr>
          <a:xfrm>
            <a:off x="394153" y="3891775"/>
            <a:ext cx="2405384" cy="2405384"/>
          </a:xfrm>
          <a:prstGeom prst="rect">
            <a:avLst/>
          </a:prstGeom>
        </p:spPr>
      </p:pic>
      <p:sp>
        <p:nvSpPr>
          <p:cNvPr id="14" name="TextBox 13">
            <a:extLst>
              <a:ext uri="{FF2B5EF4-FFF2-40B4-BE49-F238E27FC236}">
                <a16:creationId xmlns:a16="http://schemas.microsoft.com/office/drawing/2014/main" id="{B8A7E1E9-AFD4-4868-B128-D85813A98EF1}"/>
              </a:ext>
            </a:extLst>
          </p:cNvPr>
          <p:cNvSpPr txBox="1"/>
          <p:nvPr/>
        </p:nvSpPr>
        <p:spPr>
          <a:xfrm>
            <a:off x="2460839" y="5480184"/>
            <a:ext cx="2839495" cy="10772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EuroGOOS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Co-organizer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Co-author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Support for Sponsor Committee</a:t>
            </a:r>
            <a:endParaRPr kumimoji="0" lang="en-BE"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D7D3F39B-19FE-44FC-A600-F59C31B5FDA6}"/>
              </a:ext>
            </a:extLst>
          </p:cNvPr>
          <p:cNvPicPr>
            <a:picLocks noChangeAspect="1"/>
          </p:cNvPicPr>
          <p:nvPr/>
        </p:nvPicPr>
        <p:blipFill rotWithShape="1">
          <a:blip r:embed="rId7"/>
          <a:srcRect l="5007" t="6655" r="33143" b="58324"/>
          <a:stretch/>
        </p:blipFill>
        <p:spPr>
          <a:xfrm>
            <a:off x="4865501" y="491476"/>
            <a:ext cx="2876055" cy="1149539"/>
          </a:xfrm>
          <a:prstGeom prst="rect">
            <a:avLst/>
          </a:prstGeom>
        </p:spPr>
      </p:pic>
      <p:pic>
        <p:nvPicPr>
          <p:cNvPr id="17" name="Picture 16" descr="A screenshot of a computer&#10;&#10;Description generated with very high confidence">
            <a:extLst>
              <a:ext uri="{FF2B5EF4-FFF2-40B4-BE49-F238E27FC236}">
                <a16:creationId xmlns:a16="http://schemas.microsoft.com/office/drawing/2014/main" id="{789EF1D0-7A85-4CCA-B256-45217BE096C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2758" t="9733" r="17125" b="21034"/>
          <a:stretch/>
        </p:blipFill>
        <p:spPr>
          <a:xfrm>
            <a:off x="6096000" y="4286858"/>
            <a:ext cx="4297154" cy="2386653"/>
          </a:xfrm>
          <a:prstGeom prst="rect">
            <a:avLst/>
          </a:prstGeom>
        </p:spPr>
      </p:pic>
      <p:sp>
        <p:nvSpPr>
          <p:cNvPr id="2" name="TextBox 1">
            <a:extLst>
              <a:ext uri="{FF2B5EF4-FFF2-40B4-BE49-F238E27FC236}">
                <a16:creationId xmlns:a16="http://schemas.microsoft.com/office/drawing/2014/main" id="{666129A0-E929-4927-A14D-46C0A61228C3}"/>
              </a:ext>
            </a:extLst>
          </p:cNvPr>
          <p:cNvSpPr txBox="1"/>
          <p:nvPr/>
        </p:nvSpPr>
        <p:spPr>
          <a:xfrm>
            <a:off x="4865501" y="1860450"/>
            <a:ext cx="3076503" cy="2031325"/>
          </a:xfrm>
          <a:prstGeom prst="rect">
            <a:avLst/>
          </a:prstGeom>
          <a:noFill/>
        </p:spPr>
        <p:txBody>
          <a:bodyPr wrap="square" rtlCol="0">
            <a:spAutoFit/>
          </a:bodyPr>
          <a:lstStyle/>
          <a:p>
            <a:pPr marL="285750" indent="-285750">
              <a:buFont typeface="Arial" panose="020B0604020202020204" pitchFamily="34" charset="0"/>
              <a:buChar char="•"/>
            </a:pPr>
            <a:r>
              <a:rPr lang="en-US" dirty="0"/>
              <a:t>NOOS and Arctic ROOS meetings</a:t>
            </a:r>
          </a:p>
          <a:p>
            <a:pPr marL="285750" indent="-285750">
              <a:buFont typeface="Arial" panose="020B0604020202020204" pitchFamily="34" charset="0"/>
              <a:buChar char="•"/>
            </a:pPr>
            <a:r>
              <a:rPr lang="en-US" dirty="0"/>
              <a:t>DATAMEQ</a:t>
            </a:r>
          </a:p>
          <a:p>
            <a:pPr marL="285750" indent="-285750">
              <a:buFont typeface="Arial" panose="020B0604020202020204" pitchFamily="34" charset="0"/>
              <a:buChar char="•"/>
            </a:pPr>
            <a:r>
              <a:rPr lang="en-US" dirty="0"/>
              <a:t>Coastal WG</a:t>
            </a:r>
          </a:p>
          <a:p>
            <a:pPr marL="285750" indent="-285750">
              <a:buFont typeface="Arial" panose="020B0604020202020204" pitchFamily="34" charset="0"/>
              <a:buChar char="•"/>
            </a:pPr>
            <a:r>
              <a:rPr lang="en-US" dirty="0"/>
              <a:t>Members, ROOS and Chairs actively involved in the event</a:t>
            </a:r>
            <a:endParaRPr lang="en-BE" dirty="0"/>
          </a:p>
        </p:txBody>
      </p:sp>
    </p:spTree>
    <p:extLst>
      <p:ext uri="{BB962C8B-B14F-4D97-AF65-F5344CB8AC3E}">
        <p14:creationId xmlns:p14="http://schemas.microsoft.com/office/powerpoint/2010/main" val="33204487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E3C042-AE80-4FE8-87AB-B35B46738F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12232" y="493775"/>
            <a:ext cx="2551055" cy="2553629"/>
          </a:xfrm>
          <a:prstGeom prst="rect">
            <a:avLst/>
          </a:prstGeom>
        </p:spPr>
      </p:pic>
      <p:pic>
        <p:nvPicPr>
          <p:cNvPr id="3" name="Picture 2" descr="A screenshot of a computer&#10;&#10;Description generated with very high confidence">
            <a:extLst>
              <a:ext uri="{FF2B5EF4-FFF2-40B4-BE49-F238E27FC236}">
                <a16:creationId xmlns:a16="http://schemas.microsoft.com/office/drawing/2014/main" id="{3911B9A6-D2E9-4D01-91F8-40D4C313D7DF}"/>
              </a:ext>
            </a:extLst>
          </p:cNvPr>
          <p:cNvPicPr>
            <a:picLocks noChangeAspect="1"/>
          </p:cNvPicPr>
          <p:nvPr/>
        </p:nvPicPr>
        <p:blipFill rotWithShape="1">
          <a:blip r:embed="rId3">
            <a:extLst>
              <a:ext uri="{28A0092B-C50C-407E-A947-70E740481C1C}">
                <a14:useLocalDpi xmlns:a14="http://schemas.microsoft.com/office/drawing/2010/main" val="0"/>
              </a:ext>
            </a:extLst>
          </a:blip>
          <a:srcRect l="22592" t="38049" r="3201" b="9918"/>
          <a:stretch/>
        </p:blipFill>
        <p:spPr>
          <a:xfrm>
            <a:off x="3861138" y="493775"/>
            <a:ext cx="7653454" cy="3018619"/>
          </a:xfrm>
          <a:prstGeom prst="rect">
            <a:avLst/>
          </a:prstGeom>
        </p:spPr>
      </p:pic>
      <p:pic>
        <p:nvPicPr>
          <p:cNvPr id="4" name="Picture 3" descr="A screenshot of a cell phone&#10;&#10;Description generated with very high confidence">
            <a:extLst>
              <a:ext uri="{FF2B5EF4-FFF2-40B4-BE49-F238E27FC236}">
                <a16:creationId xmlns:a16="http://schemas.microsoft.com/office/drawing/2014/main" id="{220064C3-1B56-4347-B2CA-5A634AC1D975}"/>
              </a:ext>
            </a:extLst>
          </p:cNvPr>
          <p:cNvPicPr>
            <a:picLocks noChangeAspect="1"/>
          </p:cNvPicPr>
          <p:nvPr/>
        </p:nvPicPr>
        <p:blipFill rotWithShape="1">
          <a:blip r:embed="rId4">
            <a:extLst>
              <a:ext uri="{28A0092B-C50C-407E-A947-70E740481C1C}">
                <a14:useLocalDpi xmlns:a14="http://schemas.microsoft.com/office/drawing/2010/main" val="0"/>
              </a:ext>
            </a:extLst>
          </a:blip>
          <a:srcRect l="29875" t="15284" r="42835" b="42819"/>
          <a:stretch/>
        </p:blipFill>
        <p:spPr>
          <a:xfrm>
            <a:off x="6759552" y="3268596"/>
            <a:ext cx="3899532" cy="3367588"/>
          </a:xfrm>
          <a:prstGeom prst="rect">
            <a:avLst/>
          </a:prstGeom>
          <a:ln>
            <a:solidFill>
              <a:schemeClr val="accent1">
                <a:lumMod val="50000"/>
              </a:schemeClr>
            </a:solidFill>
          </a:ln>
        </p:spPr>
      </p:pic>
      <p:sp>
        <p:nvSpPr>
          <p:cNvPr id="5" name="Rectangle 4">
            <a:extLst>
              <a:ext uri="{FF2B5EF4-FFF2-40B4-BE49-F238E27FC236}">
                <a16:creationId xmlns:a16="http://schemas.microsoft.com/office/drawing/2014/main" id="{06ABD9BF-2EE3-4681-B4AE-C0FAD0943972}"/>
              </a:ext>
            </a:extLst>
          </p:cNvPr>
          <p:cNvSpPr/>
          <p:nvPr/>
        </p:nvSpPr>
        <p:spPr>
          <a:xfrm>
            <a:off x="508104" y="4352225"/>
            <a:ext cx="6096000" cy="1200329"/>
          </a:xfrm>
          <a:prstGeom prst="rect">
            <a:avLst/>
          </a:prstGeom>
        </p:spPr>
        <p:txBody>
          <a:bodyPr>
            <a:spAutoFit/>
          </a:bodyPr>
          <a:lstStyle/>
          <a:p>
            <a:pPr marL="285750" indent="-285750">
              <a:buFont typeface="Arial" panose="020B0604020202020204" pitchFamily="34" charset="0"/>
              <a:buChar char="•"/>
            </a:pPr>
            <a:r>
              <a:rPr lang="en-US" dirty="0">
                <a:latin typeface="Calibri" panose="020F0502020204030204" pitchFamily="34" charset="0"/>
                <a:ea typeface="Times New Roman" panose="02020603050405020304" pitchFamily="18" charset="0"/>
                <a:cs typeface="Times New Roman" panose="02020603050405020304" pitchFamily="18" charset="0"/>
              </a:rPr>
              <a:t>30 EuroGOOS members completed the questionnaire, i.e. 71% of the EuroGOOS membership. </a:t>
            </a:r>
          </a:p>
          <a:p>
            <a:pPr marL="285750" indent="-285750">
              <a:buFont typeface="Arial" panose="020B0604020202020204" pitchFamily="34" charset="0"/>
              <a:buChar char="•"/>
            </a:pPr>
            <a:r>
              <a:rPr lang="en-US" dirty="0">
                <a:latin typeface="Calibri" panose="020F0502020204030204" pitchFamily="34" charset="0"/>
                <a:ea typeface="Times New Roman" panose="02020603050405020304" pitchFamily="18" charset="0"/>
                <a:cs typeface="Times New Roman" panose="02020603050405020304" pitchFamily="18" charset="0"/>
              </a:rPr>
              <a:t>Respondents were from 16 countries represented on EuroGOOS, i.e. 89% of countries represented on EuroGOOS. </a:t>
            </a:r>
            <a:endParaRPr lang="en-BE" dirty="0"/>
          </a:p>
        </p:txBody>
      </p:sp>
    </p:spTree>
    <p:extLst>
      <p:ext uri="{BB962C8B-B14F-4D97-AF65-F5344CB8AC3E}">
        <p14:creationId xmlns:p14="http://schemas.microsoft.com/office/powerpoint/2010/main" val="1139010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computer&#10;&#10;Description generated with very high confidence">
            <a:extLst>
              <a:ext uri="{FF2B5EF4-FFF2-40B4-BE49-F238E27FC236}">
                <a16:creationId xmlns:a16="http://schemas.microsoft.com/office/drawing/2014/main" id="{9B2A2675-0214-47A7-B687-91070C6A2071}"/>
              </a:ext>
            </a:extLst>
          </p:cNvPr>
          <p:cNvPicPr/>
          <p:nvPr/>
        </p:nvPicPr>
        <p:blipFill rotWithShape="1">
          <a:blip r:embed="rId2">
            <a:extLst>
              <a:ext uri="{28A0092B-C50C-407E-A947-70E740481C1C}">
                <a14:useLocalDpi xmlns:a14="http://schemas.microsoft.com/office/drawing/2010/main" val="0"/>
              </a:ext>
            </a:extLst>
          </a:blip>
          <a:srcRect l="45535" t="24227" r="23056" b="31455"/>
          <a:stretch/>
        </p:blipFill>
        <p:spPr bwMode="auto">
          <a:xfrm>
            <a:off x="372974" y="1679304"/>
            <a:ext cx="5528345" cy="4534393"/>
          </a:xfrm>
          <a:prstGeom prst="rect">
            <a:avLst/>
          </a:prstGeom>
          <a:ln>
            <a:noFill/>
          </a:ln>
          <a:extLst>
            <a:ext uri="{53640926-AAD7-44D8-BBD7-CCE9431645EC}">
              <a14:shadowObscured xmlns:a14="http://schemas.microsoft.com/office/drawing/2010/main"/>
            </a:ext>
          </a:extLst>
        </p:spPr>
      </p:pic>
      <p:sp>
        <p:nvSpPr>
          <p:cNvPr id="4" name="Rectangle 3">
            <a:extLst>
              <a:ext uri="{FF2B5EF4-FFF2-40B4-BE49-F238E27FC236}">
                <a16:creationId xmlns:a16="http://schemas.microsoft.com/office/drawing/2014/main" id="{84DE5141-4CBA-4AE6-B9F5-FC3DADADE027}"/>
              </a:ext>
            </a:extLst>
          </p:cNvPr>
          <p:cNvSpPr/>
          <p:nvPr/>
        </p:nvSpPr>
        <p:spPr>
          <a:xfrm>
            <a:off x="372974" y="495197"/>
            <a:ext cx="4557145" cy="400110"/>
          </a:xfrm>
          <a:prstGeom prst="rect">
            <a:avLst/>
          </a:prstGeom>
        </p:spPr>
        <p:txBody>
          <a:bodyPr wrap="none">
            <a:spAutoFit/>
          </a:bodyPr>
          <a:lstStyle/>
          <a:p>
            <a:r>
              <a:rPr lang="en-BE" sz="2000" b="1" dirty="0">
                <a:solidFill>
                  <a:schemeClr val="accent1">
                    <a:lumMod val="75000"/>
                  </a:schemeClr>
                </a:solidFill>
                <a:latin typeface="Calibri" panose="020F0502020204030204" pitchFamily="34" charset="0"/>
                <a:ea typeface="Times New Roman" panose="02020603050405020304" pitchFamily="18" charset="0"/>
              </a:rPr>
              <a:t>What do you like most about EuroGOOS?</a:t>
            </a:r>
            <a:endParaRPr lang="en-BE" sz="2000" dirty="0">
              <a:solidFill>
                <a:schemeClr val="accent1">
                  <a:lumMod val="75000"/>
                </a:schemeClr>
              </a:solidFill>
            </a:endParaRPr>
          </a:p>
        </p:txBody>
      </p:sp>
      <p:sp>
        <p:nvSpPr>
          <p:cNvPr id="5" name="Rectangle 4">
            <a:extLst>
              <a:ext uri="{FF2B5EF4-FFF2-40B4-BE49-F238E27FC236}">
                <a16:creationId xmlns:a16="http://schemas.microsoft.com/office/drawing/2014/main" id="{7A1F3E23-678E-435C-BE6C-DF3275D7892C}"/>
              </a:ext>
            </a:extLst>
          </p:cNvPr>
          <p:cNvSpPr/>
          <p:nvPr/>
        </p:nvSpPr>
        <p:spPr>
          <a:xfrm>
            <a:off x="6229884" y="433642"/>
            <a:ext cx="5841874" cy="923330"/>
          </a:xfrm>
          <a:prstGeom prst="rect">
            <a:avLst/>
          </a:prstGeom>
        </p:spPr>
        <p:txBody>
          <a:bodyPr wrap="square">
            <a:spAutoFit/>
          </a:bodyPr>
          <a:lstStyle/>
          <a:p>
            <a:pPr algn="ctr"/>
            <a:r>
              <a:rPr lang="en-BE" b="1" dirty="0">
                <a:solidFill>
                  <a:schemeClr val="accent1">
                    <a:lumMod val="75000"/>
                  </a:schemeClr>
                </a:solidFill>
                <a:latin typeface="Calibri" panose="020F0502020204030204" pitchFamily="34" charset="0"/>
                <a:ea typeface="Times New Roman" panose="02020603050405020304" pitchFamily="18" charset="0"/>
              </a:rPr>
              <a:t>What EuroGOOS activity or output has been especially valuable for your organization or network (working group, task team, project, product, event, etc.)</a:t>
            </a:r>
            <a:endParaRPr lang="en-BE" dirty="0">
              <a:solidFill>
                <a:schemeClr val="accent1">
                  <a:lumMod val="75000"/>
                </a:schemeClr>
              </a:solidFill>
            </a:endParaRPr>
          </a:p>
        </p:txBody>
      </p:sp>
      <p:pic>
        <p:nvPicPr>
          <p:cNvPr id="6" name="Picture 5" descr="A screenshot of a computer&#10;&#10;Description generated with very high confidence">
            <a:extLst>
              <a:ext uri="{FF2B5EF4-FFF2-40B4-BE49-F238E27FC236}">
                <a16:creationId xmlns:a16="http://schemas.microsoft.com/office/drawing/2014/main" id="{982548AC-AE8E-4803-AA48-E7CBC3738F46}"/>
              </a:ext>
            </a:extLst>
          </p:cNvPr>
          <p:cNvPicPr/>
          <p:nvPr/>
        </p:nvPicPr>
        <p:blipFill rotWithShape="1">
          <a:blip r:embed="rId3">
            <a:extLst>
              <a:ext uri="{28A0092B-C50C-407E-A947-70E740481C1C}">
                <a14:useLocalDpi xmlns:a14="http://schemas.microsoft.com/office/drawing/2010/main" val="0"/>
              </a:ext>
            </a:extLst>
          </a:blip>
          <a:srcRect l="44372" t="18613" r="25382" b="38842"/>
          <a:stretch/>
        </p:blipFill>
        <p:spPr bwMode="auto">
          <a:xfrm>
            <a:off x="6308520" y="1679304"/>
            <a:ext cx="5528345" cy="442938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895591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521E8B-9B2E-4AB4-9A47-F4BA0E762015}"/>
              </a:ext>
            </a:extLst>
          </p:cNvPr>
          <p:cNvSpPr/>
          <p:nvPr/>
        </p:nvSpPr>
        <p:spPr>
          <a:xfrm>
            <a:off x="88446" y="397570"/>
            <a:ext cx="10509450" cy="400110"/>
          </a:xfrm>
          <a:prstGeom prst="rect">
            <a:avLst/>
          </a:prstGeom>
        </p:spPr>
        <p:txBody>
          <a:bodyPr wrap="square">
            <a:spAutoFit/>
          </a:bodyPr>
          <a:lstStyle/>
          <a:p>
            <a:pPr algn="ctr"/>
            <a:r>
              <a:rPr lang="en-BE" sz="2000" b="1" dirty="0">
                <a:solidFill>
                  <a:schemeClr val="accent1">
                    <a:lumMod val="75000"/>
                  </a:schemeClr>
                </a:solidFill>
                <a:latin typeface="Calibri" panose="020F0502020204030204" pitchFamily="34" charset="0"/>
                <a:ea typeface="Times New Roman" panose="02020603050405020304" pitchFamily="18" charset="0"/>
              </a:rPr>
              <a:t> </a:t>
            </a:r>
            <a:r>
              <a:rPr lang="en-US" sz="2000" b="1" dirty="0">
                <a:solidFill>
                  <a:schemeClr val="accent1">
                    <a:lumMod val="75000"/>
                  </a:schemeClr>
                </a:solidFill>
                <a:latin typeface="Calibri" panose="020F0502020204030204" pitchFamily="34" charset="0"/>
                <a:ea typeface="Times New Roman" panose="02020603050405020304" pitchFamily="18" charset="0"/>
              </a:rPr>
              <a:t>At what level would you like to see the Office represent EuroGOOS strategic priorities?</a:t>
            </a:r>
            <a:endParaRPr lang="en-BE" sz="2000" dirty="0">
              <a:solidFill>
                <a:schemeClr val="accent1">
                  <a:lumMod val="75000"/>
                </a:schemeClr>
              </a:solidFill>
            </a:endParaRPr>
          </a:p>
        </p:txBody>
      </p:sp>
      <p:sp>
        <p:nvSpPr>
          <p:cNvPr id="3" name="Rectangle 2">
            <a:extLst>
              <a:ext uri="{FF2B5EF4-FFF2-40B4-BE49-F238E27FC236}">
                <a16:creationId xmlns:a16="http://schemas.microsoft.com/office/drawing/2014/main" id="{54DB6881-45AE-4FDE-A9FB-C34805845DD8}"/>
              </a:ext>
            </a:extLst>
          </p:cNvPr>
          <p:cNvSpPr/>
          <p:nvPr/>
        </p:nvSpPr>
        <p:spPr>
          <a:xfrm>
            <a:off x="942363" y="1078897"/>
            <a:ext cx="6096000" cy="1200329"/>
          </a:xfrm>
          <a:prstGeom prst="rect">
            <a:avLst/>
          </a:prstGeom>
        </p:spPr>
        <p:txBody>
          <a:bodyPr>
            <a:spAutoFit/>
          </a:bodyPr>
          <a:lstStyle/>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100% relevant: </a:t>
            </a:r>
            <a:r>
              <a:rPr lang="en-US" dirty="0">
                <a:latin typeface="Calibri" panose="020F0502020204030204" pitchFamily="34" charset="0"/>
                <a:ea typeface="Times New Roman" panose="02020603050405020304" pitchFamily="18" charset="0"/>
                <a:cs typeface="Times New Roman" panose="02020603050405020304" pitchFamily="18" charset="0"/>
              </a:rPr>
              <a:t>Pan-European</a:t>
            </a:r>
            <a:endParaRPr lang="en-BE" sz="2000" dirty="0">
              <a:latin typeface="Times New Roman" panose="02020603050405020304" pitchFamily="18" charset="0"/>
              <a:ea typeface="Times New Roman" panose="02020603050405020304" pitchFamily="18" charset="0"/>
            </a:endParaRPr>
          </a:p>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44% relevant:</a:t>
            </a:r>
            <a:r>
              <a:rPr lang="en-US" dirty="0">
                <a:latin typeface="Calibri" panose="020F0502020204030204" pitchFamily="34" charset="0"/>
                <a:ea typeface="Times New Roman" panose="02020603050405020304" pitchFamily="18" charset="0"/>
                <a:cs typeface="Times New Roman" panose="02020603050405020304" pitchFamily="18" charset="0"/>
              </a:rPr>
              <a:t> Sea-Basin </a:t>
            </a:r>
            <a:endParaRPr lang="en-BE" sz="2000" dirty="0">
              <a:latin typeface="Times New Roman" panose="02020603050405020304" pitchFamily="18" charset="0"/>
              <a:ea typeface="Times New Roman" panose="02020603050405020304" pitchFamily="18" charset="0"/>
            </a:endParaRPr>
          </a:p>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37% relevant:</a:t>
            </a:r>
            <a:r>
              <a:rPr lang="en-US" dirty="0">
                <a:latin typeface="Calibri" panose="020F0502020204030204" pitchFamily="34" charset="0"/>
                <a:ea typeface="Times New Roman" panose="02020603050405020304" pitchFamily="18" charset="0"/>
                <a:cs typeface="Times New Roman" panose="02020603050405020304" pitchFamily="18" charset="0"/>
              </a:rPr>
              <a:t> Global</a:t>
            </a:r>
            <a:endParaRPr lang="en-BE" sz="2000" dirty="0">
              <a:latin typeface="Times New Roman" panose="02020603050405020304" pitchFamily="18" charset="0"/>
              <a:ea typeface="Times New Roman" panose="02020603050405020304" pitchFamily="18" charset="0"/>
            </a:endParaRPr>
          </a:p>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15% relevant:</a:t>
            </a:r>
            <a:r>
              <a:rPr lang="en-US" dirty="0">
                <a:latin typeface="Calibri" panose="020F0502020204030204" pitchFamily="34" charset="0"/>
                <a:ea typeface="Times New Roman" panose="02020603050405020304" pitchFamily="18" charset="0"/>
                <a:cs typeface="Times New Roman" panose="02020603050405020304" pitchFamily="18" charset="0"/>
              </a:rPr>
              <a:t> Local </a:t>
            </a:r>
            <a:endParaRPr lang="en-BE" sz="2000" dirty="0">
              <a:effectLst/>
              <a:latin typeface="Times New Roman" panose="02020603050405020304" pitchFamily="18" charset="0"/>
              <a:ea typeface="Times New Roman" panose="02020603050405020304" pitchFamily="18" charset="0"/>
            </a:endParaRPr>
          </a:p>
        </p:txBody>
      </p:sp>
      <p:sp>
        <p:nvSpPr>
          <p:cNvPr id="6" name="Rectangle 5">
            <a:extLst>
              <a:ext uri="{FF2B5EF4-FFF2-40B4-BE49-F238E27FC236}">
                <a16:creationId xmlns:a16="http://schemas.microsoft.com/office/drawing/2014/main" id="{E4F97D5B-C54D-45F4-AA59-9349CECD79A7}"/>
              </a:ext>
            </a:extLst>
          </p:cNvPr>
          <p:cNvSpPr/>
          <p:nvPr/>
        </p:nvSpPr>
        <p:spPr>
          <a:xfrm>
            <a:off x="768627" y="2905949"/>
            <a:ext cx="8956646" cy="400110"/>
          </a:xfrm>
          <a:prstGeom prst="rect">
            <a:avLst/>
          </a:prstGeom>
        </p:spPr>
        <p:txBody>
          <a:bodyPr wrap="square">
            <a:spAutoFit/>
          </a:bodyPr>
          <a:lstStyle/>
          <a:p>
            <a:r>
              <a:rPr lang="en-US" sz="2000" b="1" dirty="0">
                <a:solidFill>
                  <a:schemeClr val="accent1">
                    <a:lumMod val="75000"/>
                  </a:schemeClr>
                </a:solidFill>
                <a:latin typeface="Calibri" panose="020F0502020204030204" pitchFamily="34" charset="0"/>
                <a:ea typeface="Times New Roman" panose="02020603050405020304" pitchFamily="18" charset="0"/>
              </a:rPr>
              <a:t>What should be the most important activities of the EuroGOOS Office?</a:t>
            </a:r>
            <a:endParaRPr lang="en-BE" sz="2000" dirty="0">
              <a:solidFill>
                <a:schemeClr val="accent1">
                  <a:lumMod val="75000"/>
                </a:schemeClr>
              </a:solidFill>
            </a:endParaRPr>
          </a:p>
        </p:txBody>
      </p:sp>
      <p:sp>
        <p:nvSpPr>
          <p:cNvPr id="7" name="Rectangle 6">
            <a:extLst>
              <a:ext uri="{FF2B5EF4-FFF2-40B4-BE49-F238E27FC236}">
                <a16:creationId xmlns:a16="http://schemas.microsoft.com/office/drawing/2014/main" id="{8EA56B72-9753-494C-B7FD-7B9A7984B56A}"/>
              </a:ext>
            </a:extLst>
          </p:cNvPr>
          <p:cNvSpPr/>
          <p:nvPr/>
        </p:nvSpPr>
        <p:spPr>
          <a:xfrm>
            <a:off x="942363" y="3751996"/>
            <a:ext cx="9149593" cy="2308324"/>
          </a:xfrm>
          <a:prstGeom prst="rect">
            <a:avLst/>
          </a:prstGeom>
        </p:spPr>
        <p:txBody>
          <a:bodyPr wrap="square">
            <a:spAutoFit/>
          </a:bodyPr>
          <a:lstStyle/>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96.3% relevant: </a:t>
            </a:r>
            <a:r>
              <a:rPr lang="en-US" dirty="0">
                <a:latin typeface="Calibri" panose="020F0502020204030204" pitchFamily="34" charset="0"/>
                <a:ea typeface="Times New Roman" panose="02020603050405020304" pitchFamily="18" charset="0"/>
                <a:cs typeface="Times New Roman" panose="02020603050405020304" pitchFamily="18" charset="0"/>
              </a:rPr>
              <a:t>Promote the importance of ocean observing, data and services for policy, research, and industry </a:t>
            </a:r>
            <a:endParaRPr lang="en-BE" sz="2000" dirty="0">
              <a:latin typeface="Times New Roman" panose="02020603050405020304" pitchFamily="18" charset="0"/>
              <a:ea typeface="Times New Roman" panose="02020603050405020304" pitchFamily="18" charset="0"/>
            </a:endParaRPr>
          </a:p>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81% relevant: </a:t>
            </a:r>
            <a:r>
              <a:rPr lang="en-US" dirty="0">
                <a:latin typeface="Calibri" panose="020F0502020204030204" pitchFamily="34" charset="0"/>
                <a:ea typeface="Times New Roman" panose="02020603050405020304" pitchFamily="18" charset="0"/>
                <a:cs typeface="Times New Roman" panose="02020603050405020304" pitchFamily="18" charset="0"/>
              </a:rPr>
              <a:t>Prepare background and help implementing the strategy, agreed at the Assembly and Board meetings</a:t>
            </a:r>
            <a:endParaRPr lang="en-BE" sz="2000" dirty="0">
              <a:latin typeface="Times New Roman" panose="02020603050405020304" pitchFamily="18" charset="0"/>
              <a:ea typeface="Times New Roman" panose="02020603050405020304" pitchFamily="18" charset="0"/>
            </a:endParaRPr>
          </a:p>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59% relevant:</a:t>
            </a:r>
            <a:r>
              <a:rPr lang="en-US" dirty="0">
                <a:latin typeface="Calibri" panose="020F0502020204030204" pitchFamily="34" charset="0"/>
                <a:ea typeface="Times New Roman" panose="02020603050405020304" pitchFamily="18" charset="0"/>
                <a:cs typeface="Times New Roman" panose="02020603050405020304" pitchFamily="18" charset="0"/>
              </a:rPr>
              <a:t> Coordinate the implementation of EuroGOOS working groups and task teams</a:t>
            </a:r>
          </a:p>
          <a:p>
            <a:pPr marL="342900" lvl="0" indent="-342900">
              <a:spcAft>
                <a:spcPts val="0"/>
              </a:spcAft>
              <a:buFont typeface="+mj-lt"/>
              <a:buAutoNum type="arabicPeriod"/>
            </a:pPr>
            <a:r>
              <a:rPr lang="en-US" b="1" dirty="0">
                <a:latin typeface="Calibri" panose="020F0502020204030204" pitchFamily="34" charset="0"/>
                <a:ea typeface="Times New Roman" panose="02020603050405020304" pitchFamily="18" charset="0"/>
                <a:cs typeface="Times New Roman" panose="02020603050405020304" pitchFamily="18" charset="0"/>
              </a:rPr>
              <a:t>30% relevant: </a:t>
            </a:r>
            <a:r>
              <a:rPr lang="en-US" dirty="0">
                <a:latin typeface="Calibri" panose="020F0502020204030204" pitchFamily="34" charset="0"/>
                <a:ea typeface="Times New Roman" panose="02020603050405020304" pitchFamily="18" charset="0"/>
                <a:cs typeface="Times New Roman" panose="02020603050405020304" pitchFamily="18" charset="0"/>
              </a:rPr>
              <a:t>Assist in coordination of national and local initiatives in ocean observing, data and services AND equally ranked – Perform technical work in projects for the benefits of all the members (gap analysis, sustainability studies, </a:t>
            </a:r>
            <a:r>
              <a:rPr lang="en-US" dirty="0" err="1">
                <a:latin typeface="Calibri" panose="020F0502020204030204" pitchFamily="34" charset="0"/>
                <a:ea typeface="Times New Roman" panose="02020603050405020304" pitchFamily="18" charset="0"/>
                <a:cs typeface="Times New Roman" panose="02020603050405020304" pitchFamily="18" charset="0"/>
              </a:rPr>
              <a:t>etc</a:t>
            </a:r>
            <a:r>
              <a:rPr lang="en-US" dirty="0">
                <a:latin typeface="Calibri" panose="020F0502020204030204" pitchFamily="34" charset="0"/>
                <a:ea typeface="Times New Roman" panose="02020603050405020304" pitchFamily="18" charset="0"/>
                <a:cs typeface="Times New Roman" panose="02020603050405020304" pitchFamily="18" charset="0"/>
              </a:rPr>
              <a:t>).</a:t>
            </a:r>
            <a:endParaRPr lang="en-BE" dirty="0"/>
          </a:p>
        </p:txBody>
      </p:sp>
    </p:spTree>
    <p:extLst>
      <p:ext uri="{BB962C8B-B14F-4D97-AF65-F5344CB8AC3E}">
        <p14:creationId xmlns:p14="http://schemas.microsoft.com/office/powerpoint/2010/main" val="32723968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666717-860B-48F9-A9BE-4C59EBA62271}"/>
              </a:ext>
            </a:extLst>
          </p:cNvPr>
          <p:cNvSpPr/>
          <p:nvPr/>
        </p:nvSpPr>
        <p:spPr>
          <a:xfrm>
            <a:off x="254495" y="919898"/>
            <a:ext cx="11543251" cy="575542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 </a:t>
            </a: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EuroGOOS is perceived both as a broad-spectrum ocean observing network and an operational oceanography organization. Clear scope and role of EuroGOOS is missing.</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EuroGOOS members and the Board should urgently start the process of re-defining the exact scope and role of EuroGOOS in the thematic and influence areas linked to ocean observing science, technology, operation, and services.</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45720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2. EuroGOOS has a good set of instruments to perform its activities, i.e. working groups, task teams, and ROOS. However, those aren’t well integrated and lack strategic influence. The office and Board should address the EuroGOOS activities holistically and set up new management and follow-up frameworks allowing for a genuine integration.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45720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 EuroGOOS activities brainstorming can be envisaged; followed up by a guidance document for the chairs’ and members’ approval.</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3. Members receive a low level of information about EuroGOOS projects. Some projects are perceived duplicating efforts or competing with members.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EuroGOOS projects should be discussed and planned holistically together with the EuroGOOS core activities and EOOS, to allow activities fully benefit each other, and the members.</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4. EuroGOOS should host the office for EOOS. However, the objectives of both EuroGOOS and EOOS should be further clarified.</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Office continue providing the EOOS office. Engage with the members and Board on finetuning the shared understanding of the EuroGOOS and EOOS objectives (see also recommendation 1).</a:t>
            </a:r>
            <a:endParaRPr kumimoji="0" lang="en-BE"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03D3E5A6-4232-4A9F-B256-EB843A3DF499}"/>
              </a:ext>
            </a:extLst>
          </p:cNvPr>
          <p:cNvSpPr/>
          <p:nvPr/>
        </p:nvSpPr>
        <p:spPr>
          <a:xfrm>
            <a:off x="735834" y="182680"/>
            <a:ext cx="10580571"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EuroGOOS Member Benefits Survey </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August-September 2018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Recommendations (1)</a:t>
            </a:r>
            <a:endParaRPr kumimoji="0" lang="en-B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4556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66260" y="356449"/>
            <a:ext cx="3450753" cy="646331"/>
          </a:xfrm>
          <a:prstGeom prst="rect">
            <a:avLst/>
          </a:prstGeom>
          <a:noFill/>
        </p:spPr>
        <p:txBody>
          <a:bodyPr wrap="none" rtlCol="0">
            <a:spAutoFit/>
          </a:bodyPr>
          <a:lstStyle/>
          <a:p>
            <a:r>
              <a:rPr lang="fr-BE" sz="3600" b="1" dirty="0">
                <a:solidFill>
                  <a:schemeClr val="accent1">
                    <a:lumMod val="75000"/>
                  </a:schemeClr>
                </a:solidFill>
              </a:rPr>
              <a:t>EuroGOOS Office</a:t>
            </a:r>
            <a:endParaRPr lang="en-GB" sz="3600" b="1" dirty="0">
              <a:solidFill>
                <a:schemeClr val="accent1">
                  <a:lumMod val="75000"/>
                </a:schemeClr>
              </a:solidFill>
            </a:endParaRPr>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1726" y="4469842"/>
            <a:ext cx="1163664" cy="14783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56400" y="1594570"/>
            <a:ext cx="1168400" cy="12848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589" y="1594570"/>
            <a:ext cx="1066800" cy="1066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Box 8"/>
          <p:cNvSpPr txBox="1"/>
          <p:nvPr/>
        </p:nvSpPr>
        <p:spPr>
          <a:xfrm>
            <a:off x="1873991" y="4671987"/>
            <a:ext cx="3943708" cy="954300"/>
          </a:xfrm>
          <a:prstGeom prst="rect">
            <a:avLst/>
          </a:prstGeom>
          <a:noFill/>
        </p:spPr>
        <p:txBody>
          <a:bodyPr wrap="none" rtlCol="0">
            <a:spAutoFit/>
          </a:bodyPr>
          <a:lstStyle/>
          <a:p>
            <a:r>
              <a:rPr lang="fr-BE" sz="1867" b="1" dirty="0"/>
              <a:t>Erik </a:t>
            </a:r>
            <a:r>
              <a:rPr lang="fr-BE" sz="1867" b="1" dirty="0" err="1"/>
              <a:t>Buch</a:t>
            </a:r>
            <a:endParaRPr lang="fr-BE" sz="1867" b="1" dirty="0"/>
          </a:p>
          <a:p>
            <a:r>
              <a:rPr lang="fr-BE" sz="1867" dirty="0"/>
              <a:t>Senior consultant on EU </a:t>
            </a:r>
            <a:r>
              <a:rPr lang="fr-BE" sz="1867" dirty="0" err="1"/>
              <a:t>projects</a:t>
            </a:r>
            <a:r>
              <a:rPr lang="fr-BE" sz="1867" dirty="0"/>
              <a:t> </a:t>
            </a:r>
          </a:p>
          <a:p>
            <a:r>
              <a:rPr lang="fr-BE" sz="1867" dirty="0"/>
              <a:t>and tenders</a:t>
            </a:r>
            <a:endParaRPr lang="en-GB" sz="1867" dirty="0"/>
          </a:p>
        </p:txBody>
      </p:sp>
      <p:sp>
        <p:nvSpPr>
          <p:cNvPr id="10" name="TextBox 9"/>
          <p:cNvSpPr txBox="1"/>
          <p:nvPr/>
        </p:nvSpPr>
        <p:spPr>
          <a:xfrm>
            <a:off x="1857045" y="1650820"/>
            <a:ext cx="2670924" cy="954300"/>
          </a:xfrm>
          <a:prstGeom prst="rect">
            <a:avLst/>
          </a:prstGeom>
          <a:noFill/>
        </p:spPr>
        <p:txBody>
          <a:bodyPr wrap="none" rtlCol="0">
            <a:spAutoFit/>
          </a:bodyPr>
          <a:lstStyle/>
          <a:p>
            <a:r>
              <a:rPr lang="fr-BE" sz="1867" b="1" dirty="0"/>
              <a:t>Glenn Nolan </a:t>
            </a:r>
          </a:p>
          <a:p>
            <a:r>
              <a:rPr lang="fr-BE" sz="1867" dirty="0" err="1"/>
              <a:t>Secretary</a:t>
            </a:r>
            <a:r>
              <a:rPr lang="fr-BE" sz="1867" dirty="0"/>
              <a:t> General</a:t>
            </a:r>
          </a:p>
          <a:p>
            <a:r>
              <a:rPr lang="fr-BE" sz="1867" dirty="0" err="1"/>
              <a:t>Oversight</a:t>
            </a:r>
            <a:r>
              <a:rPr lang="fr-BE" sz="1867" dirty="0"/>
              <a:t> and Office </a:t>
            </a:r>
            <a:endParaRPr lang="en-GB" sz="1867" dirty="0"/>
          </a:p>
        </p:txBody>
      </p:sp>
      <p:pic>
        <p:nvPicPr>
          <p:cNvPr id="12"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40437" y="2984869"/>
            <a:ext cx="1220857" cy="12620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TextBox 12"/>
          <p:cNvSpPr txBox="1"/>
          <p:nvPr/>
        </p:nvSpPr>
        <p:spPr>
          <a:xfrm>
            <a:off x="8181160" y="1594570"/>
            <a:ext cx="4307589" cy="954300"/>
          </a:xfrm>
          <a:prstGeom prst="rect">
            <a:avLst/>
          </a:prstGeom>
          <a:noFill/>
        </p:spPr>
        <p:txBody>
          <a:bodyPr wrap="none" rtlCol="0">
            <a:spAutoFit/>
          </a:bodyPr>
          <a:lstStyle/>
          <a:p>
            <a:r>
              <a:rPr lang="fr-BE" sz="1867" b="1" dirty="0"/>
              <a:t>Dina Eparkhina</a:t>
            </a:r>
          </a:p>
          <a:p>
            <a:r>
              <a:rPr lang="fr-BE" sz="1867" dirty="0"/>
              <a:t>Policy and Communications </a:t>
            </a:r>
            <a:r>
              <a:rPr lang="fr-BE" sz="1867" dirty="0" err="1"/>
              <a:t>Officer</a:t>
            </a:r>
            <a:endParaRPr lang="fr-BE" sz="1867" dirty="0"/>
          </a:p>
          <a:p>
            <a:r>
              <a:rPr lang="fr-BE" sz="1867" dirty="0"/>
              <a:t>EuroGOOS, EOOS, EU </a:t>
            </a:r>
            <a:r>
              <a:rPr lang="fr-BE" sz="1867" dirty="0" err="1"/>
              <a:t>projects</a:t>
            </a:r>
            <a:r>
              <a:rPr lang="fr-BE" sz="1867" dirty="0"/>
              <a:t>, EP</a:t>
            </a:r>
            <a:endParaRPr lang="en-GB" sz="1867" dirty="0"/>
          </a:p>
        </p:txBody>
      </p:sp>
      <p:sp>
        <p:nvSpPr>
          <p:cNvPr id="14" name="TextBox 13"/>
          <p:cNvSpPr txBox="1"/>
          <p:nvPr/>
        </p:nvSpPr>
        <p:spPr>
          <a:xfrm>
            <a:off x="1873991" y="3046478"/>
            <a:ext cx="3967368" cy="954300"/>
          </a:xfrm>
          <a:prstGeom prst="rect">
            <a:avLst/>
          </a:prstGeom>
          <a:noFill/>
        </p:spPr>
        <p:txBody>
          <a:bodyPr wrap="none" rtlCol="0">
            <a:spAutoFit/>
          </a:bodyPr>
          <a:lstStyle/>
          <a:p>
            <a:r>
              <a:rPr lang="fr-BE" sz="1867" b="1" dirty="0"/>
              <a:t>Vicente Fernandez</a:t>
            </a:r>
          </a:p>
          <a:p>
            <a:r>
              <a:rPr lang="fr-BE" sz="1867" dirty="0"/>
              <a:t>Science </a:t>
            </a:r>
            <a:r>
              <a:rPr lang="fr-BE" sz="1867" dirty="0" err="1"/>
              <a:t>Officer</a:t>
            </a:r>
            <a:endParaRPr lang="fr-BE" sz="1867" dirty="0"/>
          </a:p>
          <a:p>
            <a:r>
              <a:rPr lang="fr-BE" sz="1867" dirty="0"/>
              <a:t>AtlantOS, EuroGOOS, Data, EU </a:t>
            </a:r>
            <a:r>
              <a:rPr lang="fr-BE" sz="1867" dirty="0" err="1"/>
              <a:t>projects</a:t>
            </a:r>
            <a:endParaRPr lang="en-GB" sz="1867" dirty="0"/>
          </a:p>
        </p:txBody>
      </p:sp>
      <p:sp>
        <p:nvSpPr>
          <p:cNvPr id="16" name="TextBox 15"/>
          <p:cNvSpPr txBox="1"/>
          <p:nvPr/>
        </p:nvSpPr>
        <p:spPr>
          <a:xfrm>
            <a:off x="8365036" y="3112183"/>
            <a:ext cx="3639330" cy="954300"/>
          </a:xfrm>
          <a:prstGeom prst="rect">
            <a:avLst/>
          </a:prstGeom>
          <a:noFill/>
        </p:spPr>
        <p:txBody>
          <a:bodyPr wrap="none" rtlCol="0">
            <a:spAutoFit/>
          </a:bodyPr>
          <a:lstStyle/>
          <a:p>
            <a:r>
              <a:rPr lang="fr-BE" sz="1867" b="1" dirty="0" err="1"/>
              <a:t>Orla</a:t>
            </a:r>
            <a:r>
              <a:rPr lang="fr-BE" sz="1867" b="1" dirty="0"/>
              <a:t> </a:t>
            </a:r>
            <a:r>
              <a:rPr lang="fr-BE" sz="1867" b="1" dirty="0" err="1"/>
              <a:t>Colligan</a:t>
            </a:r>
            <a:endParaRPr lang="fr-BE" sz="1867" b="1" dirty="0"/>
          </a:p>
          <a:p>
            <a:r>
              <a:rPr lang="fr-BE" sz="1867" dirty="0" err="1"/>
              <a:t>Administrator</a:t>
            </a:r>
            <a:endParaRPr lang="fr-BE" sz="1867" dirty="0"/>
          </a:p>
          <a:p>
            <a:r>
              <a:rPr lang="fr-BE" sz="1867" dirty="0"/>
              <a:t>Office support, </a:t>
            </a:r>
            <a:r>
              <a:rPr lang="fr-BE" sz="1867" dirty="0" err="1"/>
              <a:t>financial</a:t>
            </a:r>
            <a:r>
              <a:rPr lang="fr-BE" sz="1867" dirty="0"/>
              <a:t> monitoring</a:t>
            </a:r>
            <a:endParaRPr lang="en-GB" sz="1867" dirty="0"/>
          </a:p>
        </p:txBody>
      </p:sp>
      <p:sp>
        <p:nvSpPr>
          <p:cNvPr id="18" name="TextBox 17"/>
          <p:cNvSpPr txBox="1"/>
          <p:nvPr/>
        </p:nvSpPr>
        <p:spPr>
          <a:xfrm>
            <a:off x="4266260" y="5952601"/>
            <a:ext cx="6412268" cy="666977"/>
          </a:xfrm>
          <a:prstGeom prst="rect">
            <a:avLst/>
          </a:prstGeom>
          <a:noFill/>
        </p:spPr>
        <p:txBody>
          <a:bodyPr wrap="none" rtlCol="0">
            <a:spAutoFit/>
          </a:bodyPr>
          <a:lstStyle/>
          <a:p>
            <a:r>
              <a:rPr lang="fr-BE" sz="1867" b="1" dirty="0"/>
              <a:t>4 staff members based in Brussels</a:t>
            </a:r>
          </a:p>
          <a:p>
            <a:r>
              <a:rPr lang="fr-BE" sz="1867" b="1" dirty="0"/>
              <a:t>Offices provided by BELSPO in Avenue Louise </a:t>
            </a:r>
            <a:r>
              <a:rPr lang="fr-BE" sz="1867" b="1" dirty="0" err="1"/>
              <a:t>until</a:t>
            </a:r>
            <a:r>
              <a:rPr lang="fr-BE" sz="1867" b="1" dirty="0"/>
              <a:t> March 2019</a:t>
            </a:r>
            <a:endParaRPr lang="en-GB" sz="1867" b="1" dirty="0"/>
          </a:p>
        </p:txBody>
      </p:sp>
      <p:pic>
        <p:nvPicPr>
          <p:cNvPr id="3" name="Billede 2">
            <a:extLst>
              <a:ext uri="{FF2B5EF4-FFF2-40B4-BE49-F238E27FC236}">
                <a16:creationId xmlns:a16="http://schemas.microsoft.com/office/drawing/2014/main" id="{6C3D4897-9C50-744F-9476-A20ECBC8421D}"/>
              </a:ext>
            </a:extLst>
          </p:cNvPr>
          <p:cNvPicPr>
            <a:picLocks noChangeAspect="1"/>
          </p:cNvPicPr>
          <p:nvPr/>
        </p:nvPicPr>
        <p:blipFill>
          <a:blip r:embed="rId6"/>
          <a:stretch>
            <a:fillRect/>
          </a:stretch>
        </p:blipFill>
        <p:spPr>
          <a:xfrm>
            <a:off x="6719190" y="3112183"/>
            <a:ext cx="1168400" cy="1168400"/>
          </a:xfrm>
          <a:prstGeom prst="rect">
            <a:avLst/>
          </a:prstGeom>
        </p:spPr>
      </p:pic>
    </p:spTree>
    <p:extLst>
      <p:ext uri="{BB962C8B-B14F-4D97-AF65-F5344CB8AC3E}">
        <p14:creationId xmlns:p14="http://schemas.microsoft.com/office/powerpoint/2010/main" val="1964053092"/>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BBCB2B-06C9-4FE4-9845-52A73C3674A6}"/>
              </a:ext>
            </a:extLst>
          </p:cNvPr>
          <p:cNvSpPr/>
          <p:nvPr/>
        </p:nvSpPr>
        <p:spPr>
          <a:xfrm>
            <a:off x="422188" y="1043009"/>
            <a:ext cx="11576808" cy="563231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5. EuroGOOS general assembly should discuss strategic items, from science to technology to EU programming, allowing members to jointly participate in strategic decision making.</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Co-design the assembly agenda with the Board and members well in advance; and allow enough discussion time during the meeting.</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6. There is interest among the members to join ongoing WGs, task teams and ROOS.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45720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The office should discuss this with the activities’ chairs and subsequently consider new nominations calls.</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7. Members want to see more policy influence by the office.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Office should propose a policy-communication strategy which will allow a stronger lobbying role and impactful outreach, co-designed with the members, Board and activities.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8. Membership expansion should target countries not yet represented and organizations with major influence in ocean observing. It is noted, EuroGOOS tend to keep members for a long time.</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BE"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Finetune the EuroGOOS membership expansion strategy to consider the EuroGOOS broadening of scope (see also recommendation 1).</a:t>
            </a:r>
            <a:endParaRPr kumimoji="0" lang="en-B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A04FF41D-8230-4C4B-B7A1-23A002E561DA}"/>
              </a:ext>
            </a:extLst>
          </p:cNvPr>
          <p:cNvSpPr/>
          <p:nvPr/>
        </p:nvSpPr>
        <p:spPr>
          <a:xfrm>
            <a:off x="735834" y="182680"/>
            <a:ext cx="10580571"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EuroGOOS Member Benefits Survey </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August-September 2018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Recommendations (2)</a:t>
            </a:r>
            <a:endParaRPr kumimoji="0" lang="en-B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43556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AE380F-EF80-46EC-B938-BA83F01DDF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76240" y="457199"/>
            <a:ext cx="2551055" cy="2553629"/>
          </a:xfrm>
          <a:prstGeom prst="rect">
            <a:avLst/>
          </a:prstGeom>
        </p:spPr>
      </p:pic>
      <p:pic>
        <p:nvPicPr>
          <p:cNvPr id="7" name="Picture 6" descr="A screenshot of a computer screen&#10;&#10;Description generated with very high confidence">
            <a:extLst>
              <a:ext uri="{FF2B5EF4-FFF2-40B4-BE49-F238E27FC236}">
                <a16:creationId xmlns:a16="http://schemas.microsoft.com/office/drawing/2014/main" id="{F9091167-7FC7-4C07-BCDF-DF3E9E3A3D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518" t="12358" r="11372" b="4066"/>
          <a:stretch/>
        </p:blipFill>
        <p:spPr>
          <a:xfrm rot="20918010">
            <a:off x="705581" y="3072922"/>
            <a:ext cx="4632853" cy="2788392"/>
          </a:xfrm>
          <a:prstGeom prst="rect">
            <a:avLst/>
          </a:prstGeom>
        </p:spPr>
      </p:pic>
      <p:pic>
        <p:nvPicPr>
          <p:cNvPr id="8" name="Picture 7">
            <a:extLst>
              <a:ext uri="{FF2B5EF4-FFF2-40B4-BE49-F238E27FC236}">
                <a16:creationId xmlns:a16="http://schemas.microsoft.com/office/drawing/2014/main" id="{6D32BB97-47BF-4C2B-8114-539C727B44FB}"/>
              </a:ext>
            </a:extLst>
          </p:cNvPr>
          <p:cNvPicPr>
            <a:picLocks noChangeAspect="1"/>
          </p:cNvPicPr>
          <p:nvPr/>
        </p:nvPicPr>
        <p:blipFill>
          <a:blip r:embed="rId4"/>
          <a:stretch>
            <a:fillRect/>
          </a:stretch>
        </p:blipFill>
        <p:spPr>
          <a:xfrm>
            <a:off x="3650751" y="5007922"/>
            <a:ext cx="2825346" cy="1776002"/>
          </a:xfrm>
          <a:prstGeom prst="rect">
            <a:avLst/>
          </a:prstGeom>
        </p:spPr>
      </p:pic>
      <p:pic>
        <p:nvPicPr>
          <p:cNvPr id="9" name="Picture 8">
            <a:extLst>
              <a:ext uri="{FF2B5EF4-FFF2-40B4-BE49-F238E27FC236}">
                <a16:creationId xmlns:a16="http://schemas.microsoft.com/office/drawing/2014/main" id="{389170CC-D440-4A19-9907-3E6E8541C842}"/>
              </a:ext>
            </a:extLst>
          </p:cNvPr>
          <p:cNvPicPr>
            <a:picLocks noChangeAspect="1"/>
          </p:cNvPicPr>
          <p:nvPr/>
        </p:nvPicPr>
        <p:blipFill>
          <a:blip r:embed="rId5"/>
          <a:stretch>
            <a:fillRect/>
          </a:stretch>
        </p:blipFill>
        <p:spPr>
          <a:xfrm>
            <a:off x="4366856" y="3496588"/>
            <a:ext cx="785008" cy="424913"/>
          </a:xfrm>
          <a:prstGeom prst="rect">
            <a:avLst/>
          </a:prstGeom>
        </p:spPr>
      </p:pic>
      <p:sp>
        <p:nvSpPr>
          <p:cNvPr id="2" name="TextBox 1">
            <a:extLst>
              <a:ext uri="{FF2B5EF4-FFF2-40B4-BE49-F238E27FC236}">
                <a16:creationId xmlns:a16="http://schemas.microsoft.com/office/drawing/2014/main" id="{3F0FD1E9-D110-4861-95E4-4CA3CCA2AF23}"/>
              </a:ext>
            </a:extLst>
          </p:cNvPr>
          <p:cNvSpPr txBox="1"/>
          <p:nvPr/>
        </p:nvSpPr>
        <p:spPr>
          <a:xfrm>
            <a:off x="5567774" y="457199"/>
            <a:ext cx="6537539" cy="4585871"/>
          </a:xfrm>
          <a:prstGeom prst="rect">
            <a:avLst/>
          </a:prstGeom>
          <a:noFill/>
        </p:spPr>
        <p:txBody>
          <a:bodyPr wrap="square" rtlCol="0">
            <a:spAutoFit/>
          </a:bodyPr>
          <a:lstStyle/>
          <a:p>
            <a:r>
              <a:rPr lang="en-US" sz="2000" b="1" dirty="0">
                <a:solidFill>
                  <a:schemeClr val="accent1">
                    <a:lumMod val="75000"/>
                  </a:schemeClr>
                </a:solidFill>
              </a:rPr>
              <a:t>Recently done or in the pipeline to promote members’ activities:</a:t>
            </a:r>
          </a:p>
          <a:p>
            <a:endParaRPr lang="en-US" dirty="0"/>
          </a:p>
          <a:p>
            <a:pPr marL="285750" indent="-285750">
              <a:buFont typeface="Arial" panose="020B0604020202020204" pitchFamily="34" charset="0"/>
              <a:buChar char="•"/>
            </a:pPr>
            <a:r>
              <a:rPr lang="en-US" dirty="0"/>
              <a:t>Member </a:t>
            </a:r>
            <a:r>
              <a:rPr lang="en-US" b="1" dirty="0"/>
              <a:t>benefits survey </a:t>
            </a:r>
            <a:r>
              <a:rPr lang="en-US" dirty="0"/>
              <a:t>(designed with Board and Chairs)</a:t>
            </a:r>
          </a:p>
          <a:p>
            <a:pPr marL="285750" indent="-285750">
              <a:buFont typeface="Arial" panose="020B0604020202020204" pitchFamily="34" charset="0"/>
              <a:buChar char="•"/>
            </a:pPr>
            <a:r>
              <a:rPr lang="en-US" dirty="0"/>
              <a:t>Revamped website</a:t>
            </a:r>
          </a:p>
          <a:p>
            <a:pPr marL="285750" indent="-285750">
              <a:buFont typeface="Arial" panose="020B0604020202020204" pitchFamily="34" charset="0"/>
              <a:buChar char="•"/>
            </a:pPr>
            <a:r>
              <a:rPr lang="en-US" dirty="0"/>
              <a:t>Member </a:t>
            </a:r>
            <a:r>
              <a:rPr lang="en-US" b="1" dirty="0"/>
              <a:t>products catalogue</a:t>
            </a:r>
          </a:p>
          <a:p>
            <a:pPr marL="285750" indent="-285750">
              <a:buFont typeface="Arial" panose="020B0604020202020204" pitchFamily="34" charset="0"/>
              <a:buChar char="•"/>
            </a:pPr>
            <a:r>
              <a:rPr lang="en-US" dirty="0"/>
              <a:t>Survey of members’ </a:t>
            </a:r>
            <a:r>
              <a:rPr lang="en-US" b="1" dirty="0"/>
              <a:t>communication channels </a:t>
            </a:r>
            <a:r>
              <a:rPr lang="en-US" dirty="0"/>
              <a:t>and responsible staff members</a:t>
            </a:r>
          </a:p>
          <a:p>
            <a:pPr marL="285750" indent="-285750">
              <a:buFont typeface="Arial" panose="020B0604020202020204" pitchFamily="34" charset="0"/>
              <a:buChar char="•"/>
            </a:pPr>
            <a:r>
              <a:rPr lang="en-US" dirty="0"/>
              <a:t>Member </a:t>
            </a:r>
            <a:r>
              <a:rPr lang="en-US" b="1" dirty="0"/>
              <a:t>sharing platform </a:t>
            </a:r>
            <a:r>
              <a:rPr lang="en-US" dirty="0"/>
              <a:t>for national ocean literacy activities (in development)</a:t>
            </a:r>
          </a:p>
          <a:p>
            <a:pPr marL="285750" indent="-285750">
              <a:buFont typeface="Arial" panose="020B0604020202020204" pitchFamily="34" charset="0"/>
              <a:buChar char="•"/>
            </a:pPr>
            <a:r>
              <a:rPr lang="en-US" b="1" dirty="0"/>
              <a:t>Meet the Members campaign</a:t>
            </a:r>
            <a:r>
              <a:rPr lang="en-US" dirty="0"/>
              <a:t> (in development, along the lines of the very successful ICOS RI #</a:t>
            </a:r>
            <a:r>
              <a:rPr lang="en-US" dirty="0" err="1"/>
              <a:t>ICOScapes</a:t>
            </a:r>
            <a:r>
              <a:rPr lang="en-US" dirty="0"/>
              <a:t> photo exhibition; potential launch at </a:t>
            </a:r>
            <a:r>
              <a:rPr lang="en-US" dirty="0" err="1"/>
              <a:t>OceanObs</a:t>
            </a:r>
            <a:r>
              <a:rPr lang="en-US" dirty="0"/>
              <a:t> ‘19)</a:t>
            </a:r>
          </a:p>
          <a:p>
            <a:pPr marL="285750" indent="-285750">
              <a:buFont typeface="Arial" panose="020B0604020202020204" pitchFamily="34" charset="0"/>
              <a:buChar char="•"/>
            </a:pPr>
            <a:r>
              <a:rPr lang="en-US" dirty="0"/>
              <a:t>European Maritime Day </a:t>
            </a:r>
            <a:r>
              <a:rPr lang="en-US" b="1" dirty="0"/>
              <a:t>workshop on maritime technologies </a:t>
            </a:r>
            <a:r>
              <a:rPr lang="en-US" dirty="0"/>
              <a:t>(in development to involve members, TTs and ROOS and WGs)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5456200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Afbeelding 31">
            <a:extLst>
              <a:ext uri="{FF2B5EF4-FFF2-40B4-BE49-F238E27FC236}">
                <a16:creationId xmlns:a16="http://schemas.microsoft.com/office/drawing/2014/main" id="{7C6301A4-306C-422C-BBFD-FD67C33BF5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7365" y="75324"/>
            <a:ext cx="3097270" cy="1041009"/>
          </a:xfrm>
          <a:prstGeom prst="rect">
            <a:avLst/>
          </a:prstGeom>
        </p:spPr>
      </p:pic>
      <p:pic>
        <p:nvPicPr>
          <p:cNvPr id="9" name="Picture 8">
            <a:extLst>
              <a:ext uri="{FF2B5EF4-FFF2-40B4-BE49-F238E27FC236}">
                <a16:creationId xmlns:a16="http://schemas.microsoft.com/office/drawing/2014/main" id="{D16E88D7-8FCD-4A4B-A597-A63F5C1C2F8C}"/>
              </a:ext>
            </a:extLst>
          </p:cNvPr>
          <p:cNvPicPr>
            <a:picLocks noChangeAspect="1"/>
          </p:cNvPicPr>
          <p:nvPr/>
        </p:nvPicPr>
        <p:blipFill rotWithShape="1">
          <a:blip r:embed="rId3">
            <a:extLst>
              <a:ext uri="{28A0092B-C50C-407E-A947-70E740481C1C}">
                <a14:useLocalDpi xmlns:a14="http://schemas.microsoft.com/office/drawing/2010/main" val="0"/>
              </a:ext>
            </a:extLst>
          </a:blip>
          <a:srcRect t="34415" r="18392"/>
          <a:stretch/>
        </p:blipFill>
        <p:spPr>
          <a:xfrm>
            <a:off x="1340915" y="1174152"/>
            <a:ext cx="10037181" cy="3263300"/>
          </a:xfrm>
          <a:prstGeom prst="rect">
            <a:avLst/>
          </a:prstGeom>
        </p:spPr>
      </p:pic>
      <p:sp>
        <p:nvSpPr>
          <p:cNvPr id="10" name="Rectangle 9">
            <a:extLst>
              <a:ext uri="{FF2B5EF4-FFF2-40B4-BE49-F238E27FC236}">
                <a16:creationId xmlns:a16="http://schemas.microsoft.com/office/drawing/2014/main" id="{DAE35C10-65D8-4337-916C-1CCA2FB64A14}"/>
              </a:ext>
            </a:extLst>
          </p:cNvPr>
          <p:cNvSpPr/>
          <p:nvPr/>
        </p:nvSpPr>
        <p:spPr>
          <a:xfrm>
            <a:off x="3392971" y="4495272"/>
            <a:ext cx="6096000" cy="1938992"/>
          </a:xfrm>
          <a:prstGeom prst="rect">
            <a:avLst/>
          </a:prstGeom>
        </p:spPr>
        <p:txBody>
          <a:bodyPr>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w="0"/>
                <a:solidFill>
                  <a:srgbClr val="1F497D">
                    <a:lumMod val="75000"/>
                  </a:srgbClr>
                </a:solidFill>
                <a:effectLst>
                  <a:outerShdw blurRad="38100" dist="25400" dir="5400000" algn="ctr" rotWithShape="0">
                    <a:srgbClr val="6E747A">
                      <a:alpha val="43000"/>
                    </a:srgbClr>
                  </a:outerShdw>
                </a:effectLst>
                <a:uLnTx/>
                <a:uFillTx/>
                <a:latin typeface="Calibri"/>
                <a:ea typeface="+mn-ea"/>
                <a:cs typeface="+mn-cs"/>
              </a:rPr>
              <a:t>www.eurogoos.eu</a:t>
            </a:r>
            <a:br>
              <a:rPr kumimoji="0" lang="en-US" sz="2400" b="0" i="0" u="none" strike="noStrike" kern="1200" cap="none" spc="0" normalizeH="0" baseline="0" noProof="0" dirty="0">
                <a:ln w="0"/>
                <a:solidFill>
                  <a:srgbClr val="4F81BD"/>
                </a:solidFill>
                <a:effectLst>
                  <a:outerShdw blurRad="38100" dist="25400" dir="5400000" algn="ctr" rotWithShape="0">
                    <a:srgbClr val="6E747A">
                      <a:alpha val="43000"/>
                    </a:srgbClr>
                  </a:outerShdw>
                </a:effectLst>
                <a:uLnTx/>
                <a:uFillTx/>
                <a:latin typeface="Calibri"/>
                <a:ea typeface="+mn-ea"/>
                <a:cs typeface="+mn-cs"/>
              </a:rPr>
            </a:br>
            <a:endParaRPr kumimoji="0" lang="en-US" sz="2400" b="0" i="0" u="none" strike="noStrike" kern="1200" cap="none" spc="0" normalizeH="0" baseline="0" noProof="0" dirty="0">
              <a:ln w="0"/>
              <a:solidFill>
                <a:srgbClr val="4F81BD"/>
              </a:solidFill>
              <a:effectLst>
                <a:outerShdw blurRad="38100" dist="25400" dir="5400000" algn="ctr" rotWithShape="0">
                  <a:srgbClr val="6E747A">
                    <a:alpha val="43000"/>
                  </a:srgbClr>
                </a:outerShdw>
              </a:effectLst>
              <a:uLnTx/>
              <a:uFillTx/>
              <a:latin typeface="Calibri"/>
              <a:ea typeface="+mn-ea"/>
              <a:cs typeface="+mn-cs"/>
            </a:endParaRPr>
          </a:p>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w="0"/>
                <a:solidFill>
                  <a:srgbClr val="4F81BD"/>
                </a:solidFill>
                <a:effectLst>
                  <a:outerShdw blurRad="38100" dist="25400" dir="5400000" algn="ctr" rotWithShape="0">
                    <a:srgbClr val="6E747A">
                      <a:alpha val="43000"/>
                    </a:srgbClr>
                  </a:outerShdw>
                </a:effectLst>
                <a:uLnTx/>
                <a:uFillTx/>
                <a:latin typeface="Calibri"/>
                <a:ea typeface="+mn-ea"/>
                <a:cs typeface="+mn-cs"/>
              </a:rPr>
              <a:t>Twitter @EuroGOOS</a:t>
            </a:r>
          </a:p>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w="0"/>
              <a:solidFill>
                <a:srgbClr val="4F81BD"/>
              </a:solidFill>
              <a:effectLst>
                <a:outerShdw blurRad="38100" dist="25400" dir="5400000" algn="ctr" rotWithShape="0">
                  <a:srgbClr val="6E747A">
                    <a:alpha val="43000"/>
                  </a:srgbClr>
                </a:outerShdw>
              </a:effectLst>
              <a:uLnTx/>
              <a:uFillTx/>
              <a:latin typeface="Calibri"/>
              <a:ea typeface="+mn-ea"/>
              <a:cs typeface="+mn-cs"/>
            </a:endParaRPr>
          </a:p>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w="0"/>
                <a:solidFill>
                  <a:srgbClr val="1F497D">
                    <a:lumMod val="75000"/>
                  </a:srgbClr>
                </a:solidFill>
                <a:effectLst>
                  <a:outerShdw blurRad="38100" dist="25400" dir="5400000" algn="ctr" rotWithShape="0">
                    <a:srgbClr val="6E747A">
                      <a:alpha val="43000"/>
                    </a:srgbClr>
                  </a:outerShdw>
                </a:effectLst>
                <a:uLnTx/>
                <a:uFillTx/>
                <a:latin typeface="Calibri"/>
                <a:ea typeface="+mn-ea"/>
                <a:cs typeface="+mn-cs"/>
              </a:rPr>
              <a:t>info@eurogoos.eu</a:t>
            </a:r>
          </a:p>
        </p:txBody>
      </p:sp>
    </p:spTree>
    <p:extLst>
      <p:ext uri="{BB962C8B-B14F-4D97-AF65-F5344CB8AC3E}">
        <p14:creationId xmlns:p14="http://schemas.microsoft.com/office/powerpoint/2010/main" val="1039595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3"/>
          <p:cNvSpPr/>
          <p:nvPr/>
        </p:nvSpPr>
        <p:spPr>
          <a:xfrm>
            <a:off x="4235" y="6334204"/>
            <a:ext cx="12182627" cy="518261"/>
          </a:xfrm>
          <a:custGeom>
            <a:avLst/>
            <a:gdLst>
              <a:gd name="connsiteX0" fmla="*/ 0 w 18273940"/>
              <a:gd name="connsiteY0" fmla="*/ 0 h 777392"/>
              <a:gd name="connsiteX1" fmla="*/ 18273940 w 18273940"/>
              <a:gd name="connsiteY1" fmla="*/ 0 h 777392"/>
              <a:gd name="connsiteX2" fmla="*/ 18273940 w 18273940"/>
              <a:gd name="connsiteY2" fmla="*/ 777392 h 777392"/>
              <a:gd name="connsiteX3" fmla="*/ 0 w 18273940"/>
              <a:gd name="connsiteY3" fmla="*/ 777392 h 777392"/>
              <a:gd name="connsiteX4" fmla="*/ 0 w 18273940"/>
              <a:gd name="connsiteY4" fmla="*/ 0 h 777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3940" h="777392">
                <a:moveTo>
                  <a:pt x="0" y="0"/>
                </a:moveTo>
                <a:lnTo>
                  <a:pt x="18273940" y="0"/>
                </a:lnTo>
                <a:lnTo>
                  <a:pt x="18273940" y="777392"/>
                </a:lnTo>
                <a:lnTo>
                  <a:pt x="0" y="777392"/>
                </a:lnTo>
                <a:lnTo>
                  <a:pt x="0" y="0"/>
                </a:lnTo>
              </a:path>
            </a:pathLst>
          </a:custGeom>
          <a:solidFill>
            <a:srgbClr val="EBEB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0939" tIns="30469" rIns="60939" bIns="30469" rtlCol="0" anchor="ctr"/>
          <a:lstStyle/>
          <a:p>
            <a:pPr algn="ctr"/>
            <a:endParaRPr lang="zh-CN" altLang="en-US" sz="1200"/>
          </a:p>
        </p:txBody>
      </p:sp>
      <p:sp>
        <p:nvSpPr>
          <p:cNvPr id="29" name="Freeform 3"/>
          <p:cNvSpPr/>
          <p:nvPr/>
        </p:nvSpPr>
        <p:spPr>
          <a:xfrm>
            <a:off x="11518214" y="6330420"/>
            <a:ext cx="16924" cy="526728"/>
          </a:xfrm>
          <a:custGeom>
            <a:avLst/>
            <a:gdLst>
              <a:gd name="connsiteX0" fmla="*/ 6350 w 25387"/>
              <a:gd name="connsiteY0" fmla="*/ 783742 h 790092"/>
              <a:gd name="connsiteX1" fmla="*/ 6350 w 25387"/>
              <a:gd name="connsiteY1" fmla="*/ 6350 h 790092"/>
            </a:gdLst>
            <a:ahLst/>
            <a:cxnLst>
              <a:cxn ang="0">
                <a:pos x="connsiteX0" y="connsiteY0"/>
              </a:cxn>
              <a:cxn ang="1">
                <a:pos x="connsiteX1" y="connsiteY1"/>
              </a:cxn>
            </a:cxnLst>
            <a:rect l="l" t="t" r="r" b="b"/>
            <a:pathLst>
              <a:path w="25387" h="790092">
                <a:moveTo>
                  <a:pt x="6350" y="783742"/>
                </a:moveTo>
                <a:lnTo>
                  <a:pt x="6350" y="6350"/>
                </a:lnTo>
              </a:path>
            </a:pathLst>
          </a:custGeom>
          <a:ln w="12700">
            <a:solidFill>
              <a:srgbClr val="6F9ED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0939" tIns="30469" rIns="60939" bIns="30469" rtlCol="0" anchor="ctr"/>
          <a:lstStyle/>
          <a:p>
            <a:pPr algn="ctr"/>
            <a:endParaRPr lang="zh-CN" altLang="en-US" sz="1200"/>
          </a:p>
        </p:txBody>
      </p:sp>
      <p:sp>
        <p:nvSpPr>
          <p:cNvPr id="31" name="TextBox 1"/>
          <p:cNvSpPr txBox="1"/>
          <p:nvPr/>
        </p:nvSpPr>
        <p:spPr>
          <a:xfrm>
            <a:off x="11679767" y="6426203"/>
            <a:ext cx="134652" cy="341173"/>
          </a:xfrm>
          <a:prstGeom prst="rect">
            <a:avLst/>
          </a:prstGeom>
          <a:noFill/>
        </p:spPr>
        <p:txBody>
          <a:bodyPr wrap="none" lIns="0" tIns="0" rIns="0" bIns="30469" rtlCol="0">
            <a:spAutoFit/>
          </a:bodyPr>
          <a:lstStyle/>
          <a:p>
            <a:pPr>
              <a:lnSpc>
                <a:spcPts val="2533"/>
              </a:lnSpc>
            </a:pPr>
            <a:r>
              <a:rPr lang="en-US" altLang="zh-CN" sz="2067" dirty="0">
                <a:solidFill>
                  <a:srgbClr val="A2A2A2"/>
                </a:solidFill>
                <a:latin typeface="Myriad Pro" pitchFamily="18" charset="0"/>
                <a:cs typeface="Myriad Pro" pitchFamily="18" charset="0"/>
              </a:rPr>
              <a:t>6</a:t>
            </a:r>
          </a:p>
        </p:txBody>
      </p:sp>
      <p:pic>
        <p:nvPicPr>
          <p:cNvPr id="32" name="Afbeelding 31"/>
          <p:cNvPicPr>
            <a:picLocks noChangeAspect="1"/>
          </p:cNvPicPr>
          <p:nvPr/>
        </p:nvPicPr>
        <p:blipFill>
          <a:blip r:embed="rId2"/>
          <a:stretch>
            <a:fillRect/>
          </a:stretch>
        </p:blipFill>
        <p:spPr>
          <a:xfrm>
            <a:off x="406401" y="6358470"/>
            <a:ext cx="1532467" cy="499533"/>
          </a:xfrm>
          <a:prstGeom prst="rect">
            <a:avLst/>
          </a:prstGeom>
        </p:spPr>
      </p:pic>
      <p:sp>
        <p:nvSpPr>
          <p:cNvPr id="2" name="Rectangle 1"/>
          <p:cNvSpPr/>
          <p:nvPr/>
        </p:nvSpPr>
        <p:spPr>
          <a:xfrm>
            <a:off x="-304799" y="381003"/>
            <a:ext cx="12903200" cy="615531"/>
          </a:xfrm>
          <a:prstGeom prst="rect">
            <a:avLst/>
          </a:prstGeom>
          <a:noFill/>
        </p:spPr>
        <p:txBody>
          <a:bodyPr wrap="square" lIns="60939" tIns="30469" rIns="60939" bIns="30469">
            <a:spAutoFit/>
          </a:bodyPr>
          <a:lstStyle/>
          <a:p>
            <a:pPr algn="ctr"/>
            <a:r>
              <a:rPr lang="en-US" sz="3600" b="1" dirty="0">
                <a:ln w="0"/>
                <a:solidFill>
                  <a:schemeClr val="accent1">
                    <a:lumMod val="75000"/>
                  </a:schemeClr>
                </a:solidFill>
              </a:rPr>
              <a:t>EuroGOOS Structure</a:t>
            </a:r>
          </a:p>
        </p:txBody>
      </p:sp>
      <p:sp>
        <p:nvSpPr>
          <p:cNvPr id="25" name="TextBox 24"/>
          <p:cNvSpPr txBox="1"/>
          <p:nvPr/>
        </p:nvSpPr>
        <p:spPr>
          <a:xfrm>
            <a:off x="762003" y="3987801"/>
            <a:ext cx="1066799" cy="800197"/>
          </a:xfrm>
          <a:prstGeom prst="rect">
            <a:avLst/>
          </a:prstGeom>
          <a:noFill/>
        </p:spPr>
        <p:txBody>
          <a:bodyPr wrap="square" lIns="60939" tIns="30469" rIns="60939" bIns="30469" rtlCol="0">
            <a:spAutoFit/>
          </a:bodyPr>
          <a:lstStyle/>
          <a:p>
            <a:pPr algn="ctr"/>
            <a:r>
              <a:rPr lang="en-US" sz="1600" b="1" dirty="0">
                <a:solidFill>
                  <a:srgbClr val="FFFFFF"/>
                </a:solidFill>
              </a:rPr>
              <a:t>C-</a:t>
            </a:r>
          </a:p>
          <a:p>
            <a:pPr algn="ctr"/>
            <a:r>
              <a:rPr lang="en-US" sz="1600" b="1" dirty="0">
                <a:solidFill>
                  <a:srgbClr val="FFFFFF"/>
                </a:solidFill>
              </a:rPr>
              <a:t>Production</a:t>
            </a:r>
          </a:p>
        </p:txBody>
      </p:sp>
      <p:sp>
        <p:nvSpPr>
          <p:cNvPr id="39" name="TextBox 38"/>
          <p:cNvSpPr txBox="1"/>
          <p:nvPr/>
        </p:nvSpPr>
        <p:spPr>
          <a:xfrm>
            <a:off x="1371601" y="5054601"/>
            <a:ext cx="1574799" cy="553976"/>
          </a:xfrm>
          <a:prstGeom prst="rect">
            <a:avLst/>
          </a:prstGeom>
          <a:noFill/>
        </p:spPr>
        <p:txBody>
          <a:bodyPr wrap="square" lIns="60939" tIns="30469" rIns="60939" bIns="30469" rtlCol="0">
            <a:spAutoFit/>
          </a:bodyPr>
          <a:lstStyle/>
          <a:p>
            <a:pPr algn="ctr"/>
            <a:r>
              <a:rPr lang="en-US" sz="1600" b="1" dirty="0">
                <a:solidFill>
                  <a:srgbClr val="FFFFFF"/>
                </a:solidFill>
              </a:rPr>
              <a:t>Sustained Observations</a:t>
            </a:r>
          </a:p>
        </p:txBody>
      </p:sp>
      <p:grpSp>
        <p:nvGrpSpPr>
          <p:cNvPr id="3" name="Group 2"/>
          <p:cNvGrpSpPr/>
          <p:nvPr/>
        </p:nvGrpSpPr>
        <p:grpSpPr>
          <a:xfrm>
            <a:off x="2133604" y="1447800"/>
            <a:ext cx="1930399" cy="4673600"/>
            <a:chOff x="908050" y="2247900"/>
            <a:chExt cx="3962400" cy="7010400"/>
          </a:xfrm>
        </p:grpSpPr>
        <p:sp>
          <p:nvSpPr>
            <p:cNvPr id="18" name="Rounded Rectangle 17"/>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9" name="TextBox 18"/>
            <p:cNvSpPr txBox="1"/>
            <p:nvPr/>
          </p:nvSpPr>
          <p:spPr>
            <a:xfrm>
              <a:off x="1441449" y="2476500"/>
              <a:ext cx="2971802" cy="1092800"/>
            </a:xfrm>
            <a:prstGeom prst="rect">
              <a:avLst/>
            </a:prstGeom>
            <a:noFill/>
          </p:spPr>
          <p:txBody>
            <a:bodyPr wrap="square" rtlCol="0">
              <a:spAutoFit/>
            </a:bodyPr>
            <a:lstStyle/>
            <a:p>
              <a:pPr algn="ctr"/>
              <a:r>
                <a:rPr lang="en-US" sz="2067" dirty="0">
                  <a:solidFill>
                    <a:srgbClr val="FFFFFF"/>
                  </a:solidFill>
                </a:rPr>
                <a:t>ARCTIC</a:t>
              </a:r>
            </a:p>
            <a:p>
              <a:pPr algn="ctr"/>
              <a:r>
                <a:rPr lang="en-US" sz="2067" dirty="0">
                  <a:solidFill>
                    <a:srgbClr val="FFFFFF"/>
                  </a:solidFill>
                </a:rPr>
                <a:t>ROOS</a:t>
              </a:r>
            </a:p>
          </p:txBody>
        </p:sp>
      </p:grpSp>
      <p:grpSp>
        <p:nvGrpSpPr>
          <p:cNvPr id="73" name="Group 72"/>
          <p:cNvGrpSpPr/>
          <p:nvPr/>
        </p:nvGrpSpPr>
        <p:grpSpPr>
          <a:xfrm>
            <a:off x="8128000" y="4648200"/>
            <a:ext cx="3911600" cy="1320800"/>
            <a:chOff x="3270250" y="3695700"/>
            <a:chExt cx="5029199" cy="2913530"/>
          </a:xfrm>
        </p:grpSpPr>
        <p:sp>
          <p:nvSpPr>
            <p:cNvPr id="74" name="Rounded Rectangle 73"/>
            <p:cNvSpPr/>
            <p:nvPr/>
          </p:nvSpPr>
          <p:spPr>
            <a:xfrm>
              <a:off x="3270250" y="3695700"/>
              <a:ext cx="5029199" cy="2913530"/>
            </a:xfrm>
            <a:prstGeom prst="round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5" name="TextBox 74"/>
            <p:cNvSpPr txBox="1"/>
            <p:nvPr/>
          </p:nvSpPr>
          <p:spPr>
            <a:xfrm>
              <a:off x="3422650" y="3924300"/>
              <a:ext cx="4708281" cy="2308750"/>
            </a:xfrm>
            <a:prstGeom prst="rect">
              <a:avLst/>
            </a:prstGeom>
            <a:solidFill>
              <a:schemeClr val="accent6">
                <a:lumMod val="60000"/>
                <a:lumOff val="40000"/>
              </a:schemeClr>
            </a:solidFill>
          </p:spPr>
          <p:txBody>
            <a:bodyPr wrap="square" rtlCol="0">
              <a:spAutoFit/>
            </a:bodyPr>
            <a:lstStyle/>
            <a:p>
              <a:r>
                <a:rPr lang="en-IE" sz="2067" b="1" dirty="0">
                  <a:solidFill>
                    <a:schemeClr val="tx2"/>
                  </a:solidFill>
                </a:rPr>
                <a:t>EMODNET, SDN, EG, Checkpoints, ICES, CMEMS, Data MEQ</a:t>
              </a:r>
              <a:endParaRPr lang="en-IE" sz="2067" dirty="0">
                <a:solidFill>
                  <a:schemeClr val="tx2"/>
                </a:solidFill>
              </a:endParaRPr>
            </a:p>
          </p:txBody>
        </p:sp>
      </p:grpSp>
      <p:grpSp>
        <p:nvGrpSpPr>
          <p:cNvPr id="42" name="Group 41"/>
          <p:cNvGrpSpPr/>
          <p:nvPr/>
        </p:nvGrpSpPr>
        <p:grpSpPr>
          <a:xfrm>
            <a:off x="203200" y="1447800"/>
            <a:ext cx="1727200" cy="4673600"/>
            <a:chOff x="908050" y="2247900"/>
            <a:chExt cx="3962400" cy="7010400"/>
          </a:xfrm>
        </p:grpSpPr>
        <p:sp>
          <p:nvSpPr>
            <p:cNvPr id="43" name="Rounded Rectangle 42"/>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5" name="TextBox 44"/>
            <p:cNvSpPr txBox="1"/>
            <p:nvPr/>
          </p:nvSpPr>
          <p:spPr>
            <a:xfrm>
              <a:off x="1441448" y="2476500"/>
              <a:ext cx="2971800" cy="1092800"/>
            </a:xfrm>
            <a:prstGeom prst="rect">
              <a:avLst/>
            </a:prstGeom>
            <a:noFill/>
          </p:spPr>
          <p:txBody>
            <a:bodyPr wrap="square" rtlCol="0">
              <a:spAutoFit/>
            </a:bodyPr>
            <a:lstStyle/>
            <a:p>
              <a:pPr algn="ctr"/>
              <a:r>
                <a:rPr lang="en-US" sz="2067" dirty="0">
                  <a:solidFill>
                    <a:srgbClr val="FFFFFF"/>
                  </a:solidFill>
                </a:rPr>
                <a:t>BOOS</a:t>
              </a:r>
            </a:p>
            <a:p>
              <a:pPr algn="ctr"/>
              <a:r>
                <a:rPr lang="en-US" sz="2067" dirty="0">
                  <a:solidFill>
                    <a:srgbClr val="FFFFFF"/>
                  </a:solidFill>
                </a:rPr>
                <a:t>(Baltic)</a:t>
              </a:r>
            </a:p>
          </p:txBody>
        </p:sp>
      </p:grpSp>
      <p:grpSp>
        <p:nvGrpSpPr>
          <p:cNvPr id="46" name="Group 45"/>
          <p:cNvGrpSpPr/>
          <p:nvPr/>
        </p:nvGrpSpPr>
        <p:grpSpPr>
          <a:xfrm>
            <a:off x="4216401" y="1397000"/>
            <a:ext cx="2692400" cy="4673600"/>
            <a:chOff x="908050" y="2247900"/>
            <a:chExt cx="3962400" cy="7010400"/>
          </a:xfrm>
        </p:grpSpPr>
        <p:sp>
          <p:nvSpPr>
            <p:cNvPr id="47" name="Rounded Rectangle 46"/>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8" name="TextBox 47"/>
            <p:cNvSpPr txBox="1"/>
            <p:nvPr/>
          </p:nvSpPr>
          <p:spPr>
            <a:xfrm>
              <a:off x="1441449" y="2476500"/>
              <a:ext cx="2971800" cy="1569950"/>
            </a:xfrm>
            <a:prstGeom prst="rect">
              <a:avLst/>
            </a:prstGeom>
            <a:noFill/>
          </p:spPr>
          <p:txBody>
            <a:bodyPr wrap="square" rtlCol="0">
              <a:spAutoFit/>
            </a:bodyPr>
            <a:lstStyle/>
            <a:p>
              <a:pPr algn="ctr"/>
              <a:r>
                <a:rPr lang="en-US" sz="2067" dirty="0">
                  <a:solidFill>
                    <a:srgbClr val="FFFFFF"/>
                  </a:solidFill>
                </a:rPr>
                <a:t>MONGOOS</a:t>
              </a:r>
            </a:p>
            <a:p>
              <a:pPr algn="ctr"/>
              <a:r>
                <a:rPr lang="en-US" sz="2067" dirty="0">
                  <a:solidFill>
                    <a:srgbClr val="FFFFFF"/>
                  </a:solidFill>
                </a:rPr>
                <a:t>(Mediterranean)</a:t>
              </a:r>
            </a:p>
          </p:txBody>
        </p:sp>
      </p:grpSp>
      <p:grpSp>
        <p:nvGrpSpPr>
          <p:cNvPr id="50" name="Group 49"/>
          <p:cNvGrpSpPr/>
          <p:nvPr/>
        </p:nvGrpSpPr>
        <p:grpSpPr>
          <a:xfrm>
            <a:off x="7061201" y="1397000"/>
            <a:ext cx="2387600" cy="4673600"/>
            <a:chOff x="908050" y="2247900"/>
            <a:chExt cx="3962400" cy="7010400"/>
          </a:xfrm>
        </p:grpSpPr>
        <p:sp>
          <p:nvSpPr>
            <p:cNvPr id="66" name="Rounded Rectangle 65"/>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6" name="TextBox 75"/>
            <p:cNvSpPr txBox="1"/>
            <p:nvPr/>
          </p:nvSpPr>
          <p:spPr>
            <a:xfrm>
              <a:off x="1441452" y="2476500"/>
              <a:ext cx="2971800" cy="1569950"/>
            </a:xfrm>
            <a:prstGeom prst="rect">
              <a:avLst/>
            </a:prstGeom>
            <a:noFill/>
          </p:spPr>
          <p:txBody>
            <a:bodyPr wrap="square" rtlCol="0">
              <a:spAutoFit/>
            </a:bodyPr>
            <a:lstStyle/>
            <a:p>
              <a:pPr algn="ctr"/>
              <a:r>
                <a:rPr lang="en-US" sz="2067" dirty="0">
                  <a:solidFill>
                    <a:srgbClr val="FFFFFF"/>
                  </a:solidFill>
                </a:rPr>
                <a:t>NOOS</a:t>
              </a:r>
            </a:p>
            <a:p>
              <a:pPr algn="ctr"/>
              <a:r>
                <a:rPr lang="en-US" sz="2067" dirty="0">
                  <a:solidFill>
                    <a:srgbClr val="FFFFFF"/>
                  </a:solidFill>
                </a:rPr>
                <a:t>(Northwest shelf)</a:t>
              </a:r>
            </a:p>
          </p:txBody>
        </p:sp>
      </p:grpSp>
      <p:grpSp>
        <p:nvGrpSpPr>
          <p:cNvPr id="77" name="Group 76"/>
          <p:cNvGrpSpPr/>
          <p:nvPr/>
        </p:nvGrpSpPr>
        <p:grpSpPr>
          <a:xfrm>
            <a:off x="9550399" y="1447800"/>
            <a:ext cx="2489200" cy="4673600"/>
            <a:chOff x="908050" y="2247900"/>
            <a:chExt cx="3962400" cy="7010400"/>
          </a:xfrm>
        </p:grpSpPr>
        <p:sp>
          <p:nvSpPr>
            <p:cNvPr id="78" name="Rounded Rectangle 77"/>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9" name="TextBox 78"/>
            <p:cNvSpPr txBox="1"/>
            <p:nvPr/>
          </p:nvSpPr>
          <p:spPr>
            <a:xfrm>
              <a:off x="1441451" y="2476500"/>
              <a:ext cx="2971802" cy="2047100"/>
            </a:xfrm>
            <a:prstGeom prst="rect">
              <a:avLst/>
            </a:prstGeom>
            <a:noFill/>
          </p:spPr>
          <p:txBody>
            <a:bodyPr wrap="square" rtlCol="0">
              <a:spAutoFit/>
            </a:bodyPr>
            <a:lstStyle/>
            <a:p>
              <a:pPr algn="ctr"/>
              <a:r>
                <a:rPr lang="en-US" sz="2067" dirty="0">
                  <a:solidFill>
                    <a:srgbClr val="FFFFFF"/>
                  </a:solidFill>
                </a:rPr>
                <a:t>IBI-ROOS</a:t>
              </a:r>
            </a:p>
            <a:p>
              <a:pPr algn="ctr"/>
              <a:r>
                <a:rPr lang="en-US" sz="2067" dirty="0">
                  <a:solidFill>
                    <a:srgbClr val="FFFFFF"/>
                  </a:solidFill>
                </a:rPr>
                <a:t>(Iberia-Biscay-Ireland)</a:t>
              </a:r>
            </a:p>
          </p:txBody>
        </p:sp>
      </p:grpSp>
      <p:sp>
        <p:nvSpPr>
          <p:cNvPr id="69" name="TextBox 68"/>
          <p:cNvSpPr txBox="1"/>
          <p:nvPr/>
        </p:nvSpPr>
        <p:spPr>
          <a:xfrm>
            <a:off x="353608" y="4435396"/>
            <a:ext cx="11483880" cy="1067030"/>
          </a:xfrm>
          <a:prstGeom prst="roundRect">
            <a:avLst/>
          </a:prstGeom>
          <a:solidFill>
            <a:schemeClr val="accent6">
              <a:lumMod val="60000"/>
              <a:lumOff val="40000"/>
            </a:schemeClr>
          </a:solidFill>
        </p:spPr>
        <p:txBody>
          <a:bodyPr wrap="square" rtlCol="0">
            <a:spAutoFit/>
          </a:bodyPr>
          <a:lstStyle/>
          <a:p>
            <a:pPr algn="ctr"/>
            <a:r>
              <a:rPr lang="en-IE" sz="3600" b="1" dirty="0">
                <a:solidFill>
                  <a:schemeClr val="tx2"/>
                </a:solidFill>
              </a:rPr>
              <a:t>Task teams</a:t>
            </a:r>
            <a:endParaRPr lang="en-IE" sz="2067" b="1" dirty="0">
              <a:solidFill>
                <a:schemeClr val="tx2"/>
              </a:solidFill>
            </a:endParaRPr>
          </a:p>
          <a:p>
            <a:pPr algn="ctr"/>
            <a:r>
              <a:rPr lang="en-IE" sz="2067" b="1" dirty="0">
                <a:solidFill>
                  <a:srgbClr val="002060"/>
                </a:solidFill>
              </a:rPr>
              <a:t>Tide Gauge    Ferrybox      Glider      HF radar      Euro-ARGO       Fixed Platforms     Animal-Borne</a:t>
            </a:r>
            <a:endParaRPr lang="en-IE" sz="2067" dirty="0">
              <a:solidFill>
                <a:srgbClr val="002060"/>
              </a:solidFill>
            </a:endParaRPr>
          </a:p>
        </p:txBody>
      </p:sp>
      <p:grpSp>
        <p:nvGrpSpPr>
          <p:cNvPr id="4" name="Group 3"/>
          <p:cNvGrpSpPr/>
          <p:nvPr/>
        </p:nvGrpSpPr>
        <p:grpSpPr>
          <a:xfrm>
            <a:off x="355600" y="2768604"/>
            <a:ext cx="11480800" cy="1208503"/>
            <a:chOff x="984250" y="7277100"/>
            <a:chExt cx="16992600" cy="1295400"/>
          </a:xfrm>
        </p:grpSpPr>
        <p:sp>
          <p:nvSpPr>
            <p:cNvPr id="71" name="Rounded Rectangle 70"/>
            <p:cNvSpPr/>
            <p:nvPr/>
          </p:nvSpPr>
          <p:spPr>
            <a:xfrm>
              <a:off x="984250" y="7277100"/>
              <a:ext cx="16992600" cy="1295400"/>
            </a:xfrm>
            <a:prstGeom prst="roundRect">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2" name="TextBox 71"/>
            <p:cNvSpPr txBox="1"/>
            <p:nvPr/>
          </p:nvSpPr>
          <p:spPr>
            <a:xfrm>
              <a:off x="1435381" y="7331552"/>
              <a:ext cx="15915366" cy="1033778"/>
            </a:xfrm>
            <a:prstGeom prst="rect">
              <a:avLst/>
            </a:prstGeom>
            <a:solidFill>
              <a:srgbClr val="008000"/>
            </a:solidFill>
            <a:ln>
              <a:solidFill>
                <a:srgbClr val="008000"/>
              </a:solidFill>
            </a:ln>
          </p:spPr>
          <p:txBody>
            <a:bodyPr wrap="square" rtlCol="0">
              <a:spAutoFit/>
            </a:bodyPr>
            <a:lstStyle/>
            <a:p>
              <a:pPr algn="ctr"/>
              <a:r>
                <a:rPr lang="en-IE" sz="3600" b="1" dirty="0">
                  <a:solidFill>
                    <a:schemeClr val="bg1"/>
                  </a:solidFill>
                </a:rPr>
                <a:t>Working Groups</a:t>
              </a:r>
            </a:p>
            <a:p>
              <a:pPr algn="ctr"/>
              <a:r>
                <a:rPr lang="en-IE" sz="2067" b="1" dirty="0">
                  <a:solidFill>
                    <a:schemeClr val="bg1"/>
                  </a:solidFill>
                </a:rPr>
                <a:t>Data-MEQ       Technology Planning   Science Advisory    Coastal</a:t>
              </a:r>
              <a:endParaRPr lang="en-IE" sz="2067" dirty="0">
                <a:solidFill>
                  <a:schemeClr val="bg1"/>
                </a:solidFill>
              </a:endParaRPr>
            </a:p>
          </p:txBody>
        </p:sp>
      </p:grpSp>
      <p:grpSp>
        <p:nvGrpSpPr>
          <p:cNvPr id="33" name="Group 32">
            <a:extLst>
              <a:ext uri="{FF2B5EF4-FFF2-40B4-BE49-F238E27FC236}">
                <a16:creationId xmlns:a16="http://schemas.microsoft.com/office/drawing/2014/main" id="{8F10899A-C1EC-664E-8CF8-C1C16AE94A59}"/>
              </a:ext>
            </a:extLst>
          </p:cNvPr>
          <p:cNvGrpSpPr/>
          <p:nvPr/>
        </p:nvGrpSpPr>
        <p:grpSpPr>
          <a:xfrm>
            <a:off x="7958183" y="3953638"/>
            <a:ext cx="3282051" cy="942127"/>
            <a:chOff x="2228963" y="3238500"/>
            <a:chExt cx="3924895" cy="3124200"/>
          </a:xfrm>
        </p:grpSpPr>
        <p:sp>
          <p:nvSpPr>
            <p:cNvPr id="34" name="Rounded Rectangle 33">
              <a:extLst>
                <a:ext uri="{FF2B5EF4-FFF2-40B4-BE49-F238E27FC236}">
                  <a16:creationId xmlns:a16="http://schemas.microsoft.com/office/drawing/2014/main" id="{5E1F1CE6-806F-9543-B4AE-7FD0C644B60C}"/>
                </a:ext>
              </a:extLst>
            </p:cNvPr>
            <p:cNvSpPr/>
            <p:nvPr/>
          </p:nvSpPr>
          <p:spPr>
            <a:xfrm>
              <a:off x="2432050" y="3238500"/>
              <a:ext cx="3429000" cy="3124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5" name="TextBox 34">
              <a:extLst>
                <a:ext uri="{FF2B5EF4-FFF2-40B4-BE49-F238E27FC236}">
                  <a16:creationId xmlns:a16="http://schemas.microsoft.com/office/drawing/2014/main" id="{A935C9CA-4BB9-B14B-9741-C8B790360ECB}"/>
                </a:ext>
              </a:extLst>
            </p:cNvPr>
            <p:cNvSpPr txBox="1"/>
            <p:nvPr/>
          </p:nvSpPr>
          <p:spPr>
            <a:xfrm>
              <a:off x="2228963" y="3566633"/>
              <a:ext cx="3924895" cy="1382473"/>
            </a:xfrm>
            <a:prstGeom prst="rect">
              <a:avLst/>
            </a:prstGeom>
            <a:noFill/>
          </p:spPr>
          <p:txBody>
            <a:bodyPr wrap="square" rtlCol="0">
              <a:spAutoFit/>
            </a:bodyPr>
            <a:lstStyle/>
            <a:p>
              <a:pPr algn="ctr"/>
              <a:r>
                <a:rPr lang="en-US" sz="2133" b="1" dirty="0">
                  <a:solidFill>
                    <a:srgbClr val="FFFF00"/>
                  </a:solidFill>
                </a:rPr>
                <a:t>MoU with EMSO</a:t>
              </a:r>
            </a:p>
            <a:p>
              <a:pPr algn="ctr"/>
              <a:r>
                <a:rPr lang="en-US" sz="2133" b="1" dirty="0">
                  <a:solidFill>
                    <a:srgbClr val="FFFF00"/>
                  </a:solidFill>
                </a:rPr>
                <a:t> (this week)</a:t>
              </a:r>
              <a:endParaRPr lang="en-US" sz="2133" b="1" dirty="0">
                <a:solidFill>
                  <a:schemeClr val="bg1"/>
                </a:solidFill>
              </a:endParaRPr>
            </a:p>
          </p:txBody>
        </p:sp>
      </p:grpSp>
    </p:spTree>
    <p:extLst>
      <p:ext uri="{BB962C8B-B14F-4D97-AF65-F5344CB8AC3E}">
        <p14:creationId xmlns:p14="http://schemas.microsoft.com/office/powerpoint/2010/main" val="3404502799"/>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72236" y="4624621"/>
            <a:ext cx="2867377" cy="1524000"/>
            <a:chOff x="1750441" y="3226046"/>
            <a:chExt cx="3991316" cy="2286000"/>
          </a:xfrm>
        </p:grpSpPr>
        <p:sp>
          <p:nvSpPr>
            <p:cNvPr id="2" name="Rounded Rectangle 1"/>
            <p:cNvSpPr/>
            <p:nvPr/>
          </p:nvSpPr>
          <p:spPr>
            <a:xfrm>
              <a:off x="1975863" y="3226046"/>
              <a:ext cx="3428999" cy="2286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 name="TextBox 2"/>
            <p:cNvSpPr txBox="1"/>
            <p:nvPr/>
          </p:nvSpPr>
          <p:spPr>
            <a:xfrm>
              <a:off x="1750441" y="3378446"/>
              <a:ext cx="3991316" cy="2107884"/>
            </a:xfrm>
            <a:prstGeom prst="rect">
              <a:avLst/>
            </a:prstGeom>
            <a:noFill/>
          </p:spPr>
          <p:txBody>
            <a:bodyPr wrap="square" rtlCol="0">
              <a:spAutoFit/>
            </a:bodyPr>
            <a:lstStyle/>
            <a:p>
              <a:pPr algn="ctr"/>
              <a:r>
                <a:rPr lang="en-US" sz="2133" b="1" dirty="0">
                  <a:solidFill>
                    <a:srgbClr val="FFFF00"/>
                  </a:solidFill>
                </a:rPr>
                <a:t>Sustained observations:</a:t>
              </a:r>
            </a:p>
            <a:p>
              <a:pPr algn="ctr"/>
              <a:r>
                <a:rPr lang="en-US" sz="2133" b="1" dirty="0">
                  <a:solidFill>
                    <a:schemeClr val="bg1"/>
                  </a:solidFill>
                </a:rPr>
                <a:t>Funding</a:t>
              </a:r>
            </a:p>
            <a:p>
              <a:pPr algn="ctr"/>
              <a:r>
                <a:rPr lang="en-US" sz="2133" b="1" dirty="0">
                  <a:solidFill>
                    <a:schemeClr val="bg1"/>
                  </a:solidFill>
                </a:rPr>
                <a:t>Gaps</a:t>
              </a:r>
            </a:p>
          </p:txBody>
        </p:sp>
      </p:grpSp>
      <p:grpSp>
        <p:nvGrpSpPr>
          <p:cNvPr id="16" name="Group 15"/>
          <p:cNvGrpSpPr/>
          <p:nvPr/>
        </p:nvGrpSpPr>
        <p:grpSpPr>
          <a:xfrm>
            <a:off x="4302945" y="4857226"/>
            <a:ext cx="3282051" cy="1692174"/>
            <a:chOff x="2228963" y="3238500"/>
            <a:chExt cx="3924895" cy="3124200"/>
          </a:xfrm>
        </p:grpSpPr>
        <p:sp>
          <p:nvSpPr>
            <p:cNvPr id="17" name="Rounded Rectangle 16"/>
            <p:cNvSpPr/>
            <p:nvPr/>
          </p:nvSpPr>
          <p:spPr>
            <a:xfrm>
              <a:off x="2432050" y="3238500"/>
              <a:ext cx="3429000" cy="3124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8" name="TextBox 17"/>
            <p:cNvSpPr txBox="1"/>
            <p:nvPr/>
          </p:nvSpPr>
          <p:spPr>
            <a:xfrm>
              <a:off x="2228963" y="3566633"/>
              <a:ext cx="3924895" cy="2107883"/>
            </a:xfrm>
            <a:prstGeom prst="rect">
              <a:avLst/>
            </a:prstGeom>
            <a:noFill/>
          </p:spPr>
          <p:txBody>
            <a:bodyPr wrap="square" rtlCol="0">
              <a:spAutoFit/>
            </a:bodyPr>
            <a:lstStyle/>
            <a:p>
              <a:pPr algn="ctr"/>
              <a:r>
                <a:rPr lang="en-US" sz="2133" b="1" dirty="0" err="1">
                  <a:solidFill>
                    <a:srgbClr val="FFFF00"/>
                  </a:solidFill>
                </a:rPr>
                <a:t>Modelling</a:t>
              </a:r>
              <a:r>
                <a:rPr lang="en-US" sz="2133" b="1" dirty="0">
                  <a:solidFill>
                    <a:srgbClr val="FFFF00"/>
                  </a:solidFill>
                </a:rPr>
                <a:t>:</a:t>
              </a:r>
            </a:p>
            <a:p>
              <a:pPr algn="ctr"/>
              <a:r>
                <a:rPr lang="en-US" sz="2133" b="1" dirty="0">
                  <a:solidFill>
                    <a:schemeClr val="bg1"/>
                  </a:solidFill>
                </a:rPr>
                <a:t>Future priorities</a:t>
              </a:r>
            </a:p>
            <a:p>
              <a:pPr algn="ctr"/>
              <a:r>
                <a:rPr lang="en-US" sz="2133" b="1" dirty="0">
                  <a:solidFill>
                    <a:schemeClr val="bg1"/>
                  </a:solidFill>
                </a:rPr>
                <a:t>Assimilation</a:t>
              </a:r>
            </a:p>
            <a:p>
              <a:pPr algn="ctr"/>
              <a:r>
                <a:rPr lang="en-US" sz="2133" b="1" dirty="0">
                  <a:solidFill>
                    <a:schemeClr val="bg1"/>
                  </a:solidFill>
                </a:rPr>
                <a:t>Hydrology</a:t>
              </a:r>
            </a:p>
          </p:txBody>
        </p:sp>
      </p:grpSp>
      <p:grpSp>
        <p:nvGrpSpPr>
          <p:cNvPr id="19" name="Group 18"/>
          <p:cNvGrpSpPr/>
          <p:nvPr/>
        </p:nvGrpSpPr>
        <p:grpSpPr>
          <a:xfrm>
            <a:off x="8517983" y="2109217"/>
            <a:ext cx="2997200" cy="2082800"/>
            <a:chOff x="9705950" y="5448300"/>
            <a:chExt cx="3429000" cy="3124200"/>
          </a:xfrm>
        </p:grpSpPr>
        <p:sp>
          <p:nvSpPr>
            <p:cNvPr id="20" name="Rounded Rectangle 19"/>
            <p:cNvSpPr/>
            <p:nvPr/>
          </p:nvSpPr>
          <p:spPr>
            <a:xfrm>
              <a:off x="9705950" y="5448300"/>
              <a:ext cx="3429000" cy="3124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1" name="TextBox 20"/>
            <p:cNvSpPr txBox="1"/>
            <p:nvPr/>
          </p:nvSpPr>
          <p:spPr>
            <a:xfrm>
              <a:off x="10112781" y="5600700"/>
              <a:ext cx="2743200" cy="2600232"/>
            </a:xfrm>
            <a:prstGeom prst="rect">
              <a:avLst/>
            </a:prstGeom>
            <a:noFill/>
          </p:spPr>
          <p:txBody>
            <a:bodyPr wrap="square" rtlCol="0">
              <a:spAutoFit/>
            </a:bodyPr>
            <a:lstStyle/>
            <a:p>
              <a:pPr algn="ctr"/>
              <a:r>
                <a:rPr lang="en-US" sz="2133" b="1" dirty="0">
                  <a:solidFill>
                    <a:srgbClr val="FFFF00"/>
                  </a:solidFill>
                </a:rPr>
                <a:t>Products:</a:t>
              </a:r>
            </a:p>
            <a:p>
              <a:pPr algn="ctr"/>
              <a:r>
                <a:rPr lang="en-US" sz="2133" b="1" dirty="0">
                  <a:solidFill>
                    <a:schemeClr val="bg1"/>
                  </a:solidFill>
                </a:rPr>
                <a:t>Requirements; </a:t>
              </a:r>
            </a:p>
            <a:p>
              <a:pPr algn="ctr"/>
              <a:r>
                <a:rPr lang="en-US" sz="2133" b="1" dirty="0">
                  <a:solidFill>
                    <a:schemeClr val="bg1"/>
                  </a:solidFill>
                </a:rPr>
                <a:t>science and other</a:t>
              </a:r>
            </a:p>
            <a:p>
              <a:pPr algn="ctr"/>
              <a:r>
                <a:rPr lang="en-US" sz="2133" b="1" dirty="0">
                  <a:solidFill>
                    <a:schemeClr val="bg1"/>
                  </a:solidFill>
                </a:rPr>
                <a:t>Inventory</a:t>
              </a:r>
            </a:p>
            <a:p>
              <a:pPr algn="ctr"/>
              <a:r>
                <a:rPr lang="en-US" sz="2133" b="1" dirty="0">
                  <a:solidFill>
                    <a:schemeClr val="bg1"/>
                  </a:solidFill>
                </a:rPr>
                <a:t>Fitness for purpose</a:t>
              </a:r>
            </a:p>
          </p:txBody>
        </p:sp>
      </p:grpSp>
      <p:grpSp>
        <p:nvGrpSpPr>
          <p:cNvPr id="22" name="Group 21"/>
          <p:cNvGrpSpPr/>
          <p:nvPr/>
        </p:nvGrpSpPr>
        <p:grpSpPr>
          <a:xfrm>
            <a:off x="9066809" y="4669800"/>
            <a:ext cx="2349012" cy="1608456"/>
            <a:chOff x="2432050" y="3238500"/>
            <a:chExt cx="3429000" cy="2412684"/>
          </a:xfrm>
        </p:grpSpPr>
        <p:sp>
          <p:nvSpPr>
            <p:cNvPr id="23" name="Rounded Rectangle 22"/>
            <p:cNvSpPr/>
            <p:nvPr/>
          </p:nvSpPr>
          <p:spPr>
            <a:xfrm>
              <a:off x="2432050" y="3238500"/>
              <a:ext cx="3429000" cy="2286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4" name="TextBox 23"/>
            <p:cNvSpPr txBox="1"/>
            <p:nvPr/>
          </p:nvSpPr>
          <p:spPr>
            <a:xfrm>
              <a:off x="2465471" y="3543300"/>
              <a:ext cx="3395578" cy="2107884"/>
            </a:xfrm>
            <a:prstGeom prst="rect">
              <a:avLst/>
            </a:prstGeom>
            <a:noFill/>
          </p:spPr>
          <p:txBody>
            <a:bodyPr wrap="square" rtlCol="0">
              <a:spAutoFit/>
            </a:bodyPr>
            <a:lstStyle/>
            <a:p>
              <a:pPr algn="ctr"/>
              <a:r>
                <a:rPr lang="en-US" sz="2133" b="1" dirty="0">
                  <a:solidFill>
                    <a:srgbClr val="FFFF00"/>
                  </a:solidFill>
                </a:rPr>
                <a:t>INSPIRE:</a:t>
              </a:r>
            </a:p>
            <a:p>
              <a:pPr algn="ctr"/>
              <a:r>
                <a:rPr lang="en-US" sz="2133" b="1" dirty="0">
                  <a:solidFill>
                    <a:schemeClr val="bg1"/>
                  </a:solidFill>
                </a:rPr>
                <a:t>Recommendations</a:t>
              </a:r>
            </a:p>
            <a:p>
              <a:pPr algn="ctr"/>
              <a:r>
                <a:rPr lang="en-US" sz="2133" b="1" dirty="0">
                  <a:solidFill>
                    <a:schemeClr val="bg1"/>
                  </a:solidFill>
                </a:rPr>
                <a:t>Inventory</a:t>
              </a:r>
            </a:p>
            <a:p>
              <a:pPr algn="ctr"/>
              <a:endParaRPr lang="en-US" sz="2133" b="1" dirty="0">
                <a:solidFill>
                  <a:schemeClr val="bg1"/>
                </a:solidFill>
              </a:endParaRPr>
            </a:p>
          </p:txBody>
        </p:sp>
      </p:grpSp>
      <p:grpSp>
        <p:nvGrpSpPr>
          <p:cNvPr id="25" name="Group 24"/>
          <p:cNvGrpSpPr/>
          <p:nvPr/>
        </p:nvGrpSpPr>
        <p:grpSpPr>
          <a:xfrm>
            <a:off x="689762" y="2109217"/>
            <a:ext cx="2548389" cy="1798186"/>
            <a:chOff x="3086746" y="3238500"/>
            <a:chExt cx="3429000" cy="2697279"/>
          </a:xfrm>
        </p:grpSpPr>
        <p:sp>
          <p:nvSpPr>
            <p:cNvPr id="26" name="Rounded Rectangle 25"/>
            <p:cNvSpPr/>
            <p:nvPr/>
          </p:nvSpPr>
          <p:spPr>
            <a:xfrm>
              <a:off x="3086746" y="3238500"/>
              <a:ext cx="3429000" cy="2286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7" name="TextBox 26"/>
            <p:cNvSpPr txBox="1"/>
            <p:nvPr/>
          </p:nvSpPr>
          <p:spPr>
            <a:xfrm>
              <a:off x="3527618" y="3335547"/>
              <a:ext cx="2743200" cy="2600232"/>
            </a:xfrm>
            <a:prstGeom prst="rect">
              <a:avLst/>
            </a:prstGeom>
            <a:noFill/>
          </p:spPr>
          <p:txBody>
            <a:bodyPr wrap="square" rtlCol="0">
              <a:spAutoFit/>
            </a:bodyPr>
            <a:lstStyle/>
            <a:p>
              <a:pPr algn="ctr"/>
              <a:r>
                <a:rPr lang="en-US" sz="2133" b="1" dirty="0">
                  <a:solidFill>
                    <a:srgbClr val="FFFF00"/>
                  </a:solidFill>
                </a:rPr>
                <a:t>Data:</a:t>
              </a:r>
            </a:p>
            <a:p>
              <a:pPr algn="ctr"/>
              <a:r>
                <a:rPr lang="en-US" sz="2133" b="1" dirty="0">
                  <a:solidFill>
                    <a:schemeClr val="bg1"/>
                  </a:solidFill>
                </a:rPr>
                <a:t>Unlock access</a:t>
              </a:r>
            </a:p>
            <a:p>
              <a:pPr algn="ctr"/>
              <a:r>
                <a:rPr lang="en-US" sz="2133" b="1" dirty="0">
                  <a:solidFill>
                    <a:schemeClr val="bg1"/>
                  </a:solidFill>
                </a:rPr>
                <a:t>Convey requirements</a:t>
              </a:r>
            </a:p>
            <a:p>
              <a:pPr algn="ctr"/>
              <a:endParaRPr lang="en-US" sz="2133" b="1" dirty="0">
                <a:solidFill>
                  <a:schemeClr val="bg1"/>
                </a:solidFill>
              </a:endParaRPr>
            </a:p>
          </p:txBody>
        </p:sp>
      </p:grpSp>
      <p:sp>
        <p:nvSpPr>
          <p:cNvPr id="28" name="TextBox 27">
            <a:extLst>
              <a:ext uri="{FF2B5EF4-FFF2-40B4-BE49-F238E27FC236}">
                <a16:creationId xmlns:a16="http://schemas.microsoft.com/office/drawing/2014/main" id="{76CBDD00-8336-4625-BB60-CD86236D4301}"/>
              </a:ext>
            </a:extLst>
          </p:cNvPr>
          <p:cNvSpPr txBox="1"/>
          <p:nvPr/>
        </p:nvSpPr>
        <p:spPr>
          <a:xfrm>
            <a:off x="4266260" y="356449"/>
            <a:ext cx="6724405" cy="646331"/>
          </a:xfrm>
          <a:prstGeom prst="rect">
            <a:avLst/>
          </a:prstGeom>
          <a:noFill/>
        </p:spPr>
        <p:txBody>
          <a:bodyPr wrap="none" rtlCol="0">
            <a:spAutoFit/>
          </a:bodyPr>
          <a:lstStyle/>
          <a:p>
            <a:r>
              <a:rPr lang="fr-BE" sz="3600" b="1" dirty="0">
                <a:solidFill>
                  <a:schemeClr val="accent1">
                    <a:lumMod val="75000"/>
                  </a:schemeClr>
                </a:solidFill>
              </a:rPr>
              <a:t>EuroGOOS Coastal </a:t>
            </a:r>
            <a:r>
              <a:rPr lang="fr-BE" sz="3600" b="1" dirty="0" err="1">
                <a:solidFill>
                  <a:schemeClr val="accent1">
                    <a:lumMod val="75000"/>
                  </a:schemeClr>
                </a:solidFill>
              </a:rPr>
              <a:t>Working</a:t>
            </a:r>
            <a:r>
              <a:rPr lang="fr-BE" sz="3600" b="1" dirty="0">
                <a:solidFill>
                  <a:schemeClr val="accent1">
                    <a:lumMod val="75000"/>
                  </a:schemeClr>
                </a:solidFill>
              </a:rPr>
              <a:t> Group</a:t>
            </a:r>
            <a:endParaRPr lang="en-GB" sz="3600" b="1" dirty="0">
              <a:solidFill>
                <a:schemeClr val="accent1">
                  <a:lumMod val="75000"/>
                </a:schemeClr>
              </a:solidFill>
            </a:endParaRPr>
          </a:p>
        </p:txBody>
      </p:sp>
      <p:pic>
        <p:nvPicPr>
          <p:cNvPr id="30" name="Picture 29" descr="A picture containing wheel&#10;&#10;Description automatically generated">
            <a:extLst>
              <a:ext uri="{FF2B5EF4-FFF2-40B4-BE49-F238E27FC236}">
                <a16:creationId xmlns:a16="http://schemas.microsoft.com/office/drawing/2014/main" id="{69E1733D-BD95-4AAA-BA72-150F8F11AE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2394" y="1556560"/>
            <a:ext cx="3317752" cy="2920699"/>
          </a:xfrm>
          <a:prstGeom prst="rect">
            <a:avLst/>
          </a:prstGeom>
        </p:spPr>
      </p:pic>
    </p:spTree>
    <p:extLst>
      <p:ext uri="{BB962C8B-B14F-4D97-AF65-F5344CB8AC3E}">
        <p14:creationId xmlns:p14="http://schemas.microsoft.com/office/powerpoint/2010/main" val="3589492404"/>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947" y="1454652"/>
            <a:ext cx="6239940" cy="4686049"/>
          </a:xfrm>
          <a:prstGeom prst="rect">
            <a:avLst/>
          </a:prstGeom>
        </p:spPr>
      </p:pic>
      <p:sp>
        <p:nvSpPr>
          <p:cNvPr id="3" name="TextBox 2"/>
          <p:cNvSpPr txBox="1"/>
          <p:nvPr/>
        </p:nvSpPr>
        <p:spPr>
          <a:xfrm>
            <a:off x="3838222" y="322303"/>
            <a:ext cx="8135234" cy="584775"/>
          </a:xfrm>
          <a:prstGeom prst="rect">
            <a:avLst/>
          </a:prstGeom>
          <a:noFill/>
        </p:spPr>
        <p:txBody>
          <a:bodyPr wrap="square" rtlCol="0">
            <a:spAutoFit/>
          </a:bodyPr>
          <a:lstStyle/>
          <a:p>
            <a:r>
              <a:rPr lang="en-IE" sz="3200" b="1" dirty="0">
                <a:solidFill>
                  <a:schemeClr val="accent1">
                    <a:lumMod val="75000"/>
                  </a:schemeClr>
                </a:solidFill>
              </a:rPr>
              <a:t>Coastal Working Group Members</a:t>
            </a:r>
          </a:p>
        </p:txBody>
      </p:sp>
      <p:sp>
        <p:nvSpPr>
          <p:cNvPr id="5" name="TextBox 4"/>
          <p:cNvSpPr txBox="1"/>
          <p:nvPr/>
        </p:nvSpPr>
        <p:spPr>
          <a:xfrm>
            <a:off x="7136083" y="1358718"/>
            <a:ext cx="4837373" cy="5016758"/>
          </a:xfrm>
          <a:prstGeom prst="rect">
            <a:avLst/>
          </a:prstGeom>
          <a:solidFill>
            <a:schemeClr val="bg1"/>
          </a:solidFill>
          <a:ln>
            <a:noFill/>
          </a:ln>
        </p:spPr>
        <p:txBody>
          <a:bodyPr wrap="square" rtlCol="0">
            <a:spAutoFit/>
          </a:bodyPr>
          <a:lstStyle/>
          <a:p>
            <a:r>
              <a:rPr lang="en-IE" sz="1600" b="1" u="sng" dirty="0"/>
              <a:t>Chair: </a:t>
            </a:r>
            <a:r>
              <a:rPr lang="en-IE" sz="1600" dirty="0"/>
              <a:t>Ghada El Serafy (</a:t>
            </a:r>
            <a:r>
              <a:rPr lang="en-IE" sz="1600" dirty="0" err="1"/>
              <a:t>Deltares</a:t>
            </a:r>
            <a:r>
              <a:rPr lang="en-IE" sz="1600" dirty="0"/>
              <a:t>, Netherlands) </a:t>
            </a:r>
          </a:p>
          <a:p>
            <a:r>
              <a:rPr lang="en-IE" sz="1600" b="1" u="sng" dirty="0"/>
              <a:t>Co-chair:</a:t>
            </a:r>
            <a:r>
              <a:rPr lang="en-IE" sz="1600" dirty="0"/>
              <a:t> Anna Rubio (AZTI, Spain)</a:t>
            </a:r>
          </a:p>
          <a:p>
            <a:endParaRPr lang="en-IE" sz="1600" dirty="0"/>
          </a:p>
          <a:p>
            <a:r>
              <a:rPr lang="en-IE" sz="1600" b="1" u="sng" dirty="0"/>
              <a:t>Members</a:t>
            </a:r>
          </a:p>
          <a:p>
            <a:r>
              <a:rPr lang="en-IE" sz="1600" dirty="0"/>
              <a:t>Joaquin Tintore (SOCIB, Spain)</a:t>
            </a:r>
          </a:p>
          <a:p>
            <a:r>
              <a:rPr lang="en-IE" sz="1600" dirty="0"/>
              <a:t>Laura </a:t>
            </a:r>
            <a:r>
              <a:rPr lang="en-IE" sz="1600" dirty="0" err="1"/>
              <a:t>Ursella</a:t>
            </a:r>
            <a:r>
              <a:rPr lang="en-IE" sz="1600" dirty="0"/>
              <a:t> (OGS, Italy)</a:t>
            </a:r>
          </a:p>
          <a:p>
            <a:r>
              <a:rPr lang="en-IE" sz="1600" dirty="0"/>
              <a:t>Federico </a:t>
            </a:r>
            <a:r>
              <a:rPr lang="en-IE" sz="1600" dirty="0" err="1"/>
              <a:t>Falcini</a:t>
            </a:r>
            <a:r>
              <a:rPr lang="en-IE" sz="1600" dirty="0"/>
              <a:t> (CNR, Italy)</a:t>
            </a:r>
          </a:p>
          <a:p>
            <a:r>
              <a:rPr lang="en-IE" sz="1600" dirty="0"/>
              <a:t>Arthur Capet (</a:t>
            </a:r>
            <a:r>
              <a:rPr lang="en-IE" sz="1600" dirty="0" err="1"/>
              <a:t>Uni</a:t>
            </a:r>
            <a:r>
              <a:rPr lang="en-IE" sz="1600" dirty="0"/>
              <a:t> Liege, Belgium)</a:t>
            </a:r>
          </a:p>
          <a:p>
            <a:r>
              <a:rPr lang="en-IE" sz="1600" dirty="0"/>
              <a:t>Joanna </a:t>
            </a:r>
            <a:r>
              <a:rPr lang="en-IE" sz="1600" dirty="0" err="1"/>
              <a:t>Staneva</a:t>
            </a:r>
            <a:r>
              <a:rPr lang="en-IE" sz="1600" dirty="0"/>
              <a:t> (HZG, Germany)</a:t>
            </a:r>
          </a:p>
          <a:p>
            <a:r>
              <a:rPr lang="en-IE" sz="1600" dirty="0"/>
              <a:t>Tomasz Dabrowski (Marine Institute, Ireland)</a:t>
            </a:r>
          </a:p>
          <a:p>
            <a:r>
              <a:rPr lang="en-IE" sz="1600" dirty="0"/>
              <a:t>Francisco </a:t>
            </a:r>
            <a:r>
              <a:rPr lang="en-IE" sz="1600" dirty="0" err="1"/>
              <a:t>Campuzano</a:t>
            </a:r>
            <a:r>
              <a:rPr lang="en-IE" sz="1600" dirty="0"/>
              <a:t> (IST, Portugal)</a:t>
            </a:r>
          </a:p>
          <a:p>
            <a:r>
              <a:rPr lang="en-IE" sz="1600" dirty="0"/>
              <a:t>Jun She (DMI, Denmark)</a:t>
            </a:r>
          </a:p>
          <a:p>
            <a:r>
              <a:rPr lang="en-IE" sz="1600" dirty="0"/>
              <a:t>Paloma de la </a:t>
            </a:r>
            <a:r>
              <a:rPr lang="en-IE" sz="1600" dirty="0" err="1"/>
              <a:t>Valee</a:t>
            </a:r>
            <a:r>
              <a:rPr lang="en-IE" sz="1600" dirty="0"/>
              <a:t> and Sebastien Legrand (RBINS, BE)</a:t>
            </a:r>
          </a:p>
          <a:p>
            <a:r>
              <a:rPr lang="en-IE" sz="1600" dirty="0"/>
              <a:t>Bruce Hackett &amp; </a:t>
            </a:r>
            <a:r>
              <a:rPr lang="en-IE" sz="1600" dirty="0" err="1"/>
              <a:t>Oyvind</a:t>
            </a:r>
            <a:r>
              <a:rPr lang="en-IE" sz="1600" dirty="0"/>
              <a:t> </a:t>
            </a:r>
            <a:r>
              <a:rPr lang="en-IE" sz="1600" dirty="0" err="1"/>
              <a:t>Saetra</a:t>
            </a:r>
            <a:r>
              <a:rPr lang="en-IE" sz="1600" dirty="0"/>
              <a:t> (Met Norway)</a:t>
            </a:r>
          </a:p>
          <a:p>
            <a:r>
              <a:rPr lang="en-IE" sz="1600" dirty="0"/>
              <a:t>Veronique </a:t>
            </a:r>
            <a:r>
              <a:rPr lang="en-IE" sz="1600" dirty="0" err="1"/>
              <a:t>Creach</a:t>
            </a:r>
            <a:r>
              <a:rPr lang="en-IE" sz="1600" dirty="0"/>
              <a:t> (Cefas, UK)</a:t>
            </a:r>
          </a:p>
          <a:p>
            <a:r>
              <a:rPr lang="en-IE" sz="1600" dirty="0"/>
              <a:t>Ivane Pairaud (Ifremer, France)</a:t>
            </a:r>
          </a:p>
          <a:p>
            <a:r>
              <a:rPr lang="en-IE" sz="1600" dirty="0"/>
              <a:t>Marina Tonani (UK </a:t>
            </a:r>
            <a:r>
              <a:rPr lang="en-IE" sz="1600" dirty="0" err="1"/>
              <a:t>MetOffice</a:t>
            </a:r>
            <a:r>
              <a:rPr lang="en-IE" sz="1600" dirty="0"/>
              <a:t>)</a:t>
            </a:r>
          </a:p>
          <a:p>
            <a:r>
              <a:rPr lang="en-IE" sz="1600" dirty="0"/>
              <a:t>Angelique Melet (Mercator Ocean, FR)</a:t>
            </a:r>
          </a:p>
          <a:p>
            <a:r>
              <a:rPr lang="en-IE" sz="1600" dirty="0"/>
              <a:t>Sonja Wanke (</a:t>
            </a:r>
            <a:r>
              <a:rPr lang="en-IE" sz="1600" dirty="0" err="1"/>
              <a:t>Deltares</a:t>
            </a:r>
            <a:r>
              <a:rPr lang="en-IE" sz="1600" dirty="0"/>
              <a:t>, Netherlands)</a:t>
            </a:r>
          </a:p>
          <a:p>
            <a:r>
              <a:rPr lang="en-IE" sz="1600" dirty="0"/>
              <a:t>EuroGOOS Office </a:t>
            </a:r>
          </a:p>
        </p:txBody>
      </p:sp>
      <p:sp>
        <p:nvSpPr>
          <p:cNvPr id="6" name="TextBox 5"/>
          <p:cNvSpPr txBox="1"/>
          <p:nvPr/>
        </p:nvSpPr>
        <p:spPr>
          <a:xfrm>
            <a:off x="648069" y="6221588"/>
            <a:ext cx="5983549" cy="307777"/>
          </a:xfrm>
          <a:prstGeom prst="rect">
            <a:avLst/>
          </a:prstGeom>
          <a:noFill/>
        </p:spPr>
        <p:txBody>
          <a:bodyPr wrap="square" rtlCol="0">
            <a:spAutoFit/>
          </a:bodyPr>
          <a:lstStyle/>
          <a:p>
            <a:pPr algn="ctr"/>
            <a:r>
              <a:rPr lang="en-IE" sz="1400" b="1" dirty="0"/>
              <a:t>Coastal WG Kick Off Meeting, 9</a:t>
            </a:r>
            <a:r>
              <a:rPr lang="en-IE" sz="1400" b="1" baseline="30000" dirty="0"/>
              <a:t>th</a:t>
            </a:r>
            <a:r>
              <a:rPr lang="en-IE" sz="1400" b="1" dirty="0"/>
              <a:t> May 2018, Brussels </a:t>
            </a:r>
          </a:p>
        </p:txBody>
      </p:sp>
    </p:spTree>
    <p:extLst>
      <p:ext uri="{BB962C8B-B14F-4D97-AF65-F5344CB8AC3E}">
        <p14:creationId xmlns:p14="http://schemas.microsoft.com/office/powerpoint/2010/main" val="36503587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51B615B-EBE7-4527-AC23-AC54D5289FDB}"/>
              </a:ext>
            </a:extLst>
          </p:cNvPr>
          <p:cNvSpPr/>
          <p:nvPr/>
        </p:nvSpPr>
        <p:spPr>
          <a:xfrm>
            <a:off x="541898" y="1457194"/>
            <a:ext cx="6705601" cy="4154984"/>
          </a:xfrm>
          <a:prstGeom prst="rect">
            <a:avLst/>
          </a:prstGeom>
        </p:spPr>
        <p:txBody>
          <a:bodyPr wrap="square">
            <a:spAutoFit/>
          </a:bodyPr>
          <a:lstStyle/>
          <a:p>
            <a:r>
              <a:rPr lang="en-GB" sz="2800" b="1" dirty="0">
                <a:solidFill>
                  <a:srgbClr val="0070C0"/>
                </a:solidFill>
              </a:rPr>
              <a:t>Action 3: </a:t>
            </a:r>
            <a:r>
              <a:rPr lang="en-GB" sz="2800" dirty="0"/>
              <a:t>Review and improve </a:t>
            </a:r>
            <a:r>
              <a:rPr lang="en-GB" sz="2800" b="1" dirty="0"/>
              <a:t>operational model inventory</a:t>
            </a:r>
          </a:p>
          <a:p>
            <a:pPr marL="457200" indent="-457200">
              <a:buFont typeface="Wingdings" panose="05000000000000000000" pitchFamily="2" charset="2"/>
              <a:buChar char="à"/>
            </a:pPr>
            <a:r>
              <a:rPr lang="en-US" sz="2800" dirty="0">
                <a:solidFill>
                  <a:srgbClr val="FF0000"/>
                </a:solidFill>
                <a:sym typeface="Wingdings" panose="05000000000000000000" pitchFamily="2" charset="2"/>
              </a:rPr>
              <a:t>Action in progress</a:t>
            </a:r>
          </a:p>
          <a:p>
            <a:endParaRPr lang="en-US" sz="2800" dirty="0">
              <a:solidFill>
                <a:srgbClr val="FF0000"/>
              </a:solidFill>
              <a:sym typeface="Wingdings" panose="05000000000000000000" pitchFamily="2" charset="2"/>
            </a:endParaRPr>
          </a:p>
          <a:p>
            <a:r>
              <a:rPr lang="en-US" sz="2400" dirty="0">
                <a:sym typeface="Wingdings" panose="05000000000000000000" pitchFamily="2" charset="2"/>
              </a:rPr>
              <a:t>Survey sent to all ROOSs </a:t>
            </a:r>
            <a:r>
              <a:rPr lang="en-US" sz="2400" dirty="0" err="1">
                <a:sym typeface="Wingdings" panose="05000000000000000000" pitchFamily="2" charset="2"/>
              </a:rPr>
              <a:t>modellers</a:t>
            </a:r>
            <a:endParaRPr lang="en-US" sz="2400" dirty="0">
              <a:sym typeface="Wingdings" panose="05000000000000000000" pitchFamily="2" charset="2"/>
            </a:endParaRPr>
          </a:p>
          <a:p>
            <a:pPr fontAlgn="base"/>
            <a:r>
              <a:rPr lang="en-US" dirty="0"/>
              <a:t>~40 questions on :</a:t>
            </a:r>
          </a:p>
          <a:p>
            <a:pPr lvl="1" fontAlgn="base"/>
            <a:r>
              <a:rPr lang="en-US" dirty="0"/>
              <a:t>Domain and grid design</a:t>
            </a:r>
          </a:p>
          <a:p>
            <a:pPr lvl="1" fontAlgn="base"/>
            <a:r>
              <a:rPr lang="en-US" dirty="0"/>
              <a:t>Products</a:t>
            </a:r>
          </a:p>
          <a:p>
            <a:pPr lvl="1" fontAlgn="base"/>
            <a:r>
              <a:rPr lang="en-US" dirty="0"/>
              <a:t>Data Assimilation</a:t>
            </a:r>
          </a:p>
          <a:p>
            <a:pPr lvl="1" fontAlgn="base"/>
            <a:r>
              <a:rPr lang="en-US" dirty="0" err="1"/>
              <a:t>Forcings</a:t>
            </a:r>
            <a:endParaRPr lang="en-US" dirty="0"/>
          </a:p>
          <a:p>
            <a:pPr lvl="1" fontAlgn="base"/>
            <a:r>
              <a:rPr lang="en-US" dirty="0"/>
              <a:t>…</a:t>
            </a:r>
          </a:p>
          <a:p>
            <a:endParaRPr lang="en-GB" sz="2000" dirty="0">
              <a:highlight>
                <a:srgbClr val="FFFF00"/>
              </a:highlight>
            </a:endParaRPr>
          </a:p>
        </p:txBody>
      </p:sp>
      <p:sp>
        <p:nvSpPr>
          <p:cNvPr id="3" name="TextBox 2">
            <a:extLst>
              <a:ext uri="{FF2B5EF4-FFF2-40B4-BE49-F238E27FC236}">
                <a16:creationId xmlns:a16="http://schemas.microsoft.com/office/drawing/2014/main" id="{01532588-9096-488D-AB21-D771170A97A4}"/>
              </a:ext>
            </a:extLst>
          </p:cNvPr>
          <p:cNvSpPr txBox="1"/>
          <p:nvPr/>
        </p:nvSpPr>
        <p:spPr>
          <a:xfrm>
            <a:off x="4050714" y="443456"/>
            <a:ext cx="7717545" cy="584775"/>
          </a:xfrm>
          <a:prstGeom prst="rect">
            <a:avLst/>
          </a:prstGeom>
          <a:noFill/>
        </p:spPr>
        <p:txBody>
          <a:bodyPr wrap="square" rtlCol="0">
            <a:spAutoFit/>
          </a:bodyPr>
          <a:lstStyle/>
          <a:p>
            <a:r>
              <a:rPr lang="en-IE" sz="3200" b="1" dirty="0">
                <a:solidFill>
                  <a:schemeClr val="accent1">
                    <a:lumMod val="75000"/>
                  </a:schemeClr>
                </a:solidFill>
              </a:rPr>
              <a:t>Coastal WG Actions </a:t>
            </a:r>
            <a:r>
              <a:rPr lang="en-IE" sz="2400" b="1" dirty="0">
                <a:solidFill>
                  <a:schemeClr val="accent1">
                    <a:lumMod val="75000"/>
                  </a:schemeClr>
                </a:solidFill>
              </a:rPr>
              <a:t>(Recent updates)</a:t>
            </a:r>
          </a:p>
        </p:txBody>
      </p:sp>
      <p:pic>
        <p:nvPicPr>
          <p:cNvPr id="1026" name="Picture 2" descr="https://lh4.googleusercontent.com/Z7Bu7K6dJS1pwEBfivMqcLRO3rjt1upaSYAx9eLNfVhB4EjpLFvfriB615Df10marL-Gzsjq5fMeD2-eU5HVnVPipIJdadb9zw1rRpb0LAq6jPm8dJyV4hjak11DZSKURTgWtmsoj0Q">
            <a:extLst>
              <a:ext uri="{FF2B5EF4-FFF2-40B4-BE49-F238E27FC236}">
                <a16:creationId xmlns:a16="http://schemas.microsoft.com/office/drawing/2014/main" id="{A1C07021-5EEA-4806-B139-21E9E39C00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956" t="11456" r="15700" b="9740"/>
          <a:stretch/>
        </p:blipFill>
        <p:spPr bwMode="auto">
          <a:xfrm>
            <a:off x="6265919" y="2061424"/>
            <a:ext cx="5502340" cy="3979717"/>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585B8AB1-131C-4432-9C6B-373A6D18B2F8}"/>
              </a:ext>
            </a:extLst>
          </p:cNvPr>
          <p:cNvSpPr/>
          <p:nvPr/>
        </p:nvSpPr>
        <p:spPr>
          <a:xfrm>
            <a:off x="189184" y="5972109"/>
            <a:ext cx="7572061" cy="707886"/>
          </a:xfrm>
          <a:prstGeom prst="rect">
            <a:avLst/>
          </a:prstGeom>
        </p:spPr>
        <p:txBody>
          <a:bodyPr wrap="square">
            <a:spAutoFit/>
          </a:bodyPr>
          <a:lstStyle/>
          <a:p>
            <a:pPr marL="285750" indent="-285750">
              <a:buFont typeface="Wingdings" panose="05000000000000000000" pitchFamily="2" charset="2"/>
              <a:buChar char="ü"/>
            </a:pPr>
            <a:r>
              <a:rPr lang="en-IE" sz="2000" dirty="0"/>
              <a:t>Next WG meeting planned for 20 November 2018 (EuroGOOS HQ, Brussels)</a:t>
            </a:r>
          </a:p>
        </p:txBody>
      </p:sp>
    </p:spTree>
    <p:extLst>
      <p:ext uri="{BB962C8B-B14F-4D97-AF65-F5344CB8AC3E}">
        <p14:creationId xmlns:p14="http://schemas.microsoft.com/office/powerpoint/2010/main" val="303460583"/>
      </p:ext>
    </p:extLst>
  </p:cSld>
  <p:clrMapOvr>
    <a:masterClrMapping/>
  </p:clrMapOvr>
</p:sld>
</file>

<file path=ppt/theme/theme1.xml><?xml version="1.0" encoding="utf-8"?>
<a:theme xmlns:a="http://schemas.openxmlformats.org/drawingml/2006/main" name="ebu">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iskrete udfyldninger">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TotalTime>
  <Words>3221</Words>
  <Application>Microsoft Macintosh PowerPoint</Application>
  <PresentationFormat>Widescreen</PresentationFormat>
  <Paragraphs>642</Paragraphs>
  <Slides>52</Slides>
  <Notes>6</Notes>
  <HiddenSlides>0</HiddenSlides>
  <MMClips>4</MMClips>
  <ScaleCrop>false</ScaleCrop>
  <HeadingPairs>
    <vt:vector size="6" baseType="variant">
      <vt:variant>
        <vt:lpstr>Fonts Used</vt:lpstr>
      </vt:variant>
      <vt:variant>
        <vt:i4>15</vt:i4>
      </vt:variant>
      <vt:variant>
        <vt:lpstr>Theme</vt:lpstr>
      </vt:variant>
      <vt:variant>
        <vt:i4>4</vt:i4>
      </vt:variant>
      <vt:variant>
        <vt:lpstr>Slide Titles</vt:lpstr>
      </vt:variant>
      <vt:variant>
        <vt:i4>52</vt:i4>
      </vt:variant>
    </vt:vector>
  </HeadingPairs>
  <TitlesOfParts>
    <vt:vector size="71" baseType="lpstr">
      <vt:lpstr>等线</vt:lpstr>
      <vt:lpstr>宋体</vt:lpstr>
      <vt:lpstr>Arial</vt:lpstr>
      <vt:lpstr>Calibri</vt:lpstr>
      <vt:lpstr>Calibri (Tekst)</vt:lpstr>
      <vt:lpstr>Calibri Light</vt:lpstr>
      <vt:lpstr>Century</vt:lpstr>
      <vt:lpstr>Century Gothic</vt:lpstr>
      <vt:lpstr>Comic Sans MS</vt:lpstr>
      <vt:lpstr>Courier New</vt:lpstr>
      <vt:lpstr>Helvetica</vt:lpstr>
      <vt:lpstr>Myriad Pro</vt:lpstr>
      <vt:lpstr>Tahoma</vt:lpstr>
      <vt:lpstr>Times New Roman</vt:lpstr>
      <vt:lpstr>Wingdings</vt:lpstr>
      <vt:lpstr>ebu</vt:lpstr>
      <vt:lpstr>Office Theme</vt:lpstr>
      <vt:lpstr>1_Office Theme</vt:lpstr>
      <vt:lpstr>2_Office Theme</vt:lpstr>
      <vt:lpstr>PowerPoint Presentation</vt:lpstr>
      <vt:lpstr>PowerPoint Presentation</vt:lpstr>
      <vt:lpstr>PowerPoint Presentation</vt:lpstr>
      <vt:lpstr>Executive Directors Board</vt:lpstr>
      <vt:lpstr>PowerPoint Presentation</vt:lpstr>
      <vt:lpstr>PowerPoint Presentation</vt:lpstr>
      <vt:lpstr>PowerPoint Presentation</vt:lpstr>
      <vt:lpstr>PowerPoint Presentation</vt:lpstr>
      <vt:lpstr>PowerPoint Presentation</vt:lpstr>
      <vt:lpstr>Participation</vt:lpstr>
      <vt:lpstr>EuroGOOS EU Projects and Tenders</vt:lpstr>
      <vt:lpstr>EuroGOOS EU Projects in planning</vt:lpstr>
      <vt:lpstr>PowerPoint Presentation</vt:lpstr>
      <vt:lpstr>PowerPoint Presentation</vt:lpstr>
      <vt:lpstr>PowerPoint Presentation</vt:lpstr>
      <vt:lpstr>www.soos.aq/soosmap</vt:lpstr>
      <vt:lpstr>Requirements</vt:lpstr>
      <vt:lpstr>Production system</vt:lpstr>
      <vt:lpstr>CMEMS requirements</vt:lpstr>
      <vt:lpstr>General meeting conclusions</vt:lpstr>
      <vt:lpstr>General meeting conclusions</vt:lpstr>
      <vt:lpstr>Northwest Shelf gaps</vt:lpstr>
      <vt:lpstr>Copernicus in-situ coordination</vt:lpstr>
      <vt:lpstr>Example of data requirements in CIS2</vt:lpstr>
      <vt:lpstr>Gap analysis</vt:lpstr>
      <vt:lpstr>Thematic projects</vt:lpstr>
      <vt:lpstr>Source of funding</vt:lpstr>
      <vt:lpstr>Sustainability all systems</vt:lpstr>
      <vt:lpstr>Funding Source – ocean and meteorology</vt:lpstr>
      <vt:lpstr>Sustainability  - ocean and meteorology</vt:lpstr>
      <vt:lpstr>Conclusions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Erik Buch</dc:creator>
  <cp:lastModifiedBy>Glenn Nolan</cp:lastModifiedBy>
  <cp:revision>61</cp:revision>
  <dcterms:created xsi:type="dcterms:W3CDTF">2014-02-26T15:26:24Z</dcterms:created>
  <dcterms:modified xsi:type="dcterms:W3CDTF">2018-11-19T17:49:51Z</dcterms:modified>
</cp:coreProperties>
</file>